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handoutMasterIdLst>
    <p:handoutMasterId r:id="rId23"/>
  </p:handoutMasterIdLst>
  <p:sldIdLst>
    <p:sldId id="256" r:id="rId2"/>
    <p:sldId id="279" r:id="rId3"/>
    <p:sldId id="257" r:id="rId4"/>
    <p:sldId id="258" r:id="rId5"/>
    <p:sldId id="280" r:id="rId6"/>
    <p:sldId id="259" r:id="rId7"/>
    <p:sldId id="260" r:id="rId8"/>
    <p:sldId id="263" r:id="rId9"/>
    <p:sldId id="281" r:id="rId10"/>
    <p:sldId id="282" r:id="rId11"/>
    <p:sldId id="283" r:id="rId12"/>
    <p:sldId id="284" r:id="rId13"/>
    <p:sldId id="285" r:id="rId14"/>
    <p:sldId id="286" r:id="rId15"/>
    <p:sldId id="290" r:id="rId16"/>
    <p:sldId id="291" r:id="rId17"/>
    <p:sldId id="292" r:id="rId18"/>
    <p:sldId id="268" r:id="rId19"/>
    <p:sldId id="288" r:id="rId20"/>
    <p:sldId id="293" r:id="rId21"/>
    <p:sldId id="294" r:id="rId22"/>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1186" y="62"/>
      </p:cViewPr>
      <p:guideLst>
        <p:guide orient="horz" pos="2160"/>
        <p:guide pos="2880"/>
      </p:guideLst>
    </p:cSldViewPr>
  </p:slideViewPr>
  <p:notesTextViewPr>
    <p:cViewPr>
      <p:scale>
        <a:sx n="1" d="1"/>
        <a:sy n="1" d="1"/>
      </p:scale>
      <p:origin x="0" y="0"/>
    </p:cViewPr>
  </p:notesTextViewPr>
  <p:notesViewPr>
    <p:cSldViewPr>
      <p:cViewPr varScale="1">
        <p:scale>
          <a:sx n="51" d="100"/>
          <a:sy n="51" d="100"/>
        </p:scale>
        <p:origin x="-3018" y="-102"/>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3"/>
          </p:nvPr>
        </p:nvSpPr>
        <p:spPr>
          <a:xfrm>
            <a:off x="3815374" y="9371285"/>
            <a:ext cx="2918831" cy="493316"/>
          </a:xfrm>
          <a:prstGeom prst="rect">
            <a:avLst/>
          </a:prstGeom>
        </p:spPr>
        <p:txBody>
          <a:bodyPr vert="horz" lIns="91434" tIns="45717" rIns="91434" bIns="45717" rtlCol="0" anchor="b"/>
          <a:lstStyle>
            <a:lvl1pPr algn="r">
              <a:defRPr sz="1200"/>
            </a:lvl1pPr>
          </a:lstStyle>
          <a:p>
            <a:fld id="{814753B0-A9A4-45D1-944C-216CD17C54A8}" type="slidenum">
              <a:rPr kumimoji="1" lang="ja-JP" altLang="en-US" smtClean="0"/>
              <a:t>‹#›</a:t>
            </a:fld>
            <a:endParaRPr kumimoji="1" lang="ja-JP" altLang="en-US"/>
          </a:p>
        </p:txBody>
      </p:sp>
    </p:spTree>
    <p:extLst>
      <p:ext uri="{BB962C8B-B14F-4D97-AF65-F5344CB8AC3E}">
        <p14:creationId xmlns:p14="http://schemas.microsoft.com/office/powerpoint/2010/main" val="306651813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F1CDA67-2BFF-4D9E-863D-2006C175DD10}" type="datetimeFigureOut">
              <a:rPr kumimoji="1" lang="ja-JP" altLang="en-US" smtClean="0"/>
              <a:t>2025/3/17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FB2370-7863-493B-9B21-00D215D12258}" type="slidenum">
              <a:rPr kumimoji="1" lang="ja-JP" altLang="en-US" smtClean="0"/>
              <a:t>‹#›</a:t>
            </a:fld>
            <a:endParaRPr kumimoji="1" lang="ja-JP" altLang="en-US"/>
          </a:p>
        </p:txBody>
      </p:sp>
    </p:spTree>
    <p:extLst>
      <p:ext uri="{BB962C8B-B14F-4D97-AF65-F5344CB8AC3E}">
        <p14:creationId xmlns:p14="http://schemas.microsoft.com/office/powerpoint/2010/main" val="1662621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F1CDA67-2BFF-4D9E-863D-2006C175DD10}" type="datetimeFigureOut">
              <a:rPr kumimoji="1" lang="ja-JP" altLang="en-US" smtClean="0"/>
              <a:t>2025/3/17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FB2370-7863-493B-9B21-00D215D12258}" type="slidenum">
              <a:rPr kumimoji="1" lang="ja-JP" altLang="en-US" smtClean="0"/>
              <a:t>‹#›</a:t>
            </a:fld>
            <a:endParaRPr kumimoji="1" lang="ja-JP" altLang="en-US"/>
          </a:p>
        </p:txBody>
      </p:sp>
    </p:spTree>
    <p:extLst>
      <p:ext uri="{BB962C8B-B14F-4D97-AF65-F5344CB8AC3E}">
        <p14:creationId xmlns:p14="http://schemas.microsoft.com/office/powerpoint/2010/main" val="2346643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F1CDA67-2BFF-4D9E-863D-2006C175DD10}" type="datetimeFigureOut">
              <a:rPr kumimoji="1" lang="ja-JP" altLang="en-US" smtClean="0"/>
              <a:t>2025/3/17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FB2370-7863-493B-9B21-00D215D12258}" type="slidenum">
              <a:rPr kumimoji="1" lang="ja-JP" altLang="en-US" smtClean="0"/>
              <a:t>‹#›</a:t>
            </a:fld>
            <a:endParaRPr kumimoji="1" lang="ja-JP" altLang="en-US"/>
          </a:p>
        </p:txBody>
      </p:sp>
    </p:spTree>
    <p:extLst>
      <p:ext uri="{BB962C8B-B14F-4D97-AF65-F5344CB8AC3E}">
        <p14:creationId xmlns:p14="http://schemas.microsoft.com/office/powerpoint/2010/main" val="1420933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F1CDA67-2BFF-4D9E-863D-2006C175DD10}" type="datetimeFigureOut">
              <a:rPr kumimoji="1" lang="ja-JP" altLang="en-US" smtClean="0"/>
              <a:t>2025/3/17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FB2370-7863-493B-9B21-00D215D12258}" type="slidenum">
              <a:rPr kumimoji="1" lang="ja-JP" altLang="en-US" smtClean="0"/>
              <a:t>‹#›</a:t>
            </a:fld>
            <a:endParaRPr kumimoji="1" lang="ja-JP" altLang="en-US"/>
          </a:p>
        </p:txBody>
      </p:sp>
    </p:spTree>
    <p:extLst>
      <p:ext uri="{BB962C8B-B14F-4D97-AF65-F5344CB8AC3E}">
        <p14:creationId xmlns:p14="http://schemas.microsoft.com/office/powerpoint/2010/main" val="807760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F1CDA67-2BFF-4D9E-863D-2006C175DD10}" type="datetimeFigureOut">
              <a:rPr kumimoji="1" lang="ja-JP" altLang="en-US" smtClean="0"/>
              <a:t>2025/3/17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FB2370-7863-493B-9B21-00D215D12258}" type="slidenum">
              <a:rPr kumimoji="1" lang="ja-JP" altLang="en-US" smtClean="0"/>
              <a:t>‹#›</a:t>
            </a:fld>
            <a:endParaRPr kumimoji="1" lang="ja-JP" altLang="en-US"/>
          </a:p>
        </p:txBody>
      </p:sp>
    </p:spTree>
    <p:extLst>
      <p:ext uri="{BB962C8B-B14F-4D97-AF65-F5344CB8AC3E}">
        <p14:creationId xmlns:p14="http://schemas.microsoft.com/office/powerpoint/2010/main" val="2765302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F1CDA67-2BFF-4D9E-863D-2006C175DD10}" type="datetimeFigureOut">
              <a:rPr kumimoji="1" lang="ja-JP" altLang="en-US" smtClean="0"/>
              <a:t>2025/3/17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FB2370-7863-493B-9B21-00D215D12258}" type="slidenum">
              <a:rPr kumimoji="1" lang="ja-JP" altLang="en-US" smtClean="0"/>
              <a:t>‹#›</a:t>
            </a:fld>
            <a:endParaRPr kumimoji="1" lang="ja-JP" altLang="en-US"/>
          </a:p>
        </p:txBody>
      </p:sp>
    </p:spTree>
    <p:extLst>
      <p:ext uri="{BB962C8B-B14F-4D97-AF65-F5344CB8AC3E}">
        <p14:creationId xmlns:p14="http://schemas.microsoft.com/office/powerpoint/2010/main" val="380469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F1CDA67-2BFF-4D9E-863D-2006C175DD10}" type="datetimeFigureOut">
              <a:rPr kumimoji="1" lang="ja-JP" altLang="en-US" smtClean="0"/>
              <a:t>2025/3/17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FFB2370-7863-493B-9B21-00D215D12258}" type="slidenum">
              <a:rPr kumimoji="1" lang="ja-JP" altLang="en-US" smtClean="0"/>
              <a:t>‹#›</a:t>
            </a:fld>
            <a:endParaRPr kumimoji="1" lang="ja-JP" altLang="en-US"/>
          </a:p>
        </p:txBody>
      </p:sp>
    </p:spTree>
    <p:extLst>
      <p:ext uri="{BB962C8B-B14F-4D97-AF65-F5344CB8AC3E}">
        <p14:creationId xmlns:p14="http://schemas.microsoft.com/office/powerpoint/2010/main" val="2014294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F1CDA67-2BFF-4D9E-863D-2006C175DD10}" type="datetimeFigureOut">
              <a:rPr kumimoji="1" lang="ja-JP" altLang="en-US" smtClean="0"/>
              <a:t>2025/3/17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FFB2370-7863-493B-9B21-00D215D12258}" type="slidenum">
              <a:rPr kumimoji="1" lang="ja-JP" altLang="en-US" smtClean="0"/>
              <a:t>‹#›</a:t>
            </a:fld>
            <a:endParaRPr kumimoji="1" lang="ja-JP" altLang="en-US"/>
          </a:p>
        </p:txBody>
      </p:sp>
    </p:spTree>
    <p:extLst>
      <p:ext uri="{BB962C8B-B14F-4D97-AF65-F5344CB8AC3E}">
        <p14:creationId xmlns:p14="http://schemas.microsoft.com/office/powerpoint/2010/main" val="3704995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F1CDA67-2BFF-4D9E-863D-2006C175DD10}" type="datetimeFigureOut">
              <a:rPr kumimoji="1" lang="ja-JP" altLang="en-US" smtClean="0"/>
              <a:t>2025/3/17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FFB2370-7863-493B-9B21-00D215D12258}" type="slidenum">
              <a:rPr kumimoji="1" lang="ja-JP" altLang="en-US" smtClean="0"/>
              <a:t>‹#›</a:t>
            </a:fld>
            <a:endParaRPr kumimoji="1" lang="ja-JP" altLang="en-US"/>
          </a:p>
        </p:txBody>
      </p:sp>
    </p:spTree>
    <p:extLst>
      <p:ext uri="{BB962C8B-B14F-4D97-AF65-F5344CB8AC3E}">
        <p14:creationId xmlns:p14="http://schemas.microsoft.com/office/powerpoint/2010/main" val="1137565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F1CDA67-2BFF-4D9E-863D-2006C175DD10}" type="datetimeFigureOut">
              <a:rPr kumimoji="1" lang="ja-JP" altLang="en-US" smtClean="0"/>
              <a:t>2025/3/17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FB2370-7863-493B-9B21-00D215D12258}" type="slidenum">
              <a:rPr kumimoji="1" lang="ja-JP" altLang="en-US" smtClean="0"/>
              <a:t>‹#›</a:t>
            </a:fld>
            <a:endParaRPr kumimoji="1" lang="ja-JP" altLang="en-US"/>
          </a:p>
        </p:txBody>
      </p:sp>
    </p:spTree>
    <p:extLst>
      <p:ext uri="{BB962C8B-B14F-4D97-AF65-F5344CB8AC3E}">
        <p14:creationId xmlns:p14="http://schemas.microsoft.com/office/powerpoint/2010/main" val="2770632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F1CDA67-2BFF-4D9E-863D-2006C175DD10}" type="datetimeFigureOut">
              <a:rPr kumimoji="1" lang="ja-JP" altLang="en-US" smtClean="0"/>
              <a:t>2025/3/17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FB2370-7863-493B-9B21-00D215D12258}" type="slidenum">
              <a:rPr kumimoji="1" lang="ja-JP" altLang="en-US" smtClean="0"/>
              <a:t>‹#›</a:t>
            </a:fld>
            <a:endParaRPr kumimoji="1" lang="ja-JP" altLang="en-US"/>
          </a:p>
        </p:txBody>
      </p:sp>
    </p:spTree>
    <p:extLst>
      <p:ext uri="{BB962C8B-B14F-4D97-AF65-F5344CB8AC3E}">
        <p14:creationId xmlns:p14="http://schemas.microsoft.com/office/powerpoint/2010/main" val="1657834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1CDA67-2BFF-4D9E-863D-2006C175DD10}" type="datetimeFigureOut">
              <a:rPr kumimoji="1" lang="ja-JP" altLang="en-US" smtClean="0"/>
              <a:t>2025/3/17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B2370-7863-493B-9B21-00D215D12258}" type="slidenum">
              <a:rPr kumimoji="1" lang="ja-JP" altLang="en-US" smtClean="0"/>
              <a:t>‹#›</a:t>
            </a:fld>
            <a:endParaRPr kumimoji="1" lang="ja-JP" altLang="en-US"/>
          </a:p>
        </p:txBody>
      </p:sp>
    </p:spTree>
    <p:extLst>
      <p:ext uri="{BB962C8B-B14F-4D97-AF65-F5344CB8AC3E}">
        <p14:creationId xmlns:p14="http://schemas.microsoft.com/office/powerpoint/2010/main" val="333517492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1412776"/>
            <a:ext cx="7772400" cy="1974081"/>
          </a:xfrm>
        </p:spPr>
        <p:txBody>
          <a:bodyPr>
            <a:normAutofit/>
          </a:bodyPr>
          <a:lstStyle/>
          <a:p>
            <a:r>
              <a:rPr kumimoji="1" lang="ja-JP" altLang="en-US" sz="4000" dirty="0"/>
              <a:t>ヘリコバクターピロリ（ピロリ菌）</a:t>
            </a:r>
            <a:br>
              <a:rPr kumimoji="1" lang="en-US" altLang="ja-JP" sz="4000" dirty="0"/>
            </a:br>
            <a:r>
              <a:rPr lang="ja-JP" altLang="en-US" sz="4000" dirty="0"/>
              <a:t>および胃がんリスク検診</a:t>
            </a:r>
            <a:endParaRPr kumimoji="1" lang="ja-JP" altLang="en-US" sz="4000" dirty="0"/>
          </a:p>
        </p:txBody>
      </p:sp>
      <p:sp>
        <p:nvSpPr>
          <p:cNvPr id="3" name="サブタイトル 2"/>
          <p:cNvSpPr>
            <a:spLocks noGrp="1"/>
          </p:cNvSpPr>
          <p:nvPr>
            <p:ph type="subTitle" idx="1"/>
          </p:nvPr>
        </p:nvSpPr>
        <p:spPr/>
        <p:txBody>
          <a:bodyPr>
            <a:normAutofit/>
          </a:bodyPr>
          <a:lstStyle/>
          <a:p>
            <a:r>
              <a:rPr kumimoji="1" lang="ja-JP" altLang="en-US" sz="3600" dirty="0">
                <a:solidFill>
                  <a:schemeClr val="tx1"/>
                </a:solidFill>
              </a:rPr>
              <a:t>東京都医師会</a:t>
            </a:r>
            <a:endParaRPr kumimoji="1" lang="en-US" altLang="ja-JP" sz="3600" dirty="0">
              <a:solidFill>
                <a:schemeClr val="tx1"/>
              </a:solidFill>
            </a:endParaRPr>
          </a:p>
          <a:p>
            <a:r>
              <a:rPr lang="ja-JP" altLang="en-US" sz="3600" dirty="0">
                <a:solidFill>
                  <a:schemeClr val="tx1"/>
                </a:solidFill>
              </a:rPr>
              <a:t>産業保健委員会</a:t>
            </a:r>
            <a:endParaRPr kumimoji="1" lang="ja-JP" altLang="en-US" sz="3600" dirty="0">
              <a:solidFill>
                <a:schemeClr val="tx1"/>
              </a:solidFill>
            </a:endParaRPr>
          </a:p>
        </p:txBody>
      </p:sp>
      <p:pic>
        <p:nvPicPr>
          <p:cNvPr id="4" name="図 3">
            <a:extLst>
              <a:ext uri="{FF2B5EF4-FFF2-40B4-BE49-F238E27FC236}">
                <a16:creationId xmlns:a16="http://schemas.microsoft.com/office/drawing/2014/main" id="{3CDE5D64-FC53-FE2B-ACC1-AE727C6AF738}"/>
              </a:ext>
            </a:extLst>
          </p:cNvPr>
          <p:cNvPicPr>
            <a:picLocks noChangeAspect="1" noChangeArrowheads="1"/>
          </p:cNvPicPr>
          <p:nvPr/>
        </p:nvPicPr>
        <p:blipFill>
          <a:blip r:embed="rId2">
            <a:duotone>
              <a:schemeClr val="accent4">
                <a:shade val="45000"/>
                <a:satMod val="135000"/>
              </a:schemeClr>
              <a:prstClr val="white"/>
            </a:duotone>
          </a:blip>
          <a:srcRect/>
          <a:stretch>
            <a:fillRect/>
          </a:stretch>
        </p:blipFill>
        <p:spPr bwMode="auto">
          <a:xfrm>
            <a:off x="179512" y="6021288"/>
            <a:ext cx="719138" cy="736600"/>
          </a:xfrm>
          <a:prstGeom prst="rect">
            <a:avLst/>
          </a:prstGeom>
          <a:noFill/>
          <a:ln>
            <a:noFill/>
          </a:ln>
        </p:spPr>
      </p:pic>
    </p:spTree>
    <p:extLst>
      <p:ext uri="{BB962C8B-B14F-4D97-AF65-F5344CB8AC3E}">
        <p14:creationId xmlns:p14="http://schemas.microsoft.com/office/powerpoint/2010/main" val="552092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a:spLocks noGrp="1"/>
          </p:cNvSpPr>
          <p:nvPr>
            <p:ph idx="1"/>
          </p:nvPr>
        </p:nvSpPr>
        <p:spPr>
          <a:xfrm>
            <a:off x="457200" y="1196752"/>
            <a:ext cx="8229600" cy="5040560"/>
          </a:xfrm>
        </p:spPr>
        <p:txBody>
          <a:bodyPr anchor="t">
            <a:normAutofit fontScale="92500" lnSpcReduction="10000"/>
          </a:bodyPr>
          <a:lstStyle/>
          <a:p>
            <a:pPr marL="0" indent="0">
              <a:lnSpc>
                <a:spcPct val="150000"/>
              </a:lnSpc>
              <a:buNone/>
            </a:pPr>
            <a:r>
              <a:rPr lang="ja-JP" altLang="ja-JP" sz="2600" b="1" dirty="0"/>
              <a:t>現在健康保険で認められる薬物療法</a:t>
            </a:r>
            <a:endParaRPr lang="en-US" altLang="ja-JP" sz="2600" b="1" dirty="0"/>
          </a:p>
          <a:p>
            <a:pPr marL="0" indent="0">
              <a:lnSpc>
                <a:spcPct val="150000"/>
              </a:lnSpc>
              <a:buNone/>
            </a:pPr>
            <a:r>
              <a:rPr lang="en-US" altLang="ja-JP" sz="2600" b="1" dirty="0"/>
              <a:t>【</a:t>
            </a:r>
            <a:r>
              <a:rPr lang="ja-JP" altLang="en-US" sz="2600" b="1" dirty="0"/>
              <a:t>１</a:t>
            </a:r>
            <a:r>
              <a:rPr lang="ja-JP" altLang="ja-JP" sz="2600" b="1" dirty="0"/>
              <a:t>次除菌</a:t>
            </a:r>
            <a:r>
              <a:rPr lang="en-US" altLang="ja-JP" sz="2600" b="1" dirty="0"/>
              <a:t>】</a:t>
            </a:r>
            <a:endParaRPr lang="ja-JP" altLang="ja-JP" sz="2600" b="1" dirty="0"/>
          </a:p>
          <a:p>
            <a:pPr marL="0" indent="0">
              <a:lnSpc>
                <a:spcPct val="150000"/>
              </a:lnSpc>
              <a:buNone/>
            </a:pPr>
            <a:r>
              <a:rPr lang="ja-JP" altLang="en-US" sz="2400" b="1" dirty="0"/>
              <a:t>　</a:t>
            </a:r>
            <a:r>
              <a:rPr lang="ja-JP" altLang="ja-JP" sz="2400" u="sng" dirty="0"/>
              <a:t>アモキシ</a:t>
            </a:r>
            <a:r>
              <a:rPr lang="ja-JP" altLang="en-US" sz="2400" u="sng" dirty="0"/>
              <a:t>シ</a:t>
            </a:r>
            <a:r>
              <a:rPr lang="ja-JP" altLang="ja-JP" sz="2400" u="sng" dirty="0"/>
              <a:t>リン、クラリス</a:t>
            </a:r>
            <a:r>
              <a:rPr lang="ja-JP" altLang="en-US" sz="2400" u="sng" dirty="0"/>
              <a:t>ロ</a:t>
            </a:r>
            <a:r>
              <a:rPr lang="ja-JP" altLang="ja-JP" sz="2400" u="sng" dirty="0"/>
              <a:t>マイシン、プロトンポンプ阻害剤</a:t>
            </a:r>
            <a:r>
              <a:rPr lang="ja-JP" altLang="ja-JP" sz="2400" dirty="0"/>
              <a:t>を</a:t>
            </a:r>
            <a:r>
              <a:rPr lang="en-US" altLang="ja-JP" sz="2400" dirty="0"/>
              <a:t>1</a:t>
            </a:r>
            <a:r>
              <a:rPr lang="ja-JP" altLang="ja-JP" sz="2400" dirty="0"/>
              <a:t>週間服用する</a:t>
            </a:r>
            <a:r>
              <a:rPr lang="ja-JP" altLang="en-US" sz="2400" dirty="0"/>
              <a:t>（</a:t>
            </a:r>
            <a:r>
              <a:rPr lang="ja-JP" altLang="ja-JP" sz="2400" dirty="0"/>
              <a:t>約</a:t>
            </a:r>
            <a:r>
              <a:rPr lang="ja-JP" altLang="en-US" sz="2400" dirty="0"/>
              <a:t>７０％～９０％の人が</a:t>
            </a:r>
            <a:r>
              <a:rPr lang="ja-JP" altLang="ja-JP" sz="2400" dirty="0"/>
              <a:t>除菌</a:t>
            </a:r>
            <a:r>
              <a:rPr lang="ja-JP" altLang="en-US" sz="2400" dirty="0"/>
              <a:t>）</a:t>
            </a:r>
            <a:endParaRPr lang="ja-JP" altLang="ja-JP" sz="2400" dirty="0"/>
          </a:p>
          <a:p>
            <a:pPr marL="0" indent="0">
              <a:lnSpc>
                <a:spcPct val="150000"/>
              </a:lnSpc>
              <a:buNone/>
            </a:pPr>
            <a:r>
              <a:rPr lang="en-US" altLang="ja-JP" sz="2600" b="1" dirty="0"/>
              <a:t>【</a:t>
            </a:r>
            <a:r>
              <a:rPr lang="ja-JP" altLang="ja-JP" sz="2600" b="1" dirty="0"/>
              <a:t>２次除菌（</a:t>
            </a:r>
            <a:r>
              <a:rPr lang="en-US" altLang="ja-JP" sz="2600" b="1" dirty="0"/>
              <a:t>1</a:t>
            </a:r>
            <a:r>
              <a:rPr lang="ja-JP" altLang="ja-JP" sz="2600" b="1" dirty="0"/>
              <a:t>次除菌が不成功の場合施行）</a:t>
            </a:r>
            <a:r>
              <a:rPr lang="en-US" altLang="ja-JP" sz="2600" b="1" dirty="0"/>
              <a:t>】</a:t>
            </a:r>
            <a:endParaRPr lang="ja-JP" altLang="ja-JP" sz="2600" dirty="0"/>
          </a:p>
          <a:p>
            <a:pPr marL="0" indent="0">
              <a:lnSpc>
                <a:spcPct val="150000"/>
              </a:lnSpc>
              <a:buNone/>
            </a:pPr>
            <a:r>
              <a:rPr lang="ja-JP" altLang="en-US" sz="2400" b="1" dirty="0"/>
              <a:t>　</a:t>
            </a:r>
            <a:r>
              <a:rPr lang="ja-JP" altLang="ja-JP" sz="2400" u="sng" dirty="0"/>
              <a:t>アモキシ</a:t>
            </a:r>
            <a:r>
              <a:rPr lang="ja-JP" altLang="en-US" sz="2400" u="sng" dirty="0"/>
              <a:t>シ</a:t>
            </a:r>
            <a:r>
              <a:rPr lang="ja-JP" altLang="ja-JP" sz="2400" u="sng" dirty="0"/>
              <a:t>リン、メトロニ</a:t>
            </a:r>
            <a:r>
              <a:rPr lang="ja-JP" altLang="en-US" sz="2400" u="sng" dirty="0"/>
              <a:t>ダ</a:t>
            </a:r>
            <a:r>
              <a:rPr lang="ja-JP" altLang="ja-JP" sz="2400" u="sng" dirty="0"/>
              <a:t>ゾール、プロトンポンプ阻害剤</a:t>
            </a:r>
            <a:r>
              <a:rPr lang="ja-JP" altLang="ja-JP" sz="2400" dirty="0"/>
              <a:t>を１週間服用</a:t>
            </a:r>
            <a:r>
              <a:rPr lang="ja-JP" altLang="en-US" sz="2400" dirty="0"/>
              <a:t>する</a:t>
            </a:r>
            <a:r>
              <a:rPr lang="ja-JP" altLang="ja-JP" sz="2400" dirty="0"/>
              <a:t>（</a:t>
            </a:r>
            <a:r>
              <a:rPr lang="ja-JP" altLang="en-US" sz="2400" dirty="0"/>
              <a:t>１</a:t>
            </a:r>
            <a:r>
              <a:rPr lang="ja-JP" altLang="ja-JP" sz="2400" dirty="0"/>
              <a:t>次除菌を含め約９０％の人が除菌可能）</a:t>
            </a:r>
          </a:p>
          <a:p>
            <a:pPr marL="0" indent="0">
              <a:lnSpc>
                <a:spcPct val="150000"/>
              </a:lnSpc>
              <a:buNone/>
            </a:pPr>
            <a:r>
              <a:rPr lang="ja-JP" altLang="en-US" sz="2400" dirty="0"/>
              <a:t>　</a:t>
            </a:r>
            <a:r>
              <a:rPr lang="ja-JP" altLang="ja-JP" sz="2400" dirty="0"/>
              <a:t>２次除菌が不成功</a:t>
            </a:r>
            <a:r>
              <a:rPr lang="ja-JP" altLang="en-US" sz="2400" dirty="0"/>
              <a:t>の</a:t>
            </a:r>
            <a:r>
              <a:rPr lang="ja-JP" altLang="ja-JP" sz="2400" dirty="0"/>
              <a:t>場合、</a:t>
            </a:r>
            <a:r>
              <a:rPr lang="ja-JP" altLang="en-US" sz="2400" dirty="0"/>
              <a:t>現在３次除菌は保険では認められない</a:t>
            </a:r>
            <a:endParaRPr lang="en-US" altLang="ja-JP" sz="2400" dirty="0"/>
          </a:p>
          <a:p>
            <a:pPr marL="0" indent="0">
              <a:lnSpc>
                <a:spcPct val="150000"/>
              </a:lnSpc>
              <a:buNone/>
            </a:pPr>
            <a:r>
              <a:rPr lang="ja-JP" altLang="en-US" sz="2400" dirty="0"/>
              <a:t>　　　　　　</a:t>
            </a:r>
            <a:r>
              <a:rPr lang="ja-JP" altLang="en-US" sz="1900" dirty="0"/>
              <a:t>　　　　　　　　出典：日本内科学会雑誌　</a:t>
            </a:r>
            <a:r>
              <a:rPr lang="en-US" altLang="ja-JP" sz="1900" dirty="0"/>
              <a:t>2017</a:t>
            </a:r>
            <a:r>
              <a:rPr lang="ja-JP" altLang="en-US" sz="1900" dirty="0"/>
              <a:t>年</a:t>
            </a:r>
            <a:r>
              <a:rPr lang="en-US" altLang="ja-JP" sz="1900" dirty="0"/>
              <a:t>1</a:t>
            </a:r>
            <a:r>
              <a:rPr lang="ja-JP" altLang="en-US" sz="1900" dirty="0"/>
              <a:t>月（第</a:t>
            </a:r>
            <a:r>
              <a:rPr lang="en-US" altLang="ja-JP" sz="1900" dirty="0"/>
              <a:t>106</a:t>
            </a:r>
            <a:r>
              <a:rPr lang="ja-JP" altLang="en-US" sz="1900" dirty="0"/>
              <a:t>巻</a:t>
            </a:r>
            <a:r>
              <a:rPr lang="en-US" altLang="ja-JP" sz="1900" dirty="0"/>
              <a:t>1</a:t>
            </a:r>
            <a:r>
              <a:rPr lang="ja-JP" altLang="en-US" sz="1900" dirty="0"/>
              <a:t>号）</a:t>
            </a:r>
            <a:endParaRPr lang="en-US" altLang="ja-JP" sz="1900" dirty="0"/>
          </a:p>
          <a:p>
            <a:pPr marL="0" indent="0">
              <a:lnSpc>
                <a:spcPct val="150000"/>
              </a:lnSpc>
              <a:buNone/>
            </a:pPr>
            <a:endParaRPr lang="en-US" altLang="ja-JP" sz="2400" dirty="0"/>
          </a:p>
          <a:p>
            <a:pPr marL="0" indent="0">
              <a:lnSpc>
                <a:spcPct val="150000"/>
              </a:lnSpc>
              <a:buNone/>
            </a:pPr>
            <a:endParaRPr kumimoji="1" lang="ja-JP" altLang="en-US" sz="2400" dirty="0"/>
          </a:p>
        </p:txBody>
      </p:sp>
      <p:sp>
        <p:nvSpPr>
          <p:cNvPr id="5" name="タイトル 1"/>
          <p:cNvSpPr>
            <a:spLocks noGrp="1"/>
          </p:cNvSpPr>
          <p:nvPr>
            <p:ph type="title"/>
          </p:nvPr>
        </p:nvSpPr>
        <p:spPr/>
        <p:txBody>
          <a:bodyPr>
            <a:normAutofit/>
          </a:bodyPr>
          <a:lstStyle/>
          <a:p>
            <a:r>
              <a:rPr lang="ja-JP" altLang="ja-JP" sz="4000" dirty="0"/>
              <a:t>ピロリ菌の除菌方法</a:t>
            </a:r>
            <a:endParaRPr kumimoji="1" lang="ja-JP" altLang="en-US" sz="4000" dirty="0"/>
          </a:p>
        </p:txBody>
      </p:sp>
      <p:pic>
        <p:nvPicPr>
          <p:cNvPr id="2" name="図 1">
            <a:extLst>
              <a:ext uri="{FF2B5EF4-FFF2-40B4-BE49-F238E27FC236}">
                <a16:creationId xmlns:a16="http://schemas.microsoft.com/office/drawing/2014/main" id="{3A6BA9F1-F7D2-2534-139C-F185B801D02C}"/>
              </a:ext>
            </a:extLst>
          </p:cNvPr>
          <p:cNvPicPr>
            <a:picLocks noChangeAspect="1" noChangeArrowheads="1"/>
          </p:cNvPicPr>
          <p:nvPr/>
        </p:nvPicPr>
        <p:blipFill>
          <a:blip r:embed="rId2">
            <a:duotone>
              <a:schemeClr val="accent4">
                <a:shade val="45000"/>
                <a:satMod val="135000"/>
              </a:schemeClr>
              <a:prstClr val="white"/>
            </a:duotone>
          </a:blip>
          <a:srcRect/>
          <a:stretch>
            <a:fillRect/>
          </a:stretch>
        </p:blipFill>
        <p:spPr bwMode="auto">
          <a:xfrm>
            <a:off x="179512" y="6021288"/>
            <a:ext cx="719138" cy="736600"/>
          </a:xfrm>
          <a:prstGeom prst="rect">
            <a:avLst/>
          </a:prstGeom>
          <a:noFill/>
          <a:ln>
            <a:noFill/>
          </a:ln>
        </p:spPr>
      </p:pic>
    </p:spTree>
    <p:extLst>
      <p:ext uri="{BB962C8B-B14F-4D97-AF65-F5344CB8AC3E}">
        <p14:creationId xmlns:p14="http://schemas.microsoft.com/office/powerpoint/2010/main" val="797090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en-US" altLang="ja-JP" dirty="0"/>
          </a:p>
          <a:p>
            <a:endParaRPr kumimoji="1" lang="en-US" altLang="ja-JP" dirty="0"/>
          </a:p>
          <a:p>
            <a:pPr marL="0" indent="0">
              <a:buNone/>
            </a:pPr>
            <a:r>
              <a:rPr lang="ja-JP" altLang="en-US" dirty="0"/>
              <a:t>　　</a:t>
            </a:r>
            <a:r>
              <a:rPr lang="ja-JP" altLang="en-US" sz="4000" dirty="0"/>
              <a:t>ＡＢＣ法による胃がんリスク検診法</a:t>
            </a:r>
            <a:endParaRPr kumimoji="1" lang="ja-JP" altLang="en-US" sz="4000" dirty="0"/>
          </a:p>
        </p:txBody>
      </p:sp>
      <p:pic>
        <p:nvPicPr>
          <p:cNvPr id="2" name="図 1">
            <a:extLst>
              <a:ext uri="{FF2B5EF4-FFF2-40B4-BE49-F238E27FC236}">
                <a16:creationId xmlns:a16="http://schemas.microsoft.com/office/drawing/2014/main" id="{3649B74F-193F-7843-A56D-D0880FD06570}"/>
              </a:ext>
            </a:extLst>
          </p:cNvPr>
          <p:cNvPicPr>
            <a:picLocks noChangeAspect="1" noChangeArrowheads="1"/>
          </p:cNvPicPr>
          <p:nvPr/>
        </p:nvPicPr>
        <p:blipFill>
          <a:blip r:embed="rId2">
            <a:duotone>
              <a:schemeClr val="accent4">
                <a:shade val="45000"/>
                <a:satMod val="135000"/>
              </a:schemeClr>
              <a:prstClr val="white"/>
            </a:duotone>
          </a:blip>
          <a:srcRect/>
          <a:stretch>
            <a:fillRect/>
          </a:stretch>
        </p:blipFill>
        <p:spPr bwMode="auto">
          <a:xfrm>
            <a:off x="179512" y="6021288"/>
            <a:ext cx="719138" cy="736600"/>
          </a:xfrm>
          <a:prstGeom prst="rect">
            <a:avLst/>
          </a:prstGeom>
          <a:noFill/>
          <a:ln>
            <a:noFill/>
          </a:ln>
        </p:spPr>
      </p:pic>
    </p:spTree>
    <p:extLst>
      <p:ext uri="{BB962C8B-B14F-4D97-AF65-F5344CB8AC3E}">
        <p14:creationId xmlns:p14="http://schemas.microsoft.com/office/powerpoint/2010/main" val="1721456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胃がんの検診法</a:t>
            </a:r>
          </a:p>
        </p:txBody>
      </p:sp>
      <p:sp>
        <p:nvSpPr>
          <p:cNvPr id="3" name="コンテンツ プレースホルダー 2"/>
          <p:cNvSpPr>
            <a:spLocks noGrp="1"/>
          </p:cNvSpPr>
          <p:nvPr>
            <p:ph idx="1"/>
          </p:nvPr>
        </p:nvSpPr>
        <p:spPr/>
        <p:txBody>
          <a:bodyPr>
            <a:normAutofit fontScale="85000" lnSpcReduction="20000"/>
          </a:bodyPr>
          <a:lstStyle/>
          <a:p>
            <a:pPr marL="0" indent="0">
              <a:lnSpc>
                <a:spcPct val="160000"/>
              </a:lnSpc>
              <a:buNone/>
            </a:pPr>
            <a:r>
              <a:rPr kumimoji="1" lang="ja-JP" altLang="en-US" sz="2800" dirty="0"/>
              <a:t>　厚生労働省では長年の胃がん検診について、胃造影剤検査のみを認めてきたが、平成２８年胃内視鏡検査も認め、平成２９年度より内視鏡検診を開始した地域もある。</a:t>
            </a:r>
            <a:endParaRPr kumimoji="1" lang="en-US" altLang="ja-JP" sz="2800" dirty="0"/>
          </a:p>
          <a:p>
            <a:pPr marL="0" indent="0">
              <a:lnSpc>
                <a:spcPct val="160000"/>
              </a:lnSpc>
              <a:buNone/>
            </a:pPr>
            <a:r>
              <a:rPr lang="ja-JP" altLang="en-US" sz="2800" dirty="0"/>
              <a:t>　その他に血液検査でピロリ菌とペプシノゲンを測定し、組み合わせて胃がん発生リスクを調べる方法（ＡＢＣ法）がある。</a:t>
            </a:r>
            <a:endParaRPr lang="en-US" altLang="ja-JP" sz="2800" dirty="0"/>
          </a:p>
          <a:p>
            <a:pPr marL="0" indent="0">
              <a:lnSpc>
                <a:spcPct val="160000"/>
              </a:lnSpc>
              <a:buNone/>
            </a:pPr>
            <a:r>
              <a:rPr lang="ja-JP" altLang="en-US" sz="2800" dirty="0"/>
              <a:t>　ＡＢＣ法のメリットは、他の検査と比較し安価で、設備もいらず多くの医療機関で検査が可能であり、目黒区では９年前より施行している。</a:t>
            </a:r>
            <a:endParaRPr lang="en-US" altLang="ja-JP" sz="2800" dirty="0"/>
          </a:p>
          <a:p>
            <a:pPr marL="0" indent="0">
              <a:lnSpc>
                <a:spcPct val="160000"/>
              </a:lnSpc>
              <a:buNone/>
            </a:pPr>
            <a:endParaRPr kumimoji="1" lang="en-US" altLang="ja-JP" sz="2800" dirty="0"/>
          </a:p>
          <a:p>
            <a:pPr marL="0" indent="0">
              <a:lnSpc>
                <a:spcPct val="160000"/>
              </a:lnSpc>
              <a:buNone/>
            </a:pPr>
            <a:endParaRPr kumimoji="1" lang="en-US" altLang="ja-JP" sz="2800" dirty="0"/>
          </a:p>
          <a:p>
            <a:pPr marL="0" indent="0">
              <a:lnSpc>
                <a:spcPct val="160000"/>
              </a:lnSpc>
              <a:buNone/>
            </a:pPr>
            <a:endParaRPr kumimoji="1" lang="en-US" altLang="ja-JP" sz="2800" dirty="0"/>
          </a:p>
          <a:p>
            <a:pPr marL="0" indent="0">
              <a:lnSpc>
                <a:spcPct val="160000"/>
              </a:lnSpc>
              <a:buNone/>
            </a:pPr>
            <a:endParaRPr kumimoji="1" lang="ja-JP" altLang="en-US" sz="2800" dirty="0"/>
          </a:p>
        </p:txBody>
      </p:sp>
      <p:pic>
        <p:nvPicPr>
          <p:cNvPr id="4" name="図 3">
            <a:extLst>
              <a:ext uri="{FF2B5EF4-FFF2-40B4-BE49-F238E27FC236}">
                <a16:creationId xmlns:a16="http://schemas.microsoft.com/office/drawing/2014/main" id="{692B4459-AA02-BD4D-FC4E-A4ADB5B1E1FE}"/>
              </a:ext>
            </a:extLst>
          </p:cNvPr>
          <p:cNvPicPr>
            <a:picLocks noChangeAspect="1" noChangeArrowheads="1"/>
          </p:cNvPicPr>
          <p:nvPr/>
        </p:nvPicPr>
        <p:blipFill>
          <a:blip r:embed="rId2">
            <a:duotone>
              <a:schemeClr val="accent4">
                <a:shade val="45000"/>
                <a:satMod val="135000"/>
              </a:schemeClr>
              <a:prstClr val="white"/>
            </a:duotone>
          </a:blip>
          <a:srcRect/>
          <a:stretch>
            <a:fillRect/>
          </a:stretch>
        </p:blipFill>
        <p:spPr bwMode="auto">
          <a:xfrm>
            <a:off x="179512" y="6021288"/>
            <a:ext cx="719138" cy="736600"/>
          </a:xfrm>
          <a:prstGeom prst="rect">
            <a:avLst/>
          </a:prstGeom>
          <a:noFill/>
          <a:ln>
            <a:noFill/>
          </a:ln>
        </p:spPr>
      </p:pic>
    </p:spTree>
    <p:extLst>
      <p:ext uri="{BB962C8B-B14F-4D97-AF65-F5344CB8AC3E}">
        <p14:creationId xmlns:p14="http://schemas.microsoft.com/office/powerpoint/2010/main" val="3391750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b="1" dirty="0"/>
              <a:t>ＡＢＣ分類（胃の健康度チェック）</a:t>
            </a:r>
            <a:endParaRPr kumimoji="1" lang="ja-JP" altLang="en-US" sz="4000" dirty="0"/>
          </a:p>
        </p:txBody>
      </p:sp>
      <p:pic>
        <p:nvPicPr>
          <p:cNvPr id="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417638"/>
            <a:ext cx="7799015" cy="4636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図 2">
            <a:extLst>
              <a:ext uri="{FF2B5EF4-FFF2-40B4-BE49-F238E27FC236}">
                <a16:creationId xmlns:a16="http://schemas.microsoft.com/office/drawing/2014/main" id="{168F50C2-35F6-7D0B-4B63-DA81A19E8F7D}"/>
              </a:ext>
            </a:extLst>
          </p:cNvPr>
          <p:cNvPicPr>
            <a:picLocks noChangeAspect="1" noChangeArrowheads="1"/>
          </p:cNvPicPr>
          <p:nvPr/>
        </p:nvPicPr>
        <p:blipFill>
          <a:blip r:embed="rId3">
            <a:duotone>
              <a:schemeClr val="accent4">
                <a:shade val="45000"/>
                <a:satMod val="135000"/>
              </a:schemeClr>
              <a:prstClr val="white"/>
            </a:duotone>
          </a:blip>
          <a:srcRect/>
          <a:stretch>
            <a:fillRect/>
          </a:stretch>
        </p:blipFill>
        <p:spPr bwMode="auto">
          <a:xfrm>
            <a:off x="174811" y="6040072"/>
            <a:ext cx="719138" cy="736600"/>
          </a:xfrm>
          <a:prstGeom prst="rect">
            <a:avLst/>
          </a:prstGeom>
          <a:noFill/>
          <a:ln>
            <a:noFill/>
          </a:ln>
        </p:spPr>
      </p:pic>
    </p:spTree>
    <p:extLst>
      <p:ext uri="{BB962C8B-B14F-4D97-AF65-F5344CB8AC3E}">
        <p14:creationId xmlns:p14="http://schemas.microsoft.com/office/powerpoint/2010/main" val="1908949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ピロリ菌感染の胃内視鏡所見</a:t>
            </a:r>
          </a:p>
        </p:txBody>
      </p:sp>
      <p:sp>
        <p:nvSpPr>
          <p:cNvPr id="4" name="コンテンツ プレースホルダー 2"/>
          <p:cNvSpPr>
            <a:spLocks noGrp="1"/>
          </p:cNvSpPr>
          <p:nvPr>
            <p:ph idx="1"/>
          </p:nvPr>
        </p:nvSpPr>
        <p:spPr>
          <a:xfrm>
            <a:off x="457200" y="1600200"/>
            <a:ext cx="8229600" cy="4709120"/>
          </a:xfrm>
        </p:spPr>
        <p:txBody>
          <a:bodyPr>
            <a:normAutofit/>
          </a:bodyPr>
          <a:lstStyle/>
          <a:p>
            <a:pPr marL="0" indent="0">
              <a:lnSpc>
                <a:spcPct val="150000"/>
              </a:lnSpc>
              <a:buNone/>
            </a:pPr>
            <a:r>
              <a:rPr lang="ja-JP" altLang="en-US" sz="2800" dirty="0"/>
              <a:t>　ピロリ菌が胃粘膜に感染すると下記のような所見が認められる。</a:t>
            </a:r>
            <a:endParaRPr lang="en-US" altLang="ja-JP" sz="2800" dirty="0"/>
          </a:p>
          <a:p>
            <a:pPr marL="0" indent="0">
              <a:lnSpc>
                <a:spcPct val="150000"/>
              </a:lnSpc>
              <a:buNone/>
            </a:pPr>
            <a:r>
              <a:rPr lang="ja-JP" altLang="en-US" sz="2800" dirty="0"/>
              <a:t>　ビラン性発赤、点状発赤、黄色腫、鳥肌様粘膜、白濁粘液、陥凹型ビラン、斑状発赤、粘膜腫脹、粘膜壁腫大蛇行、過形成性ポリープ、腸上皮化生、萎縮など。</a:t>
            </a:r>
            <a:endParaRPr lang="en-US" altLang="ja-JP" sz="1800" dirty="0"/>
          </a:p>
          <a:p>
            <a:pPr marL="0" indent="0" algn="r">
              <a:buNone/>
            </a:pPr>
            <a:r>
              <a:rPr lang="ja-JP" altLang="en-US" sz="2800" dirty="0"/>
              <a:t>　　</a:t>
            </a:r>
            <a:r>
              <a:rPr lang="ja-JP" altLang="en-US" sz="2000" dirty="0"/>
              <a:t>出典：胃炎京都分類日本消化器病学会誌１１２巻６号</a:t>
            </a:r>
            <a:endParaRPr lang="en-US" altLang="ja-JP" sz="2000" dirty="0"/>
          </a:p>
          <a:p>
            <a:pPr marL="0" indent="0">
              <a:buNone/>
            </a:pPr>
            <a:endParaRPr lang="ja-JP" altLang="ja-JP" sz="2800" dirty="0"/>
          </a:p>
          <a:p>
            <a:pPr marL="0" indent="0">
              <a:buNone/>
            </a:pPr>
            <a:endParaRPr lang="en-US" altLang="ja-JP" sz="2800" dirty="0"/>
          </a:p>
          <a:p>
            <a:pPr marL="0" indent="0">
              <a:buNone/>
            </a:pPr>
            <a:endParaRPr lang="en-US" altLang="ja-JP" sz="2800" dirty="0"/>
          </a:p>
          <a:p>
            <a:pPr marL="0" indent="0">
              <a:buNone/>
            </a:pPr>
            <a:endParaRPr lang="en-US" altLang="ja-JP" sz="2800" dirty="0"/>
          </a:p>
          <a:p>
            <a:pPr marL="0" indent="0">
              <a:buNone/>
            </a:pPr>
            <a:endParaRPr lang="en-US" altLang="ja-JP" sz="2800" dirty="0"/>
          </a:p>
          <a:p>
            <a:pPr marL="0" indent="0">
              <a:buNone/>
            </a:pPr>
            <a:endParaRPr kumimoji="1" lang="en-US" altLang="ja-JP" sz="2800" dirty="0"/>
          </a:p>
          <a:p>
            <a:pPr marL="0" indent="0">
              <a:buNone/>
            </a:pPr>
            <a:endParaRPr kumimoji="1" lang="en-US" altLang="ja-JP" sz="2800" dirty="0"/>
          </a:p>
          <a:p>
            <a:pPr marL="0" indent="0">
              <a:buNone/>
            </a:pPr>
            <a:endParaRPr kumimoji="1" lang="en-US" altLang="ja-JP" sz="2800" dirty="0"/>
          </a:p>
          <a:p>
            <a:pPr marL="0" indent="0">
              <a:buNone/>
            </a:pPr>
            <a:endParaRPr kumimoji="1" lang="ja-JP" altLang="en-US" sz="2800" dirty="0"/>
          </a:p>
        </p:txBody>
      </p:sp>
      <p:pic>
        <p:nvPicPr>
          <p:cNvPr id="3" name="図 2">
            <a:extLst>
              <a:ext uri="{FF2B5EF4-FFF2-40B4-BE49-F238E27FC236}">
                <a16:creationId xmlns:a16="http://schemas.microsoft.com/office/drawing/2014/main" id="{6A709E82-9EF7-F0D7-102B-5D14AADF1029}"/>
              </a:ext>
            </a:extLst>
          </p:cNvPr>
          <p:cNvPicPr>
            <a:picLocks noChangeAspect="1" noChangeArrowheads="1"/>
          </p:cNvPicPr>
          <p:nvPr/>
        </p:nvPicPr>
        <p:blipFill>
          <a:blip r:embed="rId2">
            <a:duotone>
              <a:schemeClr val="accent4">
                <a:shade val="45000"/>
                <a:satMod val="135000"/>
              </a:schemeClr>
              <a:prstClr val="white"/>
            </a:duotone>
          </a:blip>
          <a:srcRect/>
          <a:stretch>
            <a:fillRect/>
          </a:stretch>
        </p:blipFill>
        <p:spPr bwMode="auto">
          <a:xfrm>
            <a:off x="179512" y="6021288"/>
            <a:ext cx="719138" cy="736600"/>
          </a:xfrm>
          <a:prstGeom prst="rect">
            <a:avLst/>
          </a:prstGeom>
          <a:noFill/>
          <a:ln>
            <a:noFill/>
          </a:ln>
        </p:spPr>
      </p:pic>
    </p:spTree>
    <p:extLst>
      <p:ext uri="{BB962C8B-B14F-4D97-AF65-F5344CB8AC3E}">
        <p14:creationId xmlns:p14="http://schemas.microsoft.com/office/powerpoint/2010/main" val="1507334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804337"/>
          </a:xfrm>
        </p:spPr>
        <p:txBody>
          <a:bodyPr/>
          <a:lstStyle/>
          <a:p>
            <a:r>
              <a:rPr kumimoji="1" lang="ja-JP" altLang="en-US" dirty="0"/>
              <a:t>Ａ群の内視鏡写真（１）</a:t>
            </a: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920969"/>
            <a:ext cx="7632848" cy="4768879"/>
          </a:xfrm>
        </p:spPr>
      </p:pic>
      <p:sp>
        <p:nvSpPr>
          <p:cNvPr id="5" name="正方形/長方形 4"/>
          <p:cNvSpPr/>
          <p:nvPr/>
        </p:nvSpPr>
        <p:spPr>
          <a:xfrm>
            <a:off x="850576" y="5713748"/>
            <a:ext cx="5112568" cy="830997"/>
          </a:xfrm>
          <a:prstGeom prst="rect">
            <a:avLst/>
          </a:prstGeom>
        </p:spPr>
        <p:txBody>
          <a:bodyPr wrap="square">
            <a:spAutoFit/>
          </a:bodyPr>
          <a:lstStyle/>
          <a:p>
            <a:pPr>
              <a:spcBef>
                <a:spcPts val="0"/>
              </a:spcBef>
            </a:pPr>
            <a:r>
              <a:rPr lang="ja-JP" altLang="en-US" sz="2400" b="1" dirty="0">
                <a:latin typeface="+mj-ea"/>
                <a:ea typeface="+mj-ea"/>
              </a:rPr>
              <a:t>ピロリ菌（－）・ペプシノゲン（－）</a:t>
            </a:r>
            <a:endParaRPr lang="en-US" altLang="ja-JP" sz="2400" b="1" dirty="0">
              <a:latin typeface="+mj-ea"/>
              <a:ea typeface="+mj-ea"/>
            </a:endParaRPr>
          </a:p>
          <a:p>
            <a:pPr>
              <a:spcBef>
                <a:spcPts val="0"/>
              </a:spcBef>
            </a:pPr>
            <a:r>
              <a:rPr lang="ja-JP" altLang="en-US" sz="2400" b="1" dirty="0">
                <a:latin typeface="+mj-ea"/>
                <a:ea typeface="+mj-ea"/>
              </a:rPr>
              <a:t>正常の胃粘膜</a:t>
            </a:r>
          </a:p>
        </p:txBody>
      </p:sp>
      <p:pic>
        <p:nvPicPr>
          <p:cNvPr id="3" name="図 2">
            <a:extLst>
              <a:ext uri="{FF2B5EF4-FFF2-40B4-BE49-F238E27FC236}">
                <a16:creationId xmlns:a16="http://schemas.microsoft.com/office/drawing/2014/main" id="{8DE2BC77-182C-56CD-C6B7-95649797E6D5}"/>
              </a:ext>
            </a:extLst>
          </p:cNvPr>
          <p:cNvPicPr>
            <a:picLocks noChangeAspect="1" noChangeArrowheads="1"/>
          </p:cNvPicPr>
          <p:nvPr/>
        </p:nvPicPr>
        <p:blipFill>
          <a:blip r:embed="rId3">
            <a:duotone>
              <a:schemeClr val="accent4">
                <a:shade val="45000"/>
                <a:satMod val="135000"/>
              </a:schemeClr>
              <a:prstClr val="white"/>
            </a:duotone>
          </a:blip>
          <a:srcRect/>
          <a:stretch>
            <a:fillRect/>
          </a:stretch>
        </p:blipFill>
        <p:spPr bwMode="auto">
          <a:xfrm>
            <a:off x="166613" y="6004768"/>
            <a:ext cx="719138" cy="736600"/>
          </a:xfrm>
          <a:prstGeom prst="rect">
            <a:avLst/>
          </a:prstGeom>
          <a:noFill/>
          <a:ln>
            <a:noFill/>
          </a:ln>
        </p:spPr>
      </p:pic>
    </p:spTree>
    <p:extLst>
      <p:ext uri="{BB962C8B-B14F-4D97-AF65-F5344CB8AC3E}">
        <p14:creationId xmlns:p14="http://schemas.microsoft.com/office/powerpoint/2010/main" val="2517427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936104"/>
          </a:xfrm>
        </p:spPr>
        <p:txBody>
          <a:bodyPr/>
          <a:lstStyle/>
          <a:p>
            <a:r>
              <a:rPr kumimoji="1" lang="ja-JP" altLang="en-US" dirty="0"/>
              <a:t>Ｃ群の内視鏡写真（２）</a:t>
            </a: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908721"/>
            <a:ext cx="7776864" cy="4896543"/>
          </a:xfrm>
        </p:spPr>
      </p:pic>
      <p:sp>
        <p:nvSpPr>
          <p:cNvPr id="5" name="テキスト プレースホルダー 5"/>
          <p:cNvSpPr txBox="1">
            <a:spLocks/>
          </p:cNvSpPr>
          <p:nvPr/>
        </p:nvSpPr>
        <p:spPr>
          <a:xfrm>
            <a:off x="755576" y="5877272"/>
            <a:ext cx="7992888" cy="86409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spcBef>
                <a:spcPts val="0"/>
              </a:spcBef>
            </a:pPr>
            <a:r>
              <a:rPr lang="ja-JP" altLang="en-US" sz="2400" b="1" dirty="0"/>
              <a:t>ピロリ菌（＋）・ペプシノゲン（＋）</a:t>
            </a:r>
            <a:endParaRPr lang="en-US" altLang="ja-JP" sz="2400" b="1" dirty="0"/>
          </a:p>
          <a:p>
            <a:pPr>
              <a:spcBef>
                <a:spcPts val="0"/>
              </a:spcBef>
            </a:pPr>
            <a:r>
              <a:rPr lang="ja-JP" altLang="en-US" sz="2400" b="1" dirty="0"/>
              <a:t>胃粘膜は障害され混濁し、びらんが散在性に認められる</a:t>
            </a:r>
          </a:p>
        </p:txBody>
      </p:sp>
      <p:pic>
        <p:nvPicPr>
          <p:cNvPr id="3" name="図 2">
            <a:extLst>
              <a:ext uri="{FF2B5EF4-FFF2-40B4-BE49-F238E27FC236}">
                <a16:creationId xmlns:a16="http://schemas.microsoft.com/office/drawing/2014/main" id="{85EF6560-DBC5-D04B-C0D7-F13C90F476B1}"/>
              </a:ext>
            </a:extLst>
          </p:cNvPr>
          <p:cNvPicPr>
            <a:picLocks noChangeAspect="1" noChangeArrowheads="1"/>
          </p:cNvPicPr>
          <p:nvPr/>
        </p:nvPicPr>
        <p:blipFill>
          <a:blip r:embed="rId3">
            <a:duotone>
              <a:schemeClr val="accent4">
                <a:shade val="45000"/>
                <a:satMod val="135000"/>
              </a:schemeClr>
              <a:prstClr val="white"/>
            </a:duotone>
          </a:blip>
          <a:srcRect/>
          <a:stretch>
            <a:fillRect/>
          </a:stretch>
        </p:blipFill>
        <p:spPr bwMode="auto">
          <a:xfrm>
            <a:off x="97631" y="6004768"/>
            <a:ext cx="719138" cy="736600"/>
          </a:xfrm>
          <a:prstGeom prst="rect">
            <a:avLst/>
          </a:prstGeom>
          <a:noFill/>
          <a:ln>
            <a:noFill/>
          </a:ln>
        </p:spPr>
      </p:pic>
    </p:spTree>
    <p:extLst>
      <p:ext uri="{BB962C8B-B14F-4D97-AF65-F5344CB8AC3E}">
        <p14:creationId xmlns:p14="http://schemas.microsoft.com/office/powerpoint/2010/main" val="478621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lstStyle/>
          <a:p>
            <a:r>
              <a:rPr kumimoji="1" lang="ja-JP" altLang="en-US" dirty="0"/>
              <a:t>Ｄ群の内視鏡写真（３）</a:t>
            </a: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069975"/>
            <a:ext cx="7488831" cy="4752528"/>
          </a:xfrm>
        </p:spPr>
      </p:pic>
      <p:sp>
        <p:nvSpPr>
          <p:cNvPr id="5" name="テキスト プレースホルダー 2"/>
          <p:cNvSpPr txBox="1">
            <a:spLocks/>
          </p:cNvSpPr>
          <p:nvPr/>
        </p:nvSpPr>
        <p:spPr>
          <a:xfrm>
            <a:off x="1043608" y="5822503"/>
            <a:ext cx="7848872" cy="103549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spcBef>
                <a:spcPts val="0"/>
              </a:spcBef>
            </a:pPr>
            <a:r>
              <a:rPr lang="ja-JP" altLang="en-US" sz="2600" b="1" dirty="0"/>
              <a:t>ピロリ菌（－）・ペプシノゲン（＋）</a:t>
            </a:r>
            <a:endParaRPr lang="en-US" altLang="ja-JP" sz="2600" b="1" dirty="0"/>
          </a:p>
          <a:p>
            <a:pPr>
              <a:spcBef>
                <a:spcPts val="0"/>
              </a:spcBef>
            </a:pPr>
            <a:r>
              <a:rPr lang="ja-JP" altLang="en-US" sz="2600" b="1" dirty="0"/>
              <a:t>胃粘膜が薄くなり血管が認められ、粘膜皺襞が消失</a:t>
            </a:r>
          </a:p>
        </p:txBody>
      </p:sp>
      <p:pic>
        <p:nvPicPr>
          <p:cNvPr id="3" name="図 2">
            <a:extLst>
              <a:ext uri="{FF2B5EF4-FFF2-40B4-BE49-F238E27FC236}">
                <a16:creationId xmlns:a16="http://schemas.microsoft.com/office/drawing/2014/main" id="{E3F14E6A-54AD-E9D7-34CC-D65118BB8691}"/>
              </a:ext>
            </a:extLst>
          </p:cNvPr>
          <p:cNvPicPr>
            <a:picLocks noChangeAspect="1" noChangeArrowheads="1"/>
          </p:cNvPicPr>
          <p:nvPr/>
        </p:nvPicPr>
        <p:blipFill>
          <a:blip r:embed="rId3">
            <a:duotone>
              <a:schemeClr val="accent4">
                <a:shade val="45000"/>
                <a:satMod val="135000"/>
              </a:schemeClr>
              <a:prstClr val="white"/>
            </a:duotone>
          </a:blip>
          <a:srcRect/>
          <a:stretch>
            <a:fillRect/>
          </a:stretch>
        </p:blipFill>
        <p:spPr bwMode="auto">
          <a:xfrm>
            <a:off x="129802" y="6007862"/>
            <a:ext cx="719138" cy="736600"/>
          </a:xfrm>
          <a:prstGeom prst="rect">
            <a:avLst/>
          </a:prstGeom>
          <a:noFill/>
          <a:ln>
            <a:noFill/>
          </a:ln>
        </p:spPr>
      </p:pic>
    </p:spTree>
    <p:extLst>
      <p:ext uri="{BB962C8B-B14F-4D97-AF65-F5344CB8AC3E}">
        <p14:creationId xmlns:p14="http://schemas.microsoft.com/office/powerpoint/2010/main" val="3171146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3439" y="372287"/>
            <a:ext cx="8435280" cy="936104"/>
          </a:xfrm>
        </p:spPr>
        <p:txBody>
          <a:bodyPr>
            <a:normAutofit/>
          </a:bodyPr>
          <a:lstStyle/>
          <a:p>
            <a:r>
              <a:rPr lang="ja-JP" altLang="ja-JP" sz="3600" b="1" dirty="0"/>
              <a:t>胃がんハイリスク検診判定の見方</a:t>
            </a:r>
            <a:endParaRPr kumimoji="1" lang="ja-JP" altLang="en-US" sz="36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899386248"/>
              </p:ext>
            </p:extLst>
          </p:nvPr>
        </p:nvGraphicFramePr>
        <p:xfrm>
          <a:off x="465535" y="1341382"/>
          <a:ext cx="8119980" cy="3295437"/>
        </p:xfrm>
        <a:graphic>
          <a:graphicData uri="http://schemas.openxmlformats.org/drawingml/2006/table">
            <a:tbl>
              <a:tblPr/>
              <a:tblGrid>
                <a:gridCol w="2849229">
                  <a:extLst>
                    <a:ext uri="{9D8B030D-6E8A-4147-A177-3AD203B41FA5}">
                      <a16:colId xmlns:a16="http://schemas.microsoft.com/office/drawing/2014/main" val="20000"/>
                    </a:ext>
                  </a:extLst>
                </a:gridCol>
                <a:gridCol w="1424153">
                  <a:extLst>
                    <a:ext uri="{9D8B030D-6E8A-4147-A177-3AD203B41FA5}">
                      <a16:colId xmlns:a16="http://schemas.microsoft.com/office/drawing/2014/main" val="20001"/>
                    </a:ext>
                  </a:extLst>
                </a:gridCol>
                <a:gridCol w="1180802">
                  <a:extLst>
                    <a:ext uri="{9D8B030D-6E8A-4147-A177-3AD203B41FA5}">
                      <a16:colId xmlns:a16="http://schemas.microsoft.com/office/drawing/2014/main" val="20002"/>
                    </a:ext>
                  </a:extLst>
                </a:gridCol>
                <a:gridCol w="1332898">
                  <a:extLst>
                    <a:ext uri="{9D8B030D-6E8A-4147-A177-3AD203B41FA5}">
                      <a16:colId xmlns:a16="http://schemas.microsoft.com/office/drawing/2014/main" val="20003"/>
                    </a:ext>
                  </a:extLst>
                </a:gridCol>
                <a:gridCol w="1332898">
                  <a:extLst>
                    <a:ext uri="{9D8B030D-6E8A-4147-A177-3AD203B41FA5}">
                      <a16:colId xmlns:a16="http://schemas.microsoft.com/office/drawing/2014/main" val="20004"/>
                    </a:ext>
                  </a:extLst>
                </a:gridCol>
              </a:tblGrid>
              <a:tr h="613591">
                <a:tc rowSpan="2">
                  <a:txBody>
                    <a:bodyPr/>
                    <a:lstStyle/>
                    <a:p>
                      <a:pPr algn="ctr">
                        <a:spcAft>
                          <a:spcPts val="0"/>
                        </a:spcAft>
                      </a:pPr>
                      <a:r>
                        <a:rPr lang="en-US" sz="1800" b="1" kern="100" dirty="0">
                          <a:effectLst/>
                          <a:latin typeface="ＭＳ ゴシック"/>
                          <a:ea typeface="ＭＳ 明朝"/>
                          <a:cs typeface="Times New Roman"/>
                        </a:rPr>
                        <a:t> </a:t>
                      </a:r>
                      <a:endParaRPr lang="ja-JP" sz="1800" kern="100" dirty="0">
                        <a:effectLst/>
                        <a:latin typeface="Century"/>
                        <a:ea typeface="ＭＳ 明朝"/>
                        <a:cs typeface="Times New Roman"/>
                      </a:endParaRPr>
                    </a:p>
                  </a:txBody>
                  <a:tcPr marL="75754" marR="7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000" b="1" kern="100" dirty="0">
                          <a:effectLst/>
                          <a:latin typeface="Century"/>
                          <a:ea typeface="ＭＳ ゴシック"/>
                          <a:cs typeface="Times New Roman"/>
                        </a:rPr>
                        <a:t>異常なし</a:t>
                      </a:r>
                      <a:endParaRPr lang="ja-JP" sz="2000" kern="100" dirty="0">
                        <a:effectLst/>
                        <a:latin typeface="Century"/>
                        <a:ea typeface="ＭＳ 明朝"/>
                        <a:cs typeface="Times New Roman"/>
                      </a:endParaRPr>
                    </a:p>
                  </a:txBody>
                  <a:tcPr marL="75754" marR="7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ja-JP" sz="2000" b="1" kern="100" dirty="0">
                          <a:effectLst/>
                          <a:latin typeface="Century"/>
                          <a:ea typeface="ＭＳ ゴシック"/>
                          <a:cs typeface="Times New Roman"/>
                        </a:rPr>
                        <a:t>要　精　密　検　査</a:t>
                      </a:r>
                      <a:endParaRPr lang="ja-JP" sz="2000" kern="100" dirty="0">
                        <a:effectLst/>
                        <a:latin typeface="Century"/>
                        <a:ea typeface="ＭＳ 明朝"/>
                        <a:cs typeface="Times New Roman"/>
                      </a:endParaRPr>
                    </a:p>
                  </a:txBody>
                  <a:tcPr marL="75754" marR="7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613592">
                <a:tc vMerge="1">
                  <a:txBody>
                    <a:bodyPr/>
                    <a:lstStyle/>
                    <a:p>
                      <a:endParaRPr kumimoji="1" lang="ja-JP" altLang="en-US"/>
                    </a:p>
                  </a:txBody>
                  <a:tcPr/>
                </a:tc>
                <a:tc>
                  <a:txBody>
                    <a:bodyPr/>
                    <a:lstStyle/>
                    <a:p>
                      <a:pPr algn="ctr">
                        <a:spcAft>
                          <a:spcPts val="0"/>
                        </a:spcAft>
                      </a:pPr>
                      <a:r>
                        <a:rPr lang="ja-JP" sz="2000" b="1" kern="100" dirty="0">
                          <a:effectLst/>
                          <a:latin typeface="Century"/>
                          <a:ea typeface="ＭＳ ゴシック"/>
                          <a:cs typeface="Times New Roman"/>
                        </a:rPr>
                        <a:t>Ａ　群</a:t>
                      </a:r>
                      <a:endParaRPr lang="ja-JP" sz="2000" kern="100" dirty="0">
                        <a:effectLst/>
                        <a:latin typeface="Century"/>
                        <a:ea typeface="ＭＳ 明朝"/>
                        <a:cs typeface="Times New Roman"/>
                      </a:endParaRPr>
                    </a:p>
                  </a:txBody>
                  <a:tcPr marL="75754" marR="7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000" b="1" kern="100" dirty="0">
                          <a:effectLst/>
                          <a:latin typeface="Century"/>
                          <a:ea typeface="ＭＳ ゴシック"/>
                          <a:cs typeface="Times New Roman"/>
                        </a:rPr>
                        <a:t>Ｂ　群</a:t>
                      </a:r>
                      <a:endParaRPr lang="ja-JP" sz="2000" kern="100" dirty="0">
                        <a:effectLst/>
                        <a:latin typeface="Century"/>
                        <a:ea typeface="ＭＳ 明朝"/>
                        <a:cs typeface="Times New Roman"/>
                      </a:endParaRPr>
                    </a:p>
                  </a:txBody>
                  <a:tcPr marL="75754" marR="7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000" b="1" kern="100" dirty="0">
                          <a:effectLst/>
                          <a:latin typeface="Century"/>
                          <a:ea typeface="ＭＳ ゴシック"/>
                          <a:cs typeface="Times New Roman"/>
                        </a:rPr>
                        <a:t>Ｃ　群</a:t>
                      </a:r>
                      <a:endParaRPr lang="ja-JP" sz="2000" kern="100" dirty="0">
                        <a:effectLst/>
                        <a:latin typeface="Century"/>
                        <a:ea typeface="ＭＳ 明朝"/>
                        <a:cs typeface="Times New Roman"/>
                      </a:endParaRPr>
                    </a:p>
                  </a:txBody>
                  <a:tcPr marL="75754" marR="7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000" b="1" kern="100">
                          <a:effectLst/>
                          <a:latin typeface="Century"/>
                          <a:ea typeface="ＭＳ ゴシック"/>
                          <a:cs typeface="Times New Roman"/>
                        </a:rPr>
                        <a:t>Ｄ　群</a:t>
                      </a:r>
                      <a:endParaRPr lang="ja-JP" sz="2000" kern="100">
                        <a:effectLst/>
                        <a:latin typeface="Century"/>
                        <a:ea typeface="ＭＳ 明朝"/>
                        <a:cs typeface="Times New Roman"/>
                      </a:endParaRPr>
                    </a:p>
                  </a:txBody>
                  <a:tcPr marL="75754" marR="7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81768">
                <a:tc>
                  <a:txBody>
                    <a:bodyPr/>
                    <a:lstStyle/>
                    <a:p>
                      <a:pPr indent="153035" algn="l">
                        <a:spcAft>
                          <a:spcPts val="0"/>
                        </a:spcAft>
                      </a:pPr>
                      <a:r>
                        <a:rPr lang="ja-JP" sz="2000" b="1" kern="100" dirty="0">
                          <a:effectLst/>
                          <a:latin typeface="Century"/>
                          <a:ea typeface="ＭＳ ゴシック"/>
                          <a:cs typeface="Times New Roman"/>
                        </a:rPr>
                        <a:t>ペプシノゲン検査</a:t>
                      </a:r>
                      <a:endParaRPr lang="ja-JP" sz="2000" kern="100" dirty="0">
                        <a:effectLst/>
                        <a:latin typeface="Century"/>
                        <a:ea typeface="ＭＳ 明朝"/>
                        <a:cs typeface="Times New Roman"/>
                      </a:endParaRPr>
                    </a:p>
                  </a:txBody>
                  <a:tcPr marL="75754" marR="7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000" b="1" kern="100" dirty="0">
                          <a:effectLst/>
                          <a:latin typeface="Century"/>
                          <a:ea typeface="ＭＳ ゴシック"/>
                          <a:cs typeface="Times New Roman"/>
                        </a:rPr>
                        <a:t>陰　性</a:t>
                      </a:r>
                      <a:endParaRPr lang="ja-JP" sz="2000" kern="100" dirty="0">
                        <a:effectLst/>
                        <a:latin typeface="Century"/>
                        <a:ea typeface="ＭＳ 明朝"/>
                        <a:cs typeface="Times New Roman"/>
                      </a:endParaRPr>
                    </a:p>
                  </a:txBody>
                  <a:tcPr marL="75754" marR="7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000" b="1" kern="100" dirty="0">
                          <a:effectLst/>
                          <a:latin typeface="Century"/>
                          <a:ea typeface="ＭＳ ゴシック"/>
                          <a:cs typeface="Times New Roman"/>
                        </a:rPr>
                        <a:t>陰　性</a:t>
                      </a:r>
                      <a:endParaRPr lang="ja-JP" sz="2000" kern="100" dirty="0">
                        <a:effectLst/>
                        <a:latin typeface="Century"/>
                        <a:ea typeface="ＭＳ 明朝"/>
                        <a:cs typeface="Times New Roman"/>
                      </a:endParaRPr>
                    </a:p>
                  </a:txBody>
                  <a:tcPr marL="75754" marR="7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000" b="1" kern="100" dirty="0">
                          <a:effectLst/>
                          <a:latin typeface="Century"/>
                          <a:ea typeface="ＭＳ ゴシック"/>
                          <a:cs typeface="Times New Roman"/>
                        </a:rPr>
                        <a:t>陽　性</a:t>
                      </a:r>
                      <a:endParaRPr lang="ja-JP" sz="2000" kern="100" dirty="0">
                        <a:effectLst/>
                        <a:latin typeface="Century"/>
                        <a:ea typeface="ＭＳ 明朝"/>
                        <a:cs typeface="Times New Roman"/>
                      </a:endParaRPr>
                    </a:p>
                  </a:txBody>
                  <a:tcPr marL="75754" marR="7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000" b="1" kern="100">
                          <a:effectLst/>
                          <a:latin typeface="Century"/>
                          <a:ea typeface="ＭＳ ゴシック"/>
                          <a:cs typeface="Times New Roman"/>
                        </a:rPr>
                        <a:t>陽　性</a:t>
                      </a:r>
                      <a:endParaRPr lang="ja-JP" sz="2000" kern="100">
                        <a:effectLst/>
                        <a:latin typeface="Century"/>
                        <a:ea typeface="ＭＳ 明朝"/>
                        <a:cs typeface="Times New Roman"/>
                      </a:endParaRPr>
                    </a:p>
                  </a:txBody>
                  <a:tcPr marL="75754" marR="7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81768">
                <a:tc>
                  <a:txBody>
                    <a:bodyPr/>
                    <a:lstStyle/>
                    <a:p>
                      <a:pPr algn="l">
                        <a:spcAft>
                          <a:spcPts val="0"/>
                        </a:spcAft>
                      </a:pPr>
                      <a:r>
                        <a:rPr lang="en-US" altLang="ja-JP" sz="2000" b="1" kern="100" dirty="0">
                          <a:effectLst/>
                          <a:latin typeface="Century"/>
                          <a:ea typeface="ＭＳ ゴシック"/>
                          <a:cs typeface="Times New Roman"/>
                        </a:rPr>
                        <a:t> </a:t>
                      </a:r>
                      <a:r>
                        <a:rPr lang="ja-JP" sz="2000" b="1" kern="100" dirty="0">
                          <a:effectLst/>
                          <a:latin typeface="Century"/>
                          <a:ea typeface="ＭＳ ゴシック"/>
                          <a:cs typeface="Times New Roman"/>
                        </a:rPr>
                        <a:t>ヘリコバクターピロリ</a:t>
                      </a:r>
                      <a:endParaRPr lang="ja-JP" sz="2000" kern="100" dirty="0">
                        <a:effectLst/>
                        <a:latin typeface="Century"/>
                        <a:ea typeface="ＭＳ 明朝"/>
                        <a:cs typeface="Times New Roman"/>
                      </a:endParaRPr>
                    </a:p>
                  </a:txBody>
                  <a:tcPr marL="75754" marR="7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000" b="1" kern="100">
                          <a:effectLst/>
                          <a:latin typeface="Century"/>
                          <a:ea typeface="ＭＳ ゴシック"/>
                          <a:cs typeface="Times New Roman"/>
                        </a:rPr>
                        <a:t>陰　性</a:t>
                      </a:r>
                      <a:endParaRPr lang="ja-JP" sz="2000" kern="100">
                        <a:effectLst/>
                        <a:latin typeface="Century"/>
                        <a:ea typeface="ＭＳ 明朝"/>
                        <a:cs typeface="Times New Roman"/>
                      </a:endParaRPr>
                    </a:p>
                  </a:txBody>
                  <a:tcPr marL="75754" marR="7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000" b="1" kern="100" dirty="0">
                          <a:effectLst/>
                          <a:latin typeface="Century"/>
                          <a:ea typeface="ＭＳ ゴシック"/>
                          <a:cs typeface="Times New Roman"/>
                        </a:rPr>
                        <a:t>陽　性</a:t>
                      </a:r>
                      <a:endParaRPr lang="ja-JP" sz="2000" kern="100" dirty="0">
                        <a:effectLst/>
                        <a:latin typeface="Century"/>
                        <a:ea typeface="ＭＳ 明朝"/>
                        <a:cs typeface="Times New Roman"/>
                      </a:endParaRPr>
                    </a:p>
                  </a:txBody>
                  <a:tcPr marL="75754" marR="7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000" b="1" kern="100" dirty="0">
                          <a:effectLst/>
                          <a:latin typeface="Century"/>
                          <a:ea typeface="ＭＳ ゴシック"/>
                          <a:cs typeface="Times New Roman"/>
                        </a:rPr>
                        <a:t>陽　性</a:t>
                      </a:r>
                      <a:endParaRPr lang="ja-JP" sz="2000" kern="100" dirty="0">
                        <a:effectLst/>
                        <a:latin typeface="Century"/>
                        <a:ea typeface="ＭＳ 明朝"/>
                        <a:cs typeface="Times New Roman"/>
                      </a:endParaRPr>
                    </a:p>
                  </a:txBody>
                  <a:tcPr marL="75754" marR="7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000" b="1" kern="100" dirty="0">
                          <a:effectLst/>
                          <a:latin typeface="Century"/>
                          <a:ea typeface="ＭＳ ゴシック"/>
                          <a:cs typeface="Times New Roman"/>
                        </a:rPr>
                        <a:t>陰　性</a:t>
                      </a:r>
                      <a:endParaRPr lang="ja-JP" sz="2000" kern="100" dirty="0">
                        <a:effectLst/>
                        <a:latin typeface="Century"/>
                        <a:ea typeface="ＭＳ 明朝"/>
                        <a:cs typeface="Times New Roman"/>
                      </a:endParaRPr>
                    </a:p>
                  </a:txBody>
                  <a:tcPr marL="75754" marR="7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04718">
                <a:tc>
                  <a:txBody>
                    <a:bodyPr/>
                    <a:lstStyle/>
                    <a:p>
                      <a:pPr indent="153035" algn="l">
                        <a:spcAft>
                          <a:spcPts val="0"/>
                        </a:spcAft>
                      </a:pPr>
                      <a:r>
                        <a:rPr lang="ja-JP" sz="2000" b="1" kern="100" dirty="0">
                          <a:effectLst/>
                          <a:latin typeface="Century"/>
                          <a:ea typeface="ＭＳ ゴシック"/>
                          <a:cs typeface="Times New Roman"/>
                        </a:rPr>
                        <a:t>胃がん発生リスク</a:t>
                      </a:r>
                      <a:endParaRPr lang="ja-JP" sz="2000" kern="100" dirty="0">
                        <a:effectLst/>
                        <a:latin typeface="Century"/>
                        <a:ea typeface="ＭＳ 明朝"/>
                        <a:cs typeface="Times New Roman"/>
                      </a:endParaRPr>
                    </a:p>
                  </a:txBody>
                  <a:tcPr marL="75754" marR="7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1" kern="100" dirty="0">
                          <a:effectLst/>
                          <a:latin typeface="Century"/>
                          <a:ea typeface="ＭＳ ゴシック"/>
                          <a:cs typeface="Times New Roman"/>
                        </a:rPr>
                        <a:t>非常に低い</a:t>
                      </a:r>
                      <a:endParaRPr lang="ja-JP" sz="1800" kern="100" dirty="0">
                        <a:effectLst/>
                        <a:latin typeface="Century"/>
                        <a:ea typeface="ＭＳ 明朝"/>
                        <a:cs typeface="Times New Roman"/>
                      </a:endParaRPr>
                    </a:p>
                  </a:txBody>
                  <a:tcPr marL="75754" marR="7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000" b="1" kern="100">
                          <a:effectLst/>
                          <a:latin typeface="Century"/>
                          <a:ea typeface="ＭＳ ゴシック"/>
                          <a:cs typeface="Times New Roman"/>
                        </a:rPr>
                        <a:t>やや高い</a:t>
                      </a:r>
                      <a:endParaRPr lang="ja-JP" sz="2000" kern="100">
                        <a:effectLst/>
                        <a:latin typeface="Century"/>
                        <a:ea typeface="ＭＳ 明朝"/>
                        <a:cs typeface="Times New Roman"/>
                      </a:endParaRPr>
                    </a:p>
                  </a:txBody>
                  <a:tcPr marL="75754" marR="7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000" b="1" kern="100" dirty="0">
                          <a:effectLst/>
                          <a:latin typeface="Century"/>
                          <a:ea typeface="ＭＳ ゴシック"/>
                          <a:cs typeface="Times New Roman"/>
                        </a:rPr>
                        <a:t>高　い</a:t>
                      </a:r>
                      <a:endParaRPr lang="ja-JP" sz="2000" kern="100" dirty="0">
                        <a:effectLst/>
                        <a:latin typeface="Century"/>
                        <a:ea typeface="ＭＳ 明朝"/>
                        <a:cs typeface="Times New Roman"/>
                      </a:endParaRPr>
                    </a:p>
                  </a:txBody>
                  <a:tcPr marL="75754" marR="7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1" kern="100" dirty="0">
                          <a:effectLst/>
                          <a:latin typeface="Century"/>
                          <a:ea typeface="ＭＳ ゴシック"/>
                          <a:cs typeface="Times New Roman"/>
                        </a:rPr>
                        <a:t>非常に高い</a:t>
                      </a:r>
                      <a:endParaRPr lang="ja-JP" sz="1800" kern="100" dirty="0">
                        <a:effectLst/>
                        <a:latin typeface="Century"/>
                        <a:ea typeface="ＭＳ 明朝"/>
                        <a:cs typeface="Times New Roman"/>
                      </a:endParaRPr>
                    </a:p>
                  </a:txBody>
                  <a:tcPr marL="75754" marR="7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正方形/長方形 4"/>
          <p:cNvSpPr/>
          <p:nvPr/>
        </p:nvSpPr>
        <p:spPr>
          <a:xfrm>
            <a:off x="611560" y="4869160"/>
            <a:ext cx="7973955" cy="1538883"/>
          </a:xfrm>
          <a:prstGeom prst="rect">
            <a:avLst/>
          </a:prstGeom>
        </p:spPr>
        <p:txBody>
          <a:bodyPr wrap="square">
            <a:spAutoFit/>
          </a:bodyPr>
          <a:lstStyle/>
          <a:p>
            <a:r>
              <a:rPr lang="ja-JP" altLang="en-US" sz="2000" dirty="0"/>
              <a:t>ペプシノゲン：陽性：ＰＧ</a:t>
            </a:r>
            <a:r>
              <a:rPr lang="en-US" altLang="ja-JP" sz="2000" dirty="0"/>
              <a:t>Ⅰ70.0</a:t>
            </a:r>
            <a:r>
              <a:rPr lang="ja-JP" altLang="en-US" sz="2000" dirty="0" err="1"/>
              <a:t>ｇ</a:t>
            </a:r>
            <a:r>
              <a:rPr lang="en-US" altLang="ja-JP" sz="2000" dirty="0"/>
              <a:t>/l </a:t>
            </a:r>
            <a:r>
              <a:rPr lang="ja-JP" altLang="en-US" sz="2000" dirty="0"/>
              <a:t>以下かつ</a:t>
            </a:r>
            <a:r>
              <a:rPr lang="en-US" altLang="ja-JP" sz="2000" dirty="0"/>
              <a:t>Ⅰ/Ⅱ</a:t>
            </a:r>
            <a:r>
              <a:rPr lang="ja-JP" altLang="en-US" sz="2000" dirty="0"/>
              <a:t>比 </a:t>
            </a:r>
            <a:r>
              <a:rPr lang="en-US" altLang="ja-JP" sz="2000" dirty="0"/>
              <a:t>3.0 </a:t>
            </a:r>
            <a:r>
              <a:rPr lang="ja-JP" altLang="en-US" sz="2000" dirty="0"/>
              <a:t>以下　　</a:t>
            </a:r>
            <a:endParaRPr lang="en-US" altLang="ja-JP" sz="2000" dirty="0"/>
          </a:p>
          <a:p>
            <a:r>
              <a:rPr lang="ja-JP" altLang="en-US" sz="2000" dirty="0"/>
              <a:t>ヘリコバクターピロリ陽性：</a:t>
            </a:r>
            <a:r>
              <a:rPr lang="en-US" altLang="ja-JP" sz="2000" dirty="0"/>
              <a:t>3.0U/ml </a:t>
            </a:r>
            <a:r>
              <a:rPr lang="ja-JP" altLang="en-US" sz="2000" dirty="0"/>
              <a:t>以上（</a:t>
            </a:r>
            <a:r>
              <a:rPr lang="en-US" altLang="ja-JP" sz="2000" dirty="0"/>
              <a:t>2017/4/1</a:t>
            </a:r>
            <a:r>
              <a:rPr lang="ja-JP" altLang="en-US" sz="2000" dirty="0"/>
              <a:t>よりＡＢＣ分類が改定）</a:t>
            </a:r>
            <a:endParaRPr lang="en-US" altLang="ja-JP" dirty="0"/>
          </a:p>
          <a:p>
            <a:endParaRPr lang="en-US" altLang="ja-JP" dirty="0"/>
          </a:p>
          <a:p>
            <a:pPr algn="r"/>
            <a:r>
              <a:rPr lang="ja-JP" altLang="en-US" dirty="0"/>
              <a:t>出典：</a:t>
            </a:r>
            <a:r>
              <a:rPr lang="ja-JP" altLang="ja-JP" dirty="0"/>
              <a:t>第３次対がん総合戦略研究事業</a:t>
            </a:r>
            <a:r>
              <a:rPr lang="ja-JP" altLang="en-US" dirty="0"/>
              <a:t>　「</a:t>
            </a:r>
            <a:r>
              <a:rPr lang="ja-JP" altLang="ja-JP" dirty="0"/>
              <a:t>胃がんスクリーニングの</a:t>
            </a:r>
            <a:endParaRPr lang="en-US" altLang="ja-JP" dirty="0"/>
          </a:p>
          <a:p>
            <a:pPr algn="r"/>
            <a:r>
              <a:rPr lang="ja-JP" altLang="ja-JP" dirty="0"/>
              <a:t>ハイリスクストラテ</a:t>
            </a:r>
            <a:r>
              <a:rPr lang="ja-JP" altLang="en-US" dirty="0"/>
              <a:t>ー</a:t>
            </a:r>
            <a:r>
              <a:rPr lang="ja-JP" altLang="ja-JP" dirty="0"/>
              <a:t>ジに関する研究</a:t>
            </a:r>
            <a:r>
              <a:rPr lang="ja-JP" altLang="en-US" dirty="0"/>
              <a:t>」</a:t>
            </a:r>
            <a:r>
              <a:rPr lang="ja-JP" altLang="ja-JP" dirty="0"/>
              <a:t>三木一正（厚生労働省）</a:t>
            </a:r>
            <a:endParaRPr lang="ja-JP" altLang="en-US" dirty="0"/>
          </a:p>
        </p:txBody>
      </p:sp>
      <p:pic>
        <p:nvPicPr>
          <p:cNvPr id="3" name="図 2">
            <a:extLst>
              <a:ext uri="{FF2B5EF4-FFF2-40B4-BE49-F238E27FC236}">
                <a16:creationId xmlns:a16="http://schemas.microsoft.com/office/drawing/2014/main" id="{FC8705BD-3E2C-29DE-FDB1-95160D401C8F}"/>
              </a:ext>
            </a:extLst>
          </p:cNvPr>
          <p:cNvPicPr>
            <a:picLocks noChangeAspect="1" noChangeArrowheads="1"/>
          </p:cNvPicPr>
          <p:nvPr/>
        </p:nvPicPr>
        <p:blipFill>
          <a:blip r:embed="rId2">
            <a:duotone>
              <a:schemeClr val="accent4">
                <a:shade val="45000"/>
                <a:satMod val="135000"/>
              </a:schemeClr>
              <a:prstClr val="white"/>
            </a:duotone>
          </a:blip>
          <a:srcRect/>
          <a:stretch>
            <a:fillRect/>
          </a:stretch>
        </p:blipFill>
        <p:spPr bwMode="auto">
          <a:xfrm>
            <a:off x="198916" y="6039743"/>
            <a:ext cx="719138" cy="736600"/>
          </a:xfrm>
          <a:prstGeom prst="rect">
            <a:avLst/>
          </a:prstGeom>
          <a:noFill/>
          <a:ln>
            <a:noFill/>
          </a:ln>
        </p:spPr>
      </p:pic>
    </p:spTree>
    <p:extLst>
      <p:ext uri="{BB962C8B-B14F-4D97-AF65-F5344CB8AC3E}">
        <p14:creationId xmlns:p14="http://schemas.microsoft.com/office/powerpoint/2010/main" val="604772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199" y="404664"/>
            <a:ext cx="8229600" cy="562074"/>
          </a:xfrm>
        </p:spPr>
        <p:txBody>
          <a:bodyPr>
            <a:normAutofit/>
          </a:bodyPr>
          <a:lstStyle/>
          <a:p>
            <a:r>
              <a:rPr lang="ja-JP" altLang="en-US" sz="2400" b="1" dirty="0"/>
              <a:t>７</a:t>
            </a:r>
            <a:r>
              <a:rPr lang="ja-JP" altLang="ja-JP" sz="2400" b="1" dirty="0"/>
              <a:t>年間の胃がんハイリスク検診の結果</a:t>
            </a:r>
            <a:r>
              <a:rPr lang="ja-JP" altLang="en-US" sz="2400" b="1" dirty="0"/>
              <a:t>（平成２８年まで）</a:t>
            </a:r>
            <a:endParaRPr kumimoji="1" lang="ja-JP" altLang="en-US" sz="2400" dirty="0"/>
          </a:p>
        </p:txBody>
      </p:sp>
      <p:graphicFrame>
        <p:nvGraphicFramePr>
          <p:cNvPr id="5" name="コンテンツ プレースホルダー 5"/>
          <p:cNvGraphicFramePr>
            <a:graphicFrameLocks/>
          </p:cNvGraphicFramePr>
          <p:nvPr>
            <p:extLst>
              <p:ext uri="{D42A27DB-BD31-4B8C-83A1-F6EECF244321}">
                <p14:modId xmlns:p14="http://schemas.microsoft.com/office/powerpoint/2010/main" val="3457069454"/>
              </p:ext>
            </p:extLst>
          </p:nvPr>
        </p:nvGraphicFramePr>
        <p:xfrm>
          <a:off x="683567" y="1340768"/>
          <a:ext cx="7776865" cy="3669976"/>
        </p:xfrm>
        <a:graphic>
          <a:graphicData uri="http://schemas.openxmlformats.org/drawingml/2006/table">
            <a:tbl>
              <a:tblPr/>
              <a:tblGrid>
                <a:gridCol w="3072342">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248139">
                  <a:extLst>
                    <a:ext uri="{9D8B030D-6E8A-4147-A177-3AD203B41FA5}">
                      <a16:colId xmlns:a16="http://schemas.microsoft.com/office/drawing/2014/main" val="20004"/>
                    </a:ext>
                  </a:extLst>
                </a:gridCol>
              </a:tblGrid>
              <a:tr h="564158">
                <a:tc>
                  <a:txBody>
                    <a:bodyPr/>
                    <a:lstStyle/>
                    <a:p>
                      <a:pPr algn="just">
                        <a:spcAft>
                          <a:spcPts val="0"/>
                        </a:spcAft>
                      </a:pPr>
                      <a:r>
                        <a:rPr lang="en-US" sz="2000" kern="100" dirty="0">
                          <a:effectLst/>
                          <a:latin typeface="+mj-ea"/>
                          <a:ea typeface="+mj-ea"/>
                          <a:cs typeface="Times New Roman"/>
                        </a:rPr>
                        <a:t> </a:t>
                      </a:r>
                      <a:endParaRPr lang="ja-JP" sz="2000" kern="100" dirty="0">
                        <a:effectLst/>
                        <a:latin typeface="+mj-ea"/>
                        <a:ea typeface="+mj-ea"/>
                        <a:cs typeface="Times New Roman"/>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3035" algn="just">
                        <a:spcAft>
                          <a:spcPts val="0"/>
                        </a:spcAft>
                      </a:pPr>
                      <a:r>
                        <a:rPr lang="ja-JP" sz="2000" b="1" kern="100" dirty="0">
                          <a:effectLst/>
                          <a:latin typeface="+mj-ea"/>
                          <a:ea typeface="+mj-ea"/>
                          <a:cs typeface="Times New Roman"/>
                        </a:rPr>
                        <a:t>Ａ　群</a:t>
                      </a:r>
                      <a:endParaRPr lang="ja-JP" sz="2000" kern="100" dirty="0">
                        <a:effectLst/>
                        <a:latin typeface="+mj-ea"/>
                        <a:ea typeface="+mj-ea"/>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3035" algn="just">
                        <a:spcAft>
                          <a:spcPts val="0"/>
                        </a:spcAft>
                      </a:pPr>
                      <a:r>
                        <a:rPr lang="ja-JP" sz="2000" b="1" kern="100" dirty="0">
                          <a:effectLst/>
                          <a:latin typeface="+mj-ea"/>
                          <a:ea typeface="+mj-ea"/>
                          <a:cs typeface="Times New Roman"/>
                        </a:rPr>
                        <a:t>Ｂ　群</a:t>
                      </a:r>
                      <a:endParaRPr lang="ja-JP" sz="2000" kern="100" dirty="0">
                        <a:effectLst/>
                        <a:latin typeface="+mj-ea"/>
                        <a:ea typeface="+mj-ea"/>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3035" algn="just">
                        <a:spcAft>
                          <a:spcPts val="0"/>
                        </a:spcAft>
                      </a:pPr>
                      <a:r>
                        <a:rPr lang="ja-JP" sz="2000" b="1" kern="100" dirty="0">
                          <a:effectLst/>
                          <a:latin typeface="+mj-ea"/>
                          <a:ea typeface="+mj-ea"/>
                          <a:cs typeface="Times New Roman"/>
                        </a:rPr>
                        <a:t>Ｃ　群</a:t>
                      </a:r>
                      <a:endParaRPr lang="ja-JP" sz="2000" kern="100" dirty="0">
                        <a:effectLst/>
                        <a:latin typeface="+mj-ea"/>
                        <a:ea typeface="+mj-ea"/>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3035" algn="just">
                        <a:spcAft>
                          <a:spcPts val="0"/>
                        </a:spcAft>
                      </a:pPr>
                      <a:r>
                        <a:rPr lang="ja-JP" sz="2000" b="1" kern="100" dirty="0">
                          <a:effectLst/>
                          <a:latin typeface="+mj-ea"/>
                          <a:ea typeface="+mj-ea"/>
                          <a:cs typeface="Times New Roman"/>
                        </a:rPr>
                        <a:t>Ｄ　群</a:t>
                      </a:r>
                      <a:endParaRPr lang="ja-JP" sz="2000" kern="100" dirty="0">
                        <a:effectLst/>
                        <a:latin typeface="+mj-ea"/>
                        <a:ea typeface="+mj-ea"/>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37368">
                <a:tc>
                  <a:txBody>
                    <a:bodyPr/>
                    <a:lstStyle/>
                    <a:p>
                      <a:pPr indent="76200" algn="just">
                        <a:spcAft>
                          <a:spcPts val="0"/>
                        </a:spcAft>
                      </a:pPr>
                      <a:r>
                        <a:rPr lang="ja-JP" sz="2000" b="1" kern="100" dirty="0">
                          <a:effectLst/>
                          <a:latin typeface="+mj-ea"/>
                          <a:ea typeface="+mj-ea"/>
                          <a:cs typeface="Times New Roman"/>
                        </a:rPr>
                        <a:t>リスク検査</a:t>
                      </a:r>
                      <a:r>
                        <a:rPr lang="ja-JP" altLang="en-US" sz="2000" b="1" kern="100" dirty="0">
                          <a:effectLst/>
                          <a:latin typeface="+mj-ea"/>
                          <a:ea typeface="+mj-ea"/>
                          <a:cs typeface="Times New Roman"/>
                        </a:rPr>
                        <a:t>（ </a:t>
                      </a:r>
                      <a:r>
                        <a:rPr lang="ja-JP" sz="2000" b="1" kern="100" dirty="0">
                          <a:effectLst/>
                          <a:latin typeface="+mj-ea"/>
                          <a:ea typeface="+mj-ea"/>
                          <a:cs typeface="Times New Roman"/>
                        </a:rPr>
                        <a:t>受診者数</a:t>
                      </a:r>
                      <a:r>
                        <a:rPr lang="en-US" altLang="ja-JP" sz="2000" b="1" kern="100" dirty="0">
                          <a:effectLst/>
                          <a:latin typeface="+mj-ea"/>
                          <a:ea typeface="+mj-ea"/>
                          <a:cs typeface="Times New Roman"/>
                        </a:rPr>
                        <a:t> </a:t>
                      </a:r>
                      <a:r>
                        <a:rPr lang="ja-JP" altLang="en-US" sz="2000" b="1" kern="100" dirty="0">
                          <a:effectLst/>
                          <a:latin typeface="+mj-ea"/>
                          <a:ea typeface="+mj-ea"/>
                          <a:cs typeface="Times New Roman"/>
                        </a:rPr>
                        <a:t>）</a:t>
                      </a:r>
                      <a:endParaRPr lang="ja-JP" sz="2000" kern="100" dirty="0">
                        <a:effectLst/>
                        <a:latin typeface="+mj-ea"/>
                        <a:ea typeface="+mj-ea"/>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76200" algn="r">
                        <a:spcAft>
                          <a:spcPts val="0"/>
                        </a:spcAft>
                      </a:pPr>
                      <a:r>
                        <a:rPr lang="en-US" sz="2000" b="1" kern="100" dirty="0">
                          <a:effectLst/>
                          <a:latin typeface="+mj-ea"/>
                          <a:ea typeface="+mj-ea"/>
                          <a:cs typeface="Times New Roman"/>
                        </a:rPr>
                        <a:t>23</a:t>
                      </a:r>
                      <a:r>
                        <a:rPr lang="ja-JP" altLang="en-US" sz="2000" b="1" kern="100" dirty="0">
                          <a:effectLst/>
                          <a:latin typeface="+mj-ea"/>
                          <a:ea typeface="+mj-ea"/>
                          <a:cs typeface="Times New Roman"/>
                        </a:rPr>
                        <a:t>，</a:t>
                      </a:r>
                      <a:r>
                        <a:rPr lang="en-US" sz="2000" b="1" kern="100" dirty="0">
                          <a:effectLst/>
                          <a:latin typeface="+mj-ea"/>
                          <a:ea typeface="+mj-ea"/>
                          <a:cs typeface="Times New Roman"/>
                        </a:rPr>
                        <a:t>803</a:t>
                      </a:r>
                      <a:endParaRPr lang="ja-JP" sz="2000" kern="100" dirty="0">
                        <a:effectLst/>
                        <a:latin typeface="+mj-ea"/>
                        <a:ea typeface="+mj-ea"/>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3035" algn="r">
                        <a:spcAft>
                          <a:spcPts val="0"/>
                        </a:spcAft>
                      </a:pPr>
                      <a:r>
                        <a:rPr lang="en-US" sz="2000" b="1" kern="100" dirty="0">
                          <a:effectLst/>
                          <a:latin typeface="+mj-ea"/>
                          <a:ea typeface="+mj-ea"/>
                          <a:cs typeface="Times New Roman"/>
                        </a:rPr>
                        <a:t>6</a:t>
                      </a:r>
                      <a:r>
                        <a:rPr lang="ja-JP" altLang="en-US" sz="2000" b="1" kern="100" dirty="0">
                          <a:effectLst/>
                          <a:latin typeface="+mj-ea"/>
                          <a:ea typeface="+mj-ea"/>
                          <a:cs typeface="Times New Roman"/>
                        </a:rPr>
                        <a:t>，</a:t>
                      </a:r>
                      <a:r>
                        <a:rPr lang="en-US" sz="2000" b="1" kern="100" dirty="0">
                          <a:effectLst/>
                          <a:latin typeface="+mj-ea"/>
                          <a:ea typeface="+mj-ea"/>
                          <a:cs typeface="Times New Roman"/>
                        </a:rPr>
                        <a:t>921</a:t>
                      </a:r>
                      <a:endParaRPr lang="ja-JP" sz="2000" b="1" kern="100" dirty="0">
                        <a:effectLst/>
                        <a:latin typeface="+mj-ea"/>
                        <a:ea typeface="+mj-ea"/>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3035" algn="r">
                        <a:spcAft>
                          <a:spcPts val="0"/>
                        </a:spcAft>
                      </a:pPr>
                      <a:r>
                        <a:rPr lang="en-US" sz="2000" b="1" kern="100" dirty="0">
                          <a:effectLst/>
                          <a:latin typeface="+mj-ea"/>
                          <a:ea typeface="+mj-ea"/>
                          <a:cs typeface="Times New Roman"/>
                        </a:rPr>
                        <a:t>4</a:t>
                      </a:r>
                      <a:r>
                        <a:rPr lang="ja-JP" altLang="en-US" sz="2000" b="1" kern="100" dirty="0">
                          <a:effectLst/>
                          <a:latin typeface="+mj-ea"/>
                          <a:ea typeface="+mj-ea"/>
                          <a:cs typeface="Times New Roman"/>
                        </a:rPr>
                        <a:t>，</a:t>
                      </a:r>
                      <a:r>
                        <a:rPr lang="en-US" sz="2000" b="1" kern="100" dirty="0">
                          <a:effectLst/>
                          <a:latin typeface="+mj-ea"/>
                          <a:ea typeface="+mj-ea"/>
                          <a:cs typeface="Times New Roman"/>
                        </a:rPr>
                        <a:t>806</a:t>
                      </a:r>
                      <a:endParaRPr lang="ja-JP" sz="2000" b="1" kern="100" dirty="0">
                        <a:effectLst/>
                        <a:latin typeface="+mj-ea"/>
                        <a:ea typeface="+mj-ea"/>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6070" algn="r">
                        <a:spcAft>
                          <a:spcPts val="0"/>
                        </a:spcAft>
                      </a:pPr>
                      <a:r>
                        <a:rPr lang="en-US" altLang="ja-JP" sz="2000" b="1" kern="100" dirty="0">
                          <a:effectLst/>
                          <a:latin typeface="+mj-ea"/>
                          <a:ea typeface="+mj-ea"/>
                          <a:cs typeface="Times New Roman"/>
                        </a:rPr>
                        <a:t>928</a:t>
                      </a:r>
                      <a:endParaRPr lang="ja-JP" sz="2000" b="1" kern="100" dirty="0">
                        <a:effectLst/>
                        <a:latin typeface="+mj-ea"/>
                        <a:ea typeface="+mj-ea"/>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37368">
                <a:tc>
                  <a:txBody>
                    <a:bodyPr/>
                    <a:lstStyle/>
                    <a:p>
                      <a:pPr indent="76200" algn="just">
                        <a:spcAft>
                          <a:spcPts val="0"/>
                        </a:spcAft>
                      </a:pPr>
                      <a:r>
                        <a:rPr lang="ja-JP" altLang="en-US" sz="2000" b="1" kern="100" dirty="0">
                          <a:effectLst/>
                          <a:latin typeface="+mj-ea"/>
                          <a:ea typeface="+mj-ea"/>
                          <a:cs typeface="Times New Roman"/>
                        </a:rPr>
                        <a:t>要</a:t>
                      </a:r>
                      <a:r>
                        <a:rPr lang="ja-JP" sz="2000" b="1" kern="100" dirty="0">
                          <a:effectLst/>
                          <a:latin typeface="+mj-ea"/>
                          <a:ea typeface="+mj-ea"/>
                          <a:cs typeface="Times New Roman"/>
                        </a:rPr>
                        <a:t>精密検査</a:t>
                      </a:r>
                      <a:r>
                        <a:rPr lang="ja-JP" altLang="en-US" sz="2000" b="1" kern="100" dirty="0">
                          <a:effectLst/>
                          <a:latin typeface="+mj-ea"/>
                          <a:ea typeface="+mj-ea"/>
                          <a:cs typeface="Times New Roman"/>
                        </a:rPr>
                        <a:t>（ </a:t>
                      </a:r>
                      <a:r>
                        <a:rPr lang="ja-JP" sz="2000" b="1" kern="100" dirty="0">
                          <a:effectLst/>
                          <a:latin typeface="+mj-ea"/>
                          <a:ea typeface="+mj-ea"/>
                          <a:cs typeface="Times New Roman"/>
                        </a:rPr>
                        <a:t>受診者数</a:t>
                      </a:r>
                      <a:r>
                        <a:rPr lang="en-US" altLang="ja-JP" sz="2000" b="1" kern="100" dirty="0">
                          <a:effectLst/>
                          <a:latin typeface="+mj-ea"/>
                          <a:ea typeface="+mj-ea"/>
                          <a:cs typeface="Times New Roman"/>
                        </a:rPr>
                        <a:t> </a:t>
                      </a:r>
                      <a:r>
                        <a:rPr lang="ja-JP" altLang="en-US" sz="2000" b="1" kern="100" dirty="0">
                          <a:effectLst/>
                          <a:latin typeface="+mj-ea"/>
                          <a:ea typeface="+mj-ea"/>
                          <a:cs typeface="Times New Roman"/>
                        </a:rPr>
                        <a:t>）</a:t>
                      </a:r>
                      <a:endParaRPr lang="ja-JP" sz="2000" kern="100" dirty="0">
                        <a:effectLst/>
                        <a:latin typeface="+mj-ea"/>
                        <a:ea typeface="+mj-ea"/>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2000" b="1" kern="100" dirty="0">
                          <a:effectLst/>
                          <a:latin typeface="+mj-ea"/>
                          <a:ea typeface="+mj-ea"/>
                          <a:cs typeface="Times New Roman"/>
                        </a:rPr>
                        <a:t>　　　</a:t>
                      </a:r>
                      <a:r>
                        <a:rPr lang="en-US" sz="2000" b="1" kern="100" dirty="0">
                          <a:effectLst/>
                          <a:latin typeface="+mj-ea"/>
                          <a:ea typeface="+mj-ea"/>
                          <a:cs typeface="Times New Roman"/>
                        </a:rPr>
                        <a:t>0</a:t>
                      </a:r>
                      <a:endParaRPr lang="ja-JP" sz="2000" kern="100" dirty="0">
                        <a:effectLst/>
                        <a:latin typeface="+mj-ea"/>
                        <a:ea typeface="+mj-ea"/>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3035" algn="r">
                        <a:spcAft>
                          <a:spcPts val="0"/>
                        </a:spcAft>
                      </a:pPr>
                      <a:r>
                        <a:rPr lang="en-US" sz="2000" b="1" kern="100" dirty="0">
                          <a:effectLst/>
                          <a:latin typeface="+mj-ea"/>
                          <a:ea typeface="+mj-ea"/>
                          <a:cs typeface="Times New Roman"/>
                        </a:rPr>
                        <a:t>3</a:t>
                      </a:r>
                      <a:r>
                        <a:rPr lang="ja-JP" altLang="en-US" sz="2000" b="1" kern="100" dirty="0">
                          <a:effectLst/>
                          <a:latin typeface="+mj-ea"/>
                          <a:ea typeface="+mj-ea"/>
                          <a:cs typeface="Times New Roman"/>
                        </a:rPr>
                        <a:t>，</a:t>
                      </a:r>
                      <a:r>
                        <a:rPr lang="en-US" sz="2000" b="1" kern="100" dirty="0">
                          <a:effectLst/>
                          <a:latin typeface="+mj-ea"/>
                          <a:ea typeface="+mj-ea"/>
                          <a:cs typeface="Times New Roman"/>
                        </a:rPr>
                        <a:t>720</a:t>
                      </a:r>
                      <a:endParaRPr lang="ja-JP" sz="2000" b="1" kern="100" dirty="0">
                        <a:effectLst/>
                        <a:latin typeface="+mj-ea"/>
                        <a:ea typeface="+mj-ea"/>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3035" algn="r">
                        <a:spcAft>
                          <a:spcPts val="0"/>
                        </a:spcAft>
                      </a:pPr>
                      <a:r>
                        <a:rPr lang="en-US" sz="2000" b="1" kern="100" dirty="0">
                          <a:effectLst/>
                          <a:latin typeface="+mj-ea"/>
                          <a:ea typeface="+mj-ea"/>
                          <a:cs typeface="Times New Roman"/>
                        </a:rPr>
                        <a:t>2</a:t>
                      </a:r>
                      <a:r>
                        <a:rPr lang="ja-JP" altLang="en-US" sz="2000" b="1" kern="100" dirty="0">
                          <a:effectLst/>
                          <a:latin typeface="+mj-ea"/>
                          <a:ea typeface="+mj-ea"/>
                          <a:cs typeface="Times New Roman"/>
                        </a:rPr>
                        <a:t>，</a:t>
                      </a:r>
                      <a:r>
                        <a:rPr lang="en-US" sz="2000" b="1" kern="100" dirty="0">
                          <a:effectLst/>
                          <a:latin typeface="+mj-ea"/>
                          <a:ea typeface="+mj-ea"/>
                          <a:cs typeface="Times New Roman"/>
                        </a:rPr>
                        <a:t>951</a:t>
                      </a:r>
                      <a:endParaRPr lang="ja-JP" sz="2000" b="1" kern="100" dirty="0">
                        <a:effectLst/>
                        <a:latin typeface="+mj-ea"/>
                        <a:ea typeface="+mj-ea"/>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6070" algn="r">
                        <a:spcAft>
                          <a:spcPts val="0"/>
                        </a:spcAft>
                      </a:pPr>
                      <a:r>
                        <a:rPr lang="en-US" altLang="ja-JP" sz="2000" b="1" kern="100" dirty="0">
                          <a:effectLst/>
                          <a:latin typeface="+mj-ea"/>
                          <a:ea typeface="+mj-ea"/>
                          <a:cs typeface="Times New Roman"/>
                        </a:rPr>
                        <a:t>579</a:t>
                      </a:r>
                      <a:endParaRPr lang="ja-JP" sz="2000" b="1" kern="100" dirty="0">
                        <a:effectLst/>
                        <a:latin typeface="+mj-ea"/>
                        <a:ea typeface="+mj-ea"/>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37368">
                <a:tc>
                  <a:txBody>
                    <a:bodyPr/>
                    <a:lstStyle/>
                    <a:p>
                      <a:pPr indent="76200" algn="just">
                        <a:spcAft>
                          <a:spcPts val="0"/>
                        </a:spcAft>
                      </a:pPr>
                      <a:r>
                        <a:rPr lang="ja-JP" sz="2000" b="1" kern="100" dirty="0">
                          <a:effectLst/>
                          <a:latin typeface="+mj-ea"/>
                          <a:ea typeface="+mj-ea"/>
                          <a:cs typeface="Times New Roman"/>
                        </a:rPr>
                        <a:t>がん発見者数</a:t>
                      </a:r>
                      <a:endParaRPr lang="ja-JP" sz="2000" kern="100" dirty="0">
                        <a:effectLst/>
                        <a:latin typeface="+mj-ea"/>
                        <a:ea typeface="+mj-ea"/>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2000" b="1" kern="100" dirty="0">
                          <a:effectLst/>
                          <a:latin typeface="+mj-ea"/>
                          <a:ea typeface="+mj-ea"/>
                          <a:cs typeface="Times New Roman"/>
                        </a:rPr>
                        <a:t>　　　</a:t>
                      </a:r>
                      <a:r>
                        <a:rPr lang="en-US" sz="2000" b="1" kern="100" dirty="0">
                          <a:effectLst/>
                          <a:latin typeface="+mj-ea"/>
                          <a:ea typeface="+mj-ea"/>
                          <a:cs typeface="Times New Roman"/>
                        </a:rPr>
                        <a:t>0</a:t>
                      </a:r>
                      <a:endParaRPr lang="ja-JP" sz="2000" kern="100" dirty="0">
                        <a:effectLst/>
                        <a:latin typeface="+mj-ea"/>
                        <a:ea typeface="+mj-ea"/>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2270" algn="r">
                        <a:spcAft>
                          <a:spcPts val="0"/>
                        </a:spcAft>
                      </a:pPr>
                      <a:r>
                        <a:rPr lang="en-US" altLang="ja-JP" sz="2000" b="1" kern="100" dirty="0">
                          <a:effectLst/>
                          <a:latin typeface="+mj-ea"/>
                          <a:ea typeface="+mj-ea"/>
                          <a:cs typeface="Times New Roman"/>
                        </a:rPr>
                        <a:t>22</a:t>
                      </a:r>
                      <a:endParaRPr lang="ja-JP" sz="2000" b="1" kern="100" dirty="0">
                        <a:effectLst/>
                        <a:latin typeface="+mj-ea"/>
                        <a:ea typeface="+mj-ea"/>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2270" algn="r">
                        <a:spcAft>
                          <a:spcPts val="0"/>
                        </a:spcAft>
                      </a:pPr>
                      <a:r>
                        <a:rPr lang="en-US" altLang="ja-JP" sz="2000" b="1" kern="100" dirty="0">
                          <a:effectLst/>
                          <a:latin typeface="+mj-ea"/>
                          <a:ea typeface="+mj-ea"/>
                          <a:cs typeface="Times New Roman"/>
                        </a:rPr>
                        <a:t>51</a:t>
                      </a:r>
                      <a:endParaRPr lang="ja-JP" sz="2000" b="1" kern="100" dirty="0">
                        <a:effectLst/>
                        <a:latin typeface="+mj-ea"/>
                        <a:ea typeface="+mj-ea"/>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2270" algn="r">
                        <a:spcAft>
                          <a:spcPts val="0"/>
                        </a:spcAft>
                      </a:pPr>
                      <a:r>
                        <a:rPr lang="en-US" sz="2000" b="1" kern="100" dirty="0">
                          <a:effectLst/>
                          <a:latin typeface="+mj-ea"/>
                          <a:ea typeface="+mj-ea"/>
                          <a:cs typeface="Times New Roman"/>
                        </a:rPr>
                        <a:t>11</a:t>
                      </a:r>
                      <a:endParaRPr lang="ja-JP" sz="2000" b="1" kern="100" dirty="0">
                        <a:effectLst/>
                        <a:latin typeface="+mj-ea"/>
                        <a:ea typeface="+mj-ea"/>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66549">
                <a:tc>
                  <a:txBody>
                    <a:bodyPr/>
                    <a:lstStyle/>
                    <a:p>
                      <a:pPr indent="76200" algn="just">
                        <a:spcAft>
                          <a:spcPts val="0"/>
                        </a:spcAft>
                      </a:pPr>
                      <a:r>
                        <a:rPr lang="ja-JP" sz="2000" b="1" kern="100" dirty="0">
                          <a:effectLst/>
                          <a:latin typeface="+mj-ea"/>
                          <a:ea typeface="+mj-ea"/>
                          <a:cs typeface="Times New Roman"/>
                        </a:rPr>
                        <a:t>がん発見</a:t>
                      </a:r>
                      <a:r>
                        <a:rPr lang="ja-JP" altLang="en-US" sz="2000" b="1" kern="100" dirty="0">
                          <a:effectLst/>
                          <a:latin typeface="+mj-ea"/>
                          <a:ea typeface="+mj-ea"/>
                          <a:cs typeface="Times New Roman"/>
                        </a:rPr>
                        <a:t>率</a:t>
                      </a:r>
                      <a:endParaRPr lang="ja-JP" sz="2000" kern="100" dirty="0">
                        <a:effectLst/>
                        <a:latin typeface="+mj-ea"/>
                        <a:ea typeface="+mj-ea"/>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9105" indent="-459105" algn="r">
                        <a:spcAft>
                          <a:spcPts val="0"/>
                        </a:spcAft>
                      </a:pPr>
                      <a:r>
                        <a:rPr lang="ja-JP" sz="2000" b="1" kern="100" dirty="0">
                          <a:effectLst/>
                          <a:latin typeface="+mj-ea"/>
                          <a:ea typeface="+mj-ea"/>
                          <a:cs typeface="Times New Roman"/>
                        </a:rPr>
                        <a:t>　　</a:t>
                      </a:r>
                      <a:r>
                        <a:rPr lang="en-US" sz="2000" b="1" kern="100" dirty="0">
                          <a:effectLst/>
                          <a:latin typeface="+mj-ea"/>
                          <a:ea typeface="+mj-ea"/>
                          <a:cs typeface="Times New Roman"/>
                        </a:rPr>
                        <a:t>      0</a:t>
                      </a:r>
                      <a:r>
                        <a:rPr lang="ja-JP" sz="2000" b="1" kern="100" dirty="0">
                          <a:effectLst/>
                          <a:latin typeface="+mj-ea"/>
                          <a:ea typeface="+mj-ea"/>
                          <a:cs typeface="Times New Roman"/>
                        </a:rPr>
                        <a:t>　　　　　</a:t>
                      </a:r>
                      <a:endParaRPr lang="ja-JP" sz="2000" kern="100" dirty="0">
                        <a:effectLst/>
                        <a:latin typeface="+mj-ea"/>
                        <a:ea typeface="+mj-ea"/>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3035" algn="r">
                        <a:spcAft>
                          <a:spcPts val="0"/>
                        </a:spcAft>
                      </a:pPr>
                      <a:r>
                        <a:rPr lang="en-US" sz="2000" b="1" kern="100" dirty="0">
                          <a:effectLst/>
                          <a:latin typeface="+mj-ea"/>
                          <a:ea typeface="+mj-ea"/>
                          <a:cs typeface="Times New Roman"/>
                        </a:rPr>
                        <a:t>0.591</a:t>
                      </a:r>
                      <a:endParaRPr lang="ja-JP" sz="2000" kern="100" dirty="0">
                        <a:effectLst/>
                        <a:latin typeface="+mj-ea"/>
                        <a:ea typeface="+mj-ea"/>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3035" algn="r">
                        <a:spcAft>
                          <a:spcPts val="0"/>
                        </a:spcAft>
                      </a:pPr>
                      <a:r>
                        <a:rPr lang="en-US" sz="2000" b="1" kern="100" dirty="0">
                          <a:effectLst/>
                          <a:latin typeface="+mj-ea"/>
                          <a:ea typeface="+mj-ea"/>
                          <a:cs typeface="Times New Roman"/>
                        </a:rPr>
                        <a:t>1.728</a:t>
                      </a:r>
                      <a:endParaRPr lang="ja-JP" sz="2000" kern="100" dirty="0">
                        <a:effectLst/>
                        <a:latin typeface="+mj-ea"/>
                        <a:ea typeface="+mj-ea"/>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9235" algn="r">
                        <a:spcAft>
                          <a:spcPts val="0"/>
                        </a:spcAft>
                      </a:pPr>
                      <a:r>
                        <a:rPr lang="en-US" sz="2000" b="1" kern="100" dirty="0">
                          <a:effectLst/>
                          <a:latin typeface="+mj-ea"/>
                          <a:ea typeface="+mj-ea"/>
                          <a:cs typeface="Times New Roman"/>
                        </a:rPr>
                        <a:t>1.899</a:t>
                      </a:r>
                      <a:endParaRPr lang="ja-JP" sz="2000" kern="100" dirty="0">
                        <a:effectLst/>
                        <a:latin typeface="+mj-ea"/>
                        <a:ea typeface="+mj-ea"/>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27165">
                <a:tc>
                  <a:txBody>
                    <a:bodyPr/>
                    <a:lstStyle/>
                    <a:p>
                      <a:pPr indent="76200" algn="just">
                        <a:spcAft>
                          <a:spcPts val="0"/>
                        </a:spcAft>
                      </a:pPr>
                      <a:r>
                        <a:rPr lang="ja-JP" altLang="en-US" sz="2000" b="1" kern="100" dirty="0">
                          <a:effectLst/>
                          <a:latin typeface="+mj-ea"/>
                          <a:ea typeface="+mj-ea"/>
                          <a:cs typeface="Times New Roman"/>
                        </a:rPr>
                        <a:t>がん１人数／精査数</a:t>
                      </a:r>
                      <a:endParaRPr lang="ja-JP" sz="2000" b="1" kern="100" dirty="0">
                        <a:effectLst/>
                        <a:latin typeface="+mj-ea"/>
                        <a:ea typeface="+mj-ea"/>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9105" indent="-459105" algn="r">
                        <a:spcAft>
                          <a:spcPts val="0"/>
                        </a:spcAft>
                      </a:pPr>
                      <a:r>
                        <a:rPr lang="en-US" altLang="ja-JP" sz="2000" b="1" kern="100" dirty="0">
                          <a:effectLst/>
                          <a:latin typeface="+mj-ea"/>
                          <a:ea typeface="+mj-ea"/>
                          <a:cs typeface="Times New Roman"/>
                        </a:rPr>
                        <a:t>0</a:t>
                      </a:r>
                      <a:endParaRPr lang="ja-JP" sz="2000" b="1" kern="100" dirty="0">
                        <a:effectLst/>
                        <a:latin typeface="+mj-ea"/>
                        <a:ea typeface="+mj-ea"/>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3035" algn="r">
                        <a:spcAft>
                          <a:spcPts val="0"/>
                        </a:spcAft>
                      </a:pPr>
                      <a:r>
                        <a:rPr lang="en-US" altLang="ja-JP" sz="2400" b="1" kern="100" dirty="0">
                          <a:effectLst/>
                          <a:latin typeface="+mj-ea"/>
                          <a:ea typeface="+mj-ea"/>
                          <a:cs typeface="Times New Roman"/>
                        </a:rPr>
                        <a:t>1/169</a:t>
                      </a:r>
                      <a:endParaRPr lang="ja-JP" sz="2400" b="1" kern="100" dirty="0">
                        <a:effectLst/>
                        <a:latin typeface="+mj-ea"/>
                        <a:ea typeface="+mj-ea"/>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3035" algn="r">
                        <a:spcAft>
                          <a:spcPts val="0"/>
                        </a:spcAft>
                      </a:pPr>
                      <a:r>
                        <a:rPr lang="en-US" altLang="ja-JP" sz="2400" b="1" kern="100" dirty="0">
                          <a:effectLst/>
                          <a:latin typeface="+mj-ea"/>
                          <a:ea typeface="+mj-ea"/>
                          <a:cs typeface="Times New Roman"/>
                        </a:rPr>
                        <a:t>1/57.9</a:t>
                      </a:r>
                      <a:endParaRPr lang="ja-JP" sz="2400" b="1" kern="100" dirty="0">
                        <a:effectLst/>
                        <a:latin typeface="+mj-ea"/>
                        <a:ea typeface="+mj-ea"/>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9235" algn="r">
                        <a:spcAft>
                          <a:spcPts val="0"/>
                        </a:spcAft>
                      </a:pPr>
                      <a:r>
                        <a:rPr lang="en-US" altLang="ja-JP" sz="2400" b="1" kern="100" dirty="0">
                          <a:effectLst/>
                          <a:latin typeface="+mj-ea"/>
                          <a:ea typeface="+mj-ea"/>
                          <a:cs typeface="Times New Roman"/>
                        </a:rPr>
                        <a:t>1/52.6</a:t>
                      </a:r>
                      <a:endParaRPr lang="ja-JP" sz="2400" b="1" kern="100" dirty="0">
                        <a:effectLst/>
                        <a:latin typeface="+mj-ea"/>
                        <a:ea typeface="+mj-ea"/>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正方形/長方形 5"/>
          <p:cNvSpPr/>
          <p:nvPr/>
        </p:nvSpPr>
        <p:spPr>
          <a:xfrm>
            <a:off x="683567" y="5010744"/>
            <a:ext cx="7776865" cy="2031325"/>
          </a:xfrm>
          <a:prstGeom prst="rect">
            <a:avLst/>
          </a:prstGeom>
        </p:spPr>
        <p:txBody>
          <a:bodyPr wrap="square">
            <a:spAutoFit/>
          </a:bodyPr>
          <a:lstStyle/>
          <a:p>
            <a:r>
              <a:rPr lang="ja-JP" altLang="en-US" b="1" dirty="0"/>
              <a:t>　　　　　　　　　　　　　　　　　　　　　　　　　　</a:t>
            </a:r>
            <a:r>
              <a:rPr lang="ja-JP" altLang="en-US" dirty="0"/>
              <a:t>　（</a:t>
            </a:r>
            <a:r>
              <a:rPr lang="ja-JP" altLang="ja-JP" dirty="0"/>
              <a:t>目黒区胃がんハイリスク検診より</a:t>
            </a:r>
            <a:r>
              <a:rPr lang="ja-JP" altLang="en-US" dirty="0"/>
              <a:t>）</a:t>
            </a:r>
            <a:endParaRPr lang="en-US" altLang="ja-JP" dirty="0"/>
          </a:p>
          <a:p>
            <a:endParaRPr lang="en-US" altLang="ja-JP" b="1" dirty="0"/>
          </a:p>
          <a:p>
            <a:r>
              <a:rPr lang="ja-JP" altLang="en-US" b="1" dirty="0"/>
              <a:t>平成２９年よりＡ群のピロリ菌値は、３以下を陰性、３～１０までは陰性高値とし、Ｂ群と同様に要内視鏡検査とした。</a:t>
            </a:r>
            <a:endParaRPr lang="en-US" altLang="ja-JP" b="1" dirty="0"/>
          </a:p>
          <a:p>
            <a:endParaRPr lang="en-US" altLang="ja-JP" b="1" dirty="0"/>
          </a:p>
          <a:p>
            <a:endParaRPr lang="en-US" altLang="ja-JP" b="1" dirty="0"/>
          </a:p>
          <a:p>
            <a:endParaRPr lang="ja-JP" altLang="en-US" dirty="0"/>
          </a:p>
        </p:txBody>
      </p:sp>
      <p:pic>
        <p:nvPicPr>
          <p:cNvPr id="2" name="図 1">
            <a:extLst>
              <a:ext uri="{FF2B5EF4-FFF2-40B4-BE49-F238E27FC236}">
                <a16:creationId xmlns:a16="http://schemas.microsoft.com/office/drawing/2014/main" id="{531179E4-5A72-3C97-4FC4-60188689989F}"/>
              </a:ext>
            </a:extLst>
          </p:cNvPr>
          <p:cNvPicPr>
            <a:picLocks noChangeAspect="1" noChangeArrowheads="1"/>
          </p:cNvPicPr>
          <p:nvPr/>
        </p:nvPicPr>
        <p:blipFill>
          <a:blip r:embed="rId2">
            <a:duotone>
              <a:schemeClr val="accent4">
                <a:shade val="45000"/>
                <a:satMod val="135000"/>
              </a:schemeClr>
              <a:prstClr val="white"/>
            </a:duotone>
          </a:blip>
          <a:srcRect/>
          <a:stretch>
            <a:fillRect/>
          </a:stretch>
        </p:blipFill>
        <p:spPr bwMode="auto">
          <a:xfrm>
            <a:off x="97630" y="6093296"/>
            <a:ext cx="683517" cy="700114"/>
          </a:xfrm>
          <a:prstGeom prst="rect">
            <a:avLst/>
          </a:prstGeom>
          <a:noFill/>
          <a:ln>
            <a:noFill/>
          </a:ln>
        </p:spPr>
      </p:pic>
    </p:spTree>
    <p:extLst>
      <p:ext uri="{BB962C8B-B14F-4D97-AF65-F5344CB8AC3E}">
        <p14:creationId xmlns:p14="http://schemas.microsoft.com/office/powerpoint/2010/main" val="3369705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484784"/>
            <a:ext cx="8229600" cy="2880320"/>
          </a:xfrm>
        </p:spPr>
        <p:txBody>
          <a:bodyPr>
            <a:normAutofit/>
          </a:bodyPr>
          <a:lstStyle/>
          <a:p>
            <a:r>
              <a:rPr kumimoji="1" lang="ja-JP" altLang="en-US" dirty="0"/>
              <a:t>ヘリコバクターピロリ（ピロリ菌）</a:t>
            </a:r>
          </a:p>
        </p:txBody>
      </p:sp>
      <p:pic>
        <p:nvPicPr>
          <p:cNvPr id="4" name="図 3">
            <a:extLst>
              <a:ext uri="{FF2B5EF4-FFF2-40B4-BE49-F238E27FC236}">
                <a16:creationId xmlns:a16="http://schemas.microsoft.com/office/drawing/2014/main" id="{184D72AC-0613-6AE7-5BA4-E2609E18A73B}"/>
              </a:ext>
            </a:extLst>
          </p:cNvPr>
          <p:cNvPicPr>
            <a:picLocks noChangeAspect="1" noChangeArrowheads="1"/>
          </p:cNvPicPr>
          <p:nvPr/>
        </p:nvPicPr>
        <p:blipFill>
          <a:blip r:embed="rId2">
            <a:duotone>
              <a:schemeClr val="accent4">
                <a:shade val="45000"/>
                <a:satMod val="135000"/>
              </a:schemeClr>
              <a:prstClr val="white"/>
            </a:duotone>
          </a:blip>
          <a:srcRect/>
          <a:stretch>
            <a:fillRect/>
          </a:stretch>
        </p:blipFill>
        <p:spPr bwMode="auto">
          <a:xfrm>
            <a:off x="179512" y="6021288"/>
            <a:ext cx="719138" cy="736600"/>
          </a:xfrm>
          <a:prstGeom prst="rect">
            <a:avLst/>
          </a:prstGeom>
          <a:noFill/>
          <a:ln>
            <a:noFill/>
          </a:ln>
        </p:spPr>
      </p:pic>
    </p:spTree>
    <p:extLst>
      <p:ext uri="{BB962C8B-B14F-4D97-AF65-F5344CB8AC3E}">
        <p14:creationId xmlns:p14="http://schemas.microsoft.com/office/powerpoint/2010/main" val="485333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normAutofit/>
          </a:bodyPr>
          <a:lstStyle/>
          <a:p>
            <a:r>
              <a:rPr kumimoji="1" lang="ja-JP" altLang="en-US" sz="3600" dirty="0"/>
              <a:t>お わ り に</a:t>
            </a:r>
          </a:p>
        </p:txBody>
      </p:sp>
      <p:sp>
        <p:nvSpPr>
          <p:cNvPr id="3" name="コンテンツ プレースホルダー 2"/>
          <p:cNvSpPr>
            <a:spLocks noGrp="1"/>
          </p:cNvSpPr>
          <p:nvPr>
            <p:ph idx="1"/>
          </p:nvPr>
        </p:nvSpPr>
        <p:spPr>
          <a:xfrm>
            <a:off x="476255" y="1052736"/>
            <a:ext cx="8229600" cy="4115728"/>
          </a:xfrm>
        </p:spPr>
        <p:txBody>
          <a:bodyPr>
            <a:noAutofit/>
          </a:bodyPr>
          <a:lstStyle/>
          <a:p>
            <a:pPr marL="0" indent="0">
              <a:lnSpc>
                <a:spcPct val="150000"/>
              </a:lnSpc>
              <a:buNone/>
            </a:pPr>
            <a:r>
              <a:rPr lang="ja-JP" altLang="en-US" sz="2400" dirty="0"/>
              <a:t>　ピロリ菌の感染は胃がんの原因となる。</a:t>
            </a:r>
            <a:endParaRPr kumimoji="1" lang="en-US" altLang="ja-JP" sz="2400" dirty="0"/>
          </a:p>
          <a:p>
            <a:pPr marL="0" indent="0">
              <a:lnSpc>
                <a:spcPct val="150000"/>
              </a:lnSpc>
              <a:buNone/>
            </a:pPr>
            <a:r>
              <a:rPr kumimoji="1" lang="ja-JP" altLang="en-US" sz="2400" dirty="0"/>
              <a:t>　胃がんハイリスク検診は、胃がんになるリスクを調べる検査で、Ｂ群以上に胃がんが発見され、さらにＢ群に比較してＣ・Ｄ群では高率に発見された。しかし、内視鏡による検査を受けた人は毎年４５％前後、今後より多くの人に検査を受けてもらえるように努力する必要がある。</a:t>
            </a:r>
            <a:endParaRPr kumimoji="1" lang="en-US" altLang="ja-JP" sz="2400" dirty="0"/>
          </a:p>
          <a:p>
            <a:pPr marL="0" indent="0">
              <a:lnSpc>
                <a:spcPct val="150000"/>
              </a:lnSpc>
              <a:buNone/>
            </a:pPr>
            <a:r>
              <a:rPr lang="ja-JP" altLang="en-US" sz="2400" dirty="0"/>
              <a:t>　</a:t>
            </a:r>
            <a:endParaRPr lang="en-US" altLang="ja-JP" sz="2400" dirty="0"/>
          </a:p>
        </p:txBody>
      </p:sp>
      <p:pic>
        <p:nvPicPr>
          <p:cNvPr id="4" name="図 3">
            <a:extLst>
              <a:ext uri="{FF2B5EF4-FFF2-40B4-BE49-F238E27FC236}">
                <a16:creationId xmlns:a16="http://schemas.microsoft.com/office/drawing/2014/main" id="{F8181572-CCFC-48AE-EC5E-560CB5680B66}"/>
              </a:ext>
            </a:extLst>
          </p:cNvPr>
          <p:cNvPicPr>
            <a:picLocks noChangeAspect="1" noChangeArrowheads="1"/>
          </p:cNvPicPr>
          <p:nvPr/>
        </p:nvPicPr>
        <p:blipFill>
          <a:blip r:embed="rId2">
            <a:duotone>
              <a:schemeClr val="accent4">
                <a:shade val="45000"/>
                <a:satMod val="135000"/>
              </a:schemeClr>
              <a:prstClr val="white"/>
            </a:duotone>
          </a:blip>
          <a:srcRect/>
          <a:stretch>
            <a:fillRect/>
          </a:stretch>
        </p:blipFill>
        <p:spPr bwMode="auto">
          <a:xfrm>
            <a:off x="179512" y="6021288"/>
            <a:ext cx="719138" cy="736600"/>
          </a:xfrm>
          <a:prstGeom prst="rect">
            <a:avLst/>
          </a:prstGeom>
          <a:noFill/>
          <a:ln>
            <a:noFill/>
          </a:ln>
        </p:spPr>
      </p:pic>
    </p:spTree>
    <p:extLst>
      <p:ext uri="{BB962C8B-B14F-4D97-AF65-F5344CB8AC3E}">
        <p14:creationId xmlns:p14="http://schemas.microsoft.com/office/powerpoint/2010/main" val="136344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548680"/>
            <a:ext cx="8229600" cy="5649491"/>
          </a:xfrm>
        </p:spPr>
        <p:txBody>
          <a:bodyPr>
            <a:normAutofit/>
          </a:bodyPr>
          <a:lstStyle/>
          <a:p>
            <a:pPr marL="0" indent="0">
              <a:lnSpc>
                <a:spcPct val="150000"/>
              </a:lnSpc>
              <a:buNone/>
            </a:pPr>
            <a:r>
              <a:rPr kumimoji="1" lang="ja-JP" altLang="en-US" sz="2400" dirty="0"/>
              <a:t>　ピロリ菌は通常の細菌と異なり、胃粘膜内で生存するための酵素（ウレアーゼ）を持ち、胃酸</a:t>
            </a:r>
            <a:r>
              <a:rPr kumimoji="1" lang="ja-JP" altLang="en-US" sz="2400"/>
              <a:t>をアンモニア</a:t>
            </a:r>
            <a:r>
              <a:rPr kumimoji="1" lang="ja-JP" altLang="en-US" sz="2400" dirty="0"/>
              <a:t>で中和し胃内で生存し、アンモニア、活性酸素、ピロリ菌の毒素</a:t>
            </a:r>
            <a:r>
              <a:rPr kumimoji="1" lang="ja-JP" altLang="en-US" sz="2400"/>
              <a:t>（細胞空胞化</a:t>
            </a:r>
            <a:r>
              <a:rPr kumimoji="1" lang="ja-JP" altLang="en-US" sz="2400" dirty="0"/>
              <a:t>毒素）で長い年月炎症が続き胃粘膜を障害し、粘膜は薄くなり萎縮性胃炎（慢性胃炎）となり、腸上皮化生（胃の粘膜が腸の上皮と</a:t>
            </a:r>
            <a:r>
              <a:rPr kumimoji="1" lang="ja-JP" altLang="en-US" sz="2400"/>
              <a:t>変わる）が発生</a:t>
            </a:r>
            <a:r>
              <a:rPr kumimoji="1" lang="ja-JP" altLang="en-US" sz="2400" dirty="0"/>
              <a:t>し、高分化型の胃がん（腸型）が認められるが、ピロリ菌はその時期にはいない。　　　　　　　　　　　　</a:t>
            </a:r>
            <a:endParaRPr kumimoji="1" lang="en-US" altLang="ja-JP" sz="2400" dirty="0"/>
          </a:p>
          <a:p>
            <a:pPr marL="0" indent="0">
              <a:lnSpc>
                <a:spcPct val="150000"/>
              </a:lnSpc>
              <a:buNone/>
            </a:pPr>
            <a:r>
              <a:rPr lang="ja-JP" altLang="en-US" sz="2400" dirty="0"/>
              <a:t>　</a:t>
            </a:r>
            <a:r>
              <a:rPr kumimoji="1" lang="ja-JP" altLang="en-US" sz="2400" dirty="0"/>
              <a:t>胃内にピロリ菌がいる場合は</a:t>
            </a:r>
            <a:r>
              <a:rPr lang="ja-JP" altLang="en-US" sz="2400" dirty="0"/>
              <a:t>、低分化型胃がん（胃型）が認められる。</a:t>
            </a:r>
            <a:endParaRPr kumimoji="1" lang="en-US" altLang="ja-JP" sz="2400" dirty="0"/>
          </a:p>
        </p:txBody>
      </p:sp>
      <p:pic>
        <p:nvPicPr>
          <p:cNvPr id="2" name="図 1">
            <a:extLst>
              <a:ext uri="{FF2B5EF4-FFF2-40B4-BE49-F238E27FC236}">
                <a16:creationId xmlns:a16="http://schemas.microsoft.com/office/drawing/2014/main" id="{69622FF5-C80A-2079-DEE6-251EB5386DA0}"/>
              </a:ext>
            </a:extLst>
          </p:cNvPr>
          <p:cNvPicPr>
            <a:picLocks noChangeAspect="1" noChangeArrowheads="1"/>
          </p:cNvPicPr>
          <p:nvPr/>
        </p:nvPicPr>
        <p:blipFill>
          <a:blip r:embed="rId2">
            <a:duotone>
              <a:schemeClr val="accent4">
                <a:shade val="45000"/>
                <a:satMod val="135000"/>
              </a:schemeClr>
              <a:prstClr val="white"/>
            </a:duotone>
          </a:blip>
          <a:srcRect/>
          <a:stretch>
            <a:fillRect/>
          </a:stretch>
        </p:blipFill>
        <p:spPr bwMode="auto">
          <a:xfrm>
            <a:off x="159295" y="6021288"/>
            <a:ext cx="719138" cy="736600"/>
          </a:xfrm>
          <a:prstGeom prst="rect">
            <a:avLst/>
          </a:prstGeom>
          <a:noFill/>
          <a:ln>
            <a:noFill/>
          </a:ln>
        </p:spPr>
      </p:pic>
    </p:spTree>
    <p:extLst>
      <p:ext uri="{BB962C8B-B14F-4D97-AF65-F5344CB8AC3E}">
        <p14:creationId xmlns:p14="http://schemas.microsoft.com/office/powerpoint/2010/main" val="354121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b="1" dirty="0"/>
              <a:t>ピロリ菌の発見</a:t>
            </a:r>
            <a:endParaRPr kumimoji="1" lang="ja-JP" altLang="en-US" dirty="0"/>
          </a:p>
        </p:txBody>
      </p:sp>
      <p:sp>
        <p:nvSpPr>
          <p:cNvPr id="3" name="コンテンツ プレースホルダー 2"/>
          <p:cNvSpPr>
            <a:spLocks noGrp="1"/>
          </p:cNvSpPr>
          <p:nvPr>
            <p:ph idx="1"/>
          </p:nvPr>
        </p:nvSpPr>
        <p:spPr>
          <a:xfrm>
            <a:off x="457200" y="1412776"/>
            <a:ext cx="8229600" cy="4713387"/>
          </a:xfrm>
        </p:spPr>
        <p:txBody>
          <a:bodyPr anchor="ctr">
            <a:normAutofit/>
          </a:bodyPr>
          <a:lstStyle/>
          <a:p>
            <a:pPr marL="0" indent="0">
              <a:lnSpc>
                <a:spcPct val="150000"/>
              </a:lnSpc>
              <a:buNone/>
            </a:pPr>
            <a:r>
              <a:rPr lang="ja-JP" altLang="en-US" sz="2800" b="1" dirty="0"/>
              <a:t>　</a:t>
            </a:r>
            <a:r>
              <a:rPr lang="ja-JP" altLang="ja-JP" sz="2800" b="1" dirty="0"/>
              <a:t>以前より胃の内に菌がいることが報告されていたが、１９８３年ヘリコバクターピロリ（ピロリ菌）はオーストラリアの</a:t>
            </a:r>
            <a:r>
              <a:rPr lang="ja-JP" altLang="en-US" sz="2800" b="1" dirty="0"/>
              <a:t>医師</a:t>
            </a:r>
            <a:r>
              <a:rPr lang="ja-JP" altLang="ja-JP" sz="2800" b="1" dirty="0"/>
              <a:t>マーシャルとウォレンが胃粘膜より</a:t>
            </a:r>
            <a:r>
              <a:rPr lang="ja-JP" altLang="en-US" sz="2800" b="1" dirty="0"/>
              <a:t>ピロリ</a:t>
            </a:r>
            <a:r>
              <a:rPr lang="ja-JP" altLang="ja-JP" sz="2800" b="1" dirty="0"/>
              <a:t>菌</a:t>
            </a:r>
            <a:r>
              <a:rPr lang="ja-JP" altLang="en-US" sz="2800" b="1" dirty="0"/>
              <a:t>を発見した。ピロリ菌は胃</a:t>
            </a:r>
            <a:r>
              <a:rPr lang="ja-JP" altLang="ja-JP" sz="2800" b="1" dirty="0"/>
              <a:t>・十二腸潰瘍などと関係</a:t>
            </a:r>
            <a:r>
              <a:rPr lang="ja-JP" altLang="en-US" sz="2800" b="1" dirty="0"/>
              <a:t>が</a:t>
            </a:r>
            <a:r>
              <a:rPr lang="ja-JP" altLang="ja-JP" sz="2800" b="1" dirty="0"/>
              <a:t>明確になり、</a:t>
            </a:r>
            <a:r>
              <a:rPr lang="ja-JP" altLang="en-US" sz="2800" b="1" dirty="0"/>
              <a:t>さらに</a:t>
            </a:r>
            <a:r>
              <a:rPr lang="ja-JP" altLang="ja-JP" sz="2800" b="1" dirty="0"/>
              <a:t>１９９４年</a:t>
            </a:r>
            <a:r>
              <a:rPr lang="ja-JP" altLang="en-US" sz="2800" b="1" dirty="0"/>
              <a:t>世界保健機関</a:t>
            </a:r>
            <a:r>
              <a:rPr lang="ja-JP" altLang="ja-JP" sz="2800" b="1" dirty="0"/>
              <a:t>（ＷＨＯ）が胃がんの発</a:t>
            </a:r>
            <a:r>
              <a:rPr lang="ja-JP" altLang="en-US" sz="2800" b="1" dirty="0"/>
              <a:t>がん因子</a:t>
            </a:r>
            <a:r>
              <a:rPr lang="ja-JP" altLang="ja-JP" sz="2800" b="1" dirty="0"/>
              <a:t>に指定</a:t>
            </a:r>
            <a:r>
              <a:rPr lang="ja-JP" altLang="en-US" sz="2800" b="1" dirty="0"/>
              <a:t>した。</a:t>
            </a:r>
            <a:endParaRPr kumimoji="1" lang="ja-JP" altLang="en-US" sz="2800" dirty="0"/>
          </a:p>
        </p:txBody>
      </p:sp>
      <p:pic>
        <p:nvPicPr>
          <p:cNvPr id="4" name="図 3">
            <a:extLst>
              <a:ext uri="{FF2B5EF4-FFF2-40B4-BE49-F238E27FC236}">
                <a16:creationId xmlns:a16="http://schemas.microsoft.com/office/drawing/2014/main" id="{499619A6-4CCD-166A-7393-6F5B567C4754}"/>
              </a:ext>
            </a:extLst>
          </p:cNvPr>
          <p:cNvPicPr>
            <a:picLocks noChangeAspect="1" noChangeArrowheads="1"/>
          </p:cNvPicPr>
          <p:nvPr/>
        </p:nvPicPr>
        <p:blipFill>
          <a:blip r:embed="rId2">
            <a:duotone>
              <a:schemeClr val="accent4">
                <a:shade val="45000"/>
                <a:satMod val="135000"/>
              </a:schemeClr>
              <a:prstClr val="white"/>
            </a:duotone>
          </a:blip>
          <a:srcRect/>
          <a:stretch>
            <a:fillRect/>
          </a:stretch>
        </p:blipFill>
        <p:spPr bwMode="auto">
          <a:xfrm>
            <a:off x="179512" y="6021288"/>
            <a:ext cx="719138" cy="736600"/>
          </a:xfrm>
          <a:prstGeom prst="rect">
            <a:avLst/>
          </a:prstGeom>
          <a:noFill/>
          <a:ln>
            <a:noFill/>
          </a:ln>
        </p:spPr>
      </p:pic>
    </p:spTree>
    <p:extLst>
      <p:ext uri="{BB962C8B-B14F-4D97-AF65-F5344CB8AC3E}">
        <p14:creationId xmlns:p14="http://schemas.microsoft.com/office/powerpoint/2010/main" val="2548746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640960" cy="1143000"/>
          </a:xfrm>
        </p:spPr>
        <p:txBody>
          <a:bodyPr>
            <a:noAutofit/>
          </a:bodyPr>
          <a:lstStyle/>
          <a:p>
            <a:r>
              <a:rPr lang="ja-JP" altLang="ja-JP" sz="3600" b="1" dirty="0"/>
              <a:t>ピロリ菌</a:t>
            </a:r>
            <a:r>
              <a:rPr lang="ja-JP" altLang="en-US" sz="3600" b="1" dirty="0"/>
              <a:t>の感染経路、</a:t>
            </a:r>
            <a:r>
              <a:rPr lang="ja-JP" altLang="ja-JP" sz="3600" b="1" dirty="0"/>
              <a:t>どのよう</a:t>
            </a:r>
            <a:r>
              <a:rPr lang="ja-JP" altLang="en-US" sz="3600" b="1" dirty="0"/>
              <a:t>な菌</a:t>
            </a:r>
            <a:r>
              <a:rPr lang="ja-JP" altLang="ja-JP" sz="3600" b="1" dirty="0"/>
              <a:t>か</a:t>
            </a:r>
            <a:endParaRPr kumimoji="1" lang="ja-JP" altLang="en-US" sz="3600" dirty="0"/>
          </a:p>
        </p:txBody>
      </p:sp>
      <p:sp>
        <p:nvSpPr>
          <p:cNvPr id="3" name="コンテンツ プレースホルダー 2"/>
          <p:cNvSpPr>
            <a:spLocks noGrp="1"/>
          </p:cNvSpPr>
          <p:nvPr>
            <p:ph idx="1"/>
          </p:nvPr>
        </p:nvSpPr>
        <p:spPr>
          <a:xfrm>
            <a:off x="457200" y="1268760"/>
            <a:ext cx="8229600" cy="5112568"/>
          </a:xfrm>
        </p:spPr>
        <p:txBody>
          <a:bodyPr anchor="ctr">
            <a:normAutofit fontScale="92500"/>
          </a:bodyPr>
          <a:lstStyle/>
          <a:p>
            <a:pPr marL="0" indent="0">
              <a:lnSpc>
                <a:spcPct val="150000"/>
              </a:lnSpc>
              <a:buNone/>
            </a:pPr>
            <a:r>
              <a:rPr lang="ja-JP" altLang="en-US" sz="2400" b="1" dirty="0"/>
              <a:t>　</a:t>
            </a:r>
            <a:r>
              <a:rPr lang="ja-JP" altLang="ja-JP" sz="2400" b="1" dirty="0"/>
              <a:t>感染経路ははっきりしないが、飲み物や食べ物など口から感染すると考えられ、下水道や衛生環境が悪いと感染率が高く、多くは幼児期に経口より感染する。</a:t>
            </a:r>
            <a:r>
              <a:rPr lang="ja-JP" altLang="en-US" sz="2400" b="1" dirty="0"/>
              <a:t>ピロリ菌はらせん状で鞭毛をもち回転しながら移動し、胃粘膜上皮に存在する。</a:t>
            </a:r>
            <a:r>
              <a:rPr lang="ja-JP" altLang="ja-JP" sz="2400" b="1" dirty="0"/>
              <a:t>通常の細菌は胃酸（塩酸）で死滅するが、ピロリ菌は強酸の胃内で生活できる特殊な酵素（ウレアーゼ）で胃酸を中和し菌が住みやすい環境をつく</a:t>
            </a:r>
            <a:r>
              <a:rPr lang="ja-JP" altLang="en-US" sz="2400" b="1" dirty="0"/>
              <a:t>る。長い年月をかけ</a:t>
            </a:r>
            <a:r>
              <a:rPr lang="ja-JP" altLang="ja-JP" sz="2400" b="1" dirty="0"/>
              <a:t>胃粘膜</a:t>
            </a:r>
            <a:r>
              <a:rPr lang="ja-JP" altLang="en-US" sz="2400" b="1" dirty="0"/>
              <a:t>が障害され</a:t>
            </a:r>
            <a:r>
              <a:rPr lang="ja-JP" altLang="ja-JP" sz="2400" b="1" dirty="0"/>
              <a:t>潰瘍などの病気を引き起こす。</a:t>
            </a:r>
            <a:r>
              <a:rPr lang="ja-JP" altLang="en-US" sz="2400" b="1" dirty="0"/>
              <a:t>粘膜が萎縮し胃酸が出なくなると</a:t>
            </a:r>
            <a:r>
              <a:rPr lang="ja-JP" altLang="ja-JP" sz="2400" b="1" dirty="0"/>
              <a:t>ピロリ菌</a:t>
            </a:r>
            <a:r>
              <a:rPr lang="ja-JP" altLang="en-US" sz="2400" b="1" dirty="0"/>
              <a:t>はいなくなる。</a:t>
            </a:r>
            <a:r>
              <a:rPr lang="ja-JP" altLang="ja-JP" sz="2400" b="1" dirty="0"/>
              <a:t>感染率は</a:t>
            </a:r>
            <a:r>
              <a:rPr lang="ja-JP" altLang="en-US" sz="2400" b="1" dirty="0"/>
              <a:t>６５</a:t>
            </a:r>
            <a:r>
              <a:rPr lang="ja-JP" altLang="ja-JP" sz="2400" b="1" dirty="0"/>
              <a:t>歳以上の人では７０％前後、２０歳以下の感染率は低</a:t>
            </a:r>
            <a:r>
              <a:rPr lang="ja-JP" altLang="en-US" sz="2400" b="1" dirty="0"/>
              <a:t>い。</a:t>
            </a:r>
            <a:endParaRPr lang="ja-JP" altLang="ja-JP" sz="2400" dirty="0"/>
          </a:p>
        </p:txBody>
      </p:sp>
      <p:pic>
        <p:nvPicPr>
          <p:cNvPr id="4" name="図 3">
            <a:extLst>
              <a:ext uri="{FF2B5EF4-FFF2-40B4-BE49-F238E27FC236}">
                <a16:creationId xmlns:a16="http://schemas.microsoft.com/office/drawing/2014/main" id="{3EAC940C-8EA8-A160-BEC7-A0E2FFF476C6}"/>
              </a:ext>
            </a:extLst>
          </p:cNvPr>
          <p:cNvPicPr>
            <a:picLocks noChangeAspect="1" noChangeArrowheads="1"/>
          </p:cNvPicPr>
          <p:nvPr/>
        </p:nvPicPr>
        <p:blipFill>
          <a:blip r:embed="rId2">
            <a:duotone>
              <a:schemeClr val="accent4">
                <a:shade val="45000"/>
                <a:satMod val="135000"/>
              </a:schemeClr>
              <a:prstClr val="white"/>
            </a:duotone>
          </a:blip>
          <a:srcRect/>
          <a:stretch>
            <a:fillRect/>
          </a:stretch>
        </p:blipFill>
        <p:spPr bwMode="auto">
          <a:xfrm>
            <a:off x="179512" y="6013028"/>
            <a:ext cx="719138" cy="736600"/>
          </a:xfrm>
          <a:prstGeom prst="rect">
            <a:avLst/>
          </a:prstGeom>
          <a:noFill/>
          <a:ln>
            <a:noFill/>
          </a:ln>
        </p:spPr>
      </p:pic>
    </p:spTree>
    <p:extLst>
      <p:ext uri="{BB962C8B-B14F-4D97-AF65-F5344CB8AC3E}">
        <p14:creationId xmlns:p14="http://schemas.microsoft.com/office/powerpoint/2010/main" val="4210419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ピロリ菌病理組織像</a:t>
            </a:r>
          </a:p>
        </p:txBody>
      </p:sp>
      <p:pic>
        <p:nvPicPr>
          <p:cNvPr id="4" name="コンテンツ プレースホルダー 3"/>
          <p:cNvPicPr>
            <a:picLocks noGrp="1" noChangeAspect="1"/>
          </p:cNvPicPr>
          <p:nvPr>
            <p:ph idx="1"/>
          </p:nvPr>
        </p:nvPicPr>
        <p:blipFill>
          <a:blip r:embed="rId2"/>
          <a:stretch>
            <a:fillRect/>
          </a:stretch>
        </p:blipFill>
        <p:spPr>
          <a:xfrm>
            <a:off x="460647" y="1739299"/>
            <a:ext cx="4114383" cy="3086940"/>
          </a:xfrm>
          <a:prstGeom prst="rect">
            <a:avLst/>
          </a:prstGeom>
        </p:spPr>
      </p:pic>
      <p:pic>
        <p:nvPicPr>
          <p:cNvPr id="5" name="図 4"/>
          <p:cNvPicPr>
            <a:picLocks noChangeAspect="1"/>
          </p:cNvPicPr>
          <p:nvPr/>
        </p:nvPicPr>
        <p:blipFill>
          <a:blip r:embed="rId3"/>
          <a:stretch>
            <a:fillRect/>
          </a:stretch>
        </p:blipFill>
        <p:spPr>
          <a:xfrm>
            <a:off x="4572000" y="1739142"/>
            <a:ext cx="4114800" cy="3087254"/>
          </a:xfrm>
          <a:prstGeom prst="rect">
            <a:avLst/>
          </a:prstGeom>
        </p:spPr>
      </p:pic>
      <p:sp>
        <p:nvSpPr>
          <p:cNvPr id="6" name="テキスト ボックス 5"/>
          <p:cNvSpPr txBox="1"/>
          <p:nvPr/>
        </p:nvSpPr>
        <p:spPr>
          <a:xfrm>
            <a:off x="1437718" y="5009888"/>
            <a:ext cx="2160240" cy="369332"/>
          </a:xfrm>
          <a:prstGeom prst="rect">
            <a:avLst/>
          </a:prstGeom>
          <a:noFill/>
        </p:spPr>
        <p:txBody>
          <a:bodyPr wrap="square" rtlCol="0">
            <a:spAutoFit/>
          </a:bodyPr>
          <a:lstStyle/>
          <a:p>
            <a:r>
              <a:rPr kumimoji="1" lang="ja-JP" altLang="en-US" dirty="0"/>
              <a:t>ヘマトエオジン染色</a:t>
            </a:r>
          </a:p>
        </p:txBody>
      </p:sp>
      <p:sp>
        <p:nvSpPr>
          <p:cNvPr id="7" name="テキスト ボックス 6"/>
          <p:cNvSpPr txBox="1"/>
          <p:nvPr/>
        </p:nvSpPr>
        <p:spPr>
          <a:xfrm>
            <a:off x="5549280" y="5009888"/>
            <a:ext cx="2160240" cy="369332"/>
          </a:xfrm>
          <a:prstGeom prst="rect">
            <a:avLst/>
          </a:prstGeom>
          <a:noFill/>
        </p:spPr>
        <p:txBody>
          <a:bodyPr wrap="square" rtlCol="0">
            <a:spAutoFit/>
          </a:bodyPr>
          <a:lstStyle/>
          <a:p>
            <a:pPr algn="ctr"/>
            <a:r>
              <a:rPr kumimoji="1" lang="ja-JP" altLang="en-US" dirty="0"/>
              <a:t>ギムザ染色</a:t>
            </a:r>
          </a:p>
        </p:txBody>
      </p:sp>
      <p:sp>
        <p:nvSpPr>
          <p:cNvPr id="8" name="テキスト ボックス 7"/>
          <p:cNvSpPr txBox="1"/>
          <p:nvPr/>
        </p:nvSpPr>
        <p:spPr>
          <a:xfrm>
            <a:off x="1070606" y="5733256"/>
            <a:ext cx="7002787" cy="461665"/>
          </a:xfrm>
          <a:prstGeom prst="rect">
            <a:avLst/>
          </a:prstGeom>
          <a:noFill/>
        </p:spPr>
        <p:txBody>
          <a:bodyPr wrap="square" rtlCol="0">
            <a:spAutoFit/>
          </a:bodyPr>
          <a:lstStyle/>
          <a:p>
            <a:r>
              <a:rPr kumimoji="1" lang="ja-JP" altLang="en-US" sz="2400" dirty="0"/>
              <a:t>（小円形、楕円形でごみのように見えるのがピロリ菌）</a:t>
            </a:r>
          </a:p>
        </p:txBody>
      </p:sp>
      <p:pic>
        <p:nvPicPr>
          <p:cNvPr id="3" name="図 2">
            <a:extLst>
              <a:ext uri="{FF2B5EF4-FFF2-40B4-BE49-F238E27FC236}">
                <a16:creationId xmlns:a16="http://schemas.microsoft.com/office/drawing/2014/main" id="{22D82E6E-ADD6-15B2-D32B-D55EEA4B2670}"/>
              </a:ext>
            </a:extLst>
          </p:cNvPr>
          <p:cNvPicPr>
            <a:picLocks noChangeAspect="1" noChangeArrowheads="1"/>
          </p:cNvPicPr>
          <p:nvPr/>
        </p:nvPicPr>
        <p:blipFill>
          <a:blip r:embed="rId4">
            <a:duotone>
              <a:schemeClr val="accent4">
                <a:shade val="45000"/>
                <a:satMod val="135000"/>
              </a:schemeClr>
              <a:prstClr val="white"/>
            </a:duotone>
          </a:blip>
          <a:srcRect/>
          <a:stretch>
            <a:fillRect/>
          </a:stretch>
        </p:blipFill>
        <p:spPr bwMode="auto">
          <a:xfrm>
            <a:off x="179512" y="5999999"/>
            <a:ext cx="719138" cy="736600"/>
          </a:xfrm>
          <a:prstGeom prst="rect">
            <a:avLst/>
          </a:prstGeom>
          <a:noFill/>
          <a:ln>
            <a:noFill/>
          </a:ln>
        </p:spPr>
      </p:pic>
    </p:spTree>
    <p:extLst>
      <p:ext uri="{BB962C8B-B14F-4D97-AF65-F5344CB8AC3E}">
        <p14:creationId xmlns:p14="http://schemas.microsoft.com/office/powerpoint/2010/main" val="791574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b="1" dirty="0"/>
              <a:t>ピロリ菌と関連がある病気</a:t>
            </a:r>
            <a:endParaRPr kumimoji="1" lang="ja-JP" altLang="en-US" dirty="0"/>
          </a:p>
        </p:txBody>
      </p:sp>
      <p:sp>
        <p:nvSpPr>
          <p:cNvPr id="3" name="コンテンツ プレースホルダー 2"/>
          <p:cNvSpPr>
            <a:spLocks noGrp="1"/>
          </p:cNvSpPr>
          <p:nvPr>
            <p:ph idx="1"/>
          </p:nvPr>
        </p:nvSpPr>
        <p:spPr>
          <a:xfrm>
            <a:off x="457200" y="1340768"/>
            <a:ext cx="8229600" cy="4785395"/>
          </a:xfrm>
        </p:spPr>
        <p:txBody>
          <a:bodyPr anchor="ctr">
            <a:normAutofit fontScale="85000" lnSpcReduction="20000"/>
          </a:bodyPr>
          <a:lstStyle/>
          <a:p>
            <a:pPr marL="514350" lvl="0" indent="-514350">
              <a:buFont typeface="+mj-lt"/>
              <a:buAutoNum type="arabicPeriod"/>
            </a:pPr>
            <a:r>
              <a:rPr lang="ja-JP" altLang="ja-JP" sz="3300" b="1" dirty="0"/>
              <a:t>胃潰瘍・十二指腸潰瘍</a:t>
            </a:r>
            <a:endParaRPr lang="ja-JP" altLang="ja-JP" sz="3300" dirty="0"/>
          </a:p>
          <a:p>
            <a:pPr marL="514350" lvl="0" indent="-514350">
              <a:buFont typeface="+mj-lt"/>
              <a:buAutoNum type="arabicPeriod"/>
            </a:pPr>
            <a:r>
              <a:rPr lang="ja-JP" altLang="ja-JP" sz="3300" b="1" dirty="0"/>
              <a:t>胃ＭＡ</a:t>
            </a:r>
            <a:r>
              <a:rPr lang="ja-JP" altLang="en-US" sz="3300" b="1" dirty="0"/>
              <a:t>Ｌ</a:t>
            </a:r>
            <a:r>
              <a:rPr lang="ja-JP" altLang="ja-JP" sz="3300" b="1" dirty="0"/>
              <a:t>Ｔ（マルト）リンパ腫</a:t>
            </a:r>
            <a:endParaRPr lang="ja-JP" altLang="ja-JP" sz="3300" dirty="0"/>
          </a:p>
          <a:p>
            <a:pPr marL="514350" lvl="0" indent="-514350">
              <a:buFont typeface="+mj-lt"/>
              <a:buAutoNum type="arabicPeriod"/>
            </a:pPr>
            <a:r>
              <a:rPr lang="ja-JP" altLang="ja-JP" sz="3300" b="1" dirty="0"/>
              <a:t>萎縮性胃炎（慢性胃炎）</a:t>
            </a:r>
            <a:endParaRPr lang="ja-JP" altLang="ja-JP" sz="3300" dirty="0"/>
          </a:p>
          <a:p>
            <a:pPr marL="514350" lvl="0" indent="-514350">
              <a:buFont typeface="+mj-lt"/>
              <a:buAutoNum type="arabicPeriod"/>
            </a:pPr>
            <a:r>
              <a:rPr lang="ja-JP" altLang="ja-JP" sz="3300" b="1" dirty="0"/>
              <a:t>胃がん</a:t>
            </a:r>
            <a:endParaRPr lang="ja-JP" altLang="ja-JP" sz="3300" dirty="0"/>
          </a:p>
          <a:p>
            <a:pPr marL="514350" lvl="0" indent="-514350">
              <a:buFont typeface="+mj-lt"/>
              <a:buAutoNum type="arabicPeriod"/>
            </a:pPr>
            <a:r>
              <a:rPr lang="ja-JP" altLang="ja-JP" sz="3300" b="1" dirty="0"/>
              <a:t>胃過形成性ポリープ</a:t>
            </a:r>
            <a:endParaRPr lang="ja-JP" altLang="ja-JP" sz="3300" dirty="0"/>
          </a:p>
          <a:p>
            <a:pPr marL="514350" lvl="0" indent="-514350">
              <a:buFont typeface="+mj-lt"/>
              <a:buAutoNum type="arabicPeriod"/>
            </a:pPr>
            <a:r>
              <a:rPr lang="ja-JP" altLang="ja-JP" sz="3300" b="1" dirty="0"/>
              <a:t>機能性ディスペプシア（上腹部不定愁訴）</a:t>
            </a:r>
            <a:endParaRPr lang="ja-JP" altLang="ja-JP" sz="3300" dirty="0"/>
          </a:p>
          <a:p>
            <a:pPr marL="514350" lvl="0" indent="-514350">
              <a:buFont typeface="+mj-lt"/>
              <a:buAutoNum type="arabicPeriod"/>
            </a:pPr>
            <a:r>
              <a:rPr lang="ja-JP" altLang="ja-JP" sz="3300" b="1" dirty="0"/>
              <a:t>その他の疾患</a:t>
            </a:r>
            <a:endParaRPr lang="en-US" altLang="ja-JP" sz="3300" dirty="0"/>
          </a:p>
          <a:p>
            <a:pPr marL="0" lvl="0" indent="0">
              <a:buNone/>
            </a:pPr>
            <a:r>
              <a:rPr lang="ja-JP" altLang="en-US" b="1" dirty="0"/>
              <a:t>　　　</a:t>
            </a:r>
            <a:r>
              <a:rPr lang="ja-JP" altLang="ja-JP" b="1" dirty="0"/>
              <a:t>特発性血小板</a:t>
            </a:r>
            <a:r>
              <a:rPr lang="ja-JP" altLang="en-US" b="1" dirty="0"/>
              <a:t>減少性</a:t>
            </a:r>
            <a:r>
              <a:rPr lang="ja-JP" altLang="ja-JP" b="1" dirty="0"/>
              <a:t>紫斑病、鉄欠乏性貧血、</a:t>
            </a:r>
            <a:endParaRPr lang="en-US" altLang="ja-JP" b="1" dirty="0"/>
          </a:p>
          <a:p>
            <a:pPr marL="0" lvl="0" indent="0">
              <a:buNone/>
            </a:pPr>
            <a:r>
              <a:rPr lang="ja-JP" altLang="en-US" b="1" dirty="0"/>
              <a:t>　　　</a:t>
            </a:r>
            <a:r>
              <a:rPr lang="ja-JP" altLang="ja-JP" b="1" dirty="0"/>
              <a:t>慢性蕁麻疹</a:t>
            </a:r>
            <a:endParaRPr lang="en-US" altLang="ja-JP" b="1" dirty="0"/>
          </a:p>
          <a:p>
            <a:pPr marL="0" indent="0">
              <a:buNone/>
            </a:pPr>
            <a:endParaRPr lang="ja-JP" altLang="ja-JP" dirty="0"/>
          </a:p>
          <a:p>
            <a:pPr marL="0" indent="0" algn="r">
              <a:buNone/>
            </a:pPr>
            <a:r>
              <a:rPr lang="ja-JP" altLang="en-US" sz="2600" dirty="0"/>
              <a:t>　　   　　出典</a:t>
            </a:r>
            <a:r>
              <a:rPr lang="ja-JP" altLang="ja-JP" sz="2400" dirty="0"/>
              <a:t>：</a:t>
            </a:r>
            <a:r>
              <a:rPr lang="ja-JP" altLang="en-US" sz="2400" dirty="0"/>
              <a:t>「</a:t>
            </a:r>
            <a:r>
              <a:rPr lang="ja-JP" altLang="ja-JP" sz="2400" dirty="0"/>
              <a:t>ピロリ菌</a:t>
            </a:r>
            <a:r>
              <a:rPr lang="ja-JP" altLang="en-US" sz="2400" dirty="0"/>
              <a:t>から</a:t>
            </a:r>
            <a:r>
              <a:rPr lang="ja-JP" altLang="ja-JP" sz="2400" dirty="0"/>
              <a:t>胃をまもれ</a:t>
            </a:r>
            <a:r>
              <a:rPr lang="ja-JP" altLang="en-US" sz="2400" dirty="0"/>
              <a:t>」</a:t>
            </a:r>
            <a:r>
              <a:rPr lang="ja-JP" altLang="ja-JP" sz="2400" dirty="0"/>
              <a:t>日本</a:t>
            </a:r>
            <a:r>
              <a:rPr lang="ja-JP" altLang="en-US" sz="2400" dirty="0"/>
              <a:t>ヘ</a:t>
            </a:r>
            <a:r>
              <a:rPr lang="ja-JP" altLang="ja-JP" sz="2400" dirty="0"/>
              <a:t>リコバクター学会</a:t>
            </a:r>
            <a:endParaRPr kumimoji="1" lang="ja-JP" altLang="en-US" sz="2400" dirty="0"/>
          </a:p>
        </p:txBody>
      </p:sp>
      <p:pic>
        <p:nvPicPr>
          <p:cNvPr id="4" name="図 3">
            <a:extLst>
              <a:ext uri="{FF2B5EF4-FFF2-40B4-BE49-F238E27FC236}">
                <a16:creationId xmlns:a16="http://schemas.microsoft.com/office/drawing/2014/main" id="{662E90C8-57B2-5954-33DE-4D9F9C2EE5E1}"/>
              </a:ext>
            </a:extLst>
          </p:cNvPr>
          <p:cNvPicPr>
            <a:picLocks noChangeAspect="1" noChangeArrowheads="1"/>
          </p:cNvPicPr>
          <p:nvPr/>
        </p:nvPicPr>
        <p:blipFill>
          <a:blip r:embed="rId2">
            <a:duotone>
              <a:schemeClr val="accent4">
                <a:shade val="45000"/>
                <a:satMod val="135000"/>
              </a:schemeClr>
              <a:prstClr val="white"/>
            </a:duotone>
          </a:blip>
          <a:srcRect/>
          <a:stretch>
            <a:fillRect/>
          </a:stretch>
        </p:blipFill>
        <p:spPr bwMode="auto">
          <a:xfrm>
            <a:off x="179512" y="6021288"/>
            <a:ext cx="719138" cy="736600"/>
          </a:xfrm>
          <a:prstGeom prst="rect">
            <a:avLst/>
          </a:prstGeom>
          <a:noFill/>
          <a:ln>
            <a:noFill/>
          </a:ln>
        </p:spPr>
      </p:pic>
    </p:spTree>
    <p:extLst>
      <p:ext uri="{BB962C8B-B14F-4D97-AF65-F5344CB8AC3E}">
        <p14:creationId xmlns:p14="http://schemas.microsoft.com/office/powerpoint/2010/main" val="1183026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b="1" dirty="0"/>
              <a:t>ピロリ菌の検査法</a:t>
            </a:r>
            <a:endParaRPr kumimoji="1" lang="ja-JP" altLang="en-US" dirty="0"/>
          </a:p>
        </p:txBody>
      </p:sp>
      <p:sp>
        <p:nvSpPr>
          <p:cNvPr id="3" name="コンテンツ プレースホルダー 2"/>
          <p:cNvSpPr>
            <a:spLocks noGrp="1"/>
          </p:cNvSpPr>
          <p:nvPr>
            <p:ph idx="1"/>
          </p:nvPr>
        </p:nvSpPr>
        <p:spPr>
          <a:xfrm>
            <a:off x="457200" y="1412776"/>
            <a:ext cx="8435280" cy="4713387"/>
          </a:xfrm>
        </p:spPr>
        <p:txBody>
          <a:bodyPr anchor="ctr">
            <a:normAutofit/>
          </a:bodyPr>
          <a:lstStyle/>
          <a:p>
            <a:pPr marL="0" indent="0">
              <a:buNone/>
            </a:pPr>
            <a:r>
              <a:rPr lang="ja-JP" altLang="en-US" sz="2800" dirty="0"/>
              <a:t> </a:t>
            </a:r>
            <a:r>
              <a:rPr lang="ja-JP" altLang="en-US" sz="2800" b="1" dirty="0"/>
              <a:t>直接法</a:t>
            </a:r>
            <a:r>
              <a:rPr lang="ja-JP" altLang="en-US" sz="2400" b="1" dirty="0"/>
              <a:t>：</a:t>
            </a:r>
            <a:r>
              <a:rPr lang="ja-JP" altLang="ja-JP" sz="2800" b="1" dirty="0"/>
              <a:t>内視鏡を使用した検査（生検した組織を使用）</a:t>
            </a:r>
            <a:endParaRPr lang="ja-JP" altLang="ja-JP" b="1" dirty="0"/>
          </a:p>
          <a:p>
            <a:pPr marL="0" indent="0">
              <a:buNone/>
            </a:pPr>
            <a:r>
              <a:rPr lang="ja-JP" altLang="en-US" sz="2400" dirty="0"/>
              <a:t>　 　　　</a:t>
            </a:r>
            <a:r>
              <a:rPr lang="ja-JP" altLang="en-US" sz="2800" dirty="0"/>
              <a:t>　 ・</a:t>
            </a:r>
            <a:r>
              <a:rPr lang="ja-JP" altLang="ja-JP" sz="2800" dirty="0"/>
              <a:t>培養法</a:t>
            </a:r>
          </a:p>
          <a:p>
            <a:pPr marL="0" indent="0">
              <a:buNone/>
            </a:pPr>
            <a:r>
              <a:rPr lang="ja-JP" altLang="en-US" sz="2800" dirty="0"/>
              <a:t>　　　　　・</a:t>
            </a:r>
            <a:r>
              <a:rPr lang="ja-JP" altLang="ja-JP" sz="2800" dirty="0"/>
              <a:t>顕鏡法</a:t>
            </a:r>
          </a:p>
          <a:p>
            <a:pPr marL="0" indent="0">
              <a:buNone/>
            </a:pPr>
            <a:r>
              <a:rPr lang="ja-JP" altLang="en-US" sz="2800" dirty="0"/>
              <a:t>　　　　　・</a:t>
            </a:r>
            <a:r>
              <a:rPr lang="ja-JP" altLang="ja-JP" sz="2800" dirty="0"/>
              <a:t>迅速ウレアーゼ試験</a:t>
            </a:r>
            <a:endParaRPr lang="en-US" altLang="ja-JP" sz="2800" dirty="0"/>
          </a:p>
          <a:p>
            <a:pPr marL="0" indent="0">
              <a:buNone/>
            </a:pPr>
            <a:endParaRPr lang="en-US" altLang="ja-JP" sz="2400" dirty="0"/>
          </a:p>
          <a:p>
            <a:pPr marL="0" indent="0">
              <a:buNone/>
            </a:pPr>
            <a:r>
              <a:rPr lang="en-US" altLang="ja-JP" sz="2800" dirty="0"/>
              <a:t> </a:t>
            </a:r>
            <a:r>
              <a:rPr lang="ja-JP" altLang="en-US" sz="2800" b="1" dirty="0"/>
              <a:t>間接法</a:t>
            </a:r>
            <a:r>
              <a:rPr lang="ja-JP" altLang="en-US" b="1" dirty="0"/>
              <a:t>：</a:t>
            </a:r>
            <a:r>
              <a:rPr lang="ja-JP" altLang="ja-JP" sz="2800" b="1" dirty="0"/>
              <a:t>内視鏡を使用しない検査</a:t>
            </a:r>
            <a:endParaRPr lang="en-US" altLang="ja-JP" sz="2800" b="1" dirty="0"/>
          </a:p>
          <a:p>
            <a:pPr marL="0" indent="0">
              <a:buNone/>
            </a:pPr>
            <a:r>
              <a:rPr lang="ja-JP" altLang="en-US" sz="2800" dirty="0"/>
              <a:t>　　　　　・</a:t>
            </a:r>
            <a:r>
              <a:rPr lang="ja-JP" altLang="ja-JP" sz="2800" dirty="0"/>
              <a:t>抗体検査（血液）</a:t>
            </a:r>
            <a:endParaRPr lang="en-US" altLang="ja-JP" sz="2800" dirty="0"/>
          </a:p>
          <a:p>
            <a:pPr marL="0" indent="0">
              <a:buNone/>
            </a:pPr>
            <a:r>
              <a:rPr lang="ja-JP" altLang="en-US" sz="2800" dirty="0"/>
              <a:t>　　　　　・</a:t>
            </a:r>
            <a:r>
              <a:rPr lang="ja-JP" altLang="ja-JP" sz="2800" dirty="0"/>
              <a:t>尿素呼気試験</a:t>
            </a:r>
            <a:endParaRPr lang="en-US" altLang="ja-JP" sz="2800" dirty="0"/>
          </a:p>
          <a:p>
            <a:pPr marL="0" indent="0">
              <a:buNone/>
            </a:pPr>
            <a:r>
              <a:rPr kumimoji="1" lang="ja-JP" altLang="en-US" sz="2800" dirty="0"/>
              <a:t>　　　　　・抗原検査（便）</a:t>
            </a:r>
          </a:p>
        </p:txBody>
      </p:sp>
      <p:pic>
        <p:nvPicPr>
          <p:cNvPr id="4" name="図 3">
            <a:extLst>
              <a:ext uri="{FF2B5EF4-FFF2-40B4-BE49-F238E27FC236}">
                <a16:creationId xmlns:a16="http://schemas.microsoft.com/office/drawing/2014/main" id="{9E1F612C-8884-8DEF-9C96-2276F90D1D8B}"/>
              </a:ext>
            </a:extLst>
          </p:cNvPr>
          <p:cNvPicPr>
            <a:picLocks noChangeAspect="1" noChangeArrowheads="1"/>
          </p:cNvPicPr>
          <p:nvPr/>
        </p:nvPicPr>
        <p:blipFill>
          <a:blip r:embed="rId2">
            <a:duotone>
              <a:schemeClr val="accent4">
                <a:shade val="45000"/>
                <a:satMod val="135000"/>
              </a:schemeClr>
              <a:prstClr val="white"/>
            </a:duotone>
          </a:blip>
          <a:srcRect/>
          <a:stretch>
            <a:fillRect/>
          </a:stretch>
        </p:blipFill>
        <p:spPr bwMode="auto">
          <a:xfrm>
            <a:off x="179512" y="6021288"/>
            <a:ext cx="719138" cy="736600"/>
          </a:xfrm>
          <a:prstGeom prst="rect">
            <a:avLst/>
          </a:prstGeom>
          <a:noFill/>
          <a:ln>
            <a:noFill/>
          </a:ln>
        </p:spPr>
      </p:pic>
    </p:spTree>
    <p:extLst>
      <p:ext uri="{BB962C8B-B14F-4D97-AF65-F5344CB8AC3E}">
        <p14:creationId xmlns:p14="http://schemas.microsoft.com/office/powerpoint/2010/main" val="1778999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4638"/>
            <a:ext cx="8219256" cy="1143000"/>
          </a:xfrm>
        </p:spPr>
        <p:txBody>
          <a:bodyPr>
            <a:noAutofit/>
          </a:bodyPr>
          <a:lstStyle/>
          <a:p>
            <a:r>
              <a:rPr lang="ja-JP" altLang="ja-JP" sz="3200" b="1" dirty="0"/>
              <a:t>胃がん症例にどのくらいピロリ菌がいるのか</a:t>
            </a:r>
            <a:endParaRPr kumimoji="1" lang="ja-JP" altLang="en-US" sz="3200" b="1" dirty="0"/>
          </a:p>
        </p:txBody>
      </p:sp>
      <p:sp>
        <p:nvSpPr>
          <p:cNvPr id="3" name="コンテンツ プレースホルダー 2"/>
          <p:cNvSpPr>
            <a:spLocks noGrp="1"/>
          </p:cNvSpPr>
          <p:nvPr>
            <p:ph idx="1"/>
          </p:nvPr>
        </p:nvSpPr>
        <p:spPr>
          <a:xfrm>
            <a:off x="467544" y="1916832"/>
            <a:ext cx="8229600" cy="3629000"/>
          </a:xfrm>
        </p:spPr>
        <p:txBody>
          <a:bodyPr anchor="t">
            <a:normAutofit/>
          </a:bodyPr>
          <a:lstStyle/>
          <a:p>
            <a:pPr marL="0" indent="0">
              <a:buNone/>
            </a:pPr>
            <a:r>
              <a:rPr lang="ja-JP" altLang="en-US" dirty="0"/>
              <a:t>　</a:t>
            </a:r>
            <a:r>
              <a:rPr lang="en-US" altLang="ja-JP" sz="2800" dirty="0"/>
              <a:t> </a:t>
            </a:r>
            <a:r>
              <a:rPr lang="ja-JP" altLang="ja-JP" sz="2800" dirty="0"/>
              <a:t>胃がんの症例を調べると、どの報告も９５％以上にピロリ菌が存在するか、ピロリ菌が存在した証拠がある。　　　　</a:t>
            </a:r>
            <a:endParaRPr lang="en-US" altLang="ja-JP" sz="2800" dirty="0"/>
          </a:p>
          <a:p>
            <a:pPr marL="0" indent="0">
              <a:buNone/>
            </a:pPr>
            <a:r>
              <a:rPr lang="en-US" altLang="ja-JP" sz="2800" dirty="0"/>
              <a:t> </a:t>
            </a:r>
            <a:r>
              <a:rPr lang="ja-JP" altLang="ja-JP" sz="2800" dirty="0"/>
              <a:t>　しかしピロリ菌がいない、または存在した証拠がない</a:t>
            </a:r>
            <a:r>
              <a:rPr lang="ja-JP" altLang="en-US" sz="2800" dirty="0"/>
              <a:t>人で</a:t>
            </a:r>
            <a:r>
              <a:rPr lang="ja-JP" altLang="ja-JP" sz="2800" dirty="0"/>
              <a:t>も胃がんはわずかだが存在する。</a:t>
            </a:r>
            <a:r>
              <a:rPr lang="ja-JP" altLang="ja-JP" dirty="0"/>
              <a:t>　</a:t>
            </a:r>
          </a:p>
          <a:p>
            <a:pPr marL="0" indent="0">
              <a:buNone/>
            </a:pPr>
            <a:endParaRPr lang="en-US" altLang="ja-JP" sz="2000" dirty="0"/>
          </a:p>
          <a:p>
            <a:pPr marL="0" indent="0">
              <a:buNone/>
            </a:pPr>
            <a:r>
              <a:rPr lang="ja-JP" altLang="en-US" sz="2000" dirty="0"/>
              <a:t>　出典：「</a:t>
            </a:r>
            <a:r>
              <a:rPr lang="ja-JP" altLang="ja-JP" sz="2000" dirty="0"/>
              <a:t>胃と腸</a:t>
            </a:r>
            <a:r>
              <a:rPr lang="ja-JP" altLang="en-US" sz="2000" dirty="0"/>
              <a:t>」（</a:t>
            </a:r>
            <a:r>
              <a:rPr lang="en-US" altLang="ja-JP" sz="2000" dirty="0"/>
              <a:t>Helicobacter</a:t>
            </a:r>
            <a:r>
              <a:rPr lang="ja-JP" altLang="ja-JP" sz="2000" dirty="0"/>
              <a:t>　</a:t>
            </a:r>
            <a:r>
              <a:rPr lang="en-US" altLang="ja-JP" sz="2000" dirty="0"/>
              <a:t>pylori </a:t>
            </a:r>
            <a:r>
              <a:rPr lang="ja-JP" altLang="ja-JP" sz="2000" dirty="0"/>
              <a:t>陰性胃癌</a:t>
            </a:r>
            <a:r>
              <a:rPr lang="ja-JP" altLang="en-US" sz="2000" dirty="0"/>
              <a:t>）</a:t>
            </a:r>
            <a:r>
              <a:rPr lang="en-US" altLang="ja-JP" sz="2000" dirty="0"/>
              <a:t>2014</a:t>
            </a:r>
            <a:r>
              <a:rPr lang="ja-JP" altLang="en-US" sz="2000" dirty="0"/>
              <a:t>年</a:t>
            </a:r>
            <a:r>
              <a:rPr lang="en-US" altLang="ja-JP" sz="2000" dirty="0"/>
              <a:t>5</a:t>
            </a:r>
            <a:r>
              <a:rPr lang="ja-JP" altLang="en-US" sz="2000" dirty="0"/>
              <a:t>月号（</a:t>
            </a:r>
            <a:r>
              <a:rPr lang="en-US" altLang="ja-JP" sz="2000" dirty="0"/>
              <a:t>49</a:t>
            </a:r>
            <a:r>
              <a:rPr lang="ja-JP" altLang="en-US" sz="2000" dirty="0"/>
              <a:t>巻</a:t>
            </a:r>
            <a:r>
              <a:rPr lang="en-US" altLang="ja-JP" sz="2000" dirty="0"/>
              <a:t>6</a:t>
            </a:r>
            <a:r>
              <a:rPr lang="ja-JP" altLang="en-US" sz="2000" dirty="0"/>
              <a:t>号）</a:t>
            </a:r>
            <a:endParaRPr lang="ja-JP" altLang="ja-JP" sz="2000" dirty="0"/>
          </a:p>
        </p:txBody>
      </p:sp>
      <p:pic>
        <p:nvPicPr>
          <p:cNvPr id="4" name="図 3">
            <a:extLst>
              <a:ext uri="{FF2B5EF4-FFF2-40B4-BE49-F238E27FC236}">
                <a16:creationId xmlns:a16="http://schemas.microsoft.com/office/drawing/2014/main" id="{6ACEF9E9-6E01-3233-9714-329921224CEA}"/>
              </a:ext>
            </a:extLst>
          </p:cNvPr>
          <p:cNvPicPr>
            <a:picLocks noChangeAspect="1" noChangeArrowheads="1"/>
          </p:cNvPicPr>
          <p:nvPr/>
        </p:nvPicPr>
        <p:blipFill>
          <a:blip r:embed="rId2">
            <a:duotone>
              <a:schemeClr val="accent4">
                <a:shade val="45000"/>
                <a:satMod val="135000"/>
              </a:schemeClr>
              <a:prstClr val="white"/>
            </a:duotone>
          </a:blip>
          <a:srcRect/>
          <a:stretch>
            <a:fillRect/>
          </a:stretch>
        </p:blipFill>
        <p:spPr bwMode="auto">
          <a:xfrm>
            <a:off x="179512" y="6036673"/>
            <a:ext cx="719138" cy="736600"/>
          </a:xfrm>
          <a:prstGeom prst="rect">
            <a:avLst/>
          </a:prstGeom>
          <a:noFill/>
          <a:ln>
            <a:noFill/>
          </a:ln>
        </p:spPr>
      </p:pic>
    </p:spTree>
    <p:extLst>
      <p:ext uri="{BB962C8B-B14F-4D97-AF65-F5344CB8AC3E}">
        <p14:creationId xmlns:p14="http://schemas.microsoft.com/office/powerpoint/2010/main" val="4278164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87233"/>
            <a:ext cx="8229600" cy="1143000"/>
          </a:xfrm>
        </p:spPr>
        <p:txBody>
          <a:bodyPr>
            <a:normAutofit/>
          </a:bodyPr>
          <a:lstStyle/>
          <a:p>
            <a:r>
              <a:rPr kumimoji="1" lang="ja-JP" altLang="en-US" sz="4000" dirty="0"/>
              <a:t>ピロリ菌除菌の意義</a:t>
            </a:r>
          </a:p>
        </p:txBody>
      </p:sp>
      <p:sp>
        <p:nvSpPr>
          <p:cNvPr id="3" name="コンテンツ プレースホルダー 2"/>
          <p:cNvSpPr>
            <a:spLocks noGrp="1"/>
          </p:cNvSpPr>
          <p:nvPr>
            <p:ph idx="1"/>
          </p:nvPr>
        </p:nvSpPr>
        <p:spPr>
          <a:xfrm>
            <a:off x="457200" y="1916831"/>
            <a:ext cx="8229600" cy="3384377"/>
          </a:xfrm>
        </p:spPr>
        <p:txBody>
          <a:bodyPr>
            <a:normAutofit fontScale="85000" lnSpcReduction="10000"/>
          </a:bodyPr>
          <a:lstStyle/>
          <a:p>
            <a:pPr marL="0" indent="0">
              <a:lnSpc>
                <a:spcPct val="160000"/>
              </a:lnSpc>
              <a:buNone/>
            </a:pPr>
            <a:r>
              <a:rPr kumimoji="1" lang="ja-JP" altLang="en-US" dirty="0"/>
              <a:t>ピロリ菌が胃内にいると胃・十二指腸潰瘍になりやすく、胃炎が進行し萎縮性胃炎（慢性胃炎）となりＷＨＯが示すごとく胃がん発生の原因となる。ピロリ菌を除菌することにより潰瘍になりにくく、再発</a:t>
            </a:r>
            <a:r>
              <a:rPr lang="ja-JP" altLang="en-US" dirty="0"/>
              <a:t>も明らか</a:t>
            </a:r>
            <a:r>
              <a:rPr kumimoji="1" lang="ja-JP" altLang="en-US" dirty="0"/>
              <a:t>に減少する。胃炎も軽快し胃がん発生率もさがる。</a:t>
            </a:r>
          </a:p>
        </p:txBody>
      </p:sp>
      <p:pic>
        <p:nvPicPr>
          <p:cNvPr id="4" name="図 3">
            <a:extLst>
              <a:ext uri="{FF2B5EF4-FFF2-40B4-BE49-F238E27FC236}">
                <a16:creationId xmlns:a16="http://schemas.microsoft.com/office/drawing/2014/main" id="{6A6E6B68-D88B-9BCA-4601-A271C0BC4B87}"/>
              </a:ext>
            </a:extLst>
          </p:cNvPr>
          <p:cNvPicPr>
            <a:picLocks noChangeAspect="1" noChangeArrowheads="1"/>
          </p:cNvPicPr>
          <p:nvPr/>
        </p:nvPicPr>
        <p:blipFill>
          <a:blip r:embed="rId2">
            <a:duotone>
              <a:schemeClr val="accent4">
                <a:shade val="45000"/>
                <a:satMod val="135000"/>
              </a:schemeClr>
              <a:prstClr val="white"/>
            </a:duotone>
          </a:blip>
          <a:srcRect/>
          <a:stretch>
            <a:fillRect/>
          </a:stretch>
        </p:blipFill>
        <p:spPr bwMode="auto">
          <a:xfrm>
            <a:off x="179512" y="6021288"/>
            <a:ext cx="719138" cy="736600"/>
          </a:xfrm>
          <a:prstGeom prst="rect">
            <a:avLst/>
          </a:prstGeom>
          <a:noFill/>
          <a:ln>
            <a:noFill/>
          </a:ln>
        </p:spPr>
      </p:pic>
    </p:spTree>
    <p:extLst>
      <p:ext uri="{BB962C8B-B14F-4D97-AF65-F5344CB8AC3E}">
        <p14:creationId xmlns:p14="http://schemas.microsoft.com/office/powerpoint/2010/main" val="278676516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1214</TotalTime>
  <Words>1403</Words>
  <Application>Microsoft Office PowerPoint</Application>
  <PresentationFormat>画面に合わせる (4:3)</PresentationFormat>
  <Paragraphs>148</Paragraphs>
  <Slides>21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21</vt:i4>
      </vt:variant>
    </vt:vector>
  </HeadingPairs>
  <TitlesOfParts>
    <vt:vector size="26" baseType="lpstr">
      <vt:lpstr>ＭＳ ゴシック</vt:lpstr>
      <vt:lpstr>Arial</vt:lpstr>
      <vt:lpstr>Calibri</vt:lpstr>
      <vt:lpstr>Century</vt:lpstr>
      <vt:lpstr>Office ​​テーマ</vt:lpstr>
      <vt:lpstr>ヘリコバクターピロリ（ピロリ菌） および胃がんリスク検診</vt:lpstr>
      <vt:lpstr>ヘリコバクターピロリ（ピロリ菌）</vt:lpstr>
      <vt:lpstr>ピロリ菌の発見</vt:lpstr>
      <vt:lpstr>ピロリ菌の感染経路、どのような菌か</vt:lpstr>
      <vt:lpstr>ピロリ菌病理組織像</vt:lpstr>
      <vt:lpstr>ピロリ菌と関連がある病気</vt:lpstr>
      <vt:lpstr>ピロリ菌の検査法</vt:lpstr>
      <vt:lpstr>胃がん症例にどのくらいピロリ菌がいるのか</vt:lpstr>
      <vt:lpstr>ピロリ菌除菌の意義</vt:lpstr>
      <vt:lpstr>ピロリ菌の除菌方法</vt:lpstr>
      <vt:lpstr>PowerPoint プレゼンテーション</vt:lpstr>
      <vt:lpstr>胃がんの検診法</vt:lpstr>
      <vt:lpstr>ＡＢＣ分類（胃の健康度チェック）</vt:lpstr>
      <vt:lpstr>ピロリ菌感染の胃内視鏡所見</vt:lpstr>
      <vt:lpstr>Ａ群の内視鏡写真（１）</vt:lpstr>
      <vt:lpstr>Ｃ群の内視鏡写真（２）</vt:lpstr>
      <vt:lpstr>Ｄ群の内視鏡写真（３）</vt:lpstr>
      <vt:lpstr>胃がんハイリスク検診判定の見方</vt:lpstr>
      <vt:lpstr>７年間の胃がんハイリスク検診の結果（平成２８年まで）</vt:lpstr>
      <vt:lpstr>お わ り に</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ヘリコバクターピロリ</dc:title>
  <dc:creator>m.yamaguchi</dc:creator>
  <cp:lastModifiedBy>児玉 恵美</cp:lastModifiedBy>
  <cp:revision>83</cp:revision>
  <cp:lastPrinted>2018-05-14T07:34:48Z</cp:lastPrinted>
  <dcterms:created xsi:type="dcterms:W3CDTF">2014-11-28T01:50:12Z</dcterms:created>
  <dcterms:modified xsi:type="dcterms:W3CDTF">2025-03-17T02:53:12Z</dcterms:modified>
</cp:coreProperties>
</file>