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74937" autoAdjust="0"/>
  </p:normalViewPr>
  <p:slideViewPr>
    <p:cSldViewPr snapToGrid="0">
      <p:cViewPr varScale="1">
        <p:scale>
          <a:sx n="72" d="100"/>
          <a:sy n="72" d="100"/>
        </p:scale>
        <p:origin x="10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21276A-5F53-4260-A415-DB955D540404}" type="datetimeFigureOut">
              <a:rPr kumimoji="1" lang="ja-JP" altLang="en-US" smtClean="0"/>
              <a:t>2025/3/19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2E5BF2-2273-4469-92E8-FB8A4AC36603}" type="slidenum">
              <a:rPr kumimoji="1" lang="ja-JP" altLang="en-US" smtClean="0"/>
              <a:t>‹#›</a:t>
            </a:fld>
            <a:endParaRPr kumimoji="1" lang="ja-JP" altLang="en-US"/>
          </a:p>
        </p:txBody>
      </p:sp>
    </p:spTree>
    <p:extLst>
      <p:ext uri="{BB962C8B-B14F-4D97-AF65-F5344CB8AC3E}">
        <p14:creationId xmlns:p14="http://schemas.microsoft.com/office/powerpoint/2010/main" val="41124685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2E5BF2-2273-4469-92E8-FB8A4AC36603}" type="slidenum">
              <a:rPr kumimoji="1" lang="ja-JP" altLang="en-US" smtClean="0"/>
              <a:t>1</a:t>
            </a:fld>
            <a:endParaRPr kumimoji="1" lang="ja-JP" altLang="en-US"/>
          </a:p>
        </p:txBody>
      </p:sp>
    </p:spTree>
    <p:extLst>
      <p:ext uri="{BB962C8B-B14F-4D97-AF65-F5344CB8AC3E}">
        <p14:creationId xmlns:p14="http://schemas.microsoft.com/office/powerpoint/2010/main" val="9156749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hangingPunct="0"/>
            <a:r>
              <a:rPr kumimoji="1" lang="en-US" altLang="ja-JP"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就業配慮が必要な疾患</a:t>
            </a:r>
          </a:p>
          <a:p>
            <a:pPr hangingPunct="0"/>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pPr hangingPunct="0"/>
            <a:r>
              <a:rPr kumimoji="1" lang="ja-JP" altLang="ja-JP" sz="1200" kern="1200" dirty="0">
                <a:solidFill>
                  <a:schemeClr val="tx1"/>
                </a:solidFill>
                <a:effectLst/>
                <a:latin typeface="+mn-lt"/>
                <a:ea typeface="+mn-ea"/>
                <a:cs typeface="+mn-cs"/>
              </a:rPr>
              <a:t>　　腰痛、腱鞘炎など整形外科疾患</a:t>
            </a:r>
          </a:p>
          <a:p>
            <a:pPr hangingPunct="0"/>
            <a:r>
              <a:rPr kumimoji="1" lang="ja-JP" altLang="ja-JP" sz="1200" kern="1200" dirty="0">
                <a:solidFill>
                  <a:schemeClr val="tx1"/>
                </a:solidFill>
                <a:effectLst/>
                <a:latin typeface="+mn-lt"/>
                <a:ea typeface="+mn-ea"/>
                <a:cs typeface="+mn-cs"/>
              </a:rPr>
              <a:t>　　コントロール不良な慢性疾患</a:t>
            </a:r>
            <a:r>
              <a:rPr kumimoji="1" lang="ja-JP" altLang="ja-JP" sz="1200" kern="1200">
                <a:solidFill>
                  <a:schemeClr val="tx1"/>
                </a:solidFill>
                <a:effectLst/>
                <a:latin typeface="+mn-lt"/>
                <a:ea typeface="+mn-ea"/>
                <a:cs typeface="+mn-cs"/>
              </a:rPr>
              <a:t>　（糖尿病</a:t>
            </a:r>
            <a:r>
              <a:rPr kumimoji="1" lang="ja-JP" altLang="ja-JP" sz="1200" kern="1200" dirty="0">
                <a:solidFill>
                  <a:schemeClr val="tx1"/>
                </a:solidFill>
                <a:effectLst/>
                <a:latin typeface="+mn-lt"/>
                <a:ea typeface="+mn-ea"/>
                <a:cs typeface="+mn-cs"/>
              </a:rPr>
              <a:t>　高血圧　等々）　</a:t>
            </a:r>
          </a:p>
          <a:p>
            <a:pPr hangingPunct="0"/>
            <a:r>
              <a:rPr kumimoji="1" lang="ja-JP" altLang="ja-JP" sz="1200" kern="1200" dirty="0">
                <a:solidFill>
                  <a:schemeClr val="tx1"/>
                </a:solidFill>
                <a:effectLst/>
                <a:latin typeface="+mn-lt"/>
                <a:ea typeface="+mn-ea"/>
                <a:cs typeface="+mn-cs"/>
              </a:rPr>
              <a:t>　　睡眠時無呼吸症候群　がん　</a:t>
            </a:r>
            <a:r>
              <a:rPr kumimoji="1" lang="en-US" altLang="ja-JP" sz="1200" kern="1200" dirty="0">
                <a:solidFill>
                  <a:schemeClr val="tx1"/>
                </a:solidFill>
                <a:effectLst/>
                <a:latin typeface="+mn-lt"/>
                <a:ea typeface="+mn-ea"/>
                <a:cs typeface="+mn-cs"/>
              </a:rPr>
              <a:t>HIV</a:t>
            </a:r>
            <a:r>
              <a:rPr kumimoji="1" lang="ja-JP" altLang="ja-JP" sz="1200" kern="1200" dirty="0">
                <a:solidFill>
                  <a:schemeClr val="tx1"/>
                </a:solidFill>
                <a:effectLst/>
                <a:latin typeface="+mn-lt"/>
                <a:ea typeface="+mn-ea"/>
                <a:cs typeface="+mn-cs"/>
              </a:rPr>
              <a:t>感染、</a:t>
            </a:r>
            <a:r>
              <a:rPr kumimoji="1" lang="en-US" altLang="ja-JP" sz="1200" kern="1200" dirty="0">
                <a:solidFill>
                  <a:schemeClr val="tx1"/>
                </a:solidFill>
                <a:effectLst/>
                <a:latin typeface="+mn-lt"/>
                <a:ea typeface="+mn-ea"/>
                <a:cs typeface="+mn-cs"/>
              </a:rPr>
              <a:t>AIDS</a:t>
            </a:r>
            <a:endParaRPr kumimoji="1" lang="ja-JP" altLang="ja-JP" sz="1200" kern="1200" dirty="0">
              <a:solidFill>
                <a:schemeClr val="tx1"/>
              </a:solidFill>
              <a:effectLst/>
              <a:latin typeface="+mn-lt"/>
              <a:ea typeface="+mn-ea"/>
              <a:cs typeface="+mn-cs"/>
            </a:endParaRPr>
          </a:p>
          <a:p>
            <a:pPr hangingPunct="0"/>
            <a:r>
              <a:rPr kumimoji="1" lang="ja-JP" altLang="ja-JP" sz="1200" kern="1200" dirty="0">
                <a:solidFill>
                  <a:schemeClr val="tx1"/>
                </a:solidFill>
                <a:effectLst/>
                <a:latin typeface="+mn-lt"/>
                <a:ea typeface="+mn-ea"/>
                <a:cs typeface="+mn-cs"/>
              </a:rPr>
              <a:t>　　障害者（身体障害者、知的障害者、精神障害者）</a:t>
            </a:r>
          </a:p>
          <a:p>
            <a:pPr hangingPunct="0"/>
            <a:r>
              <a:rPr kumimoji="1" lang="ja-JP" altLang="ja-JP" sz="1200" kern="1200" dirty="0">
                <a:solidFill>
                  <a:schemeClr val="tx1"/>
                </a:solidFill>
                <a:effectLst/>
                <a:latin typeface="+mn-lt"/>
                <a:ea typeface="+mn-ea"/>
                <a:cs typeface="+mn-cs"/>
              </a:rPr>
              <a:t>　　妊娠　（疾患ではないが配慮が必要）</a:t>
            </a:r>
          </a:p>
          <a:p>
            <a:pPr hangingPunct="0"/>
            <a:r>
              <a:rPr kumimoji="1" lang="ja-JP" altLang="ja-JP" sz="1200" kern="1200" dirty="0">
                <a:solidFill>
                  <a:schemeClr val="tx1"/>
                </a:solidFill>
                <a:effectLst/>
                <a:latin typeface="+mn-lt"/>
                <a:ea typeface="+mn-ea"/>
                <a:cs typeface="+mn-cs"/>
              </a:rPr>
              <a:t>　　その他　産業医が配慮が必要と感じた場合</a:t>
            </a:r>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CB2E5BF2-2273-4469-92E8-FB8A4AC36603}" type="slidenum">
              <a:rPr kumimoji="1" lang="ja-JP" altLang="en-US" smtClean="0"/>
              <a:t>10</a:t>
            </a:fld>
            <a:endParaRPr kumimoji="1" lang="ja-JP" altLang="en-US"/>
          </a:p>
        </p:txBody>
      </p:sp>
    </p:spTree>
    <p:extLst>
      <p:ext uri="{BB962C8B-B14F-4D97-AF65-F5344CB8AC3E}">
        <p14:creationId xmlns:p14="http://schemas.microsoft.com/office/powerpoint/2010/main" val="1999114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a:solidFill>
                  <a:schemeClr val="tx1"/>
                </a:solidFill>
                <a:effectLst/>
                <a:latin typeface="+mn-lt"/>
                <a:ea typeface="+mn-ea"/>
                <a:cs typeface="+mn-cs"/>
              </a:rPr>
              <a:t>通常の業務としては</a:t>
            </a:r>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①職場巡視、</a:t>
            </a:r>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②安全衛生委員会出席、</a:t>
            </a:r>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③超過勤務時間者への対応、</a:t>
            </a:r>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④定期健康診断結果、</a:t>
            </a:r>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⑤メンタルヘルス健診への対応、</a:t>
            </a:r>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⑥その他、となります。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CB2E5BF2-2273-4469-92E8-FB8A4AC36603}" type="slidenum">
              <a:rPr kumimoji="1" lang="ja-JP" altLang="en-US" smtClean="0"/>
              <a:t>2</a:t>
            </a:fld>
            <a:endParaRPr kumimoji="1" lang="ja-JP" altLang="en-US"/>
          </a:p>
        </p:txBody>
      </p:sp>
    </p:spTree>
    <p:extLst>
      <p:ext uri="{BB962C8B-B14F-4D97-AF65-F5344CB8AC3E}">
        <p14:creationId xmlns:p14="http://schemas.microsoft.com/office/powerpoint/2010/main" val="2298364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hangingPunct="0"/>
            <a:r>
              <a:rPr kumimoji="1" lang="ja-JP" altLang="ja-JP" sz="1200" kern="1200" dirty="0">
                <a:solidFill>
                  <a:schemeClr val="tx1"/>
                </a:solidFill>
                <a:effectLst/>
                <a:latin typeface="+mn-lt"/>
                <a:ea typeface="+mn-ea"/>
                <a:cs typeface="+mn-cs"/>
              </a:rPr>
              <a:t>職場巡視</a:t>
            </a:r>
          </a:p>
          <a:p>
            <a:pPr hangingPunct="0"/>
            <a:r>
              <a:rPr kumimoji="1" lang="en-US" altLang="ja-JP"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職場巡視は月一回行います。年間巡視計画を立て見落としの内容計画し巡視を行います。巡視を行い健康上の問題点を抽出し報告書に記載します。記載後は後日改善されているか確認が必要です。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CB2E5BF2-2273-4469-92E8-FB8A4AC36603}" type="slidenum">
              <a:rPr kumimoji="1" lang="ja-JP" altLang="en-US" smtClean="0"/>
              <a:t>3</a:t>
            </a:fld>
            <a:endParaRPr kumimoji="1" lang="ja-JP" altLang="en-US"/>
          </a:p>
        </p:txBody>
      </p:sp>
    </p:spTree>
    <p:extLst>
      <p:ext uri="{BB962C8B-B14F-4D97-AF65-F5344CB8AC3E}">
        <p14:creationId xmlns:p14="http://schemas.microsoft.com/office/powerpoint/2010/main" val="527090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hangingPunct="0"/>
            <a:r>
              <a:rPr kumimoji="1" lang="ja-JP" altLang="ja-JP" sz="1200" kern="1200" dirty="0">
                <a:solidFill>
                  <a:schemeClr val="tx1"/>
                </a:solidFill>
                <a:effectLst/>
                <a:latin typeface="+mn-lt"/>
                <a:ea typeface="+mn-ea"/>
                <a:cs typeface="+mn-cs"/>
              </a:rPr>
              <a:t>安全衛生委員会</a:t>
            </a:r>
          </a:p>
          <a:p>
            <a:pPr hangingPunct="0"/>
            <a:r>
              <a:rPr kumimoji="1" lang="ja-JP" altLang="ja-JP" sz="1200" kern="1200" dirty="0">
                <a:solidFill>
                  <a:schemeClr val="tx1"/>
                </a:solidFill>
                <a:effectLst/>
                <a:latin typeface="+mn-lt"/>
                <a:ea typeface="+mn-ea"/>
                <a:cs typeface="+mn-cs"/>
              </a:rPr>
              <a:t>　　安全衛生委員会は基本月一回開催されます。（多くは職場巡視日に開催されます。）安全衛生委員会では校内の職務上の健康問題、流行中の感染症等の対策、職場巡視での問題点の報告、定期健康診断結果への対応、メンタルヘルス健診の結果等を検討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CB2E5BF2-2273-4469-92E8-FB8A4AC36603}" type="slidenum">
              <a:rPr kumimoji="1" lang="ja-JP" altLang="en-US" smtClean="0"/>
              <a:t>4</a:t>
            </a:fld>
            <a:endParaRPr kumimoji="1" lang="ja-JP" altLang="en-US"/>
          </a:p>
        </p:txBody>
      </p:sp>
    </p:spTree>
    <p:extLst>
      <p:ext uri="{BB962C8B-B14F-4D97-AF65-F5344CB8AC3E}">
        <p14:creationId xmlns:p14="http://schemas.microsoft.com/office/powerpoint/2010/main" val="4219443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hangingPunct="0"/>
            <a:r>
              <a:rPr kumimoji="1" lang="ja-JP" altLang="ja-JP" sz="1200" kern="1200" dirty="0">
                <a:solidFill>
                  <a:schemeClr val="tx1"/>
                </a:solidFill>
                <a:effectLst/>
                <a:latin typeface="+mn-lt"/>
                <a:ea typeface="+mn-ea"/>
                <a:cs typeface="+mn-cs"/>
              </a:rPr>
              <a:t>超過勤務時間者への対応　</a:t>
            </a:r>
          </a:p>
          <a:p>
            <a:r>
              <a:rPr kumimoji="1" lang="ja-JP" altLang="ja-JP" sz="1200" kern="1200" dirty="0">
                <a:solidFill>
                  <a:schemeClr val="tx1"/>
                </a:solidFill>
                <a:effectLst/>
                <a:latin typeface="+mn-lt"/>
                <a:ea typeface="+mn-ea"/>
                <a:cs typeface="+mn-cs"/>
              </a:rPr>
              <a:t>　時間外労働が８０時間を超えた場合長時間労働者面談を行わなければなりません。８０時間に及ばなくても疲労の蓄積が確認され、健康上の懸念され、産業医が必要と認めた場合にも面談は行われます。</a:t>
            </a:r>
            <a:endParaRPr kumimoji="1" lang="en-US"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面接を行い健康上の問題点を確認し指導できる事項はその場で指導を行い、報告書を作成し、問題点を報告します。学校長は産業医による面接指導結果報告を受け事後処置を講じた時は産業医に報告します</a:t>
            </a:r>
            <a:endParaRPr kumimoji="1" lang="ja-JP" altLang="en-US" dirty="0"/>
          </a:p>
        </p:txBody>
      </p:sp>
      <p:sp>
        <p:nvSpPr>
          <p:cNvPr id="4" name="スライド番号プレースホルダー 3"/>
          <p:cNvSpPr>
            <a:spLocks noGrp="1"/>
          </p:cNvSpPr>
          <p:nvPr>
            <p:ph type="sldNum" sz="quarter" idx="10"/>
          </p:nvPr>
        </p:nvSpPr>
        <p:spPr/>
        <p:txBody>
          <a:bodyPr/>
          <a:lstStyle/>
          <a:p>
            <a:fld id="{CB2E5BF2-2273-4469-92E8-FB8A4AC36603}" type="slidenum">
              <a:rPr kumimoji="1" lang="ja-JP" altLang="en-US" smtClean="0"/>
              <a:t>5</a:t>
            </a:fld>
            <a:endParaRPr kumimoji="1" lang="ja-JP" altLang="en-US"/>
          </a:p>
        </p:txBody>
      </p:sp>
    </p:spTree>
    <p:extLst>
      <p:ext uri="{BB962C8B-B14F-4D97-AF65-F5344CB8AC3E}">
        <p14:creationId xmlns:p14="http://schemas.microsoft.com/office/powerpoint/2010/main" val="3257903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hangingPunct="0"/>
            <a:r>
              <a:rPr kumimoji="1" lang="ja-JP" altLang="ja-JP" sz="1200" kern="1200" dirty="0">
                <a:solidFill>
                  <a:schemeClr val="tx1"/>
                </a:solidFill>
                <a:effectLst/>
                <a:latin typeface="+mn-lt"/>
                <a:ea typeface="+mn-ea"/>
                <a:cs typeface="+mn-cs"/>
              </a:rPr>
              <a:t>健康診断事後チェッ</a:t>
            </a:r>
          </a:p>
          <a:p>
            <a:pPr hangingPunct="0"/>
            <a:r>
              <a:rPr kumimoji="1" lang="ja-JP" altLang="ja-JP" sz="1200" kern="1200" dirty="0">
                <a:solidFill>
                  <a:schemeClr val="tx1"/>
                </a:solidFill>
                <a:effectLst/>
                <a:latin typeface="+mn-lt"/>
                <a:ea typeface="+mn-ea"/>
                <a:cs typeface="+mn-cs"/>
              </a:rPr>
              <a:t>　健康診断結果が到着次第、速やかに結果を確認する。緊急対応が必要な者がいれば、至急対応します。</a:t>
            </a:r>
          </a:p>
          <a:p>
            <a:r>
              <a:rPr kumimoji="1" lang="ja-JP" altLang="ja-JP" sz="1200" kern="1200" dirty="0">
                <a:solidFill>
                  <a:schemeClr val="tx1"/>
                </a:solidFill>
                <a:effectLst/>
                <a:latin typeface="+mn-lt"/>
                <a:ea typeface="+mn-ea"/>
                <a:cs typeface="+mn-cs"/>
              </a:rPr>
              <a:t>そして二次検診対象者の確認し、健康診断結果票に意見を記載します。要治療・要精査者への受診勧告を行います。</a:t>
            </a:r>
            <a:endParaRPr kumimoji="1" lang="ja-JP" altLang="en-US" dirty="0"/>
          </a:p>
        </p:txBody>
      </p:sp>
      <p:sp>
        <p:nvSpPr>
          <p:cNvPr id="4" name="スライド番号プレースホルダー 3"/>
          <p:cNvSpPr>
            <a:spLocks noGrp="1"/>
          </p:cNvSpPr>
          <p:nvPr>
            <p:ph type="sldNum" sz="quarter" idx="10"/>
          </p:nvPr>
        </p:nvSpPr>
        <p:spPr/>
        <p:txBody>
          <a:bodyPr/>
          <a:lstStyle/>
          <a:p>
            <a:fld id="{CB2E5BF2-2273-4469-92E8-FB8A4AC36603}" type="slidenum">
              <a:rPr kumimoji="1" lang="ja-JP" altLang="en-US" smtClean="0"/>
              <a:t>6</a:t>
            </a:fld>
            <a:endParaRPr kumimoji="1" lang="ja-JP" altLang="en-US"/>
          </a:p>
        </p:txBody>
      </p:sp>
    </p:spTree>
    <p:extLst>
      <p:ext uri="{BB962C8B-B14F-4D97-AF65-F5344CB8AC3E}">
        <p14:creationId xmlns:p14="http://schemas.microsoft.com/office/powerpoint/2010/main" val="4180123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hangingPunct="0"/>
            <a:r>
              <a:rPr kumimoji="1" lang="ja-JP" altLang="ja-JP" sz="1200" kern="1200" dirty="0">
                <a:solidFill>
                  <a:schemeClr val="tx1"/>
                </a:solidFill>
                <a:effectLst/>
                <a:latin typeface="+mn-lt"/>
                <a:ea typeface="+mn-ea"/>
                <a:cs typeface="+mn-cs"/>
              </a:rPr>
              <a:t>メンタルヘルス対策　</a:t>
            </a:r>
          </a:p>
          <a:p>
            <a:pPr hangingPunct="0"/>
            <a:r>
              <a:rPr kumimoji="1" lang="ja-JP" altLang="ja-JP" sz="1200" kern="1200" dirty="0">
                <a:solidFill>
                  <a:schemeClr val="tx1"/>
                </a:solidFill>
                <a:effectLst/>
                <a:latin typeface="+mn-lt"/>
                <a:ea typeface="+mn-ea"/>
                <a:cs typeface="+mn-cs"/>
              </a:rPr>
              <a:t>　　　トレスチェック対応</a:t>
            </a:r>
          </a:p>
          <a:p>
            <a:pPr hangingPunct="0"/>
            <a:r>
              <a:rPr kumimoji="1" lang="ja-JP" altLang="ja-JP" sz="1200" kern="1200" dirty="0">
                <a:solidFill>
                  <a:schemeClr val="tx1"/>
                </a:solidFill>
                <a:effectLst/>
                <a:latin typeface="+mn-lt"/>
                <a:ea typeface="+mn-ea"/>
                <a:cs typeface="+mn-cs"/>
              </a:rPr>
              <a:t>希望面談：　メンタル不調を感じている本人からの希望で行う面談。事業者への報告は本人の了承をとってから行うのが原則。状況によってこの限りではない。</a:t>
            </a:r>
          </a:p>
          <a:p>
            <a:pPr hangingPunct="0"/>
            <a:r>
              <a:rPr kumimoji="1" lang="ja-JP" altLang="ja-JP" sz="1200" kern="1200" dirty="0">
                <a:solidFill>
                  <a:schemeClr val="tx1"/>
                </a:solidFill>
                <a:effectLst/>
                <a:latin typeface="+mn-lt"/>
                <a:ea typeface="+mn-ea"/>
                <a:cs typeface="+mn-cs"/>
              </a:rPr>
              <a:t>職場支指示面談</a:t>
            </a:r>
          </a:p>
          <a:p>
            <a:pPr hangingPunct="0"/>
            <a:r>
              <a:rPr kumimoji="1" lang="ja-JP" altLang="ja-JP" sz="1200" kern="1200" dirty="0">
                <a:solidFill>
                  <a:schemeClr val="tx1"/>
                </a:solidFill>
                <a:effectLst/>
                <a:latin typeface="+mn-lt"/>
                <a:ea typeface="+mn-ea"/>
                <a:cs typeface="+mn-cs"/>
              </a:rPr>
              <a:t>　　上司や同僚からの報告を元に行う面談</a:t>
            </a:r>
          </a:p>
          <a:p>
            <a:pPr hangingPunct="0"/>
            <a:r>
              <a:rPr kumimoji="1" lang="ja-JP" altLang="ja-JP" sz="1200" kern="1200" dirty="0">
                <a:solidFill>
                  <a:schemeClr val="tx1"/>
                </a:solidFill>
                <a:effectLst/>
                <a:latin typeface="+mn-lt"/>
                <a:ea typeface="+mn-ea"/>
                <a:cs typeface="+mn-cs"/>
              </a:rPr>
              <a:t>　　内容は会社に報告しなければならないが</a:t>
            </a:r>
          </a:p>
          <a:p>
            <a:pPr hangingPunct="0"/>
            <a:r>
              <a:rPr kumimoji="1" lang="ja-JP" altLang="ja-JP" sz="1200" kern="1200" dirty="0">
                <a:solidFill>
                  <a:schemeClr val="tx1"/>
                </a:solidFill>
                <a:effectLst/>
                <a:latin typeface="+mn-lt"/>
                <a:ea typeface="+mn-ea"/>
                <a:cs typeface="+mn-cs"/>
              </a:rPr>
              <a:t>　　その詳細は本人の希望も考慮する。</a:t>
            </a:r>
          </a:p>
          <a:p>
            <a:endParaRPr kumimoji="1" lang="ja-JP" altLang="en-US" dirty="0"/>
          </a:p>
        </p:txBody>
      </p:sp>
      <p:sp>
        <p:nvSpPr>
          <p:cNvPr id="4" name="スライド番号プレースホルダー 3"/>
          <p:cNvSpPr>
            <a:spLocks noGrp="1"/>
          </p:cNvSpPr>
          <p:nvPr>
            <p:ph type="sldNum" sz="quarter" idx="10"/>
          </p:nvPr>
        </p:nvSpPr>
        <p:spPr/>
        <p:txBody>
          <a:bodyPr/>
          <a:lstStyle/>
          <a:p>
            <a:fld id="{CB2E5BF2-2273-4469-92E8-FB8A4AC36603}" type="slidenum">
              <a:rPr kumimoji="1" lang="ja-JP" altLang="en-US" smtClean="0"/>
              <a:t>7</a:t>
            </a:fld>
            <a:endParaRPr kumimoji="1" lang="ja-JP" altLang="en-US"/>
          </a:p>
        </p:txBody>
      </p:sp>
    </p:spTree>
    <p:extLst>
      <p:ext uri="{BB962C8B-B14F-4D97-AF65-F5344CB8AC3E}">
        <p14:creationId xmlns:p14="http://schemas.microsoft.com/office/powerpoint/2010/main" val="2416171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hangingPunct="0"/>
            <a:r>
              <a:rPr kumimoji="1" lang="en-US" altLang="ja-JP"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復職判定面談</a:t>
            </a:r>
          </a:p>
          <a:p>
            <a:pPr hangingPunct="0"/>
            <a:r>
              <a:rPr kumimoji="1" lang="ja-JP" altLang="ja-JP" sz="1200" kern="1200" dirty="0">
                <a:solidFill>
                  <a:schemeClr val="tx1"/>
                </a:solidFill>
                <a:effectLst/>
                <a:latin typeface="+mn-lt"/>
                <a:ea typeface="+mn-ea"/>
                <a:cs typeface="+mn-cs"/>
              </a:rPr>
              <a:t>　　休職中の社員が復職を希望してきた場合に産業医の視点で復職可能か判定する。</a:t>
            </a:r>
          </a:p>
          <a:p>
            <a:pPr hangingPunct="0"/>
            <a:r>
              <a:rPr kumimoji="1" lang="ja-JP" altLang="ja-JP" sz="1200" kern="1200" dirty="0">
                <a:solidFill>
                  <a:schemeClr val="tx1"/>
                </a:solidFill>
                <a:effectLst/>
                <a:latin typeface="+mn-lt"/>
                <a:ea typeface="+mn-ea"/>
                <a:cs typeface="+mn-cs"/>
              </a:rPr>
              <a:t>　主治医から「復職が可能である」と診断書が提出されたのち、産業医が復職判定面談を行う。</a:t>
            </a:r>
          </a:p>
          <a:p>
            <a:pPr hangingPunct="0"/>
            <a:r>
              <a:rPr kumimoji="1" lang="ja-JP" altLang="ja-JP" sz="1200" kern="1200" dirty="0">
                <a:solidFill>
                  <a:schemeClr val="tx1"/>
                </a:solidFill>
                <a:effectLst/>
                <a:latin typeface="+mn-lt"/>
                <a:ea typeface="+mn-ea"/>
                <a:cs typeface="+mn-cs"/>
              </a:rPr>
              <a:t>　主治医が「休職を要す」と判断された場合は休職の可否に産業医は関わらない。</a:t>
            </a:r>
          </a:p>
          <a:p>
            <a:pPr hangingPunct="0"/>
            <a:r>
              <a:rPr kumimoji="1" lang="ja-JP" altLang="ja-JP" sz="1200" kern="1200" dirty="0">
                <a:solidFill>
                  <a:schemeClr val="tx1"/>
                </a:solidFill>
                <a:effectLst/>
                <a:latin typeface="+mn-lt"/>
                <a:ea typeface="+mn-ea"/>
                <a:cs typeface="+mn-cs"/>
              </a:rPr>
              <a:t>　休職中の本人から産業医と面談したいとの希望があった場合には応じる。</a:t>
            </a:r>
          </a:p>
          <a:p>
            <a:endParaRPr kumimoji="1" lang="ja-JP" altLang="en-US" dirty="0"/>
          </a:p>
        </p:txBody>
      </p:sp>
      <p:sp>
        <p:nvSpPr>
          <p:cNvPr id="4" name="スライド番号プレースホルダー 3"/>
          <p:cNvSpPr>
            <a:spLocks noGrp="1"/>
          </p:cNvSpPr>
          <p:nvPr>
            <p:ph type="sldNum" sz="quarter" idx="10"/>
          </p:nvPr>
        </p:nvSpPr>
        <p:spPr/>
        <p:txBody>
          <a:bodyPr/>
          <a:lstStyle/>
          <a:p>
            <a:fld id="{CB2E5BF2-2273-4469-92E8-FB8A4AC36603}" type="slidenum">
              <a:rPr kumimoji="1" lang="ja-JP" altLang="en-US" smtClean="0"/>
              <a:t>8</a:t>
            </a:fld>
            <a:endParaRPr kumimoji="1" lang="ja-JP" altLang="en-US"/>
          </a:p>
        </p:txBody>
      </p:sp>
    </p:spTree>
    <p:extLst>
      <p:ext uri="{BB962C8B-B14F-4D97-AF65-F5344CB8AC3E}">
        <p14:creationId xmlns:p14="http://schemas.microsoft.com/office/powerpoint/2010/main" val="583844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hangingPunct="0"/>
            <a:r>
              <a:rPr kumimoji="1" lang="ja-JP" altLang="en-US" sz="1200" kern="1200" dirty="0">
                <a:solidFill>
                  <a:schemeClr val="tx1"/>
                </a:solidFill>
                <a:effectLst/>
                <a:latin typeface="+mn-lt"/>
                <a:ea typeface="+mn-ea"/>
                <a:cs typeface="+mn-cs"/>
              </a:rPr>
              <a:t>ス</a:t>
            </a:r>
            <a:r>
              <a:rPr kumimoji="1" lang="ja-JP" altLang="ja-JP" sz="1200" kern="1200" dirty="0">
                <a:solidFill>
                  <a:schemeClr val="tx1"/>
                </a:solidFill>
                <a:effectLst/>
                <a:latin typeface="+mn-lt"/>
                <a:ea typeface="+mn-ea"/>
                <a:cs typeface="+mn-cs"/>
              </a:rPr>
              <a:t>トレスチェック対応</a:t>
            </a:r>
          </a:p>
          <a:p>
            <a:pPr hangingPunct="0"/>
            <a:r>
              <a:rPr kumimoji="1" lang="ja-JP" altLang="ja-JP" sz="1200" kern="1200" dirty="0">
                <a:solidFill>
                  <a:schemeClr val="tx1"/>
                </a:solidFill>
                <a:effectLst/>
                <a:latin typeface="+mn-lt"/>
                <a:ea typeface="+mn-ea"/>
                <a:cs typeface="+mn-cs"/>
              </a:rPr>
              <a:t>　　　平成</a:t>
            </a:r>
            <a:r>
              <a:rPr kumimoji="1" lang="en-US" altLang="ja-JP" sz="1200" kern="1200" dirty="0">
                <a:solidFill>
                  <a:schemeClr val="tx1"/>
                </a:solidFill>
                <a:effectLst/>
                <a:latin typeface="+mn-lt"/>
                <a:ea typeface="+mn-ea"/>
                <a:cs typeface="+mn-cs"/>
              </a:rPr>
              <a:t>26</a:t>
            </a:r>
            <a:r>
              <a:rPr kumimoji="1" lang="ja-JP" altLang="ja-JP" sz="1200" kern="1200" dirty="0">
                <a:solidFill>
                  <a:schemeClr val="tx1"/>
                </a:solidFill>
                <a:effectLst/>
                <a:latin typeface="+mn-lt"/>
                <a:ea typeface="+mn-ea"/>
                <a:cs typeface="+mn-cs"/>
              </a:rPr>
              <a:t>年</a:t>
            </a:r>
            <a:r>
              <a:rPr kumimoji="1" lang="en-US" altLang="ja-JP" sz="1200" kern="1200" dirty="0">
                <a:solidFill>
                  <a:schemeClr val="tx1"/>
                </a:solidFill>
                <a:effectLst/>
                <a:latin typeface="+mn-lt"/>
                <a:ea typeface="+mn-ea"/>
                <a:cs typeface="+mn-cs"/>
              </a:rPr>
              <a:t>12</a:t>
            </a:r>
            <a:r>
              <a:rPr kumimoji="1" lang="ja-JP" altLang="ja-JP" sz="1200" kern="1200" dirty="0">
                <a:solidFill>
                  <a:schemeClr val="tx1"/>
                </a:solidFill>
                <a:effectLst/>
                <a:latin typeface="+mn-lt"/>
                <a:ea typeface="+mn-ea"/>
                <a:cs typeface="+mn-cs"/>
              </a:rPr>
              <a:t>月労働安全衛生法が改訂され、　ストレスチェック制度が施行された。</a:t>
            </a:r>
          </a:p>
          <a:p>
            <a:pPr hangingPunct="0"/>
            <a:r>
              <a:rPr kumimoji="1" lang="ja-JP" altLang="ja-JP" sz="1200" kern="1200" dirty="0">
                <a:solidFill>
                  <a:schemeClr val="tx1"/>
                </a:solidFill>
                <a:effectLst/>
                <a:latin typeface="+mn-lt"/>
                <a:ea typeface="+mn-ea"/>
                <a:cs typeface="+mn-cs"/>
              </a:rPr>
              <a:t>　ストレスチェックの結果　「高ストレス」と判定された本人が産業医面談を希望した場合は、できる限り早期に対応します。</a:t>
            </a:r>
          </a:p>
        </p:txBody>
      </p:sp>
      <p:sp>
        <p:nvSpPr>
          <p:cNvPr id="4" name="スライド番号プレースホルダー 3"/>
          <p:cNvSpPr>
            <a:spLocks noGrp="1"/>
          </p:cNvSpPr>
          <p:nvPr>
            <p:ph type="sldNum" sz="quarter" idx="10"/>
          </p:nvPr>
        </p:nvSpPr>
        <p:spPr/>
        <p:txBody>
          <a:bodyPr/>
          <a:lstStyle/>
          <a:p>
            <a:fld id="{CB2E5BF2-2273-4469-92E8-FB8A4AC36603}" type="slidenum">
              <a:rPr kumimoji="1" lang="ja-JP" altLang="en-US" smtClean="0"/>
              <a:t>9</a:t>
            </a:fld>
            <a:endParaRPr kumimoji="1" lang="ja-JP" altLang="en-US"/>
          </a:p>
        </p:txBody>
      </p:sp>
    </p:spTree>
    <p:extLst>
      <p:ext uri="{BB962C8B-B14F-4D97-AF65-F5344CB8AC3E}">
        <p14:creationId xmlns:p14="http://schemas.microsoft.com/office/powerpoint/2010/main" val="1571372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792783-D51F-1BC1-4266-EBE440A99EF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BE35F97-5146-8DF0-32D1-C3191499FC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6D4D3B2-7912-F428-0502-FFA377439C28}"/>
              </a:ext>
            </a:extLst>
          </p:cNvPr>
          <p:cNvSpPr>
            <a:spLocks noGrp="1"/>
          </p:cNvSpPr>
          <p:nvPr>
            <p:ph type="dt" sz="half" idx="10"/>
          </p:nvPr>
        </p:nvSpPr>
        <p:spPr/>
        <p:txBody>
          <a:bodyPr/>
          <a:lstStyle/>
          <a:p>
            <a:fld id="{0E0876E4-6650-4C23-90BB-8EF7A94A2D08}"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18BBF152-4CAD-682E-EFDE-64A1B2C276E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6647748-450F-42BB-A47F-030D61F0ADBD}"/>
              </a:ext>
            </a:extLst>
          </p:cNvPr>
          <p:cNvSpPr>
            <a:spLocks noGrp="1"/>
          </p:cNvSpPr>
          <p:nvPr>
            <p:ph type="sldNum" sz="quarter" idx="12"/>
          </p:nvPr>
        </p:nvSpPr>
        <p:spPr/>
        <p:txBody>
          <a:bodyPr/>
          <a:lstStyle/>
          <a:p>
            <a:fld id="{0316EE12-5C40-4A00-893C-57F11A4C98CD}" type="slidenum">
              <a:rPr kumimoji="1" lang="ja-JP" altLang="en-US" smtClean="0"/>
              <a:t>‹#›</a:t>
            </a:fld>
            <a:endParaRPr kumimoji="1" lang="ja-JP" altLang="en-US"/>
          </a:p>
        </p:txBody>
      </p:sp>
    </p:spTree>
    <p:extLst>
      <p:ext uri="{BB962C8B-B14F-4D97-AF65-F5344CB8AC3E}">
        <p14:creationId xmlns:p14="http://schemas.microsoft.com/office/powerpoint/2010/main" val="350632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996C9B-AE6C-9B84-1CA5-32637A78842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751646B-A1EE-2B7D-06D4-6C3E2F7CDAE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3F03474-2DA0-61DB-A99F-FE118E943879}"/>
              </a:ext>
            </a:extLst>
          </p:cNvPr>
          <p:cNvSpPr>
            <a:spLocks noGrp="1"/>
          </p:cNvSpPr>
          <p:nvPr>
            <p:ph type="dt" sz="half" idx="10"/>
          </p:nvPr>
        </p:nvSpPr>
        <p:spPr/>
        <p:txBody>
          <a:bodyPr/>
          <a:lstStyle/>
          <a:p>
            <a:fld id="{0E0876E4-6650-4C23-90BB-8EF7A94A2D08}"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3EDF49B3-B857-9B67-3DFC-9D3EED20B4C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4DA942-70F0-3BCD-4682-C706B334BF9E}"/>
              </a:ext>
            </a:extLst>
          </p:cNvPr>
          <p:cNvSpPr>
            <a:spLocks noGrp="1"/>
          </p:cNvSpPr>
          <p:nvPr>
            <p:ph type="sldNum" sz="quarter" idx="12"/>
          </p:nvPr>
        </p:nvSpPr>
        <p:spPr/>
        <p:txBody>
          <a:bodyPr/>
          <a:lstStyle/>
          <a:p>
            <a:fld id="{0316EE12-5C40-4A00-893C-57F11A4C98CD}" type="slidenum">
              <a:rPr kumimoji="1" lang="ja-JP" altLang="en-US" smtClean="0"/>
              <a:t>‹#›</a:t>
            </a:fld>
            <a:endParaRPr kumimoji="1" lang="ja-JP" altLang="en-US"/>
          </a:p>
        </p:txBody>
      </p:sp>
    </p:spTree>
    <p:extLst>
      <p:ext uri="{BB962C8B-B14F-4D97-AF65-F5344CB8AC3E}">
        <p14:creationId xmlns:p14="http://schemas.microsoft.com/office/powerpoint/2010/main" val="52179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9E07258-BD8F-D603-61EB-92D8A5CAD1C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3CE17D1-F19D-1AAF-330C-48AF9666A39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2AB70E0-4786-C696-E6BE-6E9B80147BEA}"/>
              </a:ext>
            </a:extLst>
          </p:cNvPr>
          <p:cNvSpPr>
            <a:spLocks noGrp="1"/>
          </p:cNvSpPr>
          <p:nvPr>
            <p:ph type="dt" sz="half" idx="10"/>
          </p:nvPr>
        </p:nvSpPr>
        <p:spPr/>
        <p:txBody>
          <a:bodyPr/>
          <a:lstStyle/>
          <a:p>
            <a:fld id="{0E0876E4-6650-4C23-90BB-8EF7A94A2D08}"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A17F2520-9D29-963F-A903-BDE55B5581F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4556675-E91C-0905-454F-447AEC1A932A}"/>
              </a:ext>
            </a:extLst>
          </p:cNvPr>
          <p:cNvSpPr>
            <a:spLocks noGrp="1"/>
          </p:cNvSpPr>
          <p:nvPr>
            <p:ph type="sldNum" sz="quarter" idx="12"/>
          </p:nvPr>
        </p:nvSpPr>
        <p:spPr/>
        <p:txBody>
          <a:bodyPr/>
          <a:lstStyle/>
          <a:p>
            <a:fld id="{0316EE12-5C40-4A00-893C-57F11A4C98CD}" type="slidenum">
              <a:rPr kumimoji="1" lang="ja-JP" altLang="en-US" smtClean="0"/>
              <a:t>‹#›</a:t>
            </a:fld>
            <a:endParaRPr kumimoji="1" lang="ja-JP" altLang="en-US"/>
          </a:p>
        </p:txBody>
      </p:sp>
    </p:spTree>
    <p:extLst>
      <p:ext uri="{BB962C8B-B14F-4D97-AF65-F5344CB8AC3E}">
        <p14:creationId xmlns:p14="http://schemas.microsoft.com/office/powerpoint/2010/main" val="3007191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6FF9A5-D668-5731-C870-F3CF0B1F3E2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45A980F-AC34-F721-626F-9AA8B02C6BB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819314C-D406-7FC4-6242-05776C9D52A6}"/>
              </a:ext>
            </a:extLst>
          </p:cNvPr>
          <p:cNvSpPr>
            <a:spLocks noGrp="1"/>
          </p:cNvSpPr>
          <p:nvPr>
            <p:ph type="dt" sz="half" idx="10"/>
          </p:nvPr>
        </p:nvSpPr>
        <p:spPr/>
        <p:txBody>
          <a:bodyPr/>
          <a:lstStyle/>
          <a:p>
            <a:fld id="{0E0876E4-6650-4C23-90BB-8EF7A94A2D08}"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8364E09C-67DC-6F89-3E99-29517F2D016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02678D1-626E-67EA-45C2-D592BEA519BA}"/>
              </a:ext>
            </a:extLst>
          </p:cNvPr>
          <p:cNvSpPr>
            <a:spLocks noGrp="1"/>
          </p:cNvSpPr>
          <p:nvPr>
            <p:ph type="sldNum" sz="quarter" idx="12"/>
          </p:nvPr>
        </p:nvSpPr>
        <p:spPr/>
        <p:txBody>
          <a:bodyPr/>
          <a:lstStyle/>
          <a:p>
            <a:fld id="{0316EE12-5C40-4A00-893C-57F11A4C98CD}" type="slidenum">
              <a:rPr kumimoji="1" lang="ja-JP" altLang="en-US" smtClean="0"/>
              <a:t>‹#›</a:t>
            </a:fld>
            <a:endParaRPr kumimoji="1" lang="ja-JP" altLang="en-US"/>
          </a:p>
        </p:txBody>
      </p:sp>
    </p:spTree>
    <p:extLst>
      <p:ext uri="{BB962C8B-B14F-4D97-AF65-F5344CB8AC3E}">
        <p14:creationId xmlns:p14="http://schemas.microsoft.com/office/powerpoint/2010/main" val="342277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F80F5B-D30E-F4EA-4C74-2845DA581A9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F363444-F447-A512-0463-12C6150FAA1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B1B1F31-29ED-91FF-45E0-DDD436409E40}"/>
              </a:ext>
            </a:extLst>
          </p:cNvPr>
          <p:cNvSpPr>
            <a:spLocks noGrp="1"/>
          </p:cNvSpPr>
          <p:nvPr>
            <p:ph type="dt" sz="half" idx="10"/>
          </p:nvPr>
        </p:nvSpPr>
        <p:spPr/>
        <p:txBody>
          <a:bodyPr/>
          <a:lstStyle/>
          <a:p>
            <a:fld id="{0E0876E4-6650-4C23-90BB-8EF7A94A2D08}"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BDA35E84-2236-601C-DEF1-4B16C69931D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39124E7-3714-1F6C-2A9C-20AA887D01E3}"/>
              </a:ext>
            </a:extLst>
          </p:cNvPr>
          <p:cNvSpPr>
            <a:spLocks noGrp="1"/>
          </p:cNvSpPr>
          <p:nvPr>
            <p:ph type="sldNum" sz="quarter" idx="12"/>
          </p:nvPr>
        </p:nvSpPr>
        <p:spPr/>
        <p:txBody>
          <a:bodyPr/>
          <a:lstStyle/>
          <a:p>
            <a:fld id="{0316EE12-5C40-4A00-893C-57F11A4C98CD}" type="slidenum">
              <a:rPr kumimoji="1" lang="ja-JP" altLang="en-US" smtClean="0"/>
              <a:t>‹#›</a:t>
            </a:fld>
            <a:endParaRPr kumimoji="1" lang="ja-JP" altLang="en-US"/>
          </a:p>
        </p:txBody>
      </p:sp>
    </p:spTree>
    <p:extLst>
      <p:ext uri="{BB962C8B-B14F-4D97-AF65-F5344CB8AC3E}">
        <p14:creationId xmlns:p14="http://schemas.microsoft.com/office/powerpoint/2010/main" val="3890215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D3CCA1-38FE-D22C-77AF-71F5EBF63C3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B63087D-5794-0C06-67EB-66B73EA4B02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FDEDDBA-24D5-159F-495D-1769F6D917B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66369F4-B3FF-D64C-1D97-CD37ABBF0B25}"/>
              </a:ext>
            </a:extLst>
          </p:cNvPr>
          <p:cNvSpPr>
            <a:spLocks noGrp="1"/>
          </p:cNvSpPr>
          <p:nvPr>
            <p:ph type="dt" sz="half" idx="10"/>
          </p:nvPr>
        </p:nvSpPr>
        <p:spPr/>
        <p:txBody>
          <a:bodyPr/>
          <a:lstStyle/>
          <a:p>
            <a:fld id="{0E0876E4-6650-4C23-90BB-8EF7A94A2D08}"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C04CA50E-6AA3-F1AD-E119-2C1E17D49BF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F0C190F-9931-0388-3046-F6DFC6A25371}"/>
              </a:ext>
            </a:extLst>
          </p:cNvPr>
          <p:cNvSpPr>
            <a:spLocks noGrp="1"/>
          </p:cNvSpPr>
          <p:nvPr>
            <p:ph type="sldNum" sz="quarter" idx="12"/>
          </p:nvPr>
        </p:nvSpPr>
        <p:spPr/>
        <p:txBody>
          <a:bodyPr/>
          <a:lstStyle/>
          <a:p>
            <a:fld id="{0316EE12-5C40-4A00-893C-57F11A4C98CD}" type="slidenum">
              <a:rPr kumimoji="1" lang="ja-JP" altLang="en-US" smtClean="0"/>
              <a:t>‹#›</a:t>
            </a:fld>
            <a:endParaRPr kumimoji="1" lang="ja-JP" altLang="en-US"/>
          </a:p>
        </p:txBody>
      </p:sp>
    </p:spTree>
    <p:extLst>
      <p:ext uri="{BB962C8B-B14F-4D97-AF65-F5344CB8AC3E}">
        <p14:creationId xmlns:p14="http://schemas.microsoft.com/office/powerpoint/2010/main" val="2362010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CC2BCC-EA00-3058-A60A-C621DCACFAA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D5CDF90-3825-FCCA-0E18-25E00E6C1A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3080B02-6FC0-38F3-C813-4DCD4F93BD9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BB431BC-89B3-8F2A-C4F3-F64A36C220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2ED4DBC-5C79-210E-A035-7CD224618D5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A99F58F-DA45-B21A-5AE5-4F69175B428A}"/>
              </a:ext>
            </a:extLst>
          </p:cNvPr>
          <p:cNvSpPr>
            <a:spLocks noGrp="1"/>
          </p:cNvSpPr>
          <p:nvPr>
            <p:ph type="dt" sz="half" idx="10"/>
          </p:nvPr>
        </p:nvSpPr>
        <p:spPr/>
        <p:txBody>
          <a:bodyPr/>
          <a:lstStyle/>
          <a:p>
            <a:fld id="{0E0876E4-6650-4C23-90BB-8EF7A94A2D08}" type="datetimeFigureOut">
              <a:rPr kumimoji="1" lang="ja-JP" altLang="en-US" smtClean="0"/>
              <a:t>2025/3/19</a:t>
            </a:fld>
            <a:endParaRPr kumimoji="1" lang="ja-JP" altLang="en-US"/>
          </a:p>
        </p:txBody>
      </p:sp>
      <p:sp>
        <p:nvSpPr>
          <p:cNvPr id="8" name="フッター プレースホルダー 7">
            <a:extLst>
              <a:ext uri="{FF2B5EF4-FFF2-40B4-BE49-F238E27FC236}">
                <a16:creationId xmlns:a16="http://schemas.microsoft.com/office/drawing/2014/main" id="{DD5E61F8-18DC-320C-5C7B-F95FEC47207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3A7F4AA-8385-C11E-45BD-4EB03E71100F}"/>
              </a:ext>
            </a:extLst>
          </p:cNvPr>
          <p:cNvSpPr>
            <a:spLocks noGrp="1"/>
          </p:cNvSpPr>
          <p:nvPr>
            <p:ph type="sldNum" sz="quarter" idx="12"/>
          </p:nvPr>
        </p:nvSpPr>
        <p:spPr/>
        <p:txBody>
          <a:bodyPr/>
          <a:lstStyle/>
          <a:p>
            <a:fld id="{0316EE12-5C40-4A00-893C-57F11A4C98CD}" type="slidenum">
              <a:rPr kumimoji="1" lang="ja-JP" altLang="en-US" smtClean="0"/>
              <a:t>‹#›</a:t>
            </a:fld>
            <a:endParaRPr kumimoji="1" lang="ja-JP" altLang="en-US"/>
          </a:p>
        </p:txBody>
      </p:sp>
    </p:spTree>
    <p:extLst>
      <p:ext uri="{BB962C8B-B14F-4D97-AF65-F5344CB8AC3E}">
        <p14:creationId xmlns:p14="http://schemas.microsoft.com/office/powerpoint/2010/main" val="2198840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0B8AF9-6B49-FC1C-8078-6348FC5815C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91C1FB7-BEDB-22B2-4BDA-2215D7E083A4}"/>
              </a:ext>
            </a:extLst>
          </p:cNvPr>
          <p:cNvSpPr>
            <a:spLocks noGrp="1"/>
          </p:cNvSpPr>
          <p:nvPr>
            <p:ph type="dt" sz="half" idx="10"/>
          </p:nvPr>
        </p:nvSpPr>
        <p:spPr/>
        <p:txBody>
          <a:bodyPr/>
          <a:lstStyle/>
          <a:p>
            <a:fld id="{0E0876E4-6650-4C23-90BB-8EF7A94A2D08}" type="datetimeFigureOut">
              <a:rPr kumimoji="1" lang="ja-JP" altLang="en-US" smtClean="0"/>
              <a:t>2025/3/19</a:t>
            </a:fld>
            <a:endParaRPr kumimoji="1" lang="ja-JP" altLang="en-US"/>
          </a:p>
        </p:txBody>
      </p:sp>
      <p:sp>
        <p:nvSpPr>
          <p:cNvPr id="4" name="フッター プレースホルダー 3">
            <a:extLst>
              <a:ext uri="{FF2B5EF4-FFF2-40B4-BE49-F238E27FC236}">
                <a16:creationId xmlns:a16="http://schemas.microsoft.com/office/drawing/2014/main" id="{19840A7D-F297-319A-2C08-6933FE15668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627BAD3-033C-0E09-5DE7-712E8D005E05}"/>
              </a:ext>
            </a:extLst>
          </p:cNvPr>
          <p:cNvSpPr>
            <a:spLocks noGrp="1"/>
          </p:cNvSpPr>
          <p:nvPr>
            <p:ph type="sldNum" sz="quarter" idx="12"/>
          </p:nvPr>
        </p:nvSpPr>
        <p:spPr/>
        <p:txBody>
          <a:bodyPr/>
          <a:lstStyle/>
          <a:p>
            <a:fld id="{0316EE12-5C40-4A00-893C-57F11A4C98CD}" type="slidenum">
              <a:rPr kumimoji="1" lang="ja-JP" altLang="en-US" smtClean="0"/>
              <a:t>‹#›</a:t>
            </a:fld>
            <a:endParaRPr kumimoji="1" lang="ja-JP" altLang="en-US"/>
          </a:p>
        </p:txBody>
      </p:sp>
    </p:spTree>
    <p:extLst>
      <p:ext uri="{BB962C8B-B14F-4D97-AF65-F5344CB8AC3E}">
        <p14:creationId xmlns:p14="http://schemas.microsoft.com/office/powerpoint/2010/main" val="2635593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B0AAD28-4ECC-7D69-C35D-7B3B8C286134}"/>
              </a:ext>
            </a:extLst>
          </p:cNvPr>
          <p:cNvSpPr>
            <a:spLocks noGrp="1"/>
          </p:cNvSpPr>
          <p:nvPr>
            <p:ph type="dt" sz="half" idx="10"/>
          </p:nvPr>
        </p:nvSpPr>
        <p:spPr/>
        <p:txBody>
          <a:bodyPr/>
          <a:lstStyle/>
          <a:p>
            <a:fld id="{0E0876E4-6650-4C23-90BB-8EF7A94A2D08}" type="datetimeFigureOut">
              <a:rPr kumimoji="1" lang="ja-JP" altLang="en-US" smtClean="0"/>
              <a:t>2025/3/19</a:t>
            </a:fld>
            <a:endParaRPr kumimoji="1" lang="ja-JP" altLang="en-US"/>
          </a:p>
        </p:txBody>
      </p:sp>
      <p:sp>
        <p:nvSpPr>
          <p:cNvPr id="3" name="フッター プレースホルダー 2">
            <a:extLst>
              <a:ext uri="{FF2B5EF4-FFF2-40B4-BE49-F238E27FC236}">
                <a16:creationId xmlns:a16="http://schemas.microsoft.com/office/drawing/2014/main" id="{02777E7A-2229-787E-461B-DC685E94080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3650601-450A-F37B-B71D-6861C3DE045C}"/>
              </a:ext>
            </a:extLst>
          </p:cNvPr>
          <p:cNvSpPr>
            <a:spLocks noGrp="1"/>
          </p:cNvSpPr>
          <p:nvPr>
            <p:ph type="sldNum" sz="quarter" idx="12"/>
          </p:nvPr>
        </p:nvSpPr>
        <p:spPr/>
        <p:txBody>
          <a:bodyPr/>
          <a:lstStyle/>
          <a:p>
            <a:fld id="{0316EE12-5C40-4A00-893C-57F11A4C98CD}" type="slidenum">
              <a:rPr kumimoji="1" lang="ja-JP" altLang="en-US" smtClean="0"/>
              <a:t>‹#›</a:t>
            </a:fld>
            <a:endParaRPr kumimoji="1" lang="ja-JP" altLang="en-US"/>
          </a:p>
        </p:txBody>
      </p:sp>
    </p:spTree>
    <p:extLst>
      <p:ext uri="{BB962C8B-B14F-4D97-AF65-F5344CB8AC3E}">
        <p14:creationId xmlns:p14="http://schemas.microsoft.com/office/powerpoint/2010/main" val="3446631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224F0D-B24E-1098-B57D-18A2D981D0D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1924949-357D-B954-A417-2E896F6B22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FAABEF5-447D-013F-7AB6-74097BCA9E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BCB1391-C7D4-4C00-2D16-DAA418D60FCC}"/>
              </a:ext>
            </a:extLst>
          </p:cNvPr>
          <p:cNvSpPr>
            <a:spLocks noGrp="1"/>
          </p:cNvSpPr>
          <p:nvPr>
            <p:ph type="dt" sz="half" idx="10"/>
          </p:nvPr>
        </p:nvSpPr>
        <p:spPr/>
        <p:txBody>
          <a:bodyPr/>
          <a:lstStyle/>
          <a:p>
            <a:fld id="{0E0876E4-6650-4C23-90BB-8EF7A94A2D08}"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F9C67629-545D-D2AC-B415-24F9FF2E53C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3268653-C712-C73B-EA3E-DDEDDC917F2F}"/>
              </a:ext>
            </a:extLst>
          </p:cNvPr>
          <p:cNvSpPr>
            <a:spLocks noGrp="1"/>
          </p:cNvSpPr>
          <p:nvPr>
            <p:ph type="sldNum" sz="quarter" idx="12"/>
          </p:nvPr>
        </p:nvSpPr>
        <p:spPr/>
        <p:txBody>
          <a:bodyPr/>
          <a:lstStyle/>
          <a:p>
            <a:fld id="{0316EE12-5C40-4A00-893C-57F11A4C98CD}" type="slidenum">
              <a:rPr kumimoji="1" lang="ja-JP" altLang="en-US" smtClean="0"/>
              <a:t>‹#›</a:t>
            </a:fld>
            <a:endParaRPr kumimoji="1" lang="ja-JP" altLang="en-US"/>
          </a:p>
        </p:txBody>
      </p:sp>
    </p:spTree>
    <p:extLst>
      <p:ext uri="{BB962C8B-B14F-4D97-AF65-F5344CB8AC3E}">
        <p14:creationId xmlns:p14="http://schemas.microsoft.com/office/powerpoint/2010/main" val="69663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F31576-4C3C-F88C-0A03-3B43F7DA9AA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EBE409A-A199-8579-3D85-317767CB3C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39BC35C-2D1D-33F7-1556-9A71F00ABD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B970F6F-C97F-4818-EAA4-CF6D994DC2B9}"/>
              </a:ext>
            </a:extLst>
          </p:cNvPr>
          <p:cNvSpPr>
            <a:spLocks noGrp="1"/>
          </p:cNvSpPr>
          <p:nvPr>
            <p:ph type="dt" sz="half" idx="10"/>
          </p:nvPr>
        </p:nvSpPr>
        <p:spPr/>
        <p:txBody>
          <a:bodyPr/>
          <a:lstStyle/>
          <a:p>
            <a:fld id="{0E0876E4-6650-4C23-90BB-8EF7A94A2D08}"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6D2210C7-ED4A-F2D2-4178-19EB3D57738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8CFC0E8-BF67-3037-4A29-8797A6C04339}"/>
              </a:ext>
            </a:extLst>
          </p:cNvPr>
          <p:cNvSpPr>
            <a:spLocks noGrp="1"/>
          </p:cNvSpPr>
          <p:nvPr>
            <p:ph type="sldNum" sz="quarter" idx="12"/>
          </p:nvPr>
        </p:nvSpPr>
        <p:spPr/>
        <p:txBody>
          <a:bodyPr/>
          <a:lstStyle/>
          <a:p>
            <a:fld id="{0316EE12-5C40-4A00-893C-57F11A4C98CD}" type="slidenum">
              <a:rPr kumimoji="1" lang="ja-JP" altLang="en-US" smtClean="0"/>
              <a:t>‹#›</a:t>
            </a:fld>
            <a:endParaRPr kumimoji="1" lang="ja-JP" altLang="en-US"/>
          </a:p>
        </p:txBody>
      </p:sp>
    </p:spTree>
    <p:extLst>
      <p:ext uri="{BB962C8B-B14F-4D97-AF65-F5344CB8AC3E}">
        <p14:creationId xmlns:p14="http://schemas.microsoft.com/office/powerpoint/2010/main" val="3110465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B4D1FDE-DB6C-2458-FE1D-3E316BC25A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2B0DE18-C2B2-B7B2-95FB-A6E1A3B41B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47FBE57-B49D-2CDC-E49E-4A30CC78C4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E0876E4-6650-4C23-90BB-8EF7A94A2D08}"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39CD9A2A-A979-8276-2820-10F4108939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5538727-A74C-5716-CE85-3341A8DD28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316EE12-5C40-4A00-893C-57F11A4C98CD}" type="slidenum">
              <a:rPr kumimoji="1" lang="ja-JP" altLang="en-US" smtClean="0"/>
              <a:t>‹#›</a:t>
            </a:fld>
            <a:endParaRPr kumimoji="1" lang="ja-JP" altLang="en-US"/>
          </a:p>
        </p:txBody>
      </p:sp>
    </p:spTree>
    <p:extLst>
      <p:ext uri="{BB962C8B-B14F-4D97-AF65-F5344CB8AC3E}">
        <p14:creationId xmlns:p14="http://schemas.microsoft.com/office/powerpoint/2010/main" val="1624128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EEE8FF-5124-FB25-FBDB-CCF9C5114002}"/>
              </a:ext>
            </a:extLst>
          </p:cNvPr>
          <p:cNvSpPr>
            <a:spLocks noGrp="1"/>
          </p:cNvSpPr>
          <p:nvPr>
            <p:ph type="ctrTitle"/>
          </p:nvPr>
        </p:nvSpPr>
        <p:spPr/>
        <p:txBody>
          <a:bodyPr/>
          <a:lstStyle/>
          <a:p>
            <a:r>
              <a:rPr lang="ja-JP" altLang="en-US" dirty="0">
                <a:solidFill>
                  <a:srgbClr val="000000"/>
                </a:solidFill>
                <a:latin typeface="游明朝" panose="02020400000000000000" pitchFamily="18" charset="-128"/>
                <a:ea typeface="游明朝" panose="02020400000000000000" pitchFamily="18" charset="-128"/>
              </a:rPr>
              <a:t>学校産業医の日常業務</a:t>
            </a:r>
            <a:endParaRPr kumimoji="1" lang="ja-JP" altLang="en-US" dirty="0"/>
          </a:p>
        </p:txBody>
      </p:sp>
      <p:pic>
        <p:nvPicPr>
          <p:cNvPr id="5" name="図 4">
            <a:extLst>
              <a:ext uri="{FF2B5EF4-FFF2-40B4-BE49-F238E27FC236}">
                <a16:creationId xmlns:a16="http://schemas.microsoft.com/office/drawing/2014/main" id="{D8C1FF40-9ACC-1017-8619-E521AC023EF8}"/>
              </a:ext>
            </a:extLst>
          </p:cNvPr>
          <p:cNvPicPr>
            <a:picLocks noChangeAspect="1" noChangeArrowheads="1"/>
          </p:cNvPicPr>
          <p:nvPr/>
        </p:nvPicPr>
        <p:blipFill>
          <a:blip r:embed="rId3">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
        <p:nvSpPr>
          <p:cNvPr id="8" name="タイトル 1">
            <a:extLst>
              <a:ext uri="{FF2B5EF4-FFF2-40B4-BE49-F238E27FC236}">
                <a16:creationId xmlns:a16="http://schemas.microsoft.com/office/drawing/2014/main" id="{F9F3A7FD-55A7-305F-4FE8-F3BC35EBB2D6}"/>
              </a:ext>
            </a:extLst>
          </p:cNvPr>
          <p:cNvSpPr txBox="1">
            <a:spLocks/>
          </p:cNvSpPr>
          <p:nvPr/>
        </p:nvSpPr>
        <p:spPr bwMode="auto">
          <a:xfrm>
            <a:off x="2209800" y="4231427"/>
            <a:ext cx="77724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spcAft>
                <a:spcPts val="600"/>
              </a:spcAft>
              <a:buFont typeface="Arial" panose="020B0604020202020204" pitchFamily="34" charset="0"/>
              <a:defRPr kumimoji="1" sz="2000" b="1">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spcAft>
                <a:spcPct val="0"/>
              </a:spcAft>
              <a:buFontTx/>
              <a:buNone/>
            </a:pPr>
            <a:r>
              <a:rPr lang="ja-JP" altLang="en-US" sz="2800" b="0" dirty="0">
                <a:latin typeface="Calibri" panose="020F0502020204030204" pitchFamily="34" charset="0"/>
              </a:rPr>
              <a:t>東京都医師会</a:t>
            </a:r>
            <a:endParaRPr lang="en-US" altLang="ja-JP" sz="2800" b="0" dirty="0">
              <a:latin typeface="Calibri" panose="020F0502020204030204" pitchFamily="34" charset="0"/>
            </a:endParaRPr>
          </a:p>
          <a:p>
            <a:pPr algn="ctr" eaLnBrk="1" hangingPunct="1">
              <a:spcBef>
                <a:spcPct val="0"/>
              </a:spcBef>
              <a:spcAft>
                <a:spcPct val="0"/>
              </a:spcAft>
              <a:buFontTx/>
              <a:buNone/>
            </a:pPr>
            <a:r>
              <a:rPr lang="ja-JP" altLang="en-US" sz="2800" b="0" dirty="0">
                <a:latin typeface="Calibri" panose="020F0502020204030204" pitchFamily="34" charset="0"/>
              </a:rPr>
              <a:t>産業保健委員会</a:t>
            </a:r>
          </a:p>
        </p:txBody>
      </p:sp>
    </p:spTree>
    <p:extLst>
      <p:ext uri="{BB962C8B-B14F-4D97-AF65-F5344CB8AC3E}">
        <p14:creationId xmlns:p14="http://schemas.microsoft.com/office/powerpoint/2010/main" val="2445642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D3E91D-F69F-B548-FA2F-32C65FA618E3}"/>
              </a:ext>
            </a:extLst>
          </p:cNvPr>
          <p:cNvSpPr>
            <a:spLocks noGrp="1"/>
          </p:cNvSpPr>
          <p:nvPr>
            <p:ph type="title"/>
          </p:nvPr>
        </p:nvSpPr>
        <p:spPr/>
        <p:txBody>
          <a:bodyPr/>
          <a:lstStyle/>
          <a:p>
            <a:r>
              <a:rPr lang="ja-JP" altLang="en-US" sz="4400" b="0" i="0" u="none" strike="noStrike" baseline="0" dirty="0">
                <a:solidFill>
                  <a:srgbClr val="000000"/>
                </a:solidFill>
                <a:latin typeface="游明朝" panose="02020400000000000000" pitchFamily="18" charset="-128"/>
                <a:ea typeface="游明朝" panose="02020400000000000000" pitchFamily="18" charset="-128"/>
              </a:rPr>
              <a:t>　就業配慮が必要な疾患</a:t>
            </a:r>
            <a:endParaRPr kumimoji="1" lang="ja-JP" altLang="en-US" dirty="0"/>
          </a:p>
        </p:txBody>
      </p:sp>
      <p:sp>
        <p:nvSpPr>
          <p:cNvPr id="3" name="コンテンツ プレースホルダー 2">
            <a:extLst>
              <a:ext uri="{FF2B5EF4-FFF2-40B4-BE49-F238E27FC236}">
                <a16:creationId xmlns:a16="http://schemas.microsoft.com/office/drawing/2014/main" id="{A3B0E2E8-6C96-1518-F33C-8D579CB79B7A}"/>
              </a:ext>
            </a:extLst>
          </p:cNvPr>
          <p:cNvSpPr>
            <a:spLocks noGrp="1"/>
          </p:cNvSpPr>
          <p:nvPr>
            <p:ph idx="1"/>
          </p:nvPr>
        </p:nvSpPr>
        <p:spPr/>
        <p:txBody>
          <a:bodyPr/>
          <a:lstStyle/>
          <a:p>
            <a:pPr algn="just"/>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腰痛、腱鞘炎など整形外科疾患</a:t>
            </a:r>
          </a:p>
          <a:p>
            <a:pPr algn="just"/>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コントロール不良な慢性疾患（糖尿病　高血圧　等々）　</a:t>
            </a:r>
          </a:p>
          <a:p>
            <a:pPr algn="l"/>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睡眠時無呼吸症候群　がん　</a:t>
            </a:r>
            <a:r>
              <a:rPr lang="en-US" altLang="ja-JP" sz="2800" b="0" i="0" u="none" strike="noStrike" baseline="0" dirty="0">
                <a:solidFill>
                  <a:srgbClr val="000000"/>
                </a:solidFill>
                <a:latin typeface="游明朝" panose="02020400000000000000" pitchFamily="18" charset="-128"/>
                <a:ea typeface="游明朝" panose="02020400000000000000" pitchFamily="18" charset="-128"/>
              </a:rPr>
              <a:t>HIV</a:t>
            </a: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感染、</a:t>
            </a:r>
            <a:r>
              <a:rPr lang="en-US" altLang="ja-JP" sz="2800" b="0" i="0" u="none" strike="noStrike" baseline="0" dirty="0">
                <a:solidFill>
                  <a:srgbClr val="000000"/>
                </a:solidFill>
                <a:latin typeface="游明朝" panose="02020400000000000000" pitchFamily="18" charset="-128"/>
                <a:ea typeface="游明朝" panose="02020400000000000000" pitchFamily="18" charset="-128"/>
              </a:rPr>
              <a:t>AIDS</a:t>
            </a:r>
          </a:p>
          <a:p>
            <a:pPr algn="just"/>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障害者（身体障害者、知的障害者、精神障害者）</a:t>
            </a:r>
          </a:p>
          <a:p>
            <a:pPr algn="just"/>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妊娠　（疾患ではないが配慮が必要）</a:t>
            </a:r>
          </a:p>
          <a:p>
            <a:pPr algn="just"/>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その他　産業医が配慮が必要と感じた場合</a:t>
            </a:r>
            <a:endParaRPr kumimoji="1" lang="ja-JP" altLang="en-US" dirty="0"/>
          </a:p>
        </p:txBody>
      </p:sp>
      <p:pic>
        <p:nvPicPr>
          <p:cNvPr id="4" name="図 3">
            <a:extLst>
              <a:ext uri="{FF2B5EF4-FFF2-40B4-BE49-F238E27FC236}">
                <a16:creationId xmlns:a16="http://schemas.microsoft.com/office/drawing/2014/main" id="{966DC48E-DABA-29C2-09F0-AB542EF22EE2}"/>
              </a:ext>
            </a:extLst>
          </p:cNvPr>
          <p:cNvPicPr>
            <a:picLocks noChangeAspect="1" noChangeArrowheads="1"/>
          </p:cNvPicPr>
          <p:nvPr/>
        </p:nvPicPr>
        <p:blipFill>
          <a:blip r:embed="rId3">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2056989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B0D3AE-DF5C-A93A-E840-7220C8E8D7E9}"/>
              </a:ext>
            </a:extLst>
          </p:cNvPr>
          <p:cNvSpPr>
            <a:spLocks noGrp="1"/>
          </p:cNvSpPr>
          <p:nvPr>
            <p:ph type="title"/>
          </p:nvPr>
        </p:nvSpPr>
        <p:spPr/>
        <p:txBody>
          <a:bodyPr>
            <a:normAutofit/>
          </a:bodyPr>
          <a:lstStyle/>
          <a:p>
            <a:r>
              <a:rPr lang="ja-JP" altLang="en-US" sz="3600" b="0" i="0" u="none" strike="noStrike" baseline="0" dirty="0">
                <a:solidFill>
                  <a:srgbClr val="000000"/>
                </a:solidFill>
                <a:latin typeface="游明朝" panose="02020400000000000000" pitchFamily="18" charset="-128"/>
                <a:ea typeface="游明朝" panose="02020400000000000000" pitchFamily="18" charset="-128"/>
              </a:rPr>
              <a:t>　　学校産業保険医の日常業務</a:t>
            </a:r>
            <a:endParaRPr kumimoji="1" lang="ja-JP" altLang="en-US" sz="3600" dirty="0"/>
          </a:p>
        </p:txBody>
      </p:sp>
      <p:sp>
        <p:nvSpPr>
          <p:cNvPr id="3" name="コンテンツ プレースホルダー 2">
            <a:extLst>
              <a:ext uri="{FF2B5EF4-FFF2-40B4-BE49-F238E27FC236}">
                <a16:creationId xmlns:a16="http://schemas.microsoft.com/office/drawing/2014/main" id="{A0745BF5-5ABD-432C-2811-18D2A9B1EC0B}"/>
              </a:ext>
            </a:extLst>
          </p:cNvPr>
          <p:cNvSpPr>
            <a:spLocks noGrp="1"/>
          </p:cNvSpPr>
          <p:nvPr>
            <p:ph idx="1"/>
          </p:nvPr>
        </p:nvSpPr>
        <p:spPr/>
        <p:txBody>
          <a:bodyPr>
            <a:normAutofit lnSpcReduction="10000"/>
          </a:bodyPr>
          <a:lstStyle/>
          <a:p>
            <a:pPr marL="0" indent="0">
              <a:buNone/>
            </a:pP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通常の業務</a:t>
            </a:r>
            <a:endParaRPr lang="en-US" altLang="ja-JP" sz="3200" b="0" i="0" u="none" strike="noStrike" baseline="0" dirty="0">
              <a:solidFill>
                <a:srgbClr val="000000"/>
              </a:solidFill>
              <a:latin typeface="游明朝" panose="02020400000000000000" pitchFamily="18" charset="-128"/>
              <a:ea typeface="游明朝" panose="02020400000000000000" pitchFamily="18" charset="-128"/>
            </a:endParaRPr>
          </a:p>
          <a:p>
            <a:pPr marL="0" indent="0">
              <a:buNone/>
            </a:pP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　　</a:t>
            </a:r>
            <a:r>
              <a:rPr lang="en-US" altLang="ja-JP" sz="3200" b="0" i="0" u="none" strike="noStrike" baseline="0" dirty="0">
                <a:solidFill>
                  <a:srgbClr val="000000"/>
                </a:solidFill>
                <a:latin typeface="游明朝" panose="02020400000000000000" pitchFamily="18" charset="-128"/>
                <a:ea typeface="游明朝" panose="02020400000000000000" pitchFamily="18" charset="-128"/>
              </a:rPr>
              <a:t>〔</a:t>
            </a: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１</a:t>
            </a:r>
            <a:r>
              <a:rPr lang="en-US" altLang="ja-JP" sz="3200" b="0" i="0" u="none" strike="noStrike" baseline="0" dirty="0">
                <a:solidFill>
                  <a:srgbClr val="000000"/>
                </a:solidFill>
                <a:latin typeface="游明朝" panose="02020400000000000000" pitchFamily="18" charset="-128"/>
                <a:ea typeface="游明朝" panose="02020400000000000000" pitchFamily="18" charset="-128"/>
              </a:rPr>
              <a:t>〕</a:t>
            </a: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職場巡視</a:t>
            </a:r>
            <a:endParaRPr lang="en-US" altLang="ja-JP" sz="3200" b="0" i="0" u="none" strike="noStrike" baseline="0" dirty="0">
              <a:solidFill>
                <a:srgbClr val="000000"/>
              </a:solidFill>
              <a:latin typeface="游明朝" panose="02020400000000000000" pitchFamily="18" charset="-128"/>
              <a:ea typeface="游明朝" panose="02020400000000000000" pitchFamily="18" charset="-128"/>
            </a:endParaRPr>
          </a:p>
          <a:p>
            <a:pPr marL="0" indent="0">
              <a:buNone/>
            </a:pP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　　</a:t>
            </a:r>
            <a:r>
              <a:rPr lang="en-US" altLang="ja-JP" sz="3200" b="0" i="0" u="none" strike="noStrike" baseline="0" dirty="0">
                <a:solidFill>
                  <a:srgbClr val="000000"/>
                </a:solidFill>
                <a:latin typeface="游明朝" panose="02020400000000000000" pitchFamily="18" charset="-128"/>
                <a:ea typeface="游明朝" panose="02020400000000000000" pitchFamily="18" charset="-128"/>
              </a:rPr>
              <a:t>〔</a:t>
            </a: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２</a:t>
            </a:r>
            <a:r>
              <a:rPr lang="en-US" altLang="ja-JP" sz="3200" b="0" i="0" u="none" strike="noStrike" baseline="0" dirty="0">
                <a:solidFill>
                  <a:srgbClr val="000000"/>
                </a:solidFill>
                <a:latin typeface="游明朝" panose="02020400000000000000" pitchFamily="18" charset="-128"/>
                <a:ea typeface="游明朝" panose="02020400000000000000" pitchFamily="18" charset="-128"/>
              </a:rPr>
              <a:t>〕</a:t>
            </a: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安全衛生委員会出席</a:t>
            </a:r>
            <a:endParaRPr lang="en-US" altLang="ja-JP" sz="3200" b="0" i="0" u="none" strike="noStrike" baseline="0" dirty="0">
              <a:solidFill>
                <a:srgbClr val="000000"/>
              </a:solidFill>
              <a:latin typeface="游明朝" panose="02020400000000000000" pitchFamily="18" charset="-128"/>
              <a:ea typeface="游明朝" panose="02020400000000000000" pitchFamily="18" charset="-128"/>
            </a:endParaRPr>
          </a:p>
          <a:p>
            <a:pPr marL="0" indent="0">
              <a:buNone/>
            </a:pP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　　</a:t>
            </a:r>
            <a:r>
              <a:rPr lang="en-US" altLang="ja-JP" sz="3200" b="0" i="0" u="none" strike="noStrike" baseline="0" dirty="0">
                <a:solidFill>
                  <a:srgbClr val="000000"/>
                </a:solidFill>
                <a:latin typeface="游明朝" panose="02020400000000000000" pitchFamily="18" charset="-128"/>
                <a:ea typeface="游明朝" panose="02020400000000000000" pitchFamily="18" charset="-128"/>
              </a:rPr>
              <a:t>〔</a:t>
            </a: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３</a:t>
            </a:r>
            <a:r>
              <a:rPr lang="en-US" altLang="ja-JP" sz="3200" b="0" i="0" u="none" strike="noStrike" baseline="0" dirty="0">
                <a:solidFill>
                  <a:srgbClr val="000000"/>
                </a:solidFill>
                <a:latin typeface="游明朝" panose="02020400000000000000" pitchFamily="18" charset="-128"/>
                <a:ea typeface="游明朝" panose="02020400000000000000" pitchFamily="18" charset="-128"/>
              </a:rPr>
              <a:t>〕</a:t>
            </a: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超過勤務時間者への対応</a:t>
            </a:r>
            <a:endParaRPr lang="en-US" altLang="ja-JP" sz="3200" b="0" i="0" u="none" strike="noStrike" baseline="0" dirty="0">
              <a:solidFill>
                <a:srgbClr val="000000"/>
              </a:solidFill>
              <a:latin typeface="游明朝" panose="02020400000000000000" pitchFamily="18" charset="-128"/>
              <a:ea typeface="游明朝" panose="02020400000000000000" pitchFamily="18" charset="-128"/>
            </a:endParaRPr>
          </a:p>
          <a:p>
            <a:pPr marL="0" indent="0">
              <a:buNone/>
            </a:pP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　　</a:t>
            </a:r>
            <a:r>
              <a:rPr lang="en-US" altLang="ja-JP" sz="3200" b="0" i="0" u="none" strike="noStrike" baseline="0" dirty="0">
                <a:solidFill>
                  <a:srgbClr val="000000"/>
                </a:solidFill>
                <a:latin typeface="游明朝" panose="02020400000000000000" pitchFamily="18" charset="-128"/>
                <a:ea typeface="游明朝" panose="02020400000000000000" pitchFamily="18" charset="-128"/>
              </a:rPr>
              <a:t>〔</a:t>
            </a: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４</a:t>
            </a:r>
            <a:r>
              <a:rPr lang="en-US" altLang="ja-JP" sz="3200" b="0" i="0" u="none" strike="noStrike" baseline="0" dirty="0">
                <a:solidFill>
                  <a:srgbClr val="000000"/>
                </a:solidFill>
                <a:latin typeface="游明朝" panose="02020400000000000000" pitchFamily="18" charset="-128"/>
                <a:ea typeface="游明朝" panose="02020400000000000000" pitchFamily="18" charset="-128"/>
              </a:rPr>
              <a:t>〕</a:t>
            </a: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定期健康診断結果</a:t>
            </a:r>
            <a:endParaRPr lang="en-US" altLang="ja-JP" sz="3200" b="0" i="0" u="none" strike="noStrike" baseline="0" dirty="0">
              <a:solidFill>
                <a:srgbClr val="000000"/>
              </a:solidFill>
              <a:latin typeface="游明朝" panose="02020400000000000000" pitchFamily="18" charset="-128"/>
              <a:ea typeface="游明朝" panose="02020400000000000000" pitchFamily="18" charset="-128"/>
            </a:endParaRPr>
          </a:p>
          <a:p>
            <a:pPr marL="0" indent="0">
              <a:buNone/>
            </a:pP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　　</a:t>
            </a:r>
            <a:r>
              <a:rPr lang="en-US" altLang="ja-JP" sz="3200" b="0" i="0" u="none" strike="noStrike" baseline="0" dirty="0">
                <a:solidFill>
                  <a:srgbClr val="000000"/>
                </a:solidFill>
                <a:latin typeface="游明朝" panose="02020400000000000000" pitchFamily="18" charset="-128"/>
                <a:ea typeface="游明朝" panose="02020400000000000000" pitchFamily="18" charset="-128"/>
              </a:rPr>
              <a:t>〔</a:t>
            </a: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５</a:t>
            </a:r>
            <a:r>
              <a:rPr lang="en-US" altLang="ja-JP" sz="3200" b="0" i="0" u="none" strike="noStrike" baseline="0" dirty="0">
                <a:solidFill>
                  <a:srgbClr val="000000"/>
                </a:solidFill>
                <a:latin typeface="游明朝" panose="02020400000000000000" pitchFamily="18" charset="-128"/>
                <a:ea typeface="游明朝" panose="02020400000000000000" pitchFamily="18" charset="-128"/>
              </a:rPr>
              <a:t>〕</a:t>
            </a: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メンタルヘルスへの対応</a:t>
            </a:r>
            <a:endParaRPr lang="en-US" altLang="ja-JP" sz="3200" b="0" i="0" u="none" strike="noStrike" baseline="0" dirty="0">
              <a:solidFill>
                <a:srgbClr val="000000"/>
              </a:solidFill>
              <a:latin typeface="游明朝" panose="02020400000000000000" pitchFamily="18" charset="-128"/>
              <a:ea typeface="游明朝" panose="02020400000000000000" pitchFamily="18" charset="-128"/>
            </a:endParaRPr>
          </a:p>
          <a:p>
            <a:pPr marL="0" indent="0">
              <a:buNone/>
            </a:pP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　　</a:t>
            </a:r>
            <a:r>
              <a:rPr lang="en-US" altLang="ja-JP" sz="3200" b="0" i="0" u="none" strike="noStrike" baseline="0" dirty="0">
                <a:solidFill>
                  <a:srgbClr val="000000"/>
                </a:solidFill>
                <a:latin typeface="游明朝" panose="02020400000000000000" pitchFamily="18" charset="-128"/>
                <a:ea typeface="游明朝" panose="02020400000000000000" pitchFamily="18" charset="-128"/>
              </a:rPr>
              <a:t>〔</a:t>
            </a: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６</a:t>
            </a:r>
            <a:r>
              <a:rPr lang="en-US" altLang="ja-JP" sz="3200" b="0" i="0" u="none" strike="noStrike" baseline="0" dirty="0">
                <a:solidFill>
                  <a:srgbClr val="000000"/>
                </a:solidFill>
                <a:latin typeface="游明朝" panose="02020400000000000000" pitchFamily="18" charset="-128"/>
                <a:ea typeface="游明朝" panose="02020400000000000000" pitchFamily="18" charset="-128"/>
              </a:rPr>
              <a:t>〕</a:t>
            </a:r>
            <a:r>
              <a:rPr lang="ja-JP" altLang="en-US" sz="3200" b="0" i="0" u="none" strike="noStrike" baseline="0" dirty="0">
                <a:solidFill>
                  <a:srgbClr val="000000"/>
                </a:solidFill>
                <a:latin typeface="游明朝" panose="02020400000000000000" pitchFamily="18" charset="-128"/>
                <a:ea typeface="游明朝" panose="02020400000000000000" pitchFamily="18" charset="-128"/>
              </a:rPr>
              <a:t>就業配慮が必要な疾患 </a:t>
            </a:r>
            <a:endParaRPr lang="en-US" altLang="ja-JP" sz="3200" b="0" i="0" u="none" strike="noStrike" baseline="0" dirty="0">
              <a:solidFill>
                <a:srgbClr val="000000"/>
              </a:solidFill>
              <a:latin typeface="游明朝" panose="02020400000000000000" pitchFamily="18" charset="-128"/>
              <a:ea typeface="游明朝" panose="02020400000000000000" pitchFamily="18" charset="-128"/>
            </a:endParaRPr>
          </a:p>
          <a:p>
            <a:pPr marL="0" indent="0">
              <a:buNone/>
            </a:pPr>
            <a:r>
              <a:rPr lang="ja-JP" altLang="en-US" sz="3200" dirty="0">
                <a:solidFill>
                  <a:srgbClr val="000000"/>
                </a:solidFill>
                <a:latin typeface="游明朝" panose="02020400000000000000" pitchFamily="18" charset="-128"/>
                <a:ea typeface="游明朝" panose="02020400000000000000" pitchFamily="18" charset="-128"/>
              </a:rPr>
              <a:t>　　 </a:t>
            </a:r>
            <a:endParaRPr lang="en-US" altLang="ja-JP" sz="3200" dirty="0">
              <a:solidFill>
                <a:srgbClr val="000000"/>
              </a:solidFill>
              <a:latin typeface="游明朝" panose="02020400000000000000" pitchFamily="18" charset="-128"/>
              <a:ea typeface="游明朝" panose="02020400000000000000" pitchFamily="18" charset="-128"/>
            </a:endParaRPr>
          </a:p>
        </p:txBody>
      </p:sp>
      <p:pic>
        <p:nvPicPr>
          <p:cNvPr id="4" name="図 3">
            <a:extLst>
              <a:ext uri="{FF2B5EF4-FFF2-40B4-BE49-F238E27FC236}">
                <a16:creationId xmlns:a16="http://schemas.microsoft.com/office/drawing/2014/main" id="{0935205C-A2B8-ABEE-80AB-FF801A07CAB0}"/>
              </a:ext>
            </a:extLst>
          </p:cNvPr>
          <p:cNvPicPr>
            <a:picLocks noChangeAspect="1" noChangeArrowheads="1"/>
          </p:cNvPicPr>
          <p:nvPr/>
        </p:nvPicPr>
        <p:blipFill>
          <a:blip r:embed="rId3">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1985063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D34DA5-807E-748D-9868-618C5D177450}"/>
              </a:ext>
            </a:extLst>
          </p:cNvPr>
          <p:cNvSpPr>
            <a:spLocks noGrp="1"/>
          </p:cNvSpPr>
          <p:nvPr>
            <p:ph type="title"/>
          </p:nvPr>
        </p:nvSpPr>
        <p:spPr/>
        <p:txBody>
          <a:bodyPr/>
          <a:lstStyle/>
          <a:p>
            <a:r>
              <a:rPr lang="ja-JP" altLang="en-US" sz="4400" b="0" i="0" u="none" strike="noStrike" baseline="0" dirty="0">
                <a:solidFill>
                  <a:srgbClr val="000000"/>
                </a:solidFill>
                <a:latin typeface="游明朝" panose="02020400000000000000" pitchFamily="18" charset="-128"/>
                <a:ea typeface="游明朝" panose="02020400000000000000" pitchFamily="18" charset="-128"/>
              </a:rPr>
              <a:t>　職場巡視</a:t>
            </a:r>
            <a:endParaRPr kumimoji="1" lang="ja-JP" altLang="en-US" dirty="0"/>
          </a:p>
        </p:txBody>
      </p:sp>
      <p:sp>
        <p:nvSpPr>
          <p:cNvPr id="3" name="コンテンツ プレースホルダー 2">
            <a:extLst>
              <a:ext uri="{FF2B5EF4-FFF2-40B4-BE49-F238E27FC236}">
                <a16:creationId xmlns:a16="http://schemas.microsoft.com/office/drawing/2014/main" id="{40E056FA-A924-E624-20CA-B5506DBF3EE5}"/>
              </a:ext>
            </a:extLst>
          </p:cNvPr>
          <p:cNvSpPr>
            <a:spLocks noGrp="1"/>
          </p:cNvSpPr>
          <p:nvPr>
            <p:ph idx="1"/>
          </p:nvPr>
        </p:nvSpPr>
        <p:spPr/>
        <p:txBody>
          <a:bodyPr/>
          <a:lstStyle/>
          <a:p>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職場巡視は月一回行います。</a:t>
            </a:r>
            <a:endParaRPr lang="en-US" altLang="ja-JP" sz="2800" b="0" i="0" u="none" strike="noStrike" baseline="0" dirty="0">
              <a:solidFill>
                <a:srgbClr val="000000"/>
              </a:solidFill>
              <a:latin typeface="游明朝" panose="02020400000000000000" pitchFamily="18" charset="-128"/>
              <a:ea typeface="游明朝" panose="02020400000000000000" pitchFamily="18" charset="-128"/>
            </a:endParaRPr>
          </a:p>
          <a:p>
            <a:endParaRPr lang="en-US" altLang="ja-JP" sz="2800" b="0" i="0" u="none" strike="noStrike" baseline="0" dirty="0">
              <a:solidFill>
                <a:srgbClr val="000000"/>
              </a:solidFill>
              <a:latin typeface="游明朝" panose="02020400000000000000" pitchFamily="18" charset="-128"/>
              <a:ea typeface="游明朝" panose="02020400000000000000" pitchFamily="18" charset="-128"/>
            </a:endParaRPr>
          </a:p>
          <a:p>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間巡視計画を立て見落としのないよう計画し巡視を行います。巡視を行い健康上の問題点を抽出し報告書に記載します。</a:t>
            </a:r>
            <a:endParaRPr lang="en-US" altLang="ja-JP" sz="2800" b="0" i="0" u="none" strike="noStrike" baseline="0" dirty="0">
              <a:solidFill>
                <a:srgbClr val="000000"/>
              </a:solidFill>
              <a:latin typeface="游明朝" panose="02020400000000000000" pitchFamily="18" charset="-128"/>
              <a:ea typeface="游明朝" panose="02020400000000000000" pitchFamily="18" charset="-128"/>
            </a:endParaRPr>
          </a:p>
          <a:p>
            <a:endParaRPr lang="en-US" altLang="ja-JP" sz="2800" b="0" i="0" u="none" strike="noStrike" baseline="0" dirty="0">
              <a:solidFill>
                <a:srgbClr val="000000"/>
              </a:solidFill>
              <a:latin typeface="游明朝" panose="02020400000000000000" pitchFamily="18" charset="-128"/>
              <a:ea typeface="游明朝" panose="02020400000000000000" pitchFamily="18" charset="-128"/>
            </a:endParaRPr>
          </a:p>
          <a:p>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記載後は後日改善されているか確認が必要です。</a:t>
            </a:r>
            <a:endParaRPr kumimoji="1" lang="ja-JP" altLang="en-US" dirty="0"/>
          </a:p>
        </p:txBody>
      </p:sp>
      <p:pic>
        <p:nvPicPr>
          <p:cNvPr id="4" name="図 3">
            <a:extLst>
              <a:ext uri="{FF2B5EF4-FFF2-40B4-BE49-F238E27FC236}">
                <a16:creationId xmlns:a16="http://schemas.microsoft.com/office/drawing/2014/main" id="{B560597B-8477-1D67-FC2D-89650EA6A416}"/>
              </a:ext>
            </a:extLst>
          </p:cNvPr>
          <p:cNvPicPr>
            <a:picLocks noChangeAspect="1" noChangeArrowheads="1"/>
          </p:cNvPicPr>
          <p:nvPr/>
        </p:nvPicPr>
        <p:blipFill>
          <a:blip r:embed="rId3">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803514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DC0A7F-262A-2AAE-1C0F-1DDC554B608A}"/>
              </a:ext>
            </a:extLst>
          </p:cNvPr>
          <p:cNvSpPr>
            <a:spLocks noGrp="1"/>
          </p:cNvSpPr>
          <p:nvPr>
            <p:ph type="title"/>
          </p:nvPr>
        </p:nvSpPr>
        <p:spPr/>
        <p:txBody>
          <a:bodyPr/>
          <a:lstStyle/>
          <a:p>
            <a:r>
              <a:rPr lang="zh-TW" altLang="en-US" sz="4400" b="0" i="0" u="none" strike="noStrike" baseline="0" dirty="0">
                <a:solidFill>
                  <a:srgbClr val="000000"/>
                </a:solidFill>
                <a:latin typeface="游明朝" panose="02020400000000000000" pitchFamily="18" charset="-128"/>
                <a:ea typeface="游明朝" panose="02020400000000000000" pitchFamily="18" charset="-128"/>
              </a:rPr>
              <a:t>安全衛生委員会</a:t>
            </a:r>
            <a:endParaRPr kumimoji="1" lang="ja-JP" altLang="en-US" dirty="0"/>
          </a:p>
        </p:txBody>
      </p:sp>
      <p:sp>
        <p:nvSpPr>
          <p:cNvPr id="3" name="コンテンツ プレースホルダー 2">
            <a:extLst>
              <a:ext uri="{FF2B5EF4-FFF2-40B4-BE49-F238E27FC236}">
                <a16:creationId xmlns:a16="http://schemas.microsoft.com/office/drawing/2014/main" id="{EE5DA584-B3F6-3A8D-8E38-AD367DFEEA13}"/>
              </a:ext>
            </a:extLst>
          </p:cNvPr>
          <p:cNvSpPr>
            <a:spLocks noGrp="1"/>
          </p:cNvSpPr>
          <p:nvPr>
            <p:ph idx="1"/>
          </p:nvPr>
        </p:nvSpPr>
        <p:spPr/>
        <p:txBody>
          <a:bodyPr/>
          <a:lstStyle/>
          <a:p>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安全衛生委員会は基本月一回開催されます。</a:t>
            </a:r>
            <a:endParaRPr lang="en-US" altLang="ja-JP" sz="2800" b="0" i="0" u="none" strike="noStrike" baseline="0" dirty="0">
              <a:solidFill>
                <a:srgbClr val="000000"/>
              </a:solidFill>
              <a:latin typeface="游明朝" panose="02020400000000000000" pitchFamily="18" charset="-128"/>
              <a:ea typeface="游明朝" panose="02020400000000000000" pitchFamily="18" charset="-128"/>
            </a:endParaRPr>
          </a:p>
          <a:p>
            <a:pPr marL="0" indent="0">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（多くは職場巡視日に開催されます。）</a:t>
            </a:r>
            <a:endParaRPr lang="en-US" altLang="ja-JP" sz="2800" b="0" i="0" u="none" strike="noStrike" baseline="0" dirty="0">
              <a:solidFill>
                <a:srgbClr val="000000"/>
              </a:solidFill>
              <a:latin typeface="游明朝" panose="02020400000000000000" pitchFamily="18" charset="-128"/>
              <a:ea typeface="游明朝" panose="02020400000000000000" pitchFamily="18" charset="-128"/>
            </a:endParaRPr>
          </a:p>
          <a:p>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安全衛生委員会では校内の職務上の健康問題、</a:t>
            </a:r>
            <a:endParaRPr lang="en-US" altLang="ja-JP" sz="2800" b="0" i="0" u="none" strike="noStrike" baseline="0" dirty="0">
              <a:solidFill>
                <a:srgbClr val="000000"/>
              </a:solidFill>
              <a:latin typeface="游明朝" panose="02020400000000000000" pitchFamily="18" charset="-128"/>
              <a:ea typeface="游明朝" panose="02020400000000000000" pitchFamily="18" charset="-128"/>
            </a:endParaRPr>
          </a:p>
          <a:p>
            <a:pPr marL="0" indent="0">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流行中の感染症等の対策、職場巡視での問題点の報告、</a:t>
            </a:r>
            <a:endParaRPr lang="en-US" altLang="ja-JP" sz="2800" b="0" i="0" u="none" strike="noStrike" baseline="0" dirty="0">
              <a:solidFill>
                <a:srgbClr val="000000"/>
              </a:solidFill>
              <a:latin typeface="游明朝" panose="02020400000000000000" pitchFamily="18" charset="-128"/>
              <a:ea typeface="游明朝" panose="02020400000000000000" pitchFamily="18" charset="-128"/>
            </a:endParaRPr>
          </a:p>
          <a:p>
            <a:pPr marL="0" indent="0">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定期健康診断結果への対応、</a:t>
            </a:r>
            <a:endParaRPr lang="en-US" altLang="ja-JP" sz="2800" b="0" i="0" u="none" strike="noStrike" baseline="0" dirty="0">
              <a:solidFill>
                <a:srgbClr val="000000"/>
              </a:solidFill>
              <a:latin typeface="游明朝" panose="02020400000000000000" pitchFamily="18" charset="-128"/>
              <a:ea typeface="游明朝" panose="02020400000000000000" pitchFamily="18" charset="-128"/>
            </a:endParaRPr>
          </a:p>
          <a:p>
            <a:pPr marL="0" indent="0">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メンタルヘルス健診の結果等を検討します。</a:t>
            </a:r>
            <a:endParaRPr kumimoji="1" lang="ja-JP" altLang="en-US" dirty="0"/>
          </a:p>
        </p:txBody>
      </p:sp>
      <p:pic>
        <p:nvPicPr>
          <p:cNvPr id="4" name="図 3">
            <a:extLst>
              <a:ext uri="{FF2B5EF4-FFF2-40B4-BE49-F238E27FC236}">
                <a16:creationId xmlns:a16="http://schemas.microsoft.com/office/drawing/2014/main" id="{5CE5369D-CB53-2BC6-165C-DEEB7E50F7B1}"/>
              </a:ext>
            </a:extLst>
          </p:cNvPr>
          <p:cNvPicPr>
            <a:picLocks noChangeAspect="1" noChangeArrowheads="1"/>
          </p:cNvPicPr>
          <p:nvPr/>
        </p:nvPicPr>
        <p:blipFill>
          <a:blip r:embed="rId3">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3620751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07CEF8-2750-F077-E6A7-1FB3DD24A80B}"/>
              </a:ext>
            </a:extLst>
          </p:cNvPr>
          <p:cNvSpPr>
            <a:spLocks noGrp="1"/>
          </p:cNvSpPr>
          <p:nvPr>
            <p:ph type="title"/>
          </p:nvPr>
        </p:nvSpPr>
        <p:spPr/>
        <p:txBody>
          <a:bodyPr/>
          <a:lstStyle/>
          <a:p>
            <a:r>
              <a:rPr lang="ja-JP" altLang="en-US" sz="4400" b="0" i="0" u="none" strike="noStrike" baseline="0" dirty="0">
                <a:solidFill>
                  <a:srgbClr val="000000"/>
                </a:solidFill>
                <a:latin typeface="游明朝" panose="02020400000000000000" pitchFamily="18" charset="-128"/>
                <a:ea typeface="游明朝" panose="02020400000000000000" pitchFamily="18" charset="-128"/>
              </a:rPr>
              <a:t>超過勤務時間者への対応</a:t>
            </a:r>
            <a:endParaRPr kumimoji="1" lang="ja-JP" altLang="en-US" dirty="0"/>
          </a:p>
        </p:txBody>
      </p:sp>
      <p:sp>
        <p:nvSpPr>
          <p:cNvPr id="3" name="コンテンツ プレースホルダー 2">
            <a:extLst>
              <a:ext uri="{FF2B5EF4-FFF2-40B4-BE49-F238E27FC236}">
                <a16:creationId xmlns:a16="http://schemas.microsoft.com/office/drawing/2014/main" id="{F6844AB6-A37A-6C98-8C02-5E2F7DF47F8F}"/>
              </a:ext>
            </a:extLst>
          </p:cNvPr>
          <p:cNvSpPr>
            <a:spLocks noGrp="1"/>
          </p:cNvSpPr>
          <p:nvPr>
            <p:ph idx="1"/>
          </p:nvPr>
        </p:nvSpPr>
        <p:spPr/>
        <p:txBody>
          <a:bodyPr/>
          <a:lstStyle/>
          <a:p>
            <a:pPr algn="just"/>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時間外労働が８０時間を超えた場合長時間労働者面談を行わなければなりません。８０時間に及ばなくても疲労の蓄積が確認され、健康上の懸念され、産業医が必要と認めた場合にも面談は行われます。</a:t>
            </a:r>
          </a:p>
          <a:p>
            <a:pPr algn="just"/>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面接を行い健康上の問題点を確認し指導できる事項はその場で指導を行い、報告書を作成し、問題点を報告します。学校長は産業医による面接指導結果報告を受け事後処置を講じた時は産業医に報告します。</a:t>
            </a:r>
          </a:p>
          <a:p>
            <a:endParaRPr kumimoji="1" lang="ja-JP" altLang="en-US" dirty="0"/>
          </a:p>
        </p:txBody>
      </p:sp>
      <p:pic>
        <p:nvPicPr>
          <p:cNvPr id="4" name="図 3">
            <a:extLst>
              <a:ext uri="{FF2B5EF4-FFF2-40B4-BE49-F238E27FC236}">
                <a16:creationId xmlns:a16="http://schemas.microsoft.com/office/drawing/2014/main" id="{D172D7EF-06AD-E87E-782C-76B912FD2B50}"/>
              </a:ext>
            </a:extLst>
          </p:cNvPr>
          <p:cNvPicPr>
            <a:picLocks noChangeAspect="1" noChangeArrowheads="1"/>
          </p:cNvPicPr>
          <p:nvPr/>
        </p:nvPicPr>
        <p:blipFill>
          <a:blip r:embed="rId3">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1827817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FCD6ED-5023-69E5-A82E-5F82C688C781}"/>
              </a:ext>
            </a:extLst>
          </p:cNvPr>
          <p:cNvSpPr>
            <a:spLocks noGrp="1"/>
          </p:cNvSpPr>
          <p:nvPr>
            <p:ph type="title"/>
          </p:nvPr>
        </p:nvSpPr>
        <p:spPr/>
        <p:txBody>
          <a:bodyPr/>
          <a:lstStyle/>
          <a:p>
            <a:r>
              <a:rPr lang="ja-JP" altLang="en-US" sz="4400" b="0" i="0" u="none" strike="noStrike" baseline="0" dirty="0">
                <a:solidFill>
                  <a:srgbClr val="000000"/>
                </a:solidFill>
                <a:latin typeface="游明朝" panose="02020400000000000000" pitchFamily="18" charset="-128"/>
                <a:ea typeface="游明朝" panose="02020400000000000000" pitchFamily="18" charset="-128"/>
              </a:rPr>
              <a:t>健康診断事後チェック</a:t>
            </a:r>
            <a:endParaRPr kumimoji="1" lang="ja-JP" altLang="en-US" dirty="0"/>
          </a:p>
        </p:txBody>
      </p:sp>
      <p:sp>
        <p:nvSpPr>
          <p:cNvPr id="3" name="コンテンツ プレースホルダー 2">
            <a:extLst>
              <a:ext uri="{FF2B5EF4-FFF2-40B4-BE49-F238E27FC236}">
                <a16:creationId xmlns:a16="http://schemas.microsoft.com/office/drawing/2014/main" id="{CEAC4937-8A78-C2AE-0A09-D53EE663AEB4}"/>
              </a:ext>
            </a:extLst>
          </p:cNvPr>
          <p:cNvSpPr>
            <a:spLocks noGrp="1"/>
          </p:cNvSpPr>
          <p:nvPr>
            <p:ph idx="1"/>
          </p:nvPr>
        </p:nvSpPr>
        <p:spPr/>
        <p:txBody>
          <a:bodyPr/>
          <a:lstStyle/>
          <a:p>
            <a:pPr algn="just"/>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健康診断結果が到着次第、速やかに結果を確認します。</a:t>
            </a:r>
            <a:endParaRPr lang="en-US" altLang="ja-JP" sz="2800" b="0" i="0" u="none" strike="noStrike" baseline="0" dirty="0">
              <a:solidFill>
                <a:srgbClr val="000000"/>
              </a:solidFill>
              <a:latin typeface="游明朝" panose="02020400000000000000" pitchFamily="18" charset="-128"/>
              <a:ea typeface="游明朝" panose="02020400000000000000" pitchFamily="18" charset="-128"/>
            </a:endParaRPr>
          </a:p>
          <a:p>
            <a:pPr algn="just"/>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緊急対応が必要な者がいれば、至急対応します。</a:t>
            </a:r>
          </a:p>
          <a:p>
            <a:pPr algn="just"/>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そして二次検診対象者の確認し、健康診断結果票に意見を記載します。</a:t>
            </a:r>
            <a:endParaRPr lang="en-US" altLang="ja-JP" sz="2800" b="0" i="0" u="none" strike="noStrike" baseline="0" dirty="0">
              <a:solidFill>
                <a:srgbClr val="000000"/>
              </a:solidFill>
              <a:latin typeface="游明朝" panose="02020400000000000000" pitchFamily="18" charset="-128"/>
              <a:ea typeface="游明朝" panose="02020400000000000000" pitchFamily="18" charset="-128"/>
            </a:endParaRPr>
          </a:p>
          <a:p>
            <a:pPr algn="just"/>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要治療・要精査者への受診勧告を行います。</a:t>
            </a:r>
          </a:p>
          <a:p>
            <a:endParaRPr kumimoji="1" lang="ja-JP" altLang="en-US" dirty="0"/>
          </a:p>
        </p:txBody>
      </p:sp>
      <p:pic>
        <p:nvPicPr>
          <p:cNvPr id="4" name="図 3">
            <a:extLst>
              <a:ext uri="{FF2B5EF4-FFF2-40B4-BE49-F238E27FC236}">
                <a16:creationId xmlns:a16="http://schemas.microsoft.com/office/drawing/2014/main" id="{7CF3B991-764E-B3F8-3D0A-AD2414E8D016}"/>
              </a:ext>
            </a:extLst>
          </p:cNvPr>
          <p:cNvPicPr>
            <a:picLocks noChangeAspect="1" noChangeArrowheads="1"/>
          </p:cNvPicPr>
          <p:nvPr/>
        </p:nvPicPr>
        <p:blipFill>
          <a:blip r:embed="rId3">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592357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F124E7-8891-F8CE-21CB-8F1B971A853D}"/>
              </a:ext>
            </a:extLst>
          </p:cNvPr>
          <p:cNvSpPr>
            <a:spLocks noGrp="1"/>
          </p:cNvSpPr>
          <p:nvPr>
            <p:ph type="title"/>
          </p:nvPr>
        </p:nvSpPr>
        <p:spPr/>
        <p:txBody>
          <a:bodyPr/>
          <a:lstStyle/>
          <a:p>
            <a:r>
              <a:rPr lang="ja-JP" altLang="en-US" sz="4400" b="0" i="0" u="none" strike="noStrike" baseline="0" dirty="0">
                <a:solidFill>
                  <a:srgbClr val="000000"/>
                </a:solidFill>
                <a:latin typeface="游明朝" panose="02020400000000000000" pitchFamily="18" charset="-128"/>
                <a:ea typeface="游明朝" panose="02020400000000000000" pitchFamily="18" charset="-128"/>
              </a:rPr>
              <a:t>　　メンタルヘルス対策　</a:t>
            </a:r>
            <a:br>
              <a:rPr lang="ja-JP" altLang="en-US" sz="4400" b="0" i="0" u="none" strike="noStrike" baseline="0" dirty="0">
                <a:solidFill>
                  <a:srgbClr val="000000"/>
                </a:solidFill>
                <a:latin typeface="游明朝" panose="02020400000000000000" pitchFamily="18" charset="-128"/>
                <a:ea typeface="游明朝" panose="02020400000000000000" pitchFamily="18" charset="-128"/>
              </a:rPr>
            </a:br>
            <a:r>
              <a:rPr lang="ja-JP" altLang="en-US" sz="4400" b="0" i="0" u="none" strike="noStrike" baseline="0" dirty="0">
                <a:solidFill>
                  <a:srgbClr val="000000"/>
                </a:solidFill>
                <a:latin typeface="游明朝" panose="02020400000000000000" pitchFamily="18" charset="-128"/>
                <a:ea typeface="游明朝" panose="02020400000000000000" pitchFamily="18" charset="-128"/>
              </a:rPr>
              <a:t>　　　　　トレスチェック対応　１</a:t>
            </a:r>
            <a:endParaRPr kumimoji="1" lang="ja-JP" altLang="en-US" dirty="0"/>
          </a:p>
        </p:txBody>
      </p:sp>
      <p:sp>
        <p:nvSpPr>
          <p:cNvPr id="3" name="コンテンツ プレースホルダー 2">
            <a:extLst>
              <a:ext uri="{FF2B5EF4-FFF2-40B4-BE49-F238E27FC236}">
                <a16:creationId xmlns:a16="http://schemas.microsoft.com/office/drawing/2014/main" id="{1A0526EA-949B-F43F-3697-31EBFF9347CB}"/>
              </a:ext>
            </a:extLst>
          </p:cNvPr>
          <p:cNvSpPr>
            <a:spLocks noGrp="1"/>
          </p:cNvSpPr>
          <p:nvPr>
            <p:ph idx="1"/>
          </p:nvPr>
        </p:nvSpPr>
        <p:spPr/>
        <p:txBody>
          <a:bodyPr>
            <a:normAutofit lnSpcReduction="10000"/>
          </a:bodyPr>
          <a:lstStyle/>
          <a:p>
            <a:pPr algn="just"/>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希望面談：　</a:t>
            </a:r>
            <a:endParaRPr lang="en-US" altLang="ja-JP" sz="2800" b="0" i="0" u="none" strike="noStrike" baseline="0" dirty="0">
              <a:solidFill>
                <a:srgbClr val="000000"/>
              </a:solidFill>
              <a:latin typeface="游明朝" panose="02020400000000000000" pitchFamily="18" charset="-128"/>
              <a:ea typeface="游明朝" panose="02020400000000000000" pitchFamily="18" charset="-128"/>
            </a:endParaRPr>
          </a:p>
          <a:p>
            <a:pPr marL="0" indent="0" algn="just">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メンタル不調を感じている本人からの希望で行う面談。</a:t>
            </a:r>
            <a:endParaRPr lang="en-US" altLang="ja-JP" sz="2800" b="0" i="0" u="none" strike="noStrike" baseline="0" dirty="0">
              <a:solidFill>
                <a:srgbClr val="000000"/>
              </a:solidFill>
              <a:latin typeface="游明朝" panose="02020400000000000000" pitchFamily="18" charset="-128"/>
              <a:ea typeface="游明朝" panose="02020400000000000000" pitchFamily="18" charset="-128"/>
            </a:endParaRPr>
          </a:p>
          <a:p>
            <a:pPr marL="0" indent="0" algn="just">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事業者への報告は本人の了承をとってから行うのが原則。</a:t>
            </a:r>
            <a:endParaRPr lang="en-US" altLang="ja-JP" sz="2800" b="0" i="0" u="none" strike="noStrike" baseline="0" dirty="0">
              <a:solidFill>
                <a:srgbClr val="000000"/>
              </a:solidFill>
              <a:latin typeface="游明朝" panose="02020400000000000000" pitchFamily="18" charset="-128"/>
              <a:ea typeface="游明朝" panose="02020400000000000000" pitchFamily="18" charset="-128"/>
            </a:endParaRPr>
          </a:p>
          <a:p>
            <a:pPr marL="0" indent="0" algn="just">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状況によってこの限りではない。</a:t>
            </a:r>
            <a:endParaRPr lang="en-US" altLang="ja-JP" sz="2800" b="0" i="0" u="none" strike="noStrike" baseline="0" dirty="0">
              <a:solidFill>
                <a:srgbClr val="000000"/>
              </a:solidFill>
              <a:latin typeface="游明朝" panose="02020400000000000000" pitchFamily="18" charset="-128"/>
              <a:ea typeface="游明朝" panose="02020400000000000000" pitchFamily="18" charset="-128"/>
            </a:endParaRPr>
          </a:p>
          <a:p>
            <a:pPr algn="just"/>
            <a:endParaRPr lang="ja-JP" altLang="en-US" sz="2800" b="0" i="0" u="none" strike="noStrike" baseline="0" dirty="0">
              <a:solidFill>
                <a:srgbClr val="000000"/>
              </a:solidFill>
              <a:latin typeface="游明朝" panose="02020400000000000000" pitchFamily="18" charset="-128"/>
              <a:ea typeface="游明朝" panose="02020400000000000000" pitchFamily="18" charset="-128"/>
            </a:endParaRPr>
          </a:p>
          <a:p>
            <a:pPr algn="just"/>
            <a:r>
              <a:rPr lang="zh-TW" altLang="en-US" sz="2800" b="0" i="0" u="none" strike="noStrike" baseline="0" dirty="0">
                <a:solidFill>
                  <a:srgbClr val="000000"/>
                </a:solidFill>
                <a:latin typeface="游明朝" panose="02020400000000000000" pitchFamily="18" charset="-128"/>
                <a:ea typeface="游明朝" panose="02020400000000000000" pitchFamily="18" charset="-128"/>
              </a:rPr>
              <a:t>職場支指示面談</a:t>
            </a:r>
          </a:p>
          <a:p>
            <a:pPr marL="0" indent="0" algn="just">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上司や同僚からの報告を元に行う面談</a:t>
            </a:r>
          </a:p>
          <a:p>
            <a:pPr marL="0" indent="0" algn="just">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内容は会社に報告しなければならないが</a:t>
            </a:r>
          </a:p>
          <a:p>
            <a:pPr marL="0" indent="0" algn="just">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その詳細は本人の希望も考慮します。</a:t>
            </a:r>
          </a:p>
          <a:p>
            <a:endParaRPr kumimoji="1" lang="ja-JP" altLang="en-US" dirty="0"/>
          </a:p>
        </p:txBody>
      </p:sp>
      <p:pic>
        <p:nvPicPr>
          <p:cNvPr id="4" name="図 3">
            <a:extLst>
              <a:ext uri="{FF2B5EF4-FFF2-40B4-BE49-F238E27FC236}">
                <a16:creationId xmlns:a16="http://schemas.microsoft.com/office/drawing/2014/main" id="{01DB4AED-C945-9BD1-6D29-C89F38469AAF}"/>
              </a:ext>
            </a:extLst>
          </p:cNvPr>
          <p:cNvPicPr>
            <a:picLocks noChangeAspect="1" noChangeArrowheads="1"/>
          </p:cNvPicPr>
          <p:nvPr/>
        </p:nvPicPr>
        <p:blipFill>
          <a:blip r:embed="rId3">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2859332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D6FFBA-B175-31B1-BFB5-53C014AB03F0}"/>
              </a:ext>
            </a:extLst>
          </p:cNvPr>
          <p:cNvSpPr>
            <a:spLocks noGrp="1"/>
          </p:cNvSpPr>
          <p:nvPr>
            <p:ph type="title"/>
          </p:nvPr>
        </p:nvSpPr>
        <p:spPr/>
        <p:txBody>
          <a:bodyPr/>
          <a:lstStyle/>
          <a:p>
            <a:r>
              <a:rPr lang="ja-JP" altLang="en-US" sz="4400" b="0" i="0" u="none" strike="noStrike" baseline="0" dirty="0">
                <a:solidFill>
                  <a:srgbClr val="000000"/>
                </a:solidFill>
                <a:latin typeface="游明朝" panose="02020400000000000000" pitchFamily="18" charset="-128"/>
                <a:ea typeface="游明朝" panose="02020400000000000000" pitchFamily="18" charset="-128"/>
              </a:rPr>
              <a:t>メンタルヘルス対策　</a:t>
            </a:r>
            <a:br>
              <a:rPr lang="ja-JP" altLang="en-US" sz="4400" b="0" i="0" u="none" strike="noStrike" baseline="0" dirty="0">
                <a:solidFill>
                  <a:srgbClr val="000000"/>
                </a:solidFill>
                <a:latin typeface="游明朝" panose="02020400000000000000" pitchFamily="18" charset="-128"/>
                <a:ea typeface="游明朝" panose="02020400000000000000" pitchFamily="18" charset="-128"/>
              </a:rPr>
            </a:br>
            <a:r>
              <a:rPr lang="ja-JP" altLang="en-US" sz="4400" b="0" i="0" u="none" strike="noStrike" baseline="0" dirty="0">
                <a:solidFill>
                  <a:srgbClr val="000000"/>
                </a:solidFill>
                <a:latin typeface="游明朝" panose="02020400000000000000" pitchFamily="18" charset="-128"/>
                <a:ea typeface="游明朝" panose="02020400000000000000" pitchFamily="18" charset="-128"/>
              </a:rPr>
              <a:t>　　　　　トレスチェック対応　２</a:t>
            </a:r>
            <a:endParaRPr kumimoji="1" lang="ja-JP" altLang="en-US" dirty="0"/>
          </a:p>
        </p:txBody>
      </p:sp>
      <p:sp>
        <p:nvSpPr>
          <p:cNvPr id="3" name="コンテンツ プレースホルダー 2">
            <a:extLst>
              <a:ext uri="{FF2B5EF4-FFF2-40B4-BE49-F238E27FC236}">
                <a16:creationId xmlns:a16="http://schemas.microsoft.com/office/drawing/2014/main" id="{1A04F770-FB1D-CEC9-B3B8-F2FC5FDFCF46}"/>
              </a:ext>
            </a:extLst>
          </p:cNvPr>
          <p:cNvSpPr>
            <a:spLocks noGrp="1"/>
          </p:cNvSpPr>
          <p:nvPr>
            <p:ph idx="1"/>
          </p:nvPr>
        </p:nvSpPr>
        <p:spPr/>
        <p:txBody>
          <a:bodyPr>
            <a:normAutofit lnSpcReduction="10000"/>
          </a:bodyPr>
          <a:lstStyle/>
          <a:p>
            <a:pPr algn="just"/>
            <a:r>
              <a:rPr lang="zh-TW" altLang="en-US" sz="3600" b="0" i="0" u="none" strike="noStrike" baseline="0" dirty="0">
                <a:solidFill>
                  <a:srgbClr val="000000"/>
                </a:solidFill>
                <a:latin typeface="游明朝" panose="02020400000000000000" pitchFamily="18" charset="-128"/>
                <a:ea typeface="游明朝" panose="02020400000000000000" pitchFamily="18" charset="-128"/>
              </a:rPr>
              <a:t>復職判定面談</a:t>
            </a:r>
          </a:p>
          <a:p>
            <a:pPr marL="0" indent="0" algn="just">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休職中の社員が復職を希望してきた場合に</a:t>
            </a:r>
          </a:p>
          <a:p>
            <a:pPr marL="0" indent="0" algn="just">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産業医の視点で復職可能か判定します。</a:t>
            </a:r>
          </a:p>
          <a:p>
            <a:pPr marL="0" indent="0" algn="just">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主治医から「復職が可能である」と診断書が</a:t>
            </a:r>
          </a:p>
          <a:p>
            <a:pPr marL="0" indent="0" algn="just">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提出されたのち、産業医が復職判定面談を行う。</a:t>
            </a:r>
          </a:p>
          <a:p>
            <a:pPr marL="0" indent="0" algn="just">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主治医が「休職を要す」と判断された場合は</a:t>
            </a:r>
          </a:p>
          <a:p>
            <a:pPr marL="0" indent="0" algn="just">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休職の可否に産業医は関わらない。</a:t>
            </a:r>
          </a:p>
          <a:p>
            <a:pPr marL="0" indent="0" algn="just">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休職中の本人から産業医と面談したいとの</a:t>
            </a:r>
          </a:p>
          <a:p>
            <a:pPr marL="0" indent="0" algn="just">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希望があった場合には応じます。</a:t>
            </a:r>
          </a:p>
          <a:p>
            <a:endParaRPr kumimoji="1" lang="ja-JP" altLang="en-US" dirty="0"/>
          </a:p>
        </p:txBody>
      </p:sp>
      <p:pic>
        <p:nvPicPr>
          <p:cNvPr id="4" name="図 3">
            <a:extLst>
              <a:ext uri="{FF2B5EF4-FFF2-40B4-BE49-F238E27FC236}">
                <a16:creationId xmlns:a16="http://schemas.microsoft.com/office/drawing/2014/main" id="{769C2A42-9330-DB3C-8B31-E4F0930C33AE}"/>
              </a:ext>
            </a:extLst>
          </p:cNvPr>
          <p:cNvPicPr>
            <a:picLocks noChangeAspect="1" noChangeArrowheads="1"/>
          </p:cNvPicPr>
          <p:nvPr/>
        </p:nvPicPr>
        <p:blipFill>
          <a:blip r:embed="rId3">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2773928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FCFFEF-5608-6FC8-4DF5-773CC2293AA7}"/>
              </a:ext>
            </a:extLst>
          </p:cNvPr>
          <p:cNvSpPr>
            <a:spLocks noGrp="1"/>
          </p:cNvSpPr>
          <p:nvPr>
            <p:ph type="title"/>
          </p:nvPr>
        </p:nvSpPr>
        <p:spPr/>
        <p:txBody>
          <a:bodyPr/>
          <a:lstStyle/>
          <a:p>
            <a:r>
              <a:rPr kumimoji="1" lang="ja-JP" altLang="en-US" sz="4400" b="0" i="0" u="none" strike="noStrike" kern="1200" cap="none" spc="0" normalizeH="0" baseline="0" noProof="0" dirty="0">
                <a:ln>
                  <a:noFill/>
                </a:ln>
                <a:solidFill>
                  <a:srgbClr val="000000"/>
                </a:solidFill>
                <a:effectLst/>
                <a:uLnTx/>
                <a:uFillTx/>
                <a:latin typeface="游明朝" panose="02020400000000000000" pitchFamily="18" charset="-128"/>
                <a:ea typeface="游明朝" panose="02020400000000000000" pitchFamily="18" charset="-128"/>
                <a:cs typeface="+mj-cs"/>
              </a:rPr>
              <a:t>メンタルヘルス対策　</a:t>
            </a:r>
            <a:br>
              <a:rPr kumimoji="1" lang="ja-JP" altLang="en-US" sz="4400" b="0" i="0" u="none" strike="noStrike" kern="1200" cap="none" spc="0" normalizeH="0" baseline="0" noProof="0" dirty="0">
                <a:ln>
                  <a:noFill/>
                </a:ln>
                <a:solidFill>
                  <a:srgbClr val="000000"/>
                </a:solidFill>
                <a:effectLst/>
                <a:uLnTx/>
                <a:uFillTx/>
                <a:latin typeface="游明朝" panose="02020400000000000000" pitchFamily="18" charset="-128"/>
                <a:ea typeface="游明朝" panose="02020400000000000000" pitchFamily="18" charset="-128"/>
                <a:cs typeface="+mj-cs"/>
              </a:rPr>
            </a:br>
            <a:r>
              <a:rPr kumimoji="1" lang="ja-JP" altLang="en-US" sz="4400" b="0" i="0" u="none" strike="noStrike" kern="1200" cap="none" spc="0" normalizeH="0" baseline="0" noProof="0" dirty="0">
                <a:ln>
                  <a:noFill/>
                </a:ln>
                <a:solidFill>
                  <a:srgbClr val="000000"/>
                </a:solidFill>
                <a:effectLst/>
                <a:uLnTx/>
                <a:uFillTx/>
                <a:latin typeface="游明朝" panose="02020400000000000000" pitchFamily="18" charset="-128"/>
                <a:ea typeface="游明朝" panose="02020400000000000000" pitchFamily="18" charset="-128"/>
                <a:cs typeface="+mj-cs"/>
              </a:rPr>
              <a:t>　　　　　トレスチェック対応　３</a:t>
            </a:r>
            <a:endParaRPr kumimoji="1" lang="ja-JP" altLang="en-US" dirty="0"/>
          </a:p>
        </p:txBody>
      </p:sp>
      <p:sp>
        <p:nvSpPr>
          <p:cNvPr id="3" name="コンテンツ プレースホルダー 2">
            <a:extLst>
              <a:ext uri="{FF2B5EF4-FFF2-40B4-BE49-F238E27FC236}">
                <a16:creationId xmlns:a16="http://schemas.microsoft.com/office/drawing/2014/main" id="{EE2913FF-0636-3D3F-3914-0C7664239F5A}"/>
              </a:ext>
            </a:extLst>
          </p:cNvPr>
          <p:cNvSpPr>
            <a:spLocks noGrp="1"/>
          </p:cNvSpPr>
          <p:nvPr>
            <p:ph idx="1"/>
          </p:nvPr>
        </p:nvSpPr>
        <p:spPr/>
        <p:txBody>
          <a:bodyPr/>
          <a:lstStyle/>
          <a:p>
            <a:pPr algn="just"/>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トレスチェック対応</a:t>
            </a:r>
          </a:p>
          <a:p>
            <a:pPr marL="0" indent="0" algn="just">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平成</a:t>
            </a:r>
            <a:r>
              <a:rPr lang="en-US" altLang="ja-JP" sz="2800" b="0" i="0" u="none" strike="noStrike" baseline="0" dirty="0">
                <a:solidFill>
                  <a:srgbClr val="000000"/>
                </a:solidFill>
                <a:latin typeface="游明朝" panose="02020400000000000000" pitchFamily="18" charset="-128"/>
                <a:ea typeface="游明朝" panose="02020400000000000000" pitchFamily="18" charset="-128"/>
              </a:rPr>
              <a:t>26</a:t>
            </a: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年</a:t>
            </a:r>
            <a:r>
              <a:rPr lang="en-US" altLang="ja-JP" sz="2800" b="0" i="0" u="none" strike="noStrike" baseline="0" dirty="0">
                <a:solidFill>
                  <a:srgbClr val="000000"/>
                </a:solidFill>
                <a:latin typeface="游明朝" panose="02020400000000000000" pitchFamily="18" charset="-128"/>
                <a:ea typeface="游明朝" panose="02020400000000000000" pitchFamily="18" charset="-128"/>
              </a:rPr>
              <a:t>12</a:t>
            </a: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月労働安全衛生法が改訂され、　</a:t>
            </a:r>
            <a:endParaRPr lang="en-US" altLang="ja-JP" sz="2800" b="0" i="0" u="none" strike="noStrike" baseline="0" dirty="0">
              <a:solidFill>
                <a:srgbClr val="000000"/>
              </a:solidFill>
              <a:latin typeface="游明朝" panose="02020400000000000000" pitchFamily="18" charset="-128"/>
              <a:ea typeface="游明朝" panose="02020400000000000000" pitchFamily="18" charset="-128"/>
            </a:endParaRPr>
          </a:p>
          <a:p>
            <a:pPr marL="0" indent="0" algn="just">
              <a:buNone/>
            </a:pPr>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ストレスチェック制度が施行された。</a:t>
            </a:r>
          </a:p>
          <a:p>
            <a:pPr algn="l"/>
            <a:r>
              <a:rPr lang="ja-JP" altLang="en-US" sz="2800" b="0" i="0" u="none" strike="noStrike" baseline="0" dirty="0">
                <a:solidFill>
                  <a:srgbClr val="000000"/>
                </a:solidFill>
                <a:latin typeface="游明朝" panose="02020400000000000000" pitchFamily="18" charset="-128"/>
                <a:ea typeface="游明朝" panose="02020400000000000000" pitchFamily="18" charset="-128"/>
              </a:rPr>
              <a:t>　ストレスチェックの結果　「高ストレス」と　判定された本人が産業医面談を希望した場合は、できる限り早期に対応します。</a:t>
            </a:r>
            <a:endParaRPr kumimoji="1" lang="ja-JP" altLang="en-US" dirty="0"/>
          </a:p>
        </p:txBody>
      </p:sp>
      <p:pic>
        <p:nvPicPr>
          <p:cNvPr id="4" name="図 3">
            <a:extLst>
              <a:ext uri="{FF2B5EF4-FFF2-40B4-BE49-F238E27FC236}">
                <a16:creationId xmlns:a16="http://schemas.microsoft.com/office/drawing/2014/main" id="{1F68096D-AC5E-D49A-BB01-EED533BD8012}"/>
              </a:ext>
            </a:extLst>
          </p:cNvPr>
          <p:cNvPicPr>
            <a:picLocks noChangeAspect="1" noChangeArrowheads="1"/>
          </p:cNvPicPr>
          <p:nvPr/>
        </p:nvPicPr>
        <p:blipFill>
          <a:blip r:embed="rId3">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30018456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1303</Words>
  <Application>Microsoft Office PowerPoint</Application>
  <PresentationFormat>ワイド画面</PresentationFormat>
  <Paragraphs>115</Paragraphs>
  <Slides>10</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游ゴシック</vt:lpstr>
      <vt:lpstr>游ゴシック Light</vt:lpstr>
      <vt:lpstr>游明朝</vt:lpstr>
      <vt:lpstr>Arial</vt:lpstr>
      <vt:lpstr>Calibri</vt:lpstr>
      <vt:lpstr>Office テーマ</vt:lpstr>
      <vt:lpstr>学校産業医の日常業務</vt:lpstr>
      <vt:lpstr>　　学校産業保険医の日常業務</vt:lpstr>
      <vt:lpstr>　職場巡視</vt:lpstr>
      <vt:lpstr>安全衛生委員会</vt:lpstr>
      <vt:lpstr>超過勤務時間者への対応</vt:lpstr>
      <vt:lpstr>健康診断事後チェック</vt:lpstr>
      <vt:lpstr>　　メンタルヘルス対策　 　　　　　トレスチェック対応　１</vt:lpstr>
      <vt:lpstr>メンタルヘルス対策　 　　　　　トレスチェック対応　２</vt:lpstr>
      <vt:lpstr>メンタルヘルス対策　 　　　　　トレスチェック対応　３</vt:lpstr>
      <vt:lpstr>　就業配慮が必要な疾患</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学校産業医の日常業務</dc:title>
  <dc:creator>藤田 仁</dc:creator>
  <cp:lastModifiedBy>児玉 恵美</cp:lastModifiedBy>
  <cp:revision>7</cp:revision>
  <dcterms:created xsi:type="dcterms:W3CDTF">2024-09-16T02:54:37Z</dcterms:created>
  <dcterms:modified xsi:type="dcterms:W3CDTF">2025-03-19T06:38:00Z</dcterms:modified>
</cp:coreProperties>
</file>