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5" roundtripDataSignature="AMtx7miUPj21FQMqUnOTlRtT3rsu6iM1c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B11666E-59C3-4064-B33B-C4170AC843EB}">
  <a:tblStyle styleId="{6B11666E-59C3-4064-B33B-C4170AC843EB}"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466" y="11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5" Type="http://customschemas.google.com/relationships/presentationmetadata" Target="metadata"/><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m.youtube.com/watch?v=7v1Bd6A3A80&amp;feature=youtu.be"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htech-lab.co.jp/covid19/"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8751c3b735_0_5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8751c3b735_0_58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g8751c3b735_0_58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ltLang="ja-JP"/>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8751c3b735_0_8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8751c3b735_0_8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g8751c3b735_0_86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ltLang="ja-JP"/>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8751c3b735_0_212:notes"/>
          <p:cNvSpPr txBox="1">
            <a:spLocks noGrp="1"/>
          </p:cNvSpPr>
          <p:nvPr>
            <p:ph type="body" idx="1"/>
          </p:nvPr>
        </p:nvSpPr>
        <p:spPr>
          <a:xfrm>
            <a:off x="685800" y="4400556"/>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g8751c3b735_0_2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8751c3b735_0_26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g8751c3b735_0_263:notes"/>
          <p:cNvSpPr txBox="1">
            <a:spLocks noGrp="1"/>
          </p:cNvSpPr>
          <p:nvPr>
            <p:ph type="body" idx="1"/>
          </p:nvPr>
        </p:nvSpPr>
        <p:spPr>
          <a:xfrm>
            <a:off x="685800" y="4400556"/>
            <a:ext cx="5486400" cy="3600600"/>
          </a:xfrm>
          <a:prstGeom prst="rect">
            <a:avLst/>
          </a:prstGeom>
          <a:noFill/>
          <a:ln>
            <a:noFill/>
          </a:ln>
        </p:spPr>
        <p:txBody>
          <a:bodyPr spcFirstLastPara="1" wrap="square" lIns="93275" tIns="46650" rIns="93275" bIns="46650" anchor="t" anchorCtr="0">
            <a:noAutofit/>
          </a:bodyPr>
          <a:lstStyle/>
          <a:p>
            <a:pPr marL="0" lvl="0" indent="0" algn="l" rtl="0">
              <a:spcBef>
                <a:spcPts val="0"/>
              </a:spcBef>
              <a:spcAft>
                <a:spcPts val="0"/>
              </a:spcAft>
              <a:buNone/>
            </a:pPr>
            <a:endParaRPr/>
          </a:p>
        </p:txBody>
      </p:sp>
      <p:sp>
        <p:nvSpPr>
          <p:cNvPr id="229" name="Google Shape;229;g8751c3b735_0_263:notes"/>
          <p:cNvSpPr txBox="1">
            <a:spLocks noGrp="1"/>
          </p:cNvSpPr>
          <p:nvPr>
            <p:ph type="hdr" idx="3"/>
          </p:nvPr>
        </p:nvSpPr>
        <p:spPr>
          <a:xfrm>
            <a:off x="1" y="0"/>
            <a:ext cx="2971800" cy="459000"/>
          </a:xfrm>
          <a:prstGeom prst="rect">
            <a:avLst/>
          </a:prstGeom>
          <a:noFill/>
          <a:ln>
            <a:noFill/>
          </a:ln>
        </p:spPr>
        <p:txBody>
          <a:bodyPr spcFirstLastPara="1" wrap="square" lIns="93275" tIns="46650" rIns="93275" bIns="46650" anchor="t" anchorCtr="0">
            <a:noAutofit/>
          </a:bodyPr>
          <a:lstStyle/>
          <a:p>
            <a:pPr marL="0" lvl="0" indent="0" algn="l" rtl="0">
              <a:spcBef>
                <a:spcPts val="0"/>
              </a:spcBef>
              <a:spcAft>
                <a:spcPts val="0"/>
              </a:spcAft>
              <a:buNone/>
            </a:pPr>
            <a:r>
              <a:rPr lang="ja-JP"/>
              <a:t>新型コロナウイルス感染症（COVID-19）感染症対策と不安への対処</a:t>
            </a:r>
            <a:endParaRPr/>
          </a:p>
        </p:txBody>
      </p:sp>
      <p:sp>
        <p:nvSpPr>
          <p:cNvPr id="230" name="Google Shape;230;g8751c3b735_0_263:notes"/>
          <p:cNvSpPr txBox="1">
            <a:spLocks noGrp="1"/>
          </p:cNvSpPr>
          <p:nvPr>
            <p:ph type="sldNum" idx="12"/>
          </p:nvPr>
        </p:nvSpPr>
        <p:spPr>
          <a:xfrm>
            <a:off x="3884613" y="8685226"/>
            <a:ext cx="2971800" cy="459000"/>
          </a:xfrm>
          <a:prstGeom prst="rect">
            <a:avLst/>
          </a:prstGeom>
          <a:noFill/>
          <a:ln>
            <a:noFill/>
          </a:ln>
        </p:spPr>
        <p:txBody>
          <a:bodyPr spcFirstLastPara="1" wrap="square" lIns="93275" tIns="46650" rIns="93275" bIns="46650" anchor="b" anchorCtr="0">
            <a:noAutofit/>
          </a:bodyPr>
          <a:lstStyle/>
          <a:p>
            <a:pPr marL="0" lvl="0" indent="0" algn="r" rtl="0">
              <a:spcBef>
                <a:spcPts val="0"/>
              </a:spcBef>
              <a:spcAft>
                <a:spcPts val="0"/>
              </a:spcAft>
              <a:buNone/>
            </a:pPr>
            <a:fld id="{00000000-1234-1234-1234-123412341234}" type="slidenum">
              <a:rPr lang="en-US" altLang="ja-JP"/>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8751c3b735_0_46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1" name="Google Shape;301;g8751c3b735_0_462:notes"/>
          <p:cNvSpPr txBox="1">
            <a:spLocks noGrp="1"/>
          </p:cNvSpPr>
          <p:nvPr>
            <p:ph type="body" idx="1"/>
          </p:nvPr>
        </p:nvSpPr>
        <p:spPr>
          <a:xfrm>
            <a:off x="685800" y="4400556"/>
            <a:ext cx="5486400" cy="3600600"/>
          </a:xfrm>
          <a:prstGeom prst="rect">
            <a:avLst/>
          </a:prstGeom>
          <a:noFill/>
          <a:ln>
            <a:noFill/>
          </a:ln>
        </p:spPr>
        <p:txBody>
          <a:bodyPr spcFirstLastPara="1" wrap="square" lIns="93275" tIns="46650" rIns="93275" bIns="46650" anchor="t" anchorCtr="0">
            <a:noAutofit/>
          </a:bodyPr>
          <a:lstStyle/>
          <a:p>
            <a:pPr marL="0" lvl="0" indent="0" algn="l" rtl="0">
              <a:spcBef>
                <a:spcPts val="0"/>
              </a:spcBef>
              <a:spcAft>
                <a:spcPts val="0"/>
              </a:spcAft>
              <a:buNone/>
            </a:pPr>
            <a:endParaRPr/>
          </a:p>
        </p:txBody>
      </p:sp>
      <p:sp>
        <p:nvSpPr>
          <p:cNvPr id="302" name="Google Shape;302;g8751c3b735_0_462:notes"/>
          <p:cNvSpPr txBox="1">
            <a:spLocks noGrp="1"/>
          </p:cNvSpPr>
          <p:nvPr>
            <p:ph type="hdr" idx="3"/>
          </p:nvPr>
        </p:nvSpPr>
        <p:spPr>
          <a:xfrm>
            <a:off x="1" y="0"/>
            <a:ext cx="2971800" cy="459000"/>
          </a:xfrm>
          <a:prstGeom prst="rect">
            <a:avLst/>
          </a:prstGeom>
          <a:noFill/>
          <a:ln>
            <a:noFill/>
          </a:ln>
        </p:spPr>
        <p:txBody>
          <a:bodyPr spcFirstLastPara="1" wrap="square" lIns="93275" tIns="46650" rIns="93275" bIns="46650" anchor="t" anchorCtr="0">
            <a:noAutofit/>
          </a:bodyPr>
          <a:lstStyle/>
          <a:p>
            <a:pPr marL="0" lvl="0" indent="0" algn="l" rtl="0">
              <a:spcBef>
                <a:spcPts val="0"/>
              </a:spcBef>
              <a:spcAft>
                <a:spcPts val="0"/>
              </a:spcAft>
              <a:buNone/>
            </a:pPr>
            <a:r>
              <a:rPr lang="ja-JP"/>
              <a:t>新型コロナウイルス感染症（COVID-19）感染症対策と不安への対処</a:t>
            </a:r>
            <a:endParaRPr/>
          </a:p>
        </p:txBody>
      </p:sp>
      <p:sp>
        <p:nvSpPr>
          <p:cNvPr id="303" name="Google Shape;303;g8751c3b735_0_462:notes"/>
          <p:cNvSpPr txBox="1">
            <a:spLocks noGrp="1"/>
          </p:cNvSpPr>
          <p:nvPr>
            <p:ph type="sldNum" idx="12"/>
          </p:nvPr>
        </p:nvSpPr>
        <p:spPr>
          <a:xfrm>
            <a:off x="3884613" y="8685226"/>
            <a:ext cx="2971800" cy="459000"/>
          </a:xfrm>
          <a:prstGeom prst="rect">
            <a:avLst/>
          </a:prstGeom>
          <a:noFill/>
          <a:ln>
            <a:noFill/>
          </a:ln>
        </p:spPr>
        <p:txBody>
          <a:bodyPr spcFirstLastPara="1" wrap="square" lIns="93275" tIns="46650" rIns="93275" bIns="46650" anchor="b" anchorCtr="0">
            <a:noAutofit/>
          </a:bodyPr>
          <a:lstStyle/>
          <a:p>
            <a:pPr marL="0" lvl="0" indent="0" algn="r" rtl="0">
              <a:spcBef>
                <a:spcPts val="0"/>
              </a:spcBef>
              <a:spcAft>
                <a:spcPts val="0"/>
              </a:spcAft>
              <a:buNone/>
            </a:pPr>
            <a:fld id="{00000000-1234-1234-1234-123412341234}" type="slidenum">
              <a:rPr lang="en-US" altLang="ja-JP"/>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8751c3b735_0_78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6" name="Google Shape;366;g8751c3b735_0_7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8751c3b735_0_70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4" name="Google Shape;374;g8751c3b735_0_701:notes"/>
          <p:cNvSpPr txBox="1">
            <a:spLocks noGrp="1"/>
          </p:cNvSpPr>
          <p:nvPr>
            <p:ph type="body" idx="1"/>
          </p:nvPr>
        </p:nvSpPr>
        <p:spPr>
          <a:xfrm>
            <a:off x="685800" y="4400556"/>
            <a:ext cx="5486400" cy="3600600"/>
          </a:xfrm>
          <a:prstGeom prst="rect">
            <a:avLst/>
          </a:prstGeom>
          <a:noFill/>
          <a:ln>
            <a:noFill/>
          </a:ln>
        </p:spPr>
        <p:txBody>
          <a:bodyPr spcFirstLastPara="1" wrap="square" lIns="93275" tIns="46650" rIns="93275" bIns="4665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ja-JP" sz="1100" b="0" i="0">
                <a:solidFill>
                  <a:schemeClr val="dk1"/>
                </a:solidFill>
                <a:latin typeface="Arial"/>
                <a:ea typeface="Arial"/>
                <a:cs typeface="Arial"/>
                <a:sym typeface="Arial"/>
              </a:rPr>
              <a:t>「健康日記」アプリ　株式会社ヘルステック研究所</a:t>
            </a:r>
            <a:br>
              <a:rPr lang="ja-JP"/>
            </a:br>
            <a:r>
              <a:rPr lang="ja-JP" sz="1100" b="0" i="0">
                <a:solidFill>
                  <a:schemeClr val="dk1"/>
                </a:solidFill>
                <a:latin typeface="Arial"/>
                <a:ea typeface="Arial"/>
                <a:cs typeface="Arial"/>
                <a:sym typeface="Arial"/>
              </a:rPr>
              <a:t>内閣府の紹介動画：</a:t>
            </a:r>
            <a:r>
              <a:rPr lang="ja-JP" sz="1100" b="0" i="0" u="sng">
                <a:solidFill>
                  <a:schemeClr val="dk1"/>
                </a:solidFill>
                <a:latin typeface="Arial"/>
                <a:ea typeface="Arial"/>
                <a:cs typeface="Arial"/>
                <a:sym typeface="Arial"/>
                <a:hlinkClick r:id="rId3"/>
              </a:rPr>
              <a:t>https://m.youtube.com/watch?v=7v1Bd6A3A80&amp;feature=youtu.be</a:t>
            </a:r>
            <a:br>
              <a:rPr lang="ja-JP"/>
            </a:br>
            <a:r>
              <a:rPr lang="ja-JP" sz="1100" b="0" i="0">
                <a:solidFill>
                  <a:schemeClr val="dk1"/>
                </a:solidFill>
                <a:latin typeface="Arial"/>
                <a:ea typeface="Arial"/>
                <a:cs typeface="Arial"/>
                <a:sym typeface="Arial"/>
              </a:rPr>
              <a:t>「健康日記」アプリ：</a:t>
            </a:r>
            <a:r>
              <a:rPr lang="ja-JP" sz="1100" b="0" i="0" u="sng">
                <a:solidFill>
                  <a:schemeClr val="dk1"/>
                </a:solidFill>
                <a:latin typeface="Arial"/>
                <a:ea typeface="Arial"/>
                <a:cs typeface="Arial"/>
                <a:sym typeface="Arial"/>
                <a:hlinkClick r:id="rId4"/>
              </a:rPr>
              <a:t>https://htech-lab.co.jp/covid19/</a:t>
            </a:r>
            <a:endParaRPr/>
          </a:p>
          <a:p>
            <a:pPr marL="0" lvl="0" indent="0" algn="l" rtl="0">
              <a:spcBef>
                <a:spcPts val="0"/>
              </a:spcBef>
              <a:spcAft>
                <a:spcPts val="0"/>
              </a:spcAft>
              <a:buNone/>
            </a:pPr>
            <a:endParaRPr/>
          </a:p>
        </p:txBody>
      </p:sp>
      <p:sp>
        <p:nvSpPr>
          <p:cNvPr id="375" name="Google Shape;375;g8751c3b735_0_701:notes"/>
          <p:cNvSpPr txBox="1">
            <a:spLocks noGrp="1"/>
          </p:cNvSpPr>
          <p:nvPr>
            <p:ph type="hdr" idx="3"/>
          </p:nvPr>
        </p:nvSpPr>
        <p:spPr>
          <a:xfrm>
            <a:off x="1" y="0"/>
            <a:ext cx="2971800" cy="459000"/>
          </a:xfrm>
          <a:prstGeom prst="rect">
            <a:avLst/>
          </a:prstGeom>
          <a:noFill/>
          <a:ln>
            <a:noFill/>
          </a:ln>
        </p:spPr>
        <p:txBody>
          <a:bodyPr spcFirstLastPara="1" wrap="square" lIns="93275" tIns="46650" rIns="93275" bIns="46650" anchor="t" anchorCtr="0">
            <a:noAutofit/>
          </a:bodyPr>
          <a:lstStyle/>
          <a:p>
            <a:pPr marL="0" lvl="0" indent="0" algn="l" rtl="0">
              <a:spcBef>
                <a:spcPts val="0"/>
              </a:spcBef>
              <a:spcAft>
                <a:spcPts val="0"/>
              </a:spcAft>
              <a:buNone/>
            </a:pPr>
            <a:r>
              <a:rPr lang="ja-JP"/>
              <a:t>新型コロナウイルス感染症（COVID-19）感染症対策と不安への対処</a:t>
            </a:r>
            <a:endParaRPr/>
          </a:p>
        </p:txBody>
      </p:sp>
      <p:sp>
        <p:nvSpPr>
          <p:cNvPr id="376" name="Google Shape;376;g8751c3b735_0_701:notes"/>
          <p:cNvSpPr txBox="1">
            <a:spLocks noGrp="1"/>
          </p:cNvSpPr>
          <p:nvPr>
            <p:ph type="sldNum" idx="12"/>
          </p:nvPr>
        </p:nvSpPr>
        <p:spPr>
          <a:xfrm>
            <a:off x="3884613" y="8685226"/>
            <a:ext cx="2971800" cy="459000"/>
          </a:xfrm>
          <a:prstGeom prst="rect">
            <a:avLst/>
          </a:prstGeom>
          <a:noFill/>
          <a:ln>
            <a:noFill/>
          </a:ln>
        </p:spPr>
        <p:txBody>
          <a:bodyPr spcFirstLastPara="1" wrap="square" lIns="93275" tIns="46650" rIns="93275" bIns="46650" anchor="b" anchorCtr="0">
            <a:noAutofit/>
          </a:bodyPr>
          <a:lstStyle/>
          <a:p>
            <a:pPr marL="0" lvl="0" indent="0" algn="r" rtl="0">
              <a:spcBef>
                <a:spcPts val="0"/>
              </a:spcBef>
              <a:spcAft>
                <a:spcPts val="0"/>
              </a:spcAft>
              <a:buNone/>
            </a:pPr>
            <a:fld id="{00000000-1234-1234-1234-123412341234}" type="slidenum">
              <a:rPr lang="en-US" altLang="ja-JP"/>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縦書きテキスト"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90"/>
        <p:cNvGrpSpPr/>
        <p:nvPr/>
      </p:nvGrpSpPr>
      <p:grpSpPr>
        <a:xfrm>
          <a:off x="0" y="0"/>
          <a:ext cx="0" cy="0"/>
          <a:chOff x="0" y="0"/>
          <a:chExt cx="0" cy="0"/>
        </a:xfrm>
      </p:grpSpPr>
      <p:sp>
        <p:nvSpPr>
          <p:cNvPr id="91" name="Google Shape;91;g8751c3b735_0_355"/>
          <p:cNvSpPr txBox="1">
            <a:spLocks noGrp="1"/>
          </p:cNvSpPr>
          <p:nvPr>
            <p:ph type="ctrTitle"/>
          </p:nvPr>
        </p:nvSpPr>
        <p:spPr>
          <a:xfrm>
            <a:off x="1143000" y="1122363"/>
            <a:ext cx="6858000" cy="2387700"/>
          </a:xfrm>
          <a:prstGeom prst="rect">
            <a:avLst/>
          </a:prstGeom>
          <a:noFill/>
          <a:ln>
            <a:noFill/>
          </a:ln>
        </p:spPr>
        <p:txBody>
          <a:bodyPr spcFirstLastPara="1" wrap="square" lIns="91425" tIns="45700" rIns="91425" bIns="45700" anchor="b" anchorCtr="0">
            <a:noAutofit/>
          </a:bodyPr>
          <a:lstStyle>
            <a:lvl1pPr lvl="0" algn="ctr" rtl="0">
              <a:lnSpc>
                <a:spcPct val="90000"/>
              </a:lnSpc>
              <a:spcBef>
                <a:spcPts val="0"/>
              </a:spcBef>
              <a:spcAft>
                <a:spcPts val="0"/>
              </a:spcAft>
              <a:buClr>
                <a:schemeClr val="dk1"/>
              </a:buClr>
              <a:buSzPts val="6000"/>
              <a:buFont typeface="Arial"/>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2" name="Google Shape;92;g8751c3b735_0_355"/>
          <p:cNvSpPr txBox="1">
            <a:spLocks noGrp="1"/>
          </p:cNvSpPr>
          <p:nvPr>
            <p:ph type="subTitle" idx="1"/>
          </p:nvPr>
        </p:nvSpPr>
        <p:spPr>
          <a:xfrm>
            <a:off x="1143000" y="3602038"/>
            <a:ext cx="6858000" cy="16557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2400"/>
              <a:buNone/>
              <a:defRPr sz="24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93" name="Google Shape;93;g8751c3b735_0_355"/>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4" name="Google Shape;94;g8751c3b735_0_355"/>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5" name="Google Shape;95;g8751c3b735_0_355"/>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96"/>
        <p:cNvGrpSpPr/>
        <p:nvPr/>
      </p:nvGrpSpPr>
      <p:grpSpPr>
        <a:xfrm>
          <a:off x="0" y="0"/>
          <a:ext cx="0" cy="0"/>
          <a:chOff x="0" y="0"/>
          <a:chExt cx="0" cy="0"/>
        </a:xfrm>
      </p:grpSpPr>
      <p:sp>
        <p:nvSpPr>
          <p:cNvPr id="97" name="Google Shape;97;g8751c3b735_0_361"/>
          <p:cNvSpPr txBox="1">
            <a:spLocks noGrp="1"/>
          </p:cNvSpPr>
          <p:nvPr>
            <p:ph type="title"/>
          </p:nvPr>
        </p:nvSpPr>
        <p:spPr>
          <a:xfrm>
            <a:off x="628650" y="365125"/>
            <a:ext cx="7886700" cy="13257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4400"/>
              <a:buFont typeface="Meiryo"/>
              <a:buNone/>
              <a:defRPr>
                <a:latin typeface="Meiryo"/>
                <a:ea typeface="Meiryo"/>
                <a:cs typeface="Meiryo"/>
                <a:sym typeface="Meiry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 name="Google Shape;98;g8751c3b735_0_361"/>
          <p:cNvSpPr txBox="1">
            <a:spLocks noGrp="1"/>
          </p:cNvSpPr>
          <p:nvPr>
            <p:ph type="body" idx="1"/>
          </p:nvPr>
        </p:nvSpPr>
        <p:spPr>
          <a:xfrm>
            <a:off x="628650" y="1825625"/>
            <a:ext cx="7886700" cy="4351200"/>
          </a:xfrm>
          <a:prstGeom prst="rect">
            <a:avLst/>
          </a:prstGeom>
          <a:noFill/>
          <a:ln>
            <a:noFill/>
          </a:ln>
        </p:spPr>
        <p:txBody>
          <a:bodyPr spcFirstLastPara="1" wrap="square" lIns="91425" tIns="45700" rIns="91425" bIns="45700" anchor="t" anchorCtr="0">
            <a:noAutofit/>
          </a:bodyPr>
          <a:lstStyle>
            <a:lvl1pPr marL="457200" lvl="0" indent="-406400" algn="l" rtl="0">
              <a:lnSpc>
                <a:spcPct val="90000"/>
              </a:lnSpc>
              <a:spcBef>
                <a:spcPts val="1000"/>
              </a:spcBef>
              <a:spcAft>
                <a:spcPts val="0"/>
              </a:spcAft>
              <a:buClr>
                <a:schemeClr val="dk1"/>
              </a:buClr>
              <a:buSzPts val="2800"/>
              <a:buChar char="•"/>
              <a:defRPr>
                <a:latin typeface="Meiryo"/>
                <a:ea typeface="Meiryo"/>
                <a:cs typeface="Meiryo"/>
                <a:sym typeface="Meiryo"/>
              </a:defRPr>
            </a:lvl1pPr>
            <a:lvl2pPr marL="914400" lvl="1" indent="-381000" algn="l" rtl="0">
              <a:lnSpc>
                <a:spcPct val="90000"/>
              </a:lnSpc>
              <a:spcBef>
                <a:spcPts val="500"/>
              </a:spcBef>
              <a:spcAft>
                <a:spcPts val="0"/>
              </a:spcAft>
              <a:buClr>
                <a:schemeClr val="dk1"/>
              </a:buClr>
              <a:buSzPts val="2400"/>
              <a:buChar char="•"/>
              <a:defRPr>
                <a:latin typeface="Meiryo"/>
                <a:ea typeface="Meiryo"/>
                <a:cs typeface="Meiryo"/>
                <a:sym typeface="Meiryo"/>
              </a:defRPr>
            </a:lvl2pPr>
            <a:lvl3pPr marL="1371600" lvl="2" indent="-355600" algn="l" rtl="0">
              <a:lnSpc>
                <a:spcPct val="90000"/>
              </a:lnSpc>
              <a:spcBef>
                <a:spcPts val="500"/>
              </a:spcBef>
              <a:spcAft>
                <a:spcPts val="0"/>
              </a:spcAft>
              <a:buClr>
                <a:schemeClr val="dk1"/>
              </a:buClr>
              <a:buSzPts val="2000"/>
              <a:buChar char="•"/>
              <a:defRPr>
                <a:latin typeface="Meiryo"/>
                <a:ea typeface="Meiryo"/>
                <a:cs typeface="Meiryo"/>
                <a:sym typeface="Meiryo"/>
              </a:defRPr>
            </a:lvl3pPr>
            <a:lvl4pPr marL="1828800" lvl="3" indent="-342900" algn="l" rtl="0">
              <a:lnSpc>
                <a:spcPct val="90000"/>
              </a:lnSpc>
              <a:spcBef>
                <a:spcPts val="500"/>
              </a:spcBef>
              <a:spcAft>
                <a:spcPts val="0"/>
              </a:spcAft>
              <a:buClr>
                <a:schemeClr val="dk1"/>
              </a:buClr>
              <a:buSzPts val="1800"/>
              <a:buChar char="•"/>
              <a:defRPr>
                <a:latin typeface="Meiryo"/>
                <a:ea typeface="Meiryo"/>
                <a:cs typeface="Meiryo"/>
                <a:sym typeface="Meiryo"/>
              </a:defRPr>
            </a:lvl4pPr>
            <a:lvl5pPr marL="2286000" lvl="4" indent="-342900" algn="l" rtl="0">
              <a:lnSpc>
                <a:spcPct val="90000"/>
              </a:lnSpc>
              <a:spcBef>
                <a:spcPts val="500"/>
              </a:spcBef>
              <a:spcAft>
                <a:spcPts val="0"/>
              </a:spcAft>
              <a:buClr>
                <a:schemeClr val="dk1"/>
              </a:buClr>
              <a:buSzPts val="1800"/>
              <a:buChar char="•"/>
              <a:defRPr>
                <a:latin typeface="Meiryo"/>
                <a:ea typeface="Meiryo"/>
                <a:cs typeface="Meiryo"/>
                <a:sym typeface="Meiryo"/>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99" name="Google Shape;99;g8751c3b735_0_361"/>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atin typeface="Meiryo"/>
                <a:ea typeface="Meiryo"/>
                <a:cs typeface="Meiryo"/>
                <a:sym typeface="Meiryo"/>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0" name="Google Shape;100;g8751c3b735_0_361"/>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atin typeface="Meiryo"/>
                <a:ea typeface="Meiryo"/>
                <a:cs typeface="Meiryo"/>
                <a:sym typeface="Meiryo"/>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1" name="Google Shape;101;g8751c3b735_0_361"/>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rgbClr val="888888"/>
                </a:solidFill>
                <a:latin typeface="Meiryo"/>
                <a:ea typeface="Meiryo"/>
                <a:cs typeface="Meiryo"/>
                <a:sym typeface="Meiryo"/>
              </a:defRPr>
            </a:lvl1pPr>
            <a:lvl2pPr marL="0" lvl="1" indent="0" algn="r" rtl="0">
              <a:spcBef>
                <a:spcPts val="0"/>
              </a:spcBef>
              <a:buNone/>
              <a:defRPr sz="1200" b="0" i="0" u="none" strike="noStrike" cap="none">
                <a:solidFill>
                  <a:srgbClr val="888888"/>
                </a:solidFill>
                <a:latin typeface="Meiryo"/>
                <a:ea typeface="Meiryo"/>
                <a:cs typeface="Meiryo"/>
                <a:sym typeface="Meiryo"/>
              </a:defRPr>
            </a:lvl2pPr>
            <a:lvl3pPr marL="0" lvl="2" indent="0" algn="r" rtl="0">
              <a:spcBef>
                <a:spcPts val="0"/>
              </a:spcBef>
              <a:buNone/>
              <a:defRPr sz="1200" b="0" i="0" u="none" strike="noStrike" cap="none">
                <a:solidFill>
                  <a:srgbClr val="888888"/>
                </a:solidFill>
                <a:latin typeface="Meiryo"/>
                <a:ea typeface="Meiryo"/>
                <a:cs typeface="Meiryo"/>
                <a:sym typeface="Meiryo"/>
              </a:defRPr>
            </a:lvl3pPr>
            <a:lvl4pPr marL="0" lvl="3" indent="0" algn="r" rtl="0">
              <a:spcBef>
                <a:spcPts val="0"/>
              </a:spcBef>
              <a:buNone/>
              <a:defRPr sz="1200" b="0" i="0" u="none" strike="noStrike" cap="none">
                <a:solidFill>
                  <a:srgbClr val="888888"/>
                </a:solidFill>
                <a:latin typeface="Meiryo"/>
                <a:ea typeface="Meiryo"/>
                <a:cs typeface="Meiryo"/>
                <a:sym typeface="Meiryo"/>
              </a:defRPr>
            </a:lvl4pPr>
            <a:lvl5pPr marL="0" lvl="4" indent="0" algn="r" rtl="0">
              <a:spcBef>
                <a:spcPts val="0"/>
              </a:spcBef>
              <a:buNone/>
              <a:defRPr sz="1200" b="0" i="0" u="none" strike="noStrike" cap="none">
                <a:solidFill>
                  <a:srgbClr val="888888"/>
                </a:solidFill>
                <a:latin typeface="Meiryo"/>
                <a:ea typeface="Meiryo"/>
                <a:cs typeface="Meiryo"/>
                <a:sym typeface="Meiryo"/>
              </a:defRPr>
            </a:lvl5pPr>
            <a:lvl6pPr marL="0" lvl="5" indent="0" algn="r" rtl="0">
              <a:spcBef>
                <a:spcPts val="0"/>
              </a:spcBef>
              <a:buNone/>
              <a:defRPr sz="1200" b="0" i="0" u="none" strike="noStrike" cap="none">
                <a:solidFill>
                  <a:srgbClr val="888888"/>
                </a:solidFill>
                <a:latin typeface="Meiryo"/>
                <a:ea typeface="Meiryo"/>
                <a:cs typeface="Meiryo"/>
                <a:sym typeface="Meiryo"/>
              </a:defRPr>
            </a:lvl6pPr>
            <a:lvl7pPr marL="0" lvl="6" indent="0" algn="r" rtl="0">
              <a:spcBef>
                <a:spcPts val="0"/>
              </a:spcBef>
              <a:buNone/>
              <a:defRPr sz="1200" b="0" i="0" u="none" strike="noStrike" cap="none">
                <a:solidFill>
                  <a:srgbClr val="888888"/>
                </a:solidFill>
                <a:latin typeface="Meiryo"/>
                <a:ea typeface="Meiryo"/>
                <a:cs typeface="Meiryo"/>
                <a:sym typeface="Meiryo"/>
              </a:defRPr>
            </a:lvl7pPr>
            <a:lvl8pPr marL="0" lvl="7" indent="0" algn="r" rtl="0">
              <a:spcBef>
                <a:spcPts val="0"/>
              </a:spcBef>
              <a:buNone/>
              <a:defRPr sz="1200" b="0" i="0" u="none" strike="noStrike" cap="none">
                <a:solidFill>
                  <a:srgbClr val="888888"/>
                </a:solidFill>
                <a:latin typeface="Meiryo"/>
                <a:ea typeface="Meiryo"/>
                <a:cs typeface="Meiryo"/>
                <a:sym typeface="Meiryo"/>
              </a:defRPr>
            </a:lvl8pPr>
            <a:lvl9pPr marL="0" lvl="8" indent="0" algn="r" rtl="0">
              <a:spcBef>
                <a:spcPts val="0"/>
              </a:spcBef>
              <a:buNone/>
              <a:defRPr sz="1200" b="0" i="0" u="none" strike="noStrike" cap="none">
                <a:solidFill>
                  <a:srgbClr val="888888"/>
                </a:solidFill>
                <a:latin typeface="Meiryo"/>
                <a:ea typeface="Meiryo"/>
                <a:cs typeface="Meiryo"/>
                <a:sym typeface="Meiryo"/>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102"/>
        <p:cNvGrpSpPr/>
        <p:nvPr/>
      </p:nvGrpSpPr>
      <p:grpSpPr>
        <a:xfrm>
          <a:off x="0" y="0"/>
          <a:ext cx="0" cy="0"/>
          <a:chOff x="0" y="0"/>
          <a:chExt cx="0" cy="0"/>
        </a:xfrm>
      </p:grpSpPr>
      <p:sp>
        <p:nvSpPr>
          <p:cNvPr id="103" name="Google Shape;103;g8751c3b735_0_367"/>
          <p:cNvSpPr txBox="1">
            <a:spLocks noGrp="1"/>
          </p:cNvSpPr>
          <p:nvPr>
            <p:ph type="title"/>
          </p:nvPr>
        </p:nvSpPr>
        <p:spPr>
          <a:xfrm>
            <a:off x="623888" y="1709738"/>
            <a:ext cx="7886700" cy="2852700"/>
          </a:xfrm>
          <a:prstGeom prst="rect">
            <a:avLst/>
          </a:prstGeom>
          <a:noFill/>
          <a:ln>
            <a:noFill/>
          </a:ln>
        </p:spPr>
        <p:txBody>
          <a:bodyPr spcFirstLastPara="1" wrap="square" lIns="91425" tIns="45700" rIns="91425" bIns="45700" anchor="b" anchorCtr="0">
            <a:noAutofit/>
          </a:bodyPr>
          <a:lstStyle>
            <a:lvl1pPr lvl="0" algn="l" rtl="0">
              <a:lnSpc>
                <a:spcPct val="90000"/>
              </a:lnSpc>
              <a:spcBef>
                <a:spcPts val="0"/>
              </a:spcBef>
              <a:spcAft>
                <a:spcPts val="0"/>
              </a:spcAft>
              <a:buClr>
                <a:schemeClr val="dk1"/>
              </a:buClr>
              <a:buSzPts val="6000"/>
              <a:buFont typeface="Arial"/>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4" name="Google Shape;104;g8751c3b735_0_367"/>
          <p:cNvSpPr txBox="1">
            <a:spLocks noGrp="1"/>
          </p:cNvSpPr>
          <p:nvPr>
            <p:ph type="body" idx="1"/>
          </p:nvPr>
        </p:nvSpPr>
        <p:spPr>
          <a:xfrm>
            <a:off x="623888" y="4589463"/>
            <a:ext cx="7886700" cy="1500300"/>
          </a:xfrm>
          <a:prstGeom prst="rect">
            <a:avLst/>
          </a:prstGeom>
          <a:noFill/>
          <a:ln>
            <a:noFill/>
          </a:ln>
        </p:spPr>
        <p:txBody>
          <a:bodyPr spcFirstLastPara="1" wrap="square" lIns="91425" tIns="45700" rIns="91425" bIns="45700" anchor="t" anchorCtr="0">
            <a:noAutofit/>
          </a:bodyPr>
          <a:lstStyle>
            <a:lvl1pPr marL="457200" lvl="0" indent="-228600" algn="l" rtl="0">
              <a:lnSpc>
                <a:spcPct val="90000"/>
              </a:lnSpc>
              <a:spcBef>
                <a:spcPts val="1000"/>
              </a:spcBef>
              <a:spcAft>
                <a:spcPts val="0"/>
              </a:spcAft>
              <a:buClr>
                <a:srgbClr val="888888"/>
              </a:buClr>
              <a:buSzPts val="2400"/>
              <a:buNone/>
              <a:defRPr sz="2400">
                <a:solidFill>
                  <a:srgbClr val="888888"/>
                </a:solidFill>
              </a:defRPr>
            </a:lvl1pPr>
            <a:lvl2pPr marL="914400" lvl="1" indent="-228600" algn="l" rtl="0">
              <a:lnSpc>
                <a:spcPct val="90000"/>
              </a:lnSpc>
              <a:spcBef>
                <a:spcPts val="500"/>
              </a:spcBef>
              <a:spcAft>
                <a:spcPts val="0"/>
              </a:spcAft>
              <a:buClr>
                <a:srgbClr val="888888"/>
              </a:buClr>
              <a:buSzPts val="2000"/>
              <a:buNone/>
              <a:defRPr sz="2000">
                <a:solidFill>
                  <a:srgbClr val="888888"/>
                </a:solidFill>
              </a:defRPr>
            </a:lvl2pPr>
            <a:lvl3pPr marL="1371600" lvl="2" indent="-228600" algn="l" rtl="0">
              <a:lnSpc>
                <a:spcPct val="90000"/>
              </a:lnSpc>
              <a:spcBef>
                <a:spcPts val="500"/>
              </a:spcBef>
              <a:spcAft>
                <a:spcPts val="0"/>
              </a:spcAft>
              <a:buClr>
                <a:srgbClr val="888888"/>
              </a:buClr>
              <a:buSzPts val="1800"/>
              <a:buNone/>
              <a:defRPr sz="1800">
                <a:solidFill>
                  <a:srgbClr val="888888"/>
                </a:solidFill>
              </a:defRPr>
            </a:lvl3pPr>
            <a:lvl4pPr marL="1828800" lvl="3" indent="-228600" algn="l" rtl="0">
              <a:lnSpc>
                <a:spcPct val="90000"/>
              </a:lnSpc>
              <a:spcBef>
                <a:spcPts val="500"/>
              </a:spcBef>
              <a:spcAft>
                <a:spcPts val="0"/>
              </a:spcAft>
              <a:buClr>
                <a:srgbClr val="888888"/>
              </a:buClr>
              <a:buSzPts val="1600"/>
              <a:buNone/>
              <a:defRPr sz="1600">
                <a:solidFill>
                  <a:srgbClr val="888888"/>
                </a:solidFill>
              </a:defRPr>
            </a:lvl4pPr>
            <a:lvl5pPr marL="2286000" lvl="4" indent="-228600" algn="l" rtl="0">
              <a:lnSpc>
                <a:spcPct val="90000"/>
              </a:lnSpc>
              <a:spcBef>
                <a:spcPts val="500"/>
              </a:spcBef>
              <a:spcAft>
                <a:spcPts val="0"/>
              </a:spcAft>
              <a:buClr>
                <a:srgbClr val="888888"/>
              </a:buClr>
              <a:buSzPts val="1600"/>
              <a:buNone/>
              <a:defRPr sz="1600">
                <a:solidFill>
                  <a:srgbClr val="888888"/>
                </a:solidFill>
              </a:defRPr>
            </a:lvl5pPr>
            <a:lvl6pPr marL="2743200" lvl="5" indent="-228600" algn="l" rtl="0">
              <a:lnSpc>
                <a:spcPct val="90000"/>
              </a:lnSpc>
              <a:spcBef>
                <a:spcPts val="500"/>
              </a:spcBef>
              <a:spcAft>
                <a:spcPts val="0"/>
              </a:spcAft>
              <a:buClr>
                <a:srgbClr val="888888"/>
              </a:buClr>
              <a:buSzPts val="1600"/>
              <a:buNone/>
              <a:defRPr sz="1600">
                <a:solidFill>
                  <a:srgbClr val="888888"/>
                </a:solidFill>
              </a:defRPr>
            </a:lvl6pPr>
            <a:lvl7pPr marL="3200400" lvl="6" indent="-228600" algn="l" rtl="0">
              <a:lnSpc>
                <a:spcPct val="90000"/>
              </a:lnSpc>
              <a:spcBef>
                <a:spcPts val="500"/>
              </a:spcBef>
              <a:spcAft>
                <a:spcPts val="0"/>
              </a:spcAft>
              <a:buClr>
                <a:srgbClr val="888888"/>
              </a:buClr>
              <a:buSzPts val="1600"/>
              <a:buNone/>
              <a:defRPr sz="1600">
                <a:solidFill>
                  <a:srgbClr val="888888"/>
                </a:solidFill>
              </a:defRPr>
            </a:lvl7pPr>
            <a:lvl8pPr marL="3657600" lvl="7" indent="-228600" algn="l" rtl="0">
              <a:lnSpc>
                <a:spcPct val="90000"/>
              </a:lnSpc>
              <a:spcBef>
                <a:spcPts val="500"/>
              </a:spcBef>
              <a:spcAft>
                <a:spcPts val="0"/>
              </a:spcAft>
              <a:buClr>
                <a:srgbClr val="888888"/>
              </a:buClr>
              <a:buSzPts val="1600"/>
              <a:buNone/>
              <a:defRPr sz="1600">
                <a:solidFill>
                  <a:srgbClr val="888888"/>
                </a:solidFill>
              </a:defRPr>
            </a:lvl8pPr>
            <a:lvl9pPr marL="4114800" lvl="8" indent="-228600" algn="l" rtl="0">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05" name="Google Shape;105;g8751c3b735_0_367"/>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6" name="Google Shape;106;g8751c3b735_0_367"/>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g8751c3b735_0_367"/>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108"/>
        <p:cNvGrpSpPr/>
        <p:nvPr/>
      </p:nvGrpSpPr>
      <p:grpSpPr>
        <a:xfrm>
          <a:off x="0" y="0"/>
          <a:ext cx="0" cy="0"/>
          <a:chOff x="0" y="0"/>
          <a:chExt cx="0" cy="0"/>
        </a:xfrm>
      </p:grpSpPr>
      <p:sp>
        <p:nvSpPr>
          <p:cNvPr id="109" name="Google Shape;109;g8751c3b735_0_373"/>
          <p:cNvSpPr txBox="1">
            <a:spLocks noGrp="1"/>
          </p:cNvSpPr>
          <p:nvPr>
            <p:ph type="title"/>
          </p:nvPr>
        </p:nvSpPr>
        <p:spPr>
          <a:xfrm>
            <a:off x="628650" y="365125"/>
            <a:ext cx="7886700" cy="13257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0" name="Google Shape;110;g8751c3b735_0_373"/>
          <p:cNvSpPr txBox="1">
            <a:spLocks noGrp="1"/>
          </p:cNvSpPr>
          <p:nvPr>
            <p:ph type="body" idx="1"/>
          </p:nvPr>
        </p:nvSpPr>
        <p:spPr>
          <a:xfrm>
            <a:off x="628650" y="1825625"/>
            <a:ext cx="3886200" cy="43512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11" name="Google Shape;111;g8751c3b735_0_373"/>
          <p:cNvSpPr txBox="1">
            <a:spLocks noGrp="1"/>
          </p:cNvSpPr>
          <p:nvPr>
            <p:ph type="body" idx="2"/>
          </p:nvPr>
        </p:nvSpPr>
        <p:spPr>
          <a:xfrm>
            <a:off x="4629150" y="1825625"/>
            <a:ext cx="3886200" cy="43512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12" name="Google Shape;112;g8751c3b735_0_373"/>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g8751c3b735_0_373"/>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4" name="Google Shape;114;g8751c3b735_0_373"/>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115"/>
        <p:cNvGrpSpPr/>
        <p:nvPr/>
      </p:nvGrpSpPr>
      <p:grpSpPr>
        <a:xfrm>
          <a:off x="0" y="0"/>
          <a:ext cx="0" cy="0"/>
          <a:chOff x="0" y="0"/>
          <a:chExt cx="0" cy="0"/>
        </a:xfrm>
      </p:grpSpPr>
      <p:sp>
        <p:nvSpPr>
          <p:cNvPr id="116" name="Google Shape;116;g8751c3b735_0_380"/>
          <p:cNvSpPr txBox="1">
            <a:spLocks noGrp="1"/>
          </p:cNvSpPr>
          <p:nvPr>
            <p:ph type="title"/>
          </p:nvPr>
        </p:nvSpPr>
        <p:spPr>
          <a:xfrm>
            <a:off x="629841" y="365125"/>
            <a:ext cx="7886700" cy="13257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g8751c3b735_0_380"/>
          <p:cNvSpPr txBox="1">
            <a:spLocks noGrp="1"/>
          </p:cNvSpPr>
          <p:nvPr>
            <p:ph type="body" idx="1"/>
          </p:nvPr>
        </p:nvSpPr>
        <p:spPr>
          <a:xfrm>
            <a:off x="629841" y="1681163"/>
            <a:ext cx="3868500" cy="823800"/>
          </a:xfrm>
          <a:prstGeom prst="rect">
            <a:avLst/>
          </a:prstGeom>
          <a:noFill/>
          <a:ln>
            <a:noFill/>
          </a:ln>
        </p:spPr>
        <p:txBody>
          <a:bodyPr spcFirstLastPara="1" wrap="square" lIns="91425" tIns="45700" rIns="91425" bIns="45700" anchor="b" anchorCtr="0">
            <a:no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18" name="Google Shape;118;g8751c3b735_0_380"/>
          <p:cNvSpPr txBox="1">
            <a:spLocks noGrp="1"/>
          </p:cNvSpPr>
          <p:nvPr>
            <p:ph type="body" idx="2"/>
          </p:nvPr>
        </p:nvSpPr>
        <p:spPr>
          <a:xfrm>
            <a:off x="629841" y="2505075"/>
            <a:ext cx="3868500" cy="36846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19" name="Google Shape;119;g8751c3b735_0_380"/>
          <p:cNvSpPr txBox="1">
            <a:spLocks noGrp="1"/>
          </p:cNvSpPr>
          <p:nvPr>
            <p:ph type="body" idx="3"/>
          </p:nvPr>
        </p:nvSpPr>
        <p:spPr>
          <a:xfrm>
            <a:off x="4629150" y="1681163"/>
            <a:ext cx="3887400" cy="823800"/>
          </a:xfrm>
          <a:prstGeom prst="rect">
            <a:avLst/>
          </a:prstGeom>
          <a:noFill/>
          <a:ln>
            <a:noFill/>
          </a:ln>
        </p:spPr>
        <p:txBody>
          <a:bodyPr spcFirstLastPara="1" wrap="square" lIns="91425" tIns="45700" rIns="91425" bIns="45700" anchor="b" anchorCtr="0">
            <a:no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20" name="Google Shape;120;g8751c3b735_0_380"/>
          <p:cNvSpPr txBox="1">
            <a:spLocks noGrp="1"/>
          </p:cNvSpPr>
          <p:nvPr>
            <p:ph type="body" idx="4"/>
          </p:nvPr>
        </p:nvSpPr>
        <p:spPr>
          <a:xfrm>
            <a:off x="4629150" y="2505075"/>
            <a:ext cx="3887400" cy="36846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1" name="Google Shape;121;g8751c3b735_0_380"/>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2" name="Google Shape;122;g8751c3b735_0_380"/>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3" name="Google Shape;123;g8751c3b735_0_380"/>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124"/>
        <p:cNvGrpSpPr/>
        <p:nvPr/>
      </p:nvGrpSpPr>
      <p:grpSpPr>
        <a:xfrm>
          <a:off x="0" y="0"/>
          <a:ext cx="0" cy="0"/>
          <a:chOff x="0" y="0"/>
          <a:chExt cx="0" cy="0"/>
        </a:xfrm>
      </p:grpSpPr>
      <p:sp>
        <p:nvSpPr>
          <p:cNvPr id="125" name="Google Shape;125;g8751c3b735_0_389"/>
          <p:cNvSpPr txBox="1">
            <a:spLocks noGrp="1"/>
          </p:cNvSpPr>
          <p:nvPr>
            <p:ph type="title"/>
          </p:nvPr>
        </p:nvSpPr>
        <p:spPr>
          <a:xfrm>
            <a:off x="628650" y="365125"/>
            <a:ext cx="7886700" cy="13257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6" name="Google Shape;126;g8751c3b735_0_389"/>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7" name="Google Shape;127;g8751c3b735_0_389"/>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8" name="Google Shape;128;g8751c3b735_0_389"/>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29"/>
        <p:cNvGrpSpPr/>
        <p:nvPr/>
      </p:nvGrpSpPr>
      <p:grpSpPr>
        <a:xfrm>
          <a:off x="0" y="0"/>
          <a:ext cx="0" cy="0"/>
          <a:chOff x="0" y="0"/>
          <a:chExt cx="0" cy="0"/>
        </a:xfrm>
      </p:grpSpPr>
      <p:sp>
        <p:nvSpPr>
          <p:cNvPr id="130" name="Google Shape;130;g8751c3b735_0_394"/>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g8751c3b735_0_394"/>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2" name="Google Shape;132;g8751c3b735_0_394"/>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133"/>
        <p:cNvGrpSpPr/>
        <p:nvPr/>
      </p:nvGrpSpPr>
      <p:grpSpPr>
        <a:xfrm>
          <a:off x="0" y="0"/>
          <a:ext cx="0" cy="0"/>
          <a:chOff x="0" y="0"/>
          <a:chExt cx="0" cy="0"/>
        </a:xfrm>
      </p:grpSpPr>
      <p:sp>
        <p:nvSpPr>
          <p:cNvPr id="134" name="Google Shape;134;g8751c3b735_0_398"/>
          <p:cNvSpPr txBox="1">
            <a:spLocks noGrp="1"/>
          </p:cNvSpPr>
          <p:nvPr>
            <p:ph type="title"/>
          </p:nvPr>
        </p:nvSpPr>
        <p:spPr>
          <a:xfrm>
            <a:off x="629841" y="457200"/>
            <a:ext cx="2949000" cy="1600200"/>
          </a:xfrm>
          <a:prstGeom prst="rect">
            <a:avLst/>
          </a:prstGeom>
          <a:noFill/>
          <a:ln>
            <a:noFill/>
          </a:ln>
        </p:spPr>
        <p:txBody>
          <a:bodyPr spcFirstLastPara="1" wrap="square" lIns="91425" tIns="45700" rIns="91425" bIns="45700" anchor="b" anchorCtr="0">
            <a:noAutofit/>
          </a:bodyPr>
          <a:lstStyle>
            <a:lvl1pPr lvl="0" algn="l" rtl="0">
              <a:lnSpc>
                <a:spcPct val="90000"/>
              </a:lnSpc>
              <a:spcBef>
                <a:spcPts val="0"/>
              </a:spcBef>
              <a:spcAft>
                <a:spcPts val="0"/>
              </a:spcAft>
              <a:buClr>
                <a:schemeClr val="dk1"/>
              </a:buClr>
              <a:buSzPts val="3200"/>
              <a:buFont typeface="Arial"/>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g8751c3b735_0_398"/>
          <p:cNvSpPr txBox="1">
            <a:spLocks noGrp="1"/>
          </p:cNvSpPr>
          <p:nvPr>
            <p:ph type="body" idx="1"/>
          </p:nvPr>
        </p:nvSpPr>
        <p:spPr>
          <a:xfrm>
            <a:off x="3887391" y="987425"/>
            <a:ext cx="4629300" cy="4873500"/>
          </a:xfrm>
          <a:prstGeom prst="rect">
            <a:avLst/>
          </a:prstGeom>
          <a:noFill/>
          <a:ln>
            <a:noFill/>
          </a:ln>
        </p:spPr>
        <p:txBody>
          <a:bodyPr spcFirstLastPara="1" wrap="square" lIns="91425" tIns="45700" rIns="91425" bIns="45700" anchor="t" anchorCtr="0">
            <a:noAutofit/>
          </a:bodyPr>
          <a:lstStyle>
            <a:lvl1pPr marL="457200" lvl="0" indent="-431800" algn="l" rtl="0">
              <a:lnSpc>
                <a:spcPct val="90000"/>
              </a:lnSpc>
              <a:spcBef>
                <a:spcPts val="1000"/>
              </a:spcBef>
              <a:spcAft>
                <a:spcPts val="0"/>
              </a:spcAft>
              <a:buClr>
                <a:schemeClr val="dk1"/>
              </a:buClr>
              <a:buSzPts val="3200"/>
              <a:buChar char="•"/>
              <a:defRPr sz="3200"/>
            </a:lvl1pPr>
            <a:lvl2pPr marL="914400" lvl="1" indent="-406400" algn="l" rtl="0">
              <a:lnSpc>
                <a:spcPct val="90000"/>
              </a:lnSpc>
              <a:spcBef>
                <a:spcPts val="500"/>
              </a:spcBef>
              <a:spcAft>
                <a:spcPts val="0"/>
              </a:spcAft>
              <a:buClr>
                <a:schemeClr val="dk1"/>
              </a:buClr>
              <a:buSzPts val="2800"/>
              <a:buChar char="•"/>
              <a:defRPr sz="2800"/>
            </a:lvl2pPr>
            <a:lvl3pPr marL="1371600" lvl="2" indent="-381000" algn="l" rtl="0">
              <a:lnSpc>
                <a:spcPct val="90000"/>
              </a:lnSpc>
              <a:spcBef>
                <a:spcPts val="500"/>
              </a:spcBef>
              <a:spcAft>
                <a:spcPts val="0"/>
              </a:spcAft>
              <a:buClr>
                <a:schemeClr val="dk1"/>
              </a:buClr>
              <a:buSzPts val="2400"/>
              <a:buChar char="•"/>
              <a:defRPr sz="2400"/>
            </a:lvl3pPr>
            <a:lvl4pPr marL="1828800" lvl="3" indent="-355600" algn="l" rtl="0">
              <a:lnSpc>
                <a:spcPct val="90000"/>
              </a:lnSpc>
              <a:spcBef>
                <a:spcPts val="500"/>
              </a:spcBef>
              <a:spcAft>
                <a:spcPts val="0"/>
              </a:spcAft>
              <a:buClr>
                <a:schemeClr val="dk1"/>
              </a:buClr>
              <a:buSzPts val="2000"/>
              <a:buChar char="•"/>
              <a:defRPr sz="2000"/>
            </a:lvl4pPr>
            <a:lvl5pPr marL="2286000" lvl="4" indent="-355600" algn="l" rtl="0">
              <a:lnSpc>
                <a:spcPct val="90000"/>
              </a:lnSpc>
              <a:spcBef>
                <a:spcPts val="500"/>
              </a:spcBef>
              <a:spcAft>
                <a:spcPts val="0"/>
              </a:spcAft>
              <a:buClr>
                <a:schemeClr val="dk1"/>
              </a:buClr>
              <a:buSzPts val="2000"/>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136" name="Google Shape;136;g8751c3b735_0_398"/>
          <p:cNvSpPr txBox="1">
            <a:spLocks noGrp="1"/>
          </p:cNvSpPr>
          <p:nvPr>
            <p:ph type="body" idx="2"/>
          </p:nvPr>
        </p:nvSpPr>
        <p:spPr>
          <a:xfrm>
            <a:off x="629841" y="2057400"/>
            <a:ext cx="2949000" cy="3811500"/>
          </a:xfrm>
          <a:prstGeom prst="rect">
            <a:avLst/>
          </a:prstGeom>
          <a:noFill/>
          <a:ln>
            <a:noFill/>
          </a:ln>
        </p:spPr>
        <p:txBody>
          <a:bodyPr spcFirstLastPara="1" wrap="square" lIns="91425" tIns="45700" rIns="91425" bIns="45700" anchor="t" anchorCtr="0">
            <a:no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37" name="Google Shape;137;g8751c3b735_0_398"/>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8" name="Google Shape;138;g8751c3b735_0_398"/>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9" name="Google Shape;139;g8751c3b735_0_398"/>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21"/>
        <p:cNvGrpSpPr/>
        <p:nvPr/>
      </p:nvGrpSpPr>
      <p:grpSpPr>
        <a:xfrm>
          <a:off x="0" y="0"/>
          <a:ext cx="0" cy="0"/>
          <a:chOff x="0" y="0"/>
          <a:chExt cx="0" cy="0"/>
        </a:xfrm>
      </p:grpSpPr>
      <p:sp>
        <p:nvSpPr>
          <p:cNvPr id="22" name="Google Shape;22;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140"/>
        <p:cNvGrpSpPr/>
        <p:nvPr/>
      </p:nvGrpSpPr>
      <p:grpSpPr>
        <a:xfrm>
          <a:off x="0" y="0"/>
          <a:ext cx="0" cy="0"/>
          <a:chOff x="0" y="0"/>
          <a:chExt cx="0" cy="0"/>
        </a:xfrm>
      </p:grpSpPr>
      <p:sp>
        <p:nvSpPr>
          <p:cNvPr id="141" name="Google Shape;141;g8751c3b735_0_405"/>
          <p:cNvSpPr txBox="1">
            <a:spLocks noGrp="1"/>
          </p:cNvSpPr>
          <p:nvPr>
            <p:ph type="title"/>
          </p:nvPr>
        </p:nvSpPr>
        <p:spPr>
          <a:xfrm>
            <a:off x="629841" y="457200"/>
            <a:ext cx="2949000" cy="1600200"/>
          </a:xfrm>
          <a:prstGeom prst="rect">
            <a:avLst/>
          </a:prstGeom>
          <a:noFill/>
          <a:ln>
            <a:noFill/>
          </a:ln>
        </p:spPr>
        <p:txBody>
          <a:bodyPr spcFirstLastPara="1" wrap="square" lIns="91425" tIns="45700" rIns="91425" bIns="45700" anchor="b" anchorCtr="0">
            <a:noAutofit/>
          </a:bodyPr>
          <a:lstStyle>
            <a:lvl1pPr lvl="0" algn="l" rtl="0">
              <a:lnSpc>
                <a:spcPct val="90000"/>
              </a:lnSpc>
              <a:spcBef>
                <a:spcPts val="0"/>
              </a:spcBef>
              <a:spcAft>
                <a:spcPts val="0"/>
              </a:spcAft>
              <a:buClr>
                <a:schemeClr val="dk1"/>
              </a:buClr>
              <a:buSzPts val="3200"/>
              <a:buFont typeface="Arial"/>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2" name="Google Shape;142;g8751c3b735_0_405"/>
          <p:cNvSpPr>
            <a:spLocks noGrp="1"/>
          </p:cNvSpPr>
          <p:nvPr>
            <p:ph type="pic" idx="2"/>
          </p:nvPr>
        </p:nvSpPr>
        <p:spPr>
          <a:xfrm>
            <a:off x="3887391" y="987425"/>
            <a:ext cx="4629300" cy="48735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43" name="Google Shape;143;g8751c3b735_0_405"/>
          <p:cNvSpPr txBox="1">
            <a:spLocks noGrp="1"/>
          </p:cNvSpPr>
          <p:nvPr>
            <p:ph type="body" idx="1"/>
          </p:nvPr>
        </p:nvSpPr>
        <p:spPr>
          <a:xfrm>
            <a:off x="629841" y="2057400"/>
            <a:ext cx="2949000" cy="3811500"/>
          </a:xfrm>
          <a:prstGeom prst="rect">
            <a:avLst/>
          </a:prstGeom>
          <a:noFill/>
          <a:ln>
            <a:noFill/>
          </a:ln>
        </p:spPr>
        <p:txBody>
          <a:bodyPr spcFirstLastPara="1" wrap="square" lIns="91425" tIns="45700" rIns="91425" bIns="45700" anchor="t" anchorCtr="0">
            <a:no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44" name="Google Shape;144;g8751c3b735_0_405"/>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5" name="Google Shape;145;g8751c3b735_0_405"/>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6" name="Google Shape;146;g8751c3b735_0_405"/>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147"/>
        <p:cNvGrpSpPr/>
        <p:nvPr/>
      </p:nvGrpSpPr>
      <p:grpSpPr>
        <a:xfrm>
          <a:off x="0" y="0"/>
          <a:ext cx="0" cy="0"/>
          <a:chOff x="0" y="0"/>
          <a:chExt cx="0" cy="0"/>
        </a:xfrm>
      </p:grpSpPr>
      <p:sp>
        <p:nvSpPr>
          <p:cNvPr id="148" name="Google Shape;148;g8751c3b735_0_412"/>
          <p:cNvSpPr txBox="1">
            <a:spLocks noGrp="1"/>
          </p:cNvSpPr>
          <p:nvPr>
            <p:ph type="title"/>
          </p:nvPr>
        </p:nvSpPr>
        <p:spPr>
          <a:xfrm>
            <a:off x="628650" y="365125"/>
            <a:ext cx="7886700" cy="13257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9" name="Google Shape;149;g8751c3b735_0_412"/>
          <p:cNvSpPr txBox="1">
            <a:spLocks noGrp="1"/>
          </p:cNvSpPr>
          <p:nvPr>
            <p:ph type="body" idx="1"/>
          </p:nvPr>
        </p:nvSpPr>
        <p:spPr>
          <a:xfrm rot="5400000">
            <a:off x="2396400" y="57875"/>
            <a:ext cx="4351200" cy="78867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0" name="Google Shape;150;g8751c3b735_0_412"/>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1" name="Google Shape;151;g8751c3b735_0_412"/>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2" name="Google Shape;152;g8751c3b735_0_412"/>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153"/>
        <p:cNvGrpSpPr/>
        <p:nvPr/>
      </p:nvGrpSpPr>
      <p:grpSpPr>
        <a:xfrm>
          <a:off x="0" y="0"/>
          <a:ext cx="0" cy="0"/>
          <a:chOff x="0" y="0"/>
          <a:chExt cx="0" cy="0"/>
        </a:xfrm>
      </p:grpSpPr>
      <p:sp>
        <p:nvSpPr>
          <p:cNvPr id="154" name="Google Shape;154;g8751c3b735_0_418"/>
          <p:cNvSpPr txBox="1">
            <a:spLocks noGrp="1"/>
          </p:cNvSpPr>
          <p:nvPr>
            <p:ph type="title"/>
          </p:nvPr>
        </p:nvSpPr>
        <p:spPr>
          <a:xfrm rot="5400000">
            <a:off x="4623600" y="2285275"/>
            <a:ext cx="5811900" cy="19716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5" name="Google Shape;155;g8751c3b735_0_418"/>
          <p:cNvSpPr txBox="1">
            <a:spLocks noGrp="1"/>
          </p:cNvSpPr>
          <p:nvPr>
            <p:ph type="body" idx="1"/>
          </p:nvPr>
        </p:nvSpPr>
        <p:spPr>
          <a:xfrm rot="5400000">
            <a:off x="623025" y="370675"/>
            <a:ext cx="5811900" cy="58008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6" name="Google Shape;156;g8751c3b735_0_418"/>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g8751c3b735_0_418"/>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8" name="Google Shape;158;g8751c3b735_0_418"/>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5"/>
        <p:cNvGrpSpPr/>
        <p:nvPr/>
      </p:nvGrpSpPr>
      <p:grpSpPr>
        <a:xfrm>
          <a:off x="0" y="0"/>
          <a:ext cx="0" cy="0"/>
          <a:chOff x="0" y="0"/>
          <a:chExt cx="0" cy="0"/>
        </a:xfrm>
      </p:grpSpPr>
      <p:sp>
        <p:nvSpPr>
          <p:cNvPr id="26" name="Google Shape;26;p1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8" name="Google Shape;28;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31"/>
        <p:cNvGrpSpPr/>
        <p:nvPr/>
      </p:nvGrpSpPr>
      <p:grpSpPr>
        <a:xfrm>
          <a:off x="0" y="0"/>
          <a:ext cx="0" cy="0"/>
          <a:chOff x="0" y="0"/>
          <a:chExt cx="0" cy="0"/>
        </a:xfrm>
      </p:grpSpPr>
      <p:sp>
        <p:nvSpPr>
          <p:cNvPr id="32" name="Google Shape;32;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4" name="Google Shape;34;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7"/>
        <p:cNvGrpSpPr/>
        <p:nvPr/>
      </p:nvGrpSpPr>
      <p:grpSpPr>
        <a:xfrm>
          <a:off x="0" y="0"/>
          <a:ext cx="0" cy="0"/>
          <a:chOff x="0" y="0"/>
          <a:chExt cx="0" cy="0"/>
        </a:xfrm>
      </p:grpSpPr>
      <p:sp>
        <p:nvSpPr>
          <p:cNvPr id="38" name="Google Shape;38;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4"/>
        <p:cNvGrpSpPr/>
        <p:nvPr/>
      </p:nvGrpSpPr>
      <p:grpSpPr>
        <a:xfrm>
          <a:off x="0" y="0"/>
          <a:ext cx="0" cy="0"/>
          <a:chOff x="0" y="0"/>
          <a:chExt cx="0" cy="0"/>
        </a:xfrm>
      </p:grpSpPr>
      <p:sp>
        <p:nvSpPr>
          <p:cNvPr id="45" name="Google Shape;45;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1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1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1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53"/>
        <p:cNvGrpSpPr/>
        <p:nvPr/>
      </p:nvGrpSpPr>
      <p:grpSpPr>
        <a:xfrm>
          <a:off x="0" y="0"/>
          <a:ext cx="0" cy="0"/>
          <a:chOff x="0" y="0"/>
          <a:chExt cx="0" cy="0"/>
        </a:xfrm>
      </p:grpSpPr>
      <p:sp>
        <p:nvSpPr>
          <p:cNvPr id="54" name="Google Shape;54;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g8751c3b735_0_349"/>
          <p:cNvSpPr txBox="1">
            <a:spLocks noGrp="1"/>
          </p:cNvSpPr>
          <p:nvPr>
            <p:ph type="title"/>
          </p:nvPr>
        </p:nvSpPr>
        <p:spPr>
          <a:xfrm>
            <a:off x="628650" y="365125"/>
            <a:ext cx="78867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 name="Google Shape;86;g8751c3b735_0_349"/>
          <p:cNvSpPr txBox="1">
            <a:spLocks noGrp="1"/>
          </p:cNvSpPr>
          <p:nvPr>
            <p:ph type="body" idx="1"/>
          </p:nvPr>
        </p:nvSpPr>
        <p:spPr>
          <a:xfrm>
            <a:off x="628650" y="1825625"/>
            <a:ext cx="78867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7" name="Google Shape;87;g8751c3b735_0_349"/>
          <p:cNvSpPr txBox="1">
            <a:spLocks noGrp="1"/>
          </p:cNvSpPr>
          <p:nvPr>
            <p:ph type="dt" idx="10"/>
          </p:nvPr>
        </p:nvSpPr>
        <p:spPr>
          <a:xfrm>
            <a:off x="628650" y="6356350"/>
            <a:ext cx="20574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g8751c3b735_0_349"/>
          <p:cNvSpPr txBox="1">
            <a:spLocks noGrp="1"/>
          </p:cNvSpPr>
          <p:nvPr>
            <p:ph type="ftr" idx="11"/>
          </p:nvPr>
        </p:nvSpPr>
        <p:spPr>
          <a:xfrm>
            <a:off x="3028950" y="6356350"/>
            <a:ext cx="30861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g8751c3b735_0_349"/>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s://www.mhlw.go.jp/stf/seisakunitsuite/bunya/kenkou_iryou/covid19-kikokusyasessyokusya.html"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1.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hyperlink" Target="https://www.niid.go.jp/niid/images/epi/corona/2019nCoV-02-200420.pdf" TargetMode="External"/><Relationship Id="rId4" Type="http://schemas.openxmlformats.org/officeDocument/2006/relationships/hyperlink" Target="https://www.niid.go.jp/niid/images/epi/corona/nCoV_survey2004020.xls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8751c3b735_0_585"/>
          <p:cNvSpPr/>
          <p:nvPr/>
        </p:nvSpPr>
        <p:spPr>
          <a:xfrm>
            <a:off x="355700" y="277923"/>
            <a:ext cx="7968900" cy="1335300"/>
          </a:xfrm>
          <a:prstGeom prst="ellipse">
            <a:avLst/>
          </a:prstGeom>
          <a:solidFill>
            <a:srgbClr val="CFE2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g8751c3b735_0_585"/>
          <p:cNvSpPr txBox="1">
            <a:spLocks noGrp="1"/>
          </p:cNvSpPr>
          <p:nvPr>
            <p:ph type="title"/>
          </p:nvPr>
        </p:nvSpPr>
        <p:spPr>
          <a:xfrm>
            <a:off x="628650" y="150653"/>
            <a:ext cx="7695950" cy="1739317"/>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ja-JP" dirty="0">
                <a:latin typeface="Meiryo"/>
                <a:ea typeface="Meiryo"/>
                <a:cs typeface="Meiryo"/>
                <a:sym typeface="Meiryo"/>
              </a:rPr>
              <a:t>体調不良者と</a:t>
            </a:r>
            <a:endParaRPr dirty="0">
              <a:latin typeface="Meiryo"/>
              <a:ea typeface="Meiryo"/>
              <a:cs typeface="Meiryo"/>
              <a:sym typeface="Meiryo"/>
            </a:endParaRPr>
          </a:p>
          <a:p>
            <a:pPr marL="0" lvl="0" indent="0" algn="ctr" rtl="0">
              <a:spcBef>
                <a:spcPts val="0"/>
              </a:spcBef>
              <a:spcAft>
                <a:spcPts val="0"/>
              </a:spcAft>
              <a:buNone/>
            </a:pPr>
            <a:r>
              <a:rPr lang="ja-JP" dirty="0">
                <a:latin typeface="Meiryo"/>
                <a:ea typeface="Meiryo"/>
                <a:cs typeface="Meiryo"/>
                <a:sym typeface="Meiryo"/>
              </a:rPr>
              <a:t>職場への対応</a:t>
            </a:r>
            <a:endParaRPr dirty="0">
              <a:latin typeface="Meiryo"/>
              <a:ea typeface="Meiryo"/>
              <a:cs typeface="Meiryo"/>
              <a:sym typeface="Meiryo"/>
            </a:endParaRPr>
          </a:p>
        </p:txBody>
      </p:sp>
      <p:sp>
        <p:nvSpPr>
          <p:cNvPr id="166" name="Google Shape;166;g8751c3b735_0_585"/>
          <p:cNvSpPr txBox="1">
            <a:spLocks noGrp="1"/>
          </p:cNvSpPr>
          <p:nvPr>
            <p:ph type="body" idx="1"/>
          </p:nvPr>
        </p:nvSpPr>
        <p:spPr>
          <a:xfrm>
            <a:off x="758625" y="6236650"/>
            <a:ext cx="7886700" cy="5586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ja-JP" dirty="0"/>
              <a:t>20200525 ver.1</a:t>
            </a:r>
            <a:endParaRPr dirty="0"/>
          </a:p>
        </p:txBody>
      </p:sp>
      <p:sp>
        <p:nvSpPr>
          <p:cNvPr id="167" name="Google Shape;167;g8751c3b735_0_585"/>
          <p:cNvSpPr txBox="1"/>
          <p:nvPr/>
        </p:nvSpPr>
        <p:spPr>
          <a:xfrm>
            <a:off x="813493" y="2243689"/>
            <a:ext cx="7838571" cy="388209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sz="2000" dirty="0">
                <a:latin typeface="Meiryo"/>
                <a:ea typeface="Meiryo"/>
                <a:cs typeface="Meiryo"/>
                <a:sym typeface="Meiryo"/>
              </a:rPr>
              <a:t>職場の中での感染やクラスター発生を防ぐためには、体調不良者および周囲の職場構成員への適切な対応が必要です。</a:t>
            </a:r>
            <a:endParaRPr sz="2000" dirty="0">
              <a:latin typeface="Meiryo"/>
              <a:ea typeface="Meiryo"/>
              <a:cs typeface="Meiryo"/>
              <a:sym typeface="Meiryo"/>
            </a:endParaRPr>
          </a:p>
          <a:p>
            <a:pPr marL="0" lvl="0" indent="0" algn="l" rtl="0">
              <a:spcBef>
                <a:spcPts val="0"/>
              </a:spcBef>
              <a:spcAft>
                <a:spcPts val="0"/>
              </a:spcAft>
              <a:buNone/>
            </a:pPr>
            <a:endParaRPr sz="1300" dirty="0">
              <a:latin typeface="Meiryo"/>
              <a:ea typeface="Meiryo"/>
              <a:cs typeface="Meiryo"/>
              <a:sym typeface="Meiryo"/>
            </a:endParaRPr>
          </a:p>
          <a:p>
            <a:pPr marL="0" lvl="0" indent="0" algn="l" rtl="0">
              <a:spcBef>
                <a:spcPts val="0"/>
              </a:spcBef>
              <a:spcAft>
                <a:spcPts val="0"/>
              </a:spcAft>
              <a:buNone/>
            </a:pPr>
            <a:r>
              <a:rPr lang="ja-JP" sz="2700" b="1" dirty="0">
                <a:solidFill>
                  <a:srgbClr val="980000"/>
                </a:solidFill>
                <a:latin typeface="Meiryo"/>
                <a:ea typeface="Meiryo"/>
                <a:cs typeface="Meiryo"/>
                <a:sym typeface="Meiryo"/>
              </a:rPr>
              <a:t>＜職場へのウイルスの持ち込みを最小限にする＞</a:t>
            </a:r>
            <a:endParaRPr sz="2700" b="1" dirty="0">
              <a:solidFill>
                <a:srgbClr val="980000"/>
              </a:solidFill>
              <a:latin typeface="Meiryo"/>
              <a:ea typeface="Meiryo"/>
              <a:cs typeface="Meiryo"/>
              <a:sym typeface="Meiryo"/>
            </a:endParaRPr>
          </a:p>
          <a:p>
            <a:pPr marL="0" lvl="0" indent="0" algn="l" rtl="0">
              <a:spcBef>
                <a:spcPts val="0"/>
              </a:spcBef>
              <a:spcAft>
                <a:spcPts val="0"/>
              </a:spcAft>
              <a:buNone/>
            </a:pPr>
            <a:r>
              <a:rPr lang="ja-JP" sz="2500" dirty="0">
                <a:latin typeface="Meiryo"/>
                <a:ea typeface="Meiryo"/>
                <a:cs typeface="Meiryo"/>
                <a:sym typeface="Meiryo"/>
              </a:rPr>
              <a:t>■体調不良の状態を報告しやすくする</a:t>
            </a:r>
            <a:endParaRPr sz="2500" dirty="0">
              <a:latin typeface="Meiryo"/>
              <a:ea typeface="Meiryo"/>
              <a:cs typeface="Meiryo"/>
              <a:sym typeface="Meiryo"/>
            </a:endParaRPr>
          </a:p>
          <a:p>
            <a:pPr marL="0" lvl="0" indent="0" algn="l" rtl="0">
              <a:spcBef>
                <a:spcPts val="0"/>
              </a:spcBef>
              <a:spcAft>
                <a:spcPts val="0"/>
              </a:spcAft>
              <a:buNone/>
            </a:pPr>
            <a:r>
              <a:rPr lang="ja-JP" sz="2500" dirty="0">
                <a:latin typeface="Meiryo"/>
                <a:ea typeface="Meiryo"/>
                <a:cs typeface="Meiryo"/>
                <a:sym typeface="Meiryo"/>
              </a:rPr>
              <a:t>■ウイルス排出期間中に出勤をしないようにする</a:t>
            </a:r>
            <a:endParaRPr sz="2500" dirty="0">
              <a:latin typeface="Meiryo"/>
              <a:ea typeface="Meiryo"/>
              <a:cs typeface="Meiryo"/>
              <a:sym typeface="Meiryo"/>
            </a:endParaRPr>
          </a:p>
          <a:p>
            <a:pPr marL="0" lvl="0" indent="0" algn="l" rtl="0">
              <a:spcBef>
                <a:spcPts val="0"/>
              </a:spcBef>
              <a:spcAft>
                <a:spcPts val="0"/>
              </a:spcAft>
              <a:buNone/>
            </a:pPr>
            <a:endParaRPr sz="1600" dirty="0">
              <a:latin typeface="Meiryo"/>
              <a:ea typeface="Meiryo"/>
              <a:cs typeface="Meiryo"/>
              <a:sym typeface="Meiryo"/>
            </a:endParaRPr>
          </a:p>
          <a:p>
            <a:pPr marL="0" lvl="0" indent="0" algn="l" rtl="0">
              <a:spcBef>
                <a:spcPts val="0"/>
              </a:spcBef>
              <a:spcAft>
                <a:spcPts val="0"/>
              </a:spcAft>
              <a:buNone/>
            </a:pPr>
            <a:r>
              <a:rPr lang="ja-JP" sz="2700" b="1" dirty="0">
                <a:solidFill>
                  <a:srgbClr val="980000"/>
                </a:solidFill>
                <a:latin typeface="Meiryo"/>
                <a:ea typeface="Meiryo"/>
                <a:cs typeface="Meiryo"/>
                <a:sym typeface="Meiryo"/>
              </a:rPr>
              <a:t>＜周囲への迅速な対応と理解＞</a:t>
            </a:r>
            <a:endParaRPr sz="2700" b="1" dirty="0">
              <a:solidFill>
                <a:srgbClr val="980000"/>
              </a:solidFill>
              <a:latin typeface="Meiryo"/>
              <a:ea typeface="Meiryo"/>
              <a:cs typeface="Meiryo"/>
              <a:sym typeface="Meiryo"/>
            </a:endParaRPr>
          </a:p>
          <a:p>
            <a:pPr marL="0" lvl="0" indent="0" algn="l" rtl="0">
              <a:spcBef>
                <a:spcPts val="0"/>
              </a:spcBef>
              <a:spcAft>
                <a:spcPts val="0"/>
              </a:spcAft>
              <a:buNone/>
            </a:pPr>
            <a:r>
              <a:rPr lang="ja-JP" sz="2500" dirty="0">
                <a:latin typeface="Meiryo"/>
                <a:ea typeface="Meiryo"/>
                <a:cs typeface="Meiryo"/>
                <a:sym typeface="Meiryo"/>
              </a:rPr>
              <a:t>■保健所対応の可能性への準備</a:t>
            </a:r>
            <a:endParaRPr sz="2500" dirty="0">
              <a:latin typeface="Meiryo"/>
              <a:ea typeface="Meiryo"/>
              <a:cs typeface="Meiryo"/>
              <a:sym typeface="Meiryo"/>
            </a:endParaRPr>
          </a:p>
          <a:p>
            <a:pPr marL="0" lvl="0" indent="0" algn="l" rtl="0">
              <a:spcBef>
                <a:spcPts val="0"/>
              </a:spcBef>
              <a:spcAft>
                <a:spcPts val="0"/>
              </a:spcAft>
              <a:buNone/>
            </a:pPr>
            <a:r>
              <a:rPr lang="ja-JP" sz="2500" dirty="0">
                <a:latin typeface="Meiryo"/>
                <a:ea typeface="Meiryo"/>
                <a:cs typeface="Meiryo"/>
                <a:sym typeface="Meiryo"/>
              </a:rPr>
              <a:t>■周囲の構成員の健康観察の実施</a:t>
            </a:r>
            <a:endParaRPr sz="2500" dirty="0">
              <a:latin typeface="Meiryo"/>
              <a:ea typeface="Meiryo"/>
              <a:cs typeface="Meiryo"/>
              <a:sym typeface="Meiryo"/>
            </a:endParaRPr>
          </a:p>
          <a:p>
            <a:pPr marL="269999" lvl="0" indent="-269999" algn="l" rtl="0">
              <a:spcBef>
                <a:spcPts val="0"/>
              </a:spcBef>
              <a:spcAft>
                <a:spcPts val="0"/>
              </a:spcAft>
              <a:buNone/>
            </a:pPr>
            <a:r>
              <a:rPr lang="ja-JP" sz="2500" dirty="0">
                <a:latin typeface="Meiryo"/>
                <a:ea typeface="Meiryo"/>
                <a:cs typeface="Meiryo"/>
                <a:sym typeface="Meiryo"/>
              </a:rPr>
              <a:t>■業務分担の組み替えを最小限にするなど、周囲への負担を最小限にする</a:t>
            </a:r>
            <a:endParaRPr sz="2500" dirty="0">
              <a:latin typeface="Meiryo"/>
              <a:ea typeface="Meiryo"/>
              <a:cs typeface="Meiryo"/>
              <a:sym typeface="Meiryo"/>
            </a:endParaRPr>
          </a:p>
        </p:txBody>
      </p:sp>
      <p:pic>
        <p:nvPicPr>
          <p:cNvPr id="2" name="図 1">
            <a:extLst>
              <a:ext uri="{FF2B5EF4-FFF2-40B4-BE49-F238E27FC236}">
                <a16:creationId xmlns:a16="http://schemas.microsoft.com/office/drawing/2014/main" id="{829075B5-3C3C-CBF3-FCA4-B40CAAFEA200}"/>
              </a:ext>
            </a:extLst>
          </p:cNvPr>
          <p:cNvPicPr>
            <a:picLocks noChangeAspect="1"/>
          </p:cNvPicPr>
          <p:nvPr/>
        </p:nvPicPr>
        <p:blipFill>
          <a:blip r:embed="rId3"/>
          <a:stretch>
            <a:fillRect/>
          </a:stretch>
        </p:blipFill>
        <p:spPr>
          <a:xfrm>
            <a:off x="87364" y="6014910"/>
            <a:ext cx="719390" cy="737680"/>
          </a:xfrm>
          <a:prstGeom prst="rect">
            <a:avLst/>
          </a:prstGeom>
        </p:spPr>
      </p:pic>
      <p:sp>
        <p:nvSpPr>
          <p:cNvPr id="3" name="タイトル 1">
            <a:extLst>
              <a:ext uri="{FF2B5EF4-FFF2-40B4-BE49-F238E27FC236}">
                <a16:creationId xmlns:a16="http://schemas.microsoft.com/office/drawing/2014/main" id="{AE34FD98-D06E-13E6-A85C-BB347891F6ED}"/>
              </a:ext>
            </a:extLst>
          </p:cNvPr>
          <p:cNvSpPr txBox="1">
            <a:spLocks/>
          </p:cNvSpPr>
          <p:nvPr/>
        </p:nvSpPr>
        <p:spPr bwMode="auto">
          <a:xfrm>
            <a:off x="628650" y="1716074"/>
            <a:ext cx="7689211" cy="55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spcAft>
                <a:spcPts val="600"/>
              </a:spcAft>
              <a:buFont typeface="Arial" panose="020B0604020202020204" pitchFamily="34" charset="0"/>
              <a:defRPr kumimoji="1" sz="2000" b="1">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spcAft>
                <a:spcPct val="0"/>
              </a:spcAft>
              <a:buFontTx/>
              <a:buNone/>
            </a:pPr>
            <a:r>
              <a:rPr lang="ja-JP" altLang="en-US" b="0" dirty="0">
                <a:latin typeface="Calibri" panose="020F0502020204030204" pitchFamily="34" charset="0"/>
              </a:rPr>
              <a:t>東京都医師会</a:t>
            </a:r>
            <a:endParaRPr lang="en-US" altLang="ja-JP" b="0" dirty="0">
              <a:latin typeface="Calibri" panose="020F0502020204030204" pitchFamily="34" charset="0"/>
            </a:endParaRPr>
          </a:p>
          <a:p>
            <a:pPr algn="ctr" eaLnBrk="1" hangingPunct="1">
              <a:spcBef>
                <a:spcPct val="0"/>
              </a:spcBef>
              <a:spcAft>
                <a:spcPct val="0"/>
              </a:spcAft>
              <a:buFontTx/>
              <a:buNone/>
            </a:pPr>
            <a:r>
              <a:rPr lang="ja-JP" altLang="en-US" b="0" dirty="0">
                <a:latin typeface="Calibri" panose="020F0502020204030204" pitchFamily="34" charset="0"/>
              </a:rPr>
              <a:t>産業保健委員会</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8751c3b735_0_868"/>
          <p:cNvSpPr/>
          <p:nvPr/>
        </p:nvSpPr>
        <p:spPr>
          <a:xfrm>
            <a:off x="415950" y="180800"/>
            <a:ext cx="8312100" cy="3248100"/>
          </a:xfrm>
          <a:prstGeom prst="roundRect">
            <a:avLst>
              <a:gd name="adj" fmla="val 5021"/>
            </a:avLst>
          </a:prstGeom>
          <a:solidFill>
            <a:schemeClr val="lt1"/>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3200" b="1">
                <a:solidFill>
                  <a:srgbClr val="980000"/>
                </a:solidFill>
                <a:latin typeface="Meiryo"/>
                <a:ea typeface="Meiryo"/>
                <a:cs typeface="Meiryo"/>
                <a:sym typeface="Meiryo"/>
              </a:rPr>
              <a:t>体調不良を報告をしやすくする工夫</a:t>
            </a:r>
            <a:endParaRPr sz="3200" b="1">
              <a:solidFill>
                <a:srgbClr val="980000"/>
              </a:solidFill>
              <a:latin typeface="Meiryo"/>
              <a:ea typeface="Meiryo"/>
              <a:cs typeface="Meiryo"/>
              <a:sym typeface="Meiryo"/>
            </a:endParaRPr>
          </a:p>
        </p:txBody>
      </p:sp>
      <p:sp>
        <p:nvSpPr>
          <p:cNvPr id="174" name="Google Shape;174;g8751c3b735_0_868"/>
          <p:cNvSpPr/>
          <p:nvPr/>
        </p:nvSpPr>
        <p:spPr>
          <a:xfrm>
            <a:off x="808800" y="1602625"/>
            <a:ext cx="7526400" cy="10371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000">
                <a:solidFill>
                  <a:schemeClr val="dk1"/>
                </a:solidFill>
                <a:latin typeface="Meiryo"/>
                <a:ea typeface="Meiryo"/>
                <a:cs typeface="Meiryo"/>
                <a:sym typeface="Meiryo"/>
              </a:rPr>
              <a:t>特別休暇/ 無給休暇　or　年次有給休暇</a:t>
            </a:r>
            <a:endParaRPr sz="3000">
              <a:solidFill>
                <a:schemeClr val="dk1"/>
              </a:solidFill>
              <a:latin typeface="Meiryo"/>
              <a:ea typeface="Meiryo"/>
              <a:cs typeface="Meiryo"/>
              <a:sym typeface="Meiryo"/>
            </a:endParaRPr>
          </a:p>
          <a:p>
            <a:pPr marL="0" marR="0" lvl="0" indent="0" algn="ctr" rtl="0">
              <a:spcBef>
                <a:spcPts val="0"/>
              </a:spcBef>
              <a:spcAft>
                <a:spcPts val="0"/>
              </a:spcAft>
              <a:buNone/>
            </a:pPr>
            <a:r>
              <a:rPr lang="ja-JP" sz="3000">
                <a:solidFill>
                  <a:schemeClr val="dk1"/>
                </a:solidFill>
                <a:latin typeface="Meiryo"/>
                <a:ea typeface="Meiryo"/>
                <a:cs typeface="Meiryo"/>
                <a:sym typeface="Meiryo"/>
              </a:rPr>
              <a:t>などの勤怠面の対応を決めておく　</a:t>
            </a:r>
            <a:endParaRPr sz="3000"/>
          </a:p>
        </p:txBody>
      </p:sp>
      <p:sp>
        <p:nvSpPr>
          <p:cNvPr id="175" name="Google Shape;175;g8751c3b735_0_868"/>
          <p:cNvSpPr/>
          <p:nvPr/>
        </p:nvSpPr>
        <p:spPr>
          <a:xfrm>
            <a:off x="808700" y="880875"/>
            <a:ext cx="7526400" cy="6348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000">
                <a:latin typeface="Meiryo"/>
                <a:ea typeface="Meiryo"/>
                <a:cs typeface="Meiryo"/>
                <a:sym typeface="Meiryo"/>
              </a:rPr>
              <a:t>申告に</a:t>
            </a:r>
            <a:r>
              <a:rPr lang="ja-JP" sz="3000" u="sng">
                <a:latin typeface="Meiryo"/>
                <a:ea typeface="Meiryo"/>
                <a:cs typeface="Meiryo"/>
                <a:sym typeface="Meiryo"/>
              </a:rPr>
              <a:t>感謝を示し、絶対に非難しない</a:t>
            </a:r>
            <a:endParaRPr sz="3000"/>
          </a:p>
        </p:txBody>
      </p:sp>
      <p:sp>
        <p:nvSpPr>
          <p:cNvPr id="176" name="Google Shape;176;g8751c3b735_0_868"/>
          <p:cNvSpPr/>
          <p:nvPr/>
        </p:nvSpPr>
        <p:spPr>
          <a:xfrm>
            <a:off x="808700" y="2726676"/>
            <a:ext cx="7526400" cy="5979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000">
                <a:solidFill>
                  <a:schemeClr val="dk1"/>
                </a:solidFill>
                <a:latin typeface="Meiryo"/>
                <a:ea typeface="Meiryo"/>
                <a:cs typeface="Meiryo"/>
                <a:sym typeface="Meiryo"/>
              </a:rPr>
              <a:t>業務内容やファイルをシェアしておく　</a:t>
            </a:r>
            <a:endParaRPr sz="3000"/>
          </a:p>
        </p:txBody>
      </p:sp>
      <p:sp>
        <p:nvSpPr>
          <p:cNvPr id="177" name="Google Shape;177;g8751c3b735_0_868"/>
          <p:cNvSpPr/>
          <p:nvPr/>
        </p:nvSpPr>
        <p:spPr>
          <a:xfrm>
            <a:off x="415950" y="3594375"/>
            <a:ext cx="8364000" cy="3117000"/>
          </a:xfrm>
          <a:prstGeom prst="roundRect">
            <a:avLst>
              <a:gd name="adj" fmla="val 5021"/>
            </a:avLst>
          </a:prstGeom>
          <a:solidFill>
            <a:schemeClr val="lt1"/>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3200" b="1">
                <a:solidFill>
                  <a:srgbClr val="980000"/>
                </a:solidFill>
                <a:latin typeface="Meiryo"/>
                <a:ea typeface="Meiryo"/>
                <a:cs typeface="Meiryo"/>
                <a:sym typeface="Meiryo"/>
              </a:rPr>
              <a:t>職場構成員への対応</a:t>
            </a:r>
            <a:endParaRPr sz="3200" b="1">
              <a:solidFill>
                <a:srgbClr val="980000"/>
              </a:solidFill>
              <a:latin typeface="Meiryo"/>
              <a:ea typeface="Meiryo"/>
              <a:cs typeface="Meiryo"/>
              <a:sym typeface="Meiryo"/>
            </a:endParaRPr>
          </a:p>
        </p:txBody>
      </p:sp>
      <p:sp>
        <p:nvSpPr>
          <p:cNvPr id="178" name="Google Shape;178;g8751c3b735_0_868"/>
          <p:cNvSpPr/>
          <p:nvPr/>
        </p:nvSpPr>
        <p:spPr>
          <a:xfrm>
            <a:off x="855445" y="4249600"/>
            <a:ext cx="7485000" cy="6348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000">
                <a:solidFill>
                  <a:schemeClr val="dk1"/>
                </a:solidFill>
                <a:latin typeface="Meiryo"/>
                <a:ea typeface="Meiryo"/>
                <a:cs typeface="Meiryo"/>
                <a:sym typeface="Meiryo"/>
              </a:rPr>
              <a:t>本人の行動歴を確認する</a:t>
            </a:r>
            <a:endParaRPr sz="3000"/>
          </a:p>
        </p:txBody>
      </p:sp>
      <p:sp>
        <p:nvSpPr>
          <p:cNvPr id="179" name="Google Shape;179;g8751c3b735_0_868"/>
          <p:cNvSpPr/>
          <p:nvPr/>
        </p:nvSpPr>
        <p:spPr>
          <a:xfrm>
            <a:off x="855450" y="4973450"/>
            <a:ext cx="7485000" cy="5559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000">
                <a:solidFill>
                  <a:schemeClr val="dk1"/>
                </a:solidFill>
                <a:latin typeface="Meiryo"/>
                <a:ea typeface="Meiryo"/>
                <a:cs typeface="Meiryo"/>
                <a:sym typeface="Meiryo"/>
              </a:rPr>
              <a:t>自身の健康状態の継続確認を依頼する</a:t>
            </a:r>
            <a:endParaRPr sz="3000"/>
          </a:p>
        </p:txBody>
      </p:sp>
      <p:sp>
        <p:nvSpPr>
          <p:cNvPr id="180" name="Google Shape;180;g8751c3b735_0_868"/>
          <p:cNvSpPr/>
          <p:nvPr/>
        </p:nvSpPr>
        <p:spPr>
          <a:xfrm>
            <a:off x="836200" y="5653650"/>
            <a:ext cx="7485000" cy="9597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000">
                <a:solidFill>
                  <a:schemeClr val="dk1"/>
                </a:solidFill>
                <a:latin typeface="Meiryo"/>
                <a:ea typeface="Meiryo"/>
                <a:cs typeface="Meiryo"/>
                <a:sym typeface="Meiryo"/>
              </a:rPr>
              <a:t>これらの行動を予め決めておくことが</a:t>
            </a:r>
            <a:endParaRPr sz="3000">
              <a:solidFill>
                <a:schemeClr val="dk1"/>
              </a:solidFill>
              <a:latin typeface="Meiryo"/>
              <a:ea typeface="Meiryo"/>
              <a:cs typeface="Meiryo"/>
              <a:sym typeface="Meiryo"/>
            </a:endParaRPr>
          </a:p>
          <a:p>
            <a:pPr marL="0" marR="0" lvl="0" indent="0" algn="ctr" rtl="0">
              <a:spcBef>
                <a:spcPts val="0"/>
              </a:spcBef>
              <a:spcAft>
                <a:spcPts val="0"/>
              </a:spcAft>
              <a:buNone/>
            </a:pPr>
            <a:r>
              <a:rPr lang="ja-JP" sz="3000">
                <a:solidFill>
                  <a:schemeClr val="dk1"/>
                </a:solidFill>
                <a:latin typeface="Meiryo"/>
                <a:ea typeface="Meiryo"/>
                <a:cs typeface="Meiryo"/>
                <a:sym typeface="Meiryo"/>
              </a:rPr>
              <a:t>不安の低減にもつながる</a:t>
            </a:r>
            <a:endParaRPr sz="3000"/>
          </a:p>
        </p:txBody>
      </p:sp>
      <p:pic>
        <p:nvPicPr>
          <p:cNvPr id="2" name="図 1">
            <a:extLst>
              <a:ext uri="{FF2B5EF4-FFF2-40B4-BE49-F238E27FC236}">
                <a16:creationId xmlns:a16="http://schemas.microsoft.com/office/drawing/2014/main" id="{FCADCA5D-8786-F907-E308-828ED1B5026C}"/>
              </a:ext>
            </a:extLst>
          </p:cNvPr>
          <p:cNvPicPr>
            <a:picLocks noChangeAspect="1"/>
          </p:cNvPicPr>
          <p:nvPr/>
        </p:nvPicPr>
        <p:blipFill>
          <a:blip r:embed="rId3"/>
          <a:stretch>
            <a:fillRect/>
          </a:stretch>
        </p:blipFill>
        <p:spPr>
          <a:xfrm>
            <a:off x="89310" y="5939520"/>
            <a:ext cx="719390" cy="7376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cxnSp>
        <p:nvCxnSpPr>
          <p:cNvPr id="185" name="Google Shape;185;g8751c3b735_0_212"/>
          <p:cNvCxnSpPr/>
          <p:nvPr/>
        </p:nvCxnSpPr>
        <p:spPr>
          <a:xfrm flipH="1">
            <a:off x="1411775" y="2540113"/>
            <a:ext cx="6300" cy="2071800"/>
          </a:xfrm>
          <a:prstGeom prst="straightConnector1">
            <a:avLst/>
          </a:prstGeom>
          <a:noFill/>
          <a:ln w="57150" cap="flat" cmpd="sng">
            <a:solidFill>
              <a:srgbClr val="C00000"/>
            </a:solidFill>
            <a:prstDash val="solid"/>
            <a:miter lim="800000"/>
            <a:headEnd type="none" w="sm" len="sm"/>
            <a:tailEnd type="triangle" w="med" len="med"/>
          </a:ln>
        </p:spPr>
      </p:cxnSp>
      <p:cxnSp>
        <p:nvCxnSpPr>
          <p:cNvPr id="186" name="Google Shape;186;g8751c3b735_0_212"/>
          <p:cNvCxnSpPr>
            <a:cxnSpLocks/>
            <a:stCxn id="187" idx="3"/>
          </p:cNvCxnSpPr>
          <p:nvPr/>
        </p:nvCxnSpPr>
        <p:spPr>
          <a:xfrm>
            <a:off x="1288958" y="6490250"/>
            <a:ext cx="3166800" cy="14100"/>
          </a:xfrm>
          <a:prstGeom prst="straightConnector1">
            <a:avLst/>
          </a:prstGeom>
          <a:noFill/>
          <a:ln w="57150" cap="flat" cmpd="sng">
            <a:solidFill>
              <a:srgbClr val="C00000"/>
            </a:solidFill>
            <a:prstDash val="solid"/>
            <a:miter lim="800000"/>
            <a:headEnd type="none" w="sm" len="sm"/>
            <a:tailEnd type="triangle" w="med" len="med"/>
          </a:ln>
        </p:spPr>
      </p:cxnSp>
      <p:cxnSp>
        <p:nvCxnSpPr>
          <p:cNvPr id="188" name="Google Shape;188;g8751c3b735_0_212"/>
          <p:cNvCxnSpPr>
            <a:cxnSpLocks/>
            <a:endCxn id="187" idx="0"/>
          </p:cNvCxnSpPr>
          <p:nvPr/>
        </p:nvCxnSpPr>
        <p:spPr>
          <a:xfrm flipH="1">
            <a:off x="841996" y="5268350"/>
            <a:ext cx="4312" cy="974100"/>
          </a:xfrm>
          <a:prstGeom prst="straightConnector1">
            <a:avLst/>
          </a:prstGeom>
          <a:noFill/>
          <a:ln w="57150" cap="flat" cmpd="sng">
            <a:solidFill>
              <a:srgbClr val="C00000"/>
            </a:solidFill>
            <a:prstDash val="solid"/>
            <a:miter lim="800000"/>
            <a:headEnd type="none" w="sm" len="sm"/>
            <a:tailEnd type="triangle" w="med" len="med"/>
          </a:ln>
        </p:spPr>
      </p:cxnSp>
      <p:cxnSp>
        <p:nvCxnSpPr>
          <p:cNvPr id="189" name="Google Shape;189;g8751c3b735_0_212"/>
          <p:cNvCxnSpPr/>
          <p:nvPr/>
        </p:nvCxnSpPr>
        <p:spPr>
          <a:xfrm rot="10800000">
            <a:off x="2009413" y="3288663"/>
            <a:ext cx="1797000" cy="617700"/>
          </a:xfrm>
          <a:prstGeom prst="straightConnector1">
            <a:avLst/>
          </a:prstGeom>
          <a:noFill/>
          <a:ln w="57150" cap="flat" cmpd="sng">
            <a:solidFill>
              <a:srgbClr val="C00000"/>
            </a:solidFill>
            <a:prstDash val="solid"/>
            <a:miter lim="800000"/>
            <a:headEnd type="none" w="sm" len="sm"/>
            <a:tailEnd type="triangle" w="med" len="med"/>
          </a:ln>
        </p:spPr>
      </p:cxnSp>
      <p:sp>
        <p:nvSpPr>
          <p:cNvPr id="190" name="Google Shape;190;g8751c3b735_0_212"/>
          <p:cNvSpPr/>
          <p:nvPr/>
        </p:nvSpPr>
        <p:spPr>
          <a:xfrm>
            <a:off x="288450" y="4632150"/>
            <a:ext cx="3796500" cy="3327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ja-JP" sz="1300" u="sng">
                <a:solidFill>
                  <a:schemeClr val="dk1"/>
                </a:solidFill>
                <a:latin typeface="Meiryo"/>
                <a:ea typeface="Meiryo"/>
                <a:cs typeface="Meiryo"/>
                <a:sym typeface="Meiryo"/>
                <a:hlinkClick r:id="rId3"/>
              </a:rPr>
              <a:t>帰国者・接触者センター</a:t>
            </a:r>
            <a:r>
              <a:rPr lang="ja-JP" sz="1300">
                <a:solidFill>
                  <a:schemeClr val="dk1"/>
                </a:solidFill>
                <a:latin typeface="Meiryo"/>
                <a:ea typeface="Meiryo"/>
                <a:cs typeface="Meiryo"/>
                <a:sym typeface="Meiryo"/>
              </a:rPr>
              <a:t>に相談・受診</a:t>
            </a:r>
            <a:endParaRPr sz="1300">
              <a:solidFill>
                <a:schemeClr val="dk1"/>
              </a:solidFill>
              <a:latin typeface="Meiryo"/>
              <a:ea typeface="Meiryo"/>
              <a:cs typeface="Meiryo"/>
              <a:sym typeface="Meiryo"/>
            </a:endParaRPr>
          </a:p>
        </p:txBody>
      </p:sp>
      <p:pic>
        <p:nvPicPr>
          <p:cNvPr id="191" name="Google Shape;191;g8751c3b735_0_212" descr="クロスワードパズル, テキスト, ブラック, ホワイト が含まれている画像&#10;&#10;自動的に生成された説明"/>
          <p:cNvPicPr preferRelativeResize="0">
            <a:picLocks noGrp="1"/>
          </p:cNvPicPr>
          <p:nvPr>
            <p:ph type="body" idx="1"/>
          </p:nvPr>
        </p:nvPicPr>
        <p:blipFill rotWithShape="1">
          <a:blip r:embed="rId4">
            <a:alphaModFix/>
          </a:blip>
          <a:srcRect/>
          <a:stretch/>
        </p:blipFill>
        <p:spPr>
          <a:xfrm>
            <a:off x="3240187" y="4454668"/>
            <a:ext cx="672000" cy="672000"/>
          </a:xfrm>
          <a:prstGeom prst="rect">
            <a:avLst/>
          </a:prstGeom>
          <a:noFill/>
          <a:ln>
            <a:noFill/>
          </a:ln>
        </p:spPr>
      </p:pic>
      <p:sp>
        <p:nvSpPr>
          <p:cNvPr id="192" name="Google Shape;192;g8751c3b735_0_212"/>
          <p:cNvSpPr txBox="1">
            <a:spLocks noGrp="1"/>
          </p:cNvSpPr>
          <p:nvPr>
            <p:ph type="title"/>
          </p:nvPr>
        </p:nvSpPr>
        <p:spPr>
          <a:xfrm>
            <a:off x="0" y="35668"/>
            <a:ext cx="9039000" cy="7692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Meiryo"/>
              <a:buNone/>
            </a:pPr>
            <a:r>
              <a:rPr lang="ja-JP" sz="3400">
                <a:latin typeface="Meiryo"/>
                <a:ea typeface="Meiryo"/>
                <a:cs typeface="Meiryo"/>
                <a:sym typeface="Meiryo"/>
              </a:rPr>
              <a:t>体調不良者の対応フロー</a:t>
            </a:r>
            <a:r>
              <a:rPr lang="ja-JP" sz="3400"/>
              <a:t>と職場の対応</a:t>
            </a:r>
            <a:endParaRPr sz="3400">
              <a:latin typeface="Meiryo"/>
              <a:ea typeface="Meiryo"/>
              <a:cs typeface="Meiryo"/>
              <a:sym typeface="Meiryo"/>
            </a:endParaRPr>
          </a:p>
        </p:txBody>
      </p:sp>
      <p:sp>
        <p:nvSpPr>
          <p:cNvPr id="193" name="Google Shape;193;g8751c3b735_0_212"/>
          <p:cNvSpPr/>
          <p:nvPr/>
        </p:nvSpPr>
        <p:spPr>
          <a:xfrm>
            <a:off x="0" y="815628"/>
            <a:ext cx="9144000" cy="4278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800" b="1">
                <a:solidFill>
                  <a:schemeClr val="dk1"/>
                </a:solidFill>
                <a:latin typeface="Meiryo"/>
                <a:ea typeface="Meiryo"/>
                <a:cs typeface="Meiryo"/>
                <a:sym typeface="Meiryo"/>
              </a:rPr>
              <a:t>風邪症状</a:t>
            </a:r>
            <a:r>
              <a:rPr lang="ja-JP" sz="1800">
                <a:solidFill>
                  <a:schemeClr val="dk1"/>
                </a:solidFill>
                <a:latin typeface="Meiryo"/>
                <a:ea typeface="Meiryo"/>
                <a:cs typeface="Meiryo"/>
                <a:sym typeface="Meiryo"/>
              </a:rPr>
              <a:t>（発熱、咳、のどの痛み、倦怠感、味・においがしない、その他 ）</a:t>
            </a:r>
            <a:r>
              <a:rPr lang="ja-JP" sz="2800" b="1">
                <a:solidFill>
                  <a:schemeClr val="dk1"/>
                </a:solidFill>
                <a:latin typeface="Meiryo"/>
                <a:ea typeface="Meiryo"/>
                <a:cs typeface="Meiryo"/>
                <a:sym typeface="Meiryo"/>
              </a:rPr>
              <a:t>有</a:t>
            </a:r>
            <a:endParaRPr sz="1800" b="1">
              <a:solidFill>
                <a:schemeClr val="dk1"/>
              </a:solidFill>
              <a:latin typeface="Meiryo"/>
              <a:ea typeface="Meiryo"/>
              <a:cs typeface="Meiryo"/>
              <a:sym typeface="Meiryo"/>
            </a:endParaRPr>
          </a:p>
        </p:txBody>
      </p:sp>
      <p:sp>
        <p:nvSpPr>
          <p:cNvPr id="194" name="Google Shape;194;g8751c3b735_0_212"/>
          <p:cNvSpPr/>
          <p:nvPr/>
        </p:nvSpPr>
        <p:spPr>
          <a:xfrm>
            <a:off x="1750400" y="1535200"/>
            <a:ext cx="4926600" cy="3657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chemeClr val="dk1"/>
                </a:solidFill>
                <a:latin typeface="Meiryo"/>
                <a:ea typeface="Meiryo"/>
                <a:cs typeface="Meiryo"/>
                <a:sym typeface="Meiryo"/>
              </a:rPr>
              <a:t>必ず、出社せずに</a:t>
            </a:r>
            <a:r>
              <a:rPr lang="ja-JP" sz="1300">
                <a:solidFill>
                  <a:schemeClr val="dk1"/>
                </a:solidFill>
                <a:latin typeface="Meiryo"/>
                <a:ea typeface="Meiryo"/>
                <a:cs typeface="Meiryo"/>
                <a:sym typeface="Meiryo"/>
              </a:rPr>
              <a:t> 自宅療養／体調安定していれば在宅勤務可</a:t>
            </a:r>
            <a:endParaRPr sz="1300">
              <a:solidFill>
                <a:schemeClr val="dk1"/>
              </a:solidFill>
              <a:latin typeface="Meiryo"/>
              <a:ea typeface="Meiryo"/>
              <a:cs typeface="Meiryo"/>
              <a:sym typeface="Meiryo"/>
            </a:endParaRPr>
          </a:p>
        </p:txBody>
      </p:sp>
      <p:cxnSp>
        <p:nvCxnSpPr>
          <p:cNvPr id="195" name="Google Shape;195;g8751c3b735_0_212"/>
          <p:cNvCxnSpPr/>
          <p:nvPr/>
        </p:nvCxnSpPr>
        <p:spPr>
          <a:xfrm>
            <a:off x="4138780" y="1254172"/>
            <a:ext cx="0" cy="382500"/>
          </a:xfrm>
          <a:prstGeom prst="straightConnector1">
            <a:avLst/>
          </a:prstGeom>
          <a:noFill/>
          <a:ln w="57150" cap="flat" cmpd="sng">
            <a:solidFill>
              <a:srgbClr val="C00000"/>
            </a:solidFill>
            <a:prstDash val="solid"/>
            <a:miter lim="800000"/>
            <a:headEnd type="none" w="sm" len="sm"/>
            <a:tailEnd type="triangle" w="med" len="med"/>
          </a:ln>
        </p:spPr>
      </p:cxnSp>
      <p:sp>
        <p:nvSpPr>
          <p:cNvPr id="196" name="Google Shape;196;g8751c3b735_0_212"/>
          <p:cNvSpPr/>
          <p:nvPr/>
        </p:nvSpPr>
        <p:spPr>
          <a:xfrm>
            <a:off x="4640375" y="2702639"/>
            <a:ext cx="1475100" cy="4395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重症化しやすい</a:t>
            </a:r>
            <a:endParaRPr>
              <a:solidFill>
                <a:schemeClr val="dk1"/>
              </a:solidFill>
              <a:latin typeface="Meiryo"/>
              <a:ea typeface="Meiryo"/>
              <a:cs typeface="Meiryo"/>
              <a:sym typeface="Meiryo"/>
            </a:endParaRPr>
          </a:p>
          <a:p>
            <a:pPr marL="0" marR="0" lvl="0" indent="0" algn="ctr" rtl="0">
              <a:spcBef>
                <a:spcPts val="0"/>
              </a:spcBef>
              <a:spcAft>
                <a:spcPts val="0"/>
              </a:spcAft>
              <a:buNone/>
            </a:pPr>
            <a:r>
              <a:rPr lang="ja-JP">
                <a:solidFill>
                  <a:schemeClr val="dk1"/>
                </a:solidFill>
                <a:latin typeface="Meiryo"/>
                <a:ea typeface="Meiryo"/>
                <a:cs typeface="Meiryo"/>
                <a:sym typeface="Meiryo"/>
              </a:rPr>
              <a:t>（基礎疾患）</a:t>
            </a:r>
            <a:endParaRPr>
              <a:solidFill>
                <a:schemeClr val="dk1"/>
              </a:solidFill>
              <a:latin typeface="Meiryo"/>
              <a:ea typeface="Meiryo"/>
              <a:cs typeface="Meiryo"/>
              <a:sym typeface="Meiryo"/>
            </a:endParaRPr>
          </a:p>
        </p:txBody>
      </p:sp>
      <p:sp>
        <p:nvSpPr>
          <p:cNvPr id="197" name="Google Shape;197;g8751c3b735_0_212"/>
          <p:cNvSpPr/>
          <p:nvPr/>
        </p:nvSpPr>
        <p:spPr>
          <a:xfrm>
            <a:off x="4138775" y="3444012"/>
            <a:ext cx="1089000" cy="4743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比較的軽い風邪症状</a:t>
            </a:r>
            <a:endParaRPr>
              <a:solidFill>
                <a:schemeClr val="dk1"/>
              </a:solidFill>
              <a:latin typeface="Meiryo"/>
              <a:ea typeface="Meiryo"/>
              <a:cs typeface="Meiryo"/>
              <a:sym typeface="Meiryo"/>
            </a:endParaRPr>
          </a:p>
        </p:txBody>
      </p:sp>
      <p:sp>
        <p:nvSpPr>
          <p:cNvPr id="198" name="Google Shape;198;g8751c3b735_0_212"/>
          <p:cNvSpPr/>
          <p:nvPr/>
        </p:nvSpPr>
        <p:spPr>
          <a:xfrm>
            <a:off x="8086675" y="6039475"/>
            <a:ext cx="811800" cy="7647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dk1"/>
                </a:solidFill>
                <a:latin typeface="Meiryo"/>
                <a:ea typeface="Meiryo"/>
                <a:cs typeface="Meiryo"/>
                <a:sym typeface="Meiryo"/>
              </a:rPr>
              <a:t>出勤可能</a:t>
            </a:r>
            <a:endParaRPr sz="1800" b="1">
              <a:solidFill>
                <a:schemeClr val="dk1"/>
              </a:solidFill>
              <a:latin typeface="Meiryo"/>
              <a:ea typeface="Meiryo"/>
              <a:cs typeface="Meiryo"/>
              <a:sym typeface="Meiryo"/>
            </a:endParaRPr>
          </a:p>
        </p:txBody>
      </p:sp>
      <p:sp>
        <p:nvSpPr>
          <p:cNvPr id="199" name="Google Shape;199;g8751c3b735_0_212"/>
          <p:cNvSpPr/>
          <p:nvPr/>
        </p:nvSpPr>
        <p:spPr>
          <a:xfrm>
            <a:off x="4424325" y="5182725"/>
            <a:ext cx="3044100" cy="7647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ja-JP" sz="1600">
                <a:solidFill>
                  <a:schemeClr val="dk1"/>
                </a:solidFill>
                <a:latin typeface="Meiryo"/>
                <a:ea typeface="Meiryo"/>
                <a:cs typeface="Meiryo"/>
                <a:sym typeface="Meiryo"/>
              </a:rPr>
              <a:t>・症状出現して</a:t>
            </a:r>
            <a:r>
              <a:rPr lang="ja-JP" sz="1600" b="1">
                <a:solidFill>
                  <a:schemeClr val="dk1"/>
                </a:solidFill>
                <a:latin typeface="Meiryo"/>
                <a:ea typeface="Meiryo"/>
                <a:cs typeface="Meiryo"/>
                <a:sym typeface="Meiryo"/>
              </a:rPr>
              <a:t>8日以上</a:t>
            </a:r>
            <a:endParaRPr sz="1600" b="1">
              <a:solidFill>
                <a:schemeClr val="dk1"/>
              </a:solidFill>
              <a:latin typeface="Meiryo"/>
              <a:ea typeface="Meiryo"/>
              <a:cs typeface="Meiryo"/>
              <a:sym typeface="Meiryo"/>
            </a:endParaRPr>
          </a:p>
          <a:p>
            <a:pPr marL="0" marR="0" lvl="0" indent="0" algn="l" rtl="0">
              <a:spcBef>
                <a:spcPts val="0"/>
              </a:spcBef>
              <a:spcAft>
                <a:spcPts val="0"/>
              </a:spcAft>
              <a:buNone/>
            </a:pPr>
            <a:r>
              <a:rPr lang="ja-JP" sz="1600" b="1">
                <a:solidFill>
                  <a:schemeClr val="dk1"/>
                </a:solidFill>
                <a:latin typeface="Meiryo"/>
                <a:ea typeface="Meiryo"/>
                <a:cs typeface="Meiryo"/>
                <a:sym typeface="Meiryo"/>
              </a:rPr>
              <a:t>　かつ</a:t>
            </a:r>
            <a:endParaRPr sz="1600" b="1">
              <a:solidFill>
                <a:schemeClr val="dk1"/>
              </a:solidFill>
              <a:latin typeface="Meiryo"/>
              <a:ea typeface="Meiryo"/>
              <a:cs typeface="Meiryo"/>
              <a:sym typeface="Meiryo"/>
            </a:endParaRPr>
          </a:p>
          <a:p>
            <a:pPr marL="0" marR="0" lvl="0" indent="0" algn="l" rtl="0">
              <a:spcBef>
                <a:spcPts val="0"/>
              </a:spcBef>
              <a:spcAft>
                <a:spcPts val="0"/>
              </a:spcAft>
              <a:buNone/>
            </a:pPr>
            <a:r>
              <a:rPr lang="ja-JP" sz="1600">
                <a:solidFill>
                  <a:schemeClr val="dk1"/>
                </a:solidFill>
                <a:latin typeface="Meiryo"/>
                <a:ea typeface="Meiryo"/>
                <a:cs typeface="Meiryo"/>
                <a:sym typeface="Meiryo"/>
              </a:rPr>
              <a:t>・症状消失後</a:t>
            </a:r>
            <a:r>
              <a:rPr lang="ja-JP" sz="1600" b="1">
                <a:solidFill>
                  <a:schemeClr val="dk1"/>
                </a:solidFill>
                <a:latin typeface="Meiryo"/>
                <a:ea typeface="Meiryo"/>
                <a:cs typeface="Meiryo"/>
                <a:sym typeface="Meiryo"/>
              </a:rPr>
              <a:t>3日以上　　</a:t>
            </a:r>
            <a:r>
              <a:rPr lang="ja-JP" sz="1600">
                <a:solidFill>
                  <a:schemeClr val="dk1"/>
                </a:solidFill>
                <a:latin typeface="Meiryo"/>
                <a:ea typeface="Meiryo"/>
                <a:cs typeface="Meiryo"/>
                <a:sym typeface="Meiryo"/>
              </a:rPr>
              <a:t>経過</a:t>
            </a:r>
            <a:endParaRPr sz="1600">
              <a:solidFill>
                <a:schemeClr val="dk1"/>
              </a:solidFill>
              <a:latin typeface="Meiryo"/>
              <a:ea typeface="Meiryo"/>
              <a:cs typeface="Meiryo"/>
              <a:sym typeface="Meiryo"/>
            </a:endParaRPr>
          </a:p>
        </p:txBody>
      </p:sp>
      <p:sp>
        <p:nvSpPr>
          <p:cNvPr id="200" name="Google Shape;200;g8751c3b735_0_212"/>
          <p:cNvSpPr/>
          <p:nvPr/>
        </p:nvSpPr>
        <p:spPr>
          <a:xfrm>
            <a:off x="2336975" y="1926250"/>
            <a:ext cx="3414900" cy="4395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「強いだるさ」や「息苦しさ」「高熱」「比較的軽い風邪症状の継続」</a:t>
            </a:r>
            <a:endParaRPr>
              <a:solidFill>
                <a:schemeClr val="dk1"/>
              </a:solidFill>
              <a:latin typeface="Meiryo"/>
              <a:ea typeface="Meiryo"/>
              <a:cs typeface="Meiryo"/>
              <a:sym typeface="Meiryo"/>
            </a:endParaRPr>
          </a:p>
        </p:txBody>
      </p:sp>
      <p:cxnSp>
        <p:nvCxnSpPr>
          <p:cNvPr id="201" name="Google Shape;201;g8751c3b735_0_212"/>
          <p:cNvCxnSpPr/>
          <p:nvPr/>
        </p:nvCxnSpPr>
        <p:spPr>
          <a:xfrm rot="-5400000" flipH="1">
            <a:off x="5603803" y="3743476"/>
            <a:ext cx="1933200" cy="945300"/>
          </a:xfrm>
          <a:prstGeom prst="bentConnector3">
            <a:avLst>
              <a:gd name="adj1" fmla="val 7091"/>
            </a:avLst>
          </a:prstGeom>
          <a:noFill/>
          <a:ln w="57150" cap="flat" cmpd="sng">
            <a:solidFill>
              <a:schemeClr val="accent1"/>
            </a:solidFill>
            <a:prstDash val="solid"/>
            <a:miter lim="800000"/>
            <a:headEnd type="none" w="sm" len="sm"/>
            <a:tailEnd type="triangle" w="med" len="med"/>
          </a:ln>
        </p:spPr>
      </p:cxnSp>
      <p:sp>
        <p:nvSpPr>
          <p:cNvPr id="202" name="Google Shape;202;g8751c3b735_0_212"/>
          <p:cNvSpPr/>
          <p:nvPr/>
        </p:nvSpPr>
        <p:spPr>
          <a:xfrm>
            <a:off x="291150" y="4992500"/>
            <a:ext cx="1514400" cy="3246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chemeClr val="dk1"/>
                </a:solidFill>
                <a:latin typeface="Meiryo"/>
                <a:ea typeface="Meiryo"/>
                <a:cs typeface="Meiryo"/>
                <a:sym typeface="Meiryo"/>
              </a:rPr>
              <a:t>PCR検査</a:t>
            </a:r>
            <a:endParaRPr sz="1800">
              <a:solidFill>
                <a:schemeClr val="dk1"/>
              </a:solidFill>
              <a:latin typeface="Meiryo"/>
              <a:ea typeface="Meiryo"/>
              <a:cs typeface="Meiryo"/>
              <a:sym typeface="Meiryo"/>
            </a:endParaRPr>
          </a:p>
        </p:txBody>
      </p:sp>
      <p:sp>
        <p:nvSpPr>
          <p:cNvPr id="203" name="Google Shape;203;g8751c3b735_0_212"/>
          <p:cNvSpPr/>
          <p:nvPr/>
        </p:nvSpPr>
        <p:spPr>
          <a:xfrm>
            <a:off x="291150" y="5367625"/>
            <a:ext cx="727800" cy="2958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FFFF00"/>
                </a:solidFill>
                <a:latin typeface="Meiryo"/>
                <a:ea typeface="Meiryo"/>
                <a:cs typeface="Meiryo"/>
                <a:sym typeface="Meiryo"/>
              </a:rPr>
              <a:t>陽性</a:t>
            </a:r>
            <a:endParaRPr sz="1600" b="1">
              <a:solidFill>
                <a:srgbClr val="FFFF00"/>
              </a:solidFill>
              <a:latin typeface="Meiryo"/>
              <a:ea typeface="Meiryo"/>
              <a:cs typeface="Meiryo"/>
              <a:sym typeface="Meiryo"/>
            </a:endParaRPr>
          </a:p>
        </p:txBody>
      </p:sp>
      <p:sp>
        <p:nvSpPr>
          <p:cNvPr id="204" name="Google Shape;204;g8751c3b735_0_212"/>
          <p:cNvSpPr/>
          <p:nvPr/>
        </p:nvSpPr>
        <p:spPr>
          <a:xfrm>
            <a:off x="1313050" y="5348912"/>
            <a:ext cx="672000" cy="324600"/>
          </a:xfrm>
          <a:prstGeom prst="rect">
            <a:avLst/>
          </a:prstGeom>
          <a:solidFill>
            <a:srgbClr val="0000FF"/>
          </a:solidFill>
          <a:ln w="127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FFFF00"/>
                </a:solidFill>
                <a:latin typeface="Meiryo"/>
                <a:ea typeface="Meiryo"/>
                <a:cs typeface="Meiryo"/>
                <a:sym typeface="Meiryo"/>
              </a:rPr>
              <a:t>陰性</a:t>
            </a:r>
            <a:endParaRPr sz="1600" b="1">
              <a:solidFill>
                <a:srgbClr val="FFFF00"/>
              </a:solidFill>
              <a:latin typeface="Meiryo"/>
              <a:ea typeface="Meiryo"/>
              <a:cs typeface="Meiryo"/>
              <a:sym typeface="Meiryo"/>
            </a:endParaRPr>
          </a:p>
        </p:txBody>
      </p:sp>
      <p:sp>
        <p:nvSpPr>
          <p:cNvPr id="205" name="Google Shape;205;g8751c3b735_0_212"/>
          <p:cNvSpPr/>
          <p:nvPr/>
        </p:nvSpPr>
        <p:spPr>
          <a:xfrm>
            <a:off x="1384550" y="6347150"/>
            <a:ext cx="2280600" cy="3909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500" dirty="0">
                <a:solidFill>
                  <a:schemeClr val="dk1"/>
                </a:solidFill>
                <a:latin typeface="Meiryo"/>
                <a:ea typeface="Meiryo"/>
                <a:cs typeface="Meiryo"/>
                <a:sym typeface="Meiryo"/>
              </a:rPr>
              <a:t>入院or宿泊・自宅療養</a:t>
            </a:r>
            <a:endParaRPr sz="1500" dirty="0">
              <a:solidFill>
                <a:schemeClr val="dk1"/>
              </a:solidFill>
              <a:latin typeface="Meiryo"/>
              <a:ea typeface="Meiryo"/>
              <a:cs typeface="Meiryo"/>
              <a:sym typeface="Meiryo"/>
            </a:endParaRPr>
          </a:p>
        </p:txBody>
      </p:sp>
      <p:sp>
        <p:nvSpPr>
          <p:cNvPr id="206" name="Google Shape;206;g8751c3b735_0_212"/>
          <p:cNvSpPr/>
          <p:nvPr/>
        </p:nvSpPr>
        <p:spPr>
          <a:xfrm>
            <a:off x="4424325" y="6178900"/>
            <a:ext cx="3044100" cy="5292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144000" rIns="91425" bIns="45700" anchor="ctr" anchorCtr="0">
            <a:noAutofit/>
          </a:bodyPr>
          <a:lstStyle/>
          <a:p>
            <a:pPr marL="0" marR="0" lvl="0" indent="0" algn="l" rtl="0">
              <a:spcBef>
                <a:spcPts val="0"/>
              </a:spcBef>
              <a:spcAft>
                <a:spcPts val="0"/>
              </a:spcAft>
              <a:buNone/>
            </a:pPr>
            <a:r>
              <a:rPr lang="ja-JP" sz="1300">
                <a:solidFill>
                  <a:schemeClr val="dk1"/>
                </a:solidFill>
                <a:latin typeface="Meiryo"/>
                <a:ea typeface="Meiryo"/>
                <a:cs typeface="Meiryo"/>
                <a:sym typeface="Meiryo"/>
              </a:rPr>
              <a:t>・退院許可出た</a:t>
            </a:r>
            <a:endParaRPr sz="1300" b="1">
              <a:solidFill>
                <a:schemeClr val="dk1"/>
              </a:solidFill>
              <a:latin typeface="Meiryo"/>
              <a:ea typeface="Meiryo"/>
              <a:cs typeface="Meiryo"/>
              <a:sym typeface="Meiryo"/>
            </a:endParaRPr>
          </a:p>
          <a:p>
            <a:pPr marL="0" marR="0" lvl="0" indent="0" algn="l" rtl="0">
              <a:spcBef>
                <a:spcPts val="0"/>
              </a:spcBef>
              <a:spcAft>
                <a:spcPts val="0"/>
              </a:spcAft>
              <a:buNone/>
            </a:pPr>
            <a:r>
              <a:rPr lang="ja-JP" sz="1300">
                <a:solidFill>
                  <a:schemeClr val="dk1"/>
                </a:solidFill>
                <a:latin typeface="Meiryo"/>
                <a:ea typeface="Meiryo"/>
                <a:cs typeface="Meiryo"/>
                <a:sym typeface="Meiryo"/>
              </a:rPr>
              <a:t>・</a:t>
            </a:r>
            <a:r>
              <a:rPr lang="ja-JP" sz="1300" b="1">
                <a:solidFill>
                  <a:schemeClr val="dk1"/>
                </a:solidFill>
                <a:latin typeface="Meiryo"/>
                <a:ea typeface="Meiryo"/>
                <a:cs typeface="Meiryo"/>
                <a:sym typeface="Meiryo"/>
              </a:rPr>
              <a:t>2週間</a:t>
            </a:r>
            <a:r>
              <a:rPr lang="ja-JP" sz="1300">
                <a:solidFill>
                  <a:schemeClr val="dk1"/>
                </a:solidFill>
                <a:latin typeface="Meiryo"/>
                <a:ea typeface="Meiryo"/>
                <a:cs typeface="Meiryo"/>
                <a:sym typeface="Meiryo"/>
              </a:rPr>
              <a:t>自宅療養(在宅勤務可）した</a:t>
            </a:r>
            <a:endParaRPr sz="1300">
              <a:solidFill>
                <a:schemeClr val="dk1"/>
              </a:solidFill>
              <a:latin typeface="Meiryo"/>
              <a:ea typeface="Meiryo"/>
              <a:cs typeface="Meiryo"/>
              <a:sym typeface="Meiryo"/>
            </a:endParaRPr>
          </a:p>
        </p:txBody>
      </p:sp>
      <p:cxnSp>
        <p:nvCxnSpPr>
          <p:cNvPr id="207" name="Google Shape;207;g8751c3b735_0_212"/>
          <p:cNvCxnSpPr>
            <a:stCxn id="206" idx="3"/>
            <a:endCxn id="198" idx="1"/>
          </p:cNvCxnSpPr>
          <p:nvPr/>
        </p:nvCxnSpPr>
        <p:spPr>
          <a:xfrm rot="10800000" flipH="1">
            <a:off x="7468425" y="6421900"/>
            <a:ext cx="618300" cy="21600"/>
          </a:xfrm>
          <a:prstGeom prst="straightConnector1">
            <a:avLst/>
          </a:prstGeom>
          <a:noFill/>
          <a:ln w="57150" cap="flat" cmpd="sng">
            <a:solidFill>
              <a:srgbClr val="C00000"/>
            </a:solidFill>
            <a:prstDash val="solid"/>
            <a:miter lim="800000"/>
            <a:headEnd type="none" w="sm" len="sm"/>
            <a:tailEnd type="triangle" w="med" len="med"/>
          </a:ln>
        </p:spPr>
      </p:cxnSp>
      <p:cxnSp>
        <p:nvCxnSpPr>
          <p:cNvPr id="208" name="Google Shape;208;g8751c3b735_0_212"/>
          <p:cNvCxnSpPr>
            <a:stCxn id="199" idx="3"/>
            <a:endCxn id="198" idx="0"/>
          </p:cNvCxnSpPr>
          <p:nvPr/>
        </p:nvCxnSpPr>
        <p:spPr>
          <a:xfrm>
            <a:off x="7468425" y="5565075"/>
            <a:ext cx="1024200" cy="474300"/>
          </a:xfrm>
          <a:prstGeom prst="bentConnector2">
            <a:avLst/>
          </a:prstGeom>
          <a:noFill/>
          <a:ln w="57150" cap="flat" cmpd="sng">
            <a:solidFill>
              <a:srgbClr val="4A86E8"/>
            </a:solidFill>
            <a:prstDash val="solid"/>
            <a:miter lim="800000"/>
            <a:headEnd type="none" w="sm" len="sm"/>
            <a:tailEnd type="triangle" w="med" len="med"/>
          </a:ln>
        </p:spPr>
      </p:cxnSp>
      <p:sp>
        <p:nvSpPr>
          <p:cNvPr id="209" name="Google Shape;209;g8751c3b735_0_212"/>
          <p:cNvSpPr/>
          <p:nvPr/>
        </p:nvSpPr>
        <p:spPr>
          <a:xfrm>
            <a:off x="1018950" y="3615813"/>
            <a:ext cx="937800" cy="332700"/>
          </a:xfrm>
          <a:prstGeom prst="roundRect">
            <a:avLst>
              <a:gd name="adj" fmla="val 16667"/>
            </a:avLst>
          </a:prstGeom>
          <a:solidFill>
            <a:srgbClr val="F2F2F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100">
                <a:solidFill>
                  <a:srgbClr val="3F3F3F"/>
                </a:solidFill>
                <a:latin typeface="Meiryo"/>
                <a:ea typeface="Meiryo"/>
                <a:cs typeface="Meiryo"/>
                <a:sym typeface="Meiryo"/>
              </a:rPr>
              <a:t>医師の判断あれば</a:t>
            </a:r>
            <a:endParaRPr sz="1300"/>
          </a:p>
        </p:txBody>
      </p:sp>
      <p:cxnSp>
        <p:nvCxnSpPr>
          <p:cNvPr id="210" name="Google Shape;210;g8751c3b735_0_212"/>
          <p:cNvCxnSpPr/>
          <p:nvPr/>
        </p:nvCxnSpPr>
        <p:spPr>
          <a:xfrm>
            <a:off x="1805539" y="5215663"/>
            <a:ext cx="2649900" cy="243000"/>
          </a:xfrm>
          <a:prstGeom prst="bentConnector3">
            <a:avLst>
              <a:gd name="adj1" fmla="val 50000"/>
            </a:avLst>
          </a:prstGeom>
          <a:noFill/>
          <a:ln w="57150" cap="flat" cmpd="sng">
            <a:solidFill>
              <a:schemeClr val="accent1"/>
            </a:solidFill>
            <a:prstDash val="solid"/>
            <a:miter lim="800000"/>
            <a:headEnd type="none" w="sm" len="sm"/>
            <a:tailEnd type="triangle" w="med" len="med"/>
          </a:ln>
        </p:spPr>
      </p:cxnSp>
      <p:sp>
        <p:nvSpPr>
          <p:cNvPr id="211" name="Google Shape;211;g8751c3b735_0_212"/>
          <p:cNvSpPr txBox="1"/>
          <p:nvPr/>
        </p:nvSpPr>
        <p:spPr>
          <a:xfrm>
            <a:off x="7818120" y="0"/>
            <a:ext cx="1326000" cy="529200"/>
          </a:xfrm>
          <a:prstGeom prst="rect">
            <a:avLst/>
          </a:prstGeom>
          <a:solidFill>
            <a:srgbClr val="FFFF00"/>
          </a:solidFill>
          <a:ln w="9525" cap="flat" cmpd="sng">
            <a:solidFill>
              <a:srgbClr val="1F386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1600"/>
              <a:buFont typeface="Meiryo"/>
              <a:buNone/>
            </a:pPr>
            <a:r>
              <a:rPr lang="ja-JP" sz="1600">
                <a:solidFill>
                  <a:schemeClr val="dk1"/>
                </a:solidFill>
                <a:latin typeface="Meiryo"/>
                <a:ea typeface="Meiryo"/>
                <a:cs typeface="Meiryo"/>
                <a:sym typeface="Meiryo"/>
              </a:rPr>
              <a:t>健康管理</a:t>
            </a:r>
            <a:endParaRPr/>
          </a:p>
        </p:txBody>
      </p:sp>
      <p:sp>
        <p:nvSpPr>
          <p:cNvPr id="187" name="Google Shape;187;g8751c3b735_0_212"/>
          <p:cNvSpPr/>
          <p:nvPr/>
        </p:nvSpPr>
        <p:spPr>
          <a:xfrm>
            <a:off x="395033" y="6242450"/>
            <a:ext cx="893925" cy="495600"/>
          </a:xfrm>
          <a:prstGeom prst="roundRect">
            <a:avLst>
              <a:gd name="adj" fmla="val 16667"/>
            </a:avLst>
          </a:prstGeom>
          <a:solidFill>
            <a:srgbClr val="C000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dirty="0">
                <a:solidFill>
                  <a:schemeClr val="lt1"/>
                </a:solidFill>
                <a:latin typeface="Meiryo"/>
                <a:ea typeface="Meiryo"/>
                <a:cs typeface="Meiryo"/>
                <a:sym typeface="Meiryo"/>
              </a:rPr>
              <a:t>感染</a:t>
            </a:r>
            <a:endParaRPr sz="1600" dirty="0">
              <a:solidFill>
                <a:schemeClr val="lt1"/>
              </a:solidFill>
              <a:latin typeface="Meiryo"/>
              <a:ea typeface="Meiryo"/>
              <a:cs typeface="Meiryo"/>
              <a:sym typeface="Meiryo"/>
            </a:endParaRPr>
          </a:p>
          <a:p>
            <a:pPr marL="0" marR="0" lvl="0" indent="0" algn="ctr" rtl="0">
              <a:spcBef>
                <a:spcPts val="0"/>
              </a:spcBef>
              <a:spcAft>
                <a:spcPts val="0"/>
              </a:spcAft>
              <a:buNone/>
            </a:pPr>
            <a:r>
              <a:rPr lang="ja-JP" sz="1600" dirty="0">
                <a:solidFill>
                  <a:schemeClr val="lt1"/>
                </a:solidFill>
                <a:latin typeface="Meiryo"/>
                <a:ea typeface="Meiryo"/>
                <a:cs typeface="Meiryo"/>
                <a:sym typeface="Meiryo"/>
              </a:rPr>
              <a:t>確定者</a:t>
            </a:r>
            <a:endParaRPr sz="1600" dirty="0">
              <a:solidFill>
                <a:schemeClr val="lt1"/>
              </a:solidFill>
              <a:latin typeface="Meiryo"/>
              <a:ea typeface="Meiryo"/>
              <a:cs typeface="Meiryo"/>
              <a:sym typeface="Meiryo"/>
            </a:endParaRPr>
          </a:p>
        </p:txBody>
      </p:sp>
      <p:cxnSp>
        <p:nvCxnSpPr>
          <p:cNvPr id="212" name="Google Shape;212;g8751c3b735_0_212"/>
          <p:cNvCxnSpPr/>
          <p:nvPr/>
        </p:nvCxnSpPr>
        <p:spPr>
          <a:xfrm>
            <a:off x="4938110" y="4159217"/>
            <a:ext cx="1738800" cy="1002600"/>
          </a:xfrm>
          <a:prstGeom prst="bentConnector3">
            <a:avLst>
              <a:gd name="adj1" fmla="val 100005"/>
            </a:avLst>
          </a:prstGeom>
          <a:noFill/>
          <a:ln w="57150" cap="flat" cmpd="sng">
            <a:solidFill>
              <a:schemeClr val="accent1"/>
            </a:solidFill>
            <a:prstDash val="solid"/>
            <a:miter lim="800000"/>
            <a:headEnd type="none" w="sm" len="sm"/>
            <a:tailEnd type="triangle" w="med" len="med"/>
          </a:ln>
        </p:spPr>
      </p:cxnSp>
      <p:cxnSp>
        <p:nvCxnSpPr>
          <p:cNvPr id="213" name="Google Shape;213;g8751c3b735_0_212"/>
          <p:cNvCxnSpPr/>
          <p:nvPr/>
        </p:nvCxnSpPr>
        <p:spPr>
          <a:xfrm rot="10800000" flipH="1">
            <a:off x="2016251" y="5547638"/>
            <a:ext cx="2439300" cy="20700"/>
          </a:xfrm>
          <a:prstGeom prst="straightConnector1">
            <a:avLst/>
          </a:prstGeom>
          <a:noFill/>
          <a:ln w="57150" cap="flat" cmpd="sng">
            <a:solidFill>
              <a:srgbClr val="4472C4"/>
            </a:solidFill>
            <a:prstDash val="solid"/>
            <a:miter lim="800000"/>
            <a:headEnd type="none" w="sm" len="sm"/>
            <a:tailEnd type="triangle" w="med" len="med"/>
          </a:ln>
        </p:spPr>
      </p:cxnSp>
      <p:sp>
        <p:nvSpPr>
          <p:cNvPr id="214" name="Google Shape;214;g8751c3b735_0_212"/>
          <p:cNvSpPr/>
          <p:nvPr/>
        </p:nvSpPr>
        <p:spPr>
          <a:xfrm>
            <a:off x="2057251" y="5060102"/>
            <a:ext cx="727800" cy="2763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未実施</a:t>
            </a:r>
            <a:endParaRPr sz="1300" b="1">
              <a:solidFill>
                <a:srgbClr val="FFFF00"/>
              </a:solidFill>
              <a:latin typeface="Meiryo"/>
              <a:ea typeface="Meiryo"/>
              <a:cs typeface="Meiryo"/>
              <a:sym typeface="Meiryo"/>
            </a:endParaRPr>
          </a:p>
        </p:txBody>
      </p:sp>
      <p:sp>
        <p:nvSpPr>
          <p:cNvPr id="215" name="Google Shape;215;g8751c3b735_0_212"/>
          <p:cNvSpPr/>
          <p:nvPr/>
        </p:nvSpPr>
        <p:spPr>
          <a:xfrm>
            <a:off x="2336975" y="2365750"/>
            <a:ext cx="747900" cy="3246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あり</a:t>
            </a:r>
            <a:endParaRPr sz="1300" b="1">
              <a:solidFill>
                <a:srgbClr val="FFFF00"/>
              </a:solidFill>
              <a:latin typeface="Meiryo"/>
              <a:ea typeface="Meiryo"/>
              <a:cs typeface="Meiryo"/>
              <a:sym typeface="Meiryo"/>
            </a:endParaRPr>
          </a:p>
        </p:txBody>
      </p:sp>
      <p:sp>
        <p:nvSpPr>
          <p:cNvPr id="216" name="Google Shape;216;g8751c3b735_0_212"/>
          <p:cNvSpPr/>
          <p:nvPr/>
        </p:nvSpPr>
        <p:spPr>
          <a:xfrm>
            <a:off x="5003975" y="2372379"/>
            <a:ext cx="747900" cy="3246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なし</a:t>
            </a:r>
            <a:endParaRPr sz="1300" b="1">
              <a:solidFill>
                <a:srgbClr val="FFFF00"/>
              </a:solidFill>
              <a:latin typeface="Meiryo"/>
              <a:ea typeface="Meiryo"/>
              <a:cs typeface="Meiryo"/>
              <a:sym typeface="Meiryo"/>
            </a:endParaRPr>
          </a:p>
        </p:txBody>
      </p:sp>
      <p:sp>
        <p:nvSpPr>
          <p:cNvPr id="217" name="Google Shape;217;g8751c3b735_0_212"/>
          <p:cNvSpPr/>
          <p:nvPr/>
        </p:nvSpPr>
        <p:spPr>
          <a:xfrm>
            <a:off x="4424328" y="3142149"/>
            <a:ext cx="747900" cy="2763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あり</a:t>
            </a:r>
            <a:endParaRPr sz="1300" b="1">
              <a:solidFill>
                <a:srgbClr val="FFFF00"/>
              </a:solidFill>
              <a:latin typeface="Meiryo"/>
              <a:ea typeface="Meiryo"/>
              <a:cs typeface="Meiryo"/>
              <a:sym typeface="Meiryo"/>
            </a:endParaRPr>
          </a:p>
        </p:txBody>
      </p:sp>
      <p:sp>
        <p:nvSpPr>
          <p:cNvPr id="218" name="Google Shape;218;g8751c3b735_0_212"/>
          <p:cNvSpPr/>
          <p:nvPr/>
        </p:nvSpPr>
        <p:spPr>
          <a:xfrm>
            <a:off x="5572428" y="3142151"/>
            <a:ext cx="747900" cy="2763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なし</a:t>
            </a:r>
            <a:endParaRPr sz="1300" b="1">
              <a:solidFill>
                <a:srgbClr val="FFFF00"/>
              </a:solidFill>
              <a:latin typeface="Meiryo"/>
              <a:ea typeface="Meiryo"/>
              <a:cs typeface="Meiryo"/>
              <a:sym typeface="Meiryo"/>
            </a:endParaRPr>
          </a:p>
        </p:txBody>
      </p:sp>
      <p:sp>
        <p:nvSpPr>
          <p:cNvPr id="219" name="Google Shape;219;g8751c3b735_0_212"/>
          <p:cNvSpPr/>
          <p:nvPr/>
        </p:nvSpPr>
        <p:spPr>
          <a:xfrm>
            <a:off x="1047238" y="3046688"/>
            <a:ext cx="937800" cy="3657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100">
                <a:solidFill>
                  <a:schemeClr val="dk1"/>
                </a:solidFill>
                <a:latin typeface="Meiryo"/>
                <a:ea typeface="Meiryo"/>
                <a:cs typeface="Meiryo"/>
                <a:sym typeface="Meiryo"/>
              </a:rPr>
              <a:t>かかりつけ医にTel相談</a:t>
            </a:r>
            <a:endParaRPr sz="1100">
              <a:solidFill>
                <a:schemeClr val="dk1"/>
              </a:solidFill>
              <a:latin typeface="Meiryo"/>
              <a:ea typeface="Meiryo"/>
              <a:cs typeface="Meiryo"/>
              <a:sym typeface="Meiryo"/>
            </a:endParaRPr>
          </a:p>
        </p:txBody>
      </p:sp>
      <p:sp>
        <p:nvSpPr>
          <p:cNvPr id="220" name="Google Shape;220;g8751c3b735_0_212"/>
          <p:cNvSpPr/>
          <p:nvPr/>
        </p:nvSpPr>
        <p:spPr>
          <a:xfrm>
            <a:off x="3764825" y="3943848"/>
            <a:ext cx="747900" cy="3246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あり</a:t>
            </a:r>
            <a:endParaRPr sz="1300" b="1">
              <a:solidFill>
                <a:srgbClr val="FFFF00"/>
              </a:solidFill>
              <a:latin typeface="Meiryo"/>
              <a:ea typeface="Meiryo"/>
              <a:cs typeface="Meiryo"/>
              <a:sym typeface="Meiryo"/>
            </a:endParaRPr>
          </a:p>
        </p:txBody>
      </p:sp>
      <p:sp>
        <p:nvSpPr>
          <p:cNvPr id="221" name="Google Shape;221;g8751c3b735_0_212"/>
          <p:cNvSpPr/>
          <p:nvPr/>
        </p:nvSpPr>
        <p:spPr>
          <a:xfrm>
            <a:off x="4907875" y="3943852"/>
            <a:ext cx="747900" cy="332700"/>
          </a:xfrm>
          <a:prstGeom prst="rect">
            <a:avLst/>
          </a:prstGeom>
          <a:solidFill>
            <a:srgbClr val="0000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rgbClr val="FFFF00"/>
                </a:solidFill>
                <a:latin typeface="Meiryo"/>
                <a:ea typeface="Meiryo"/>
                <a:cs typeface="Meiryo"/>
                <a:sym typeface="Meiryo"/>
              </a:rPr>
              <a:t>なし</a:t>
            </a:r>
            <a:endParaRPr sz="1300" b="1">
              <a:solidFill>
                <a:srgbClr val="FFFF00"/>
              </a:solidFill>
              <a:latin typeface="Meiryo"/>
              <a:ea typeface="Meiryo"/>
              <a:cs typeface="Meiryo"/>
              <a:sym typeface="Meiryo"/>
            </a:endParaRPr>
          </a:p>
        </p:txBody>
      </p:sp>
      <p:cxnSp>
        <p:nvCxnSpPr>
          <p:cNvPr id="222" name="Google Shape;222;g8751c3b735_0_212"/>
          <p:cNvCxnSpPr/>
          <p:nvPr/>
        </p:nvCxnSpPr>
        <p:spPr>
          <a:xfrm flipH="1">
            <a:off x="1591275" y="5663425"/>
            <a:ext cx="14400" cy="789000"/>
          </a:xfrm>
          <a:prstGeom prst="straightConnector1">
            <a:avLst/>
          </a:prstGeom>
          <a:noFill/>
          <a:ln w="57150" cap="flat" cmpd="sng">
            <a:solidFill>
              <a:srgbClr val="C00000"/>
            </a:solidFill>
            <a:prstDash val="solid"/>
            <a:miter lim="800000"/>
            <a:headEnd type="none" w="sm" len="sm"/>
            <a:tailEnd type="triangle" w="med" len="med"/>
          </a:ln>
        </p:spPr>
      </p:cxnSp>
      <p:sp>
        <p:nvSpPr>
          <p:cNvPr id="223" name="Google Shape;223;g8751c3b735_0_212"/>
          <p:cNvSpPr/>
          <p:nvPr/>
        </p:nvSpPr>
        <p:spPr>
          <a:xfrm>
            <a:off x="1211175" y="5817325"/>
            <a:ext cx="2339400" cy="222900"/>
          </a:xfrm>
          <a:prstGeom prst="roundRect">
            <a:avLst>
              <a:gd name="adj" fmla="val 16667"/>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200">
                <a:solidFill>
                  <a:schemeClr val="lt1"/>
                </a:solidFill>
                <a:latin typeface="Meiryo"/>
                <a:ea typeface="Meiryo"/>
                <a:cs typeface="Meiryo"/>
                <a:sym typeface="Meiryo"/>
              </a:rPr>
              <a:t>疑似症者条件に該当する場合</a:t>
            </a:r>
            <a:endParaRPr sz="1200">
              <a:solidFill>
                <a:schemeClr val="lt1"/>
              </a:solidFill>
              <a:latin typeface="Meiryo"/>
              <a:ea typeface="Meiryo"/>
              <a:cs typeface="Meiryo"/>
              <a:sym typeface="Meiryo"/>
            </a:endParaRPr>
          </a:p>
        </p:txBody>
      </p:sp>
      <p:sp>
        <p:nvSpPr>
          <p:cNvPr id="224" name="Google Shape;224;g8751c3b735_0_212"/>
          <p:cNvSpPr/>
          <p:nvPr/>
        </p:nvSpPr>
        <p:spPr>
          <a:xfrm>
            <a:off x="6418030" y="3948493"/>
            <a:ext cx="893700" cy="390900"/>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dk1"/>
                </a:solidFill>
                <a:latin typeface="Meiryo"/>
                <a:ea typeface="Meiryo"/>
                <a:cs typeface="Meiryo"/>
                <a:sym typeface="Meiryo"/>
              </a:rPr>
              <a:t>症状改善</a:t>
            </a:r>
            <a:endParaRPr sz="1300">
              <a:solidFill>
                <a:schemeClr val="dk1"/>
              </a:solidFill>
              <a:latin typeface="Meiryo"/>
              <a:ea typeface="Meiryo"/>
              <a:cs typeface="Meiryo"/>
              <a:sym typeface="Meiryo"/>
            </a:endParaRPr>
          </a:p>
        </p:txBody>
      </p:sp>
      <p:cxnSp>
        <p:nvCxnSpPr>
          <p:cNvPr id="225" name="Google Shape;225;g8751c3b735_0_212"/>
          <p:cNvCxnSpPr>
            <a:stCxn id="215" idx="1"/>
          </p:cNvCxnSpPr>
          <p:nvPr/>
        </p:nvCxnSpPr>
        <p:spPr>
          <a:xfrm flipH="1">
            <a:off x="655175" y="2528050"/>
            <a:ext cx="1681800" cy="2102100"/>
          </a:xfrm>
          <a:prstGeom prst="bentConnector2">
            <a:avLst/>
          </a:prstGeom>
          <a:noFill/>
          <a:ln w="57150" cap="flat" cmpd="sng">
            <a:solidFill>
              <a:srgbClr val="980000"/>
            </a:solidFill>
            <a:prstDash val="solid"/>
            <a:miter lim="800000"/>
            <a:headEnd type="none" w="sm" len="sm"/>
            <a:tailEnd type="triangle" w="med" len="med"/>
          </a:ln>
        </p:spPr>
      </p:cxnSp>
      <p:pic>
        <p:nvPicPr>
          <p:cNvPr id="4" name="図 3">
            <a:extLst>
              <a:ext uri="{FF2B5EF4-FFF2-40B4-BE49-F238E27FC236}">
                <a16:creationId xmlns:a16="http://schemas.microsoft.com/office/drawing/2014/main" id="{4B0C58DC-E496-1772-F121-D68DCF9BD1C2}"/>
              </a:ext>
            </a:extLst>
          </p:cNvPr>
          <p:cNvPicPr>
            <a:picLocks noChangeAspect="1"/>
          </p:cNvPicPr>
          <p:nvPr/>
        </p:nvPicPr>
        <p:blipFill>
          <a:blip r:embed="rId5">
            <a:alphaModFix amt="70000"/>
          </a:blip>
          <a:stretch>
            <a:fillRect/>
          </a:stretch>
        </p:blipFill>
        <p:spPr>
          <a:xfrm>
            <a:off x="22236" y="6177381"/>
            <a:ext cx="633369" cy="64947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g8751c3b735_0_263"/>
          <p:cNvSpPr txBox="1">
            <a:spLocks noGrp="1"/>
          </p:cNvSpPr>
          <p:nvPr>
            <p:ph type="title"/>
          </p:nvPr>
        </p:nvSpPr>
        <p:spPr>
          <a:xfrm>
            <a:off x="30525" y="-31300"/>
            <a:ext cx="7886700" cy="869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Meiryo"/>
              <a:buNone/>
            </a:pPr>
            <a:r>
              <a:rPr lang="ja-JP" sz="3700"/>
              <a:t>風邪症状出現後の経過　具体例</a:t>
            </a:r>
            <a:endParaRPr sz="3700"/>
          </a:p>
        </p:txBody>
      </p:sp>
      <p:graphicFrame>
        <p:nvGraphicFramePr>
          <p:cNvPr id="233" name="Google Shape;233;g8751c3b735_0_263"/>
          <p:cNvGraphicFramePr/>
          <p:nvPr>
            <p:extLst>
              <p:ext uri="{D42A27DB-BD31-4B8C-83A1-F6EECF244321}">
                <p14:modId xmlns:p14="http://schemas.microsoft.com/office/powerpoint/2010/main" val="2075519406"/>
              </p:ext>
            </p:extLst>
          </p:nvPr>
        </p:nvGraphicFramePr>
        <p:xfrm>
          <a:off x="0" y="1551726"/>
          <a:ext cx="9143900" cy="5306276"/>
        </p:xfrm>
        <a:graphic>
          <a:graphicData uri="http://schemas.openxmlformats.org/drawingml/2006/table">
            <a:tbl>
              <a:tblPr firstRow="1" bandRow="1">
                <a:noFill/>
                <a:tableStyleId>{6B11666E-59C3-4064-B33B-C4170AC843EB}</a:tableStyleId>
              </a:tblPr>
              <a:tblGrid>
                <a:gridCol w="532450">
                  <a:extLst>
                    <a:ext uri="{9D8B030D-6E8A-4147-A177-3AD203B41FA5}">
                      <a16:colId xmlns:a16="http://schemas.microsoft.com/office/drawing/2014/main" val="20000"/>
                    </a:ext>
                  </a:extLst>
                </a:gridCol>
                <a:gridCol w="855700">
                  <a:extLst>
                    <a:ext uri="{9D8B030D-6E8A-4147-A177-3AD203B41FA5}">
                      <a16:colId xmlns:a16="http://schemas.microsoft.com/office/drawing/2014/main" val="20001"/>
                    </a:ext>
                  </a:extLst>
                </a:gridCol>
                <a:gridCol w="517050">
                  <a:extLst>
                    <a:ext uri="{9D8B030D-6E8A-4147-A177-3AD203B41FA5}">
                      <a16:colId xmlns:a16="http://schemas.microsoft.com/office/drawing/2014/main" val="20002"/>
                    </a:ext>
                  </a:extLst>
                </a:gridCol>
                <a:gridCol w="517050">
                  <a:extLst>
                    <a:ext uri="{9D8B030D-6E8A-4147-A177-3AD203B41FA5}">
                      <a16:colId xmlns:a16="http://schemas.microsoft.com/office/drawing/2014/main" val="20003"/>
                    </a:ext>
                  </a:extLst>
                </a:gridCol>
                <a:gridCol w="517050">
                  <a:extLst>
                    <a:ext uri="{9D8B030D-6E8A-4147-A177-3AD203B41FA5}">
                      <a16:colId xmlns:a16="http://schemas.microsoft.com/office/drawing/2014/main" val="20004"/>
                    </a:ext>
                  </a:extLst>
                </a:gridCol>
                <a:gridCol w="517050">
                  <a:extLst>
                    <a:ext uri="{9D8B030D-6E8A-4147-A177-3AD203B41FA5}">
                      <a16:colId xmlns:a16="http://schemas.microsoft.com/office/drawing/2014/main" val="20005"/>
                    </a:ext>
                  </a:extLst>
                </a:gridCol>
                <a:gridCol w="517050">
                  <a:extLst>
                    <a:ext uri="{9D8B030D-6E8A-4147-A177-3AD203B41FA5}">
                      <a16:colId xmlns:a16="http://schemas.microsoft.com/office/drawing/2014/main" val="20006"/>
                    </a:ext>
                  </a:extLst>
                </a:gridCol>
                <a:gridCol w="517050">
                  <a:extLst>
                    <a:ext uri="{9D8B030D-6E8A-4147-A177-3AD203B41FA5}">
                      <a16:colId xmlns:a16="http://schemas.microsoft.com/office/drawing/2014/main" val="20007"/>
                    </a:ext>
                  </a:extLst>
                </a:gridCol>
                <a:gridCol w="517050">
                  <a:extLst>
                    <a:ext uri="{9D8B030D-6E8A-4147-A177-3AD203B41FA5}">
                      <a16:colId xmlns:a16="http://schemas.microsoft.com/office/drawing/2014/main" val="20008"/>
                    </a:ext>
                  </a:extLst>
                </a:gridCol>
                <a:gridCol w="517050">
                  <a:extLst>
                    <a:ext uri="{9D8B030D-6E8A-4147-A177-3AD203B41FA5}">
                      <a16:colId xmlns:a16="http://schemas.microsoft.com/office/drawing/2014/main" val="20009"/>
                    </a:ext>
                  </a:extLst>
                </a:gridCol>
                <a:gridCol w="517050">
                  <a:extLst>
                    <a:ext uri="{9D8B030D-6E8A-4147-A177-3AD203B41FA5}">
                      <a16:colId xmlns:a16="http://schemas.microsoft.com/office/drawing/2014/main" val="20010"/>
                    </a:ext>
                  </a:extLst>
                </a:gridCol>
                <a:gridCol w="517050">
                  <a:extLst>
                    <a:ext uri="{9D8B030D-6E8A-4147-A177-3AD203B41FA5}">
                      <a16:colId xmlns:a16="http://schemas.microsoft.com/office/drawing/2014/main" val="20011"/>
                    </a:ext>
                  </a:extLst>
                </a:gridCol>
                <a:gridCol w="517050">
                  <a:extLst>
                    <a:ext uri="{9D8B030D-6E8A-4147-A177-3AD203B41FA5}">
                      <a16:colId xmlns:a16="http://schemas.microsoft.com/office/drawing/2014/main" val="20012"/>
                    </a:ext>
                  </a:extLst>
                </a:gridCol>
                <a:gridCol w="517050">
                  <a:extLst>
                    <a:ext uri="{9D8B030D-6E8A-4147-A177-3AD203B41FA5}">
                      <a16:colId xmlns:a16="http://schemas.microsoft.com/office/drawing/2014/main" val="20013"/>
                    </a:ext>
                  </a:extLst>
                </a:gridCol>
                <a:gridCol w="517050">
                  <a:extLst>
                    <a:ext uri="{9D8B030D-6E8A-4147-A177-3AD203B41FA5}">
                      <a16:colId xmlns:a16="http://schemas.microsoft.com/office/drawing/2014/main" val="20014"/>
                    </a:ext>
                  </a:extLst>
                </a:gridCol>
                <a:gridCol w="517050">
                  <a:extLst>
                    <a:ext uri="{9D8B030D-6E8A-4147-A177-3AD203B41FA5}">
                      <a16:colId xmlns:a16="http://schemas.microsoft.com/office/drawing/2014/main" val="20015"/>
                    </a:ext>
                  </a:extLst>
                </a:gridCol>
                <a:gridCol w="517050">
                  <a:extLst>
                    <a:ext uri="{9D8B030D-6E8A-4147-A177-3AD203B41FA5}">
                      <a16:colId xmlns:a16="http://schemas.microsoft.com/office/drawing/2014/main" val="20016"/>
                    </a:ext>
                  </a:extLst>
                </a:gridCol>
              </a:tblGrid>
              <a:tr h="660921">
                <a:tc>
                  <a:txBody>
                    <a:bodyPr/>
                    <a:lstStyle/>
                    <a:p>
                      <a:pPr marL="0" marR="0" lvl="0" indent="0" algn="l" rtl="0">
                        <a:spcBef>
                          <a:spcPts val="0"/>
                        </a:spcBef>
                        <a:spcAft>
                          <a:spcPts val="0"/>
                        </a:spcAft>
                        <a:buNone/>
                      </a:pPr>
                      <a:r>
                        <a:rPr lang="ja-JP" sz="1800"/>
                        <a:t>日数</a:t>
                      </a:r>
                      <a:endParaRPr/>
                    </a:p>
                  </a:txBody>
                  <a:tcPr marL="91450" marR="91450" marT="45725" marB="45725"/>
                </a:tc>
                <a:tc>
                  <a:txBody>
                    <a:bodyPr/>
                    <a:lstStyle/>
                    <a:p>
                      <a:pPr marL="0" marR="0" lvl="0" indent="0" algn="ctr" rtl="0">
                        <a:spcBef>
                          <a:spcPts val="0"/>
                        </a:spcBef>
                        <a:spcAft>
                          <a:spcPts val="0"/>
                        </a:spcAft>
                        <a:buNone/>
                      </a:pPr>
                      <a:r>
                        <a:rPr lang="ja-JP" sz="1800"/>
                        <a:t>0</a:t>
                      </a:r>
                      <a:endParaRPr sz="1800"/>
                    </a:p>
                  </a:txBody>
                  <a:tcPr marL="91450" marR="91450" marT="45725" marB="45725"/>
                </a:tc>
                <a:tc>
                  <a:txBody>
                    <a:bodyPr/>
                    <a:lstStyle/>
                    <a:p>
                      <a:pPr marL="0" marR="0" lvl="0" indent="0" algn="ctr" rtl="0">
                        <a:spcBef>
                          <a:spcPts val="0"/>
                        </a:spcBef>
                        <a:spcAft>
                          <a:spcPts val="0"/>
                        </a:spcAft>
                        <a:buNone/>
                      </a:pPr>
                      <a:r>
                        <a:rPr lang="ja-JP" sz="1800"/>
                        <a:t>1</a:t>
                      </a:r>
                      <a:endParaRPr sz="1800"/>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2</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3</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4</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5</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6</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7</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solidFill>
                            <a:schemeClr val="lt1"/>
                          </a:solidFill>
                        </a:rPr>
                        <a:t>8</a:t>
                      </a:r>
                      <a:endParaRPr sz="18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800"/>
                        <a:t>9</a:t>
                      </a:r>
                      <a:endParaRPr sz="1800"/>
                    </a:p>
                  </a:txBody>
                  <a:tcPr marL="91450" marR="91450" marT="45725" marB="45725"/>
                </a:tc>
                <a:tc>
                  <a:txBody>
                    <a:bodyPr/>
                    <a:lstStyle/>
                    <a:p>
                      <a:pPr marL="0" marR="0" lvl="0" indent="0" algn="ctr" rtl="0">
                        <a:spcBef>
                          <a:spcPts val="0"/>
                        </a:spcBef>
                        <a:spcAft>
                          <a:spcPts val="0"/>
                        </a:spcAft>
                        <a:buNone/>
                      </a:pPr>
                      <a:r>
                        <a:rPr lang="ja-JP" sz="1800"/>
                        <a:t>10</a:t>
                      </a:r>
                      <a:endParaRPr sz="1800"/>
                    </a:p>
                  </a:txBody>
                  <a:tcPr marL="91450" marR="91450" marT="45725" marB="45725"/>
                </a:tc>
                <a:tc>
                  <a:txBody>
                    <a:bodyPr/>
                    <a:lstStyle/>
                    <a:p>
                      <a:pPr marL="0" marR="0" lvl="0" indent="0" algn="ctr" rtl="0">
                        <a:spcBef>
                          <a:spcPts val="0"/>
                        </a:spcBef>
                        <a:spcAft>
                          <a:spcPts val="0"/>
                        </a:spcAft>
                        <a:buNone/>
                      </a:pPr>
                      <a:r>
                        <a:rPr lang="ja-JP" sz="1800"/>
                        <a:t>11</a:t>
                      </a:r>
                      <a:endParaRPr sz="1800"/>
                    </a:p>
                  </a:txBody>
                  <a:tcPr marL="91450" marR="91450" marT="45725" marB="45725"/>
                </a:tc>
                <a:tc>
                  <a:txBody>
                    <a:bodyPr/>
                    <a:lstStyle/>
                    <a:p>
                      <a:pPr marL="0" marR="0" lvl="0" indent="0" algn="ctr" rtl="0">
                        <a:spcBef>
                          <a:spcPts val="0"/>
                        </a:spcBef>
                        <a:spcAft>
                          <a:spcPts val="0"/>
                        </a:spcAft>
                        <a:buNone/>
                      </a:pPr>
                      <a:r>
                        <a:rPr lang="ja-JP" sz="1800"/>
                        <a:t>12</a:t>
                      </a:r>
                      <a:endParaRPr sz="1800"/>
                    </a:p>
                  </a:txBody>
                  <a:tcPr marL="91450" marR="91450" marT="45725" marB="45725"/>
                </a:tc>
                <a:tc>
                  <a:txBody>
                    <a:bodyPr/>
                    <a:lstStyle/>
                    <a:p>
                      <a:pPr marL="0" marR="0" lvl="0" indent="0" algn="ctr" rtl="0">
                        <a:spcBef>
                          <a:spcPts val="0"/>
                        </a:spcBef>
                        <a:spcAft>
                          <a:spcPts val="0"/>
                        </a:spcAft>
                        <a:buNone/>
                      </a:pPr>
                      <a:r>
                        <a:rPr lang="ja-JP" sz="1800"/>
                        <a:t>13</a:t>
                      </a:r>
                      <a:endParaRPr sz="1800"/>
                    </a:p>
                  </a:txBody>
                  <a:tcPr marL="91450" marR="91450" marT="45725" marB="45725"/>
                </a:tc>
                <a:tc>
                  <a:txBody>
                    <a:bodyPr/>
                    <a:lstStyle/>
                    <a:p>
                      <a:pPr marL="0" marR="0" lvl="0" indent="0" algn="ctr" rtl="0">
                        <a:spcBef>
                          <a:spcPts val="0"/>
                        </a:spcBef>
                        <a:spcAft>
                          <a:spcPts val="0"/>
                        </a:spcAft>
                        <a:buNone/>
                      </a:pPr>
                      <a:r>
                        <a:rPr lang="ja-JP" sz="1800"/>
                        <a:t>14</a:t>
                      </a:r>
                      <a:endParaRPr sz="1800"/>
                    </a:p>
                  </a:txBody>
                  <a:tcPr marL="91450" marR="91450" marT="45725" marB="45725"/>
                </a:tc>
                <a:tc>
                  <a:txBody>
                    <a:bodyPr/>
                    <a:lstStyle/>
                    <a:p>
                      <a:pPr marL="0" marR="0" lvl="0" indent="0" algn="ctr" rtl="0">
                        <a:spcBef>
                          <a:spcPts val="0"/>
                        </a:spcBef>
                        <a:spcAft>
                          <a:spcPts val="0"/>
                        </a:spcAft>
                        <a:buNone/>
                      </a:pPr>
                      <a:r>
                        <a:rPr lang="ja-JP" sz="1800"/>
                        <a:t>15</a:t>
                      </a:r>
                      <a:endParaRPr sz="1800"/>
                    </a:p>
                  </a:txBody>
                  <a:tcPr marL="91450" marR="91450" marT="45725" marB="45725"/>
                </a:tc>
                <a:extLst>
                  <a:ext uri="{0D108BD9-81ED-4DB2-BD59-A6C34878D82A}">
                    <a16:rowId xmlns:a16="http://schemas.microsoft.com/office/drawing/2014/main" val="10000"/>
                  </a:ext>
                </a:extLst>
              </a:tr>
              <a:tr h="922081">
                <a:tc>
                  <a:txBody>
                    <a:bodyPr/>
                    <a:lstStyle/>
                    <a:p>
                      <a:pPr marL="0" marR="0" lvl="0" indent="0" algn="ctr" rtl="0">
                        <a:spcBef>
                          <a:spcPts val="0"/>
                        </a:spcBef>
                        <a:spcAft>
                          <a:spcPts val="0"/>
                        </a:spcAft>
                        <a:buNone/>
                      </a:pPr>
                      <a:r>
                        <a:rPr lang="ja-JP" sz="1800" b="1" dirty="0"/>
                        <a:t>A</a:t>
                      </a:r>
                      <a:endParaRPr sz="1800" b="1" dirty="0"/>
                    </a:p>
                  </a:txBody>
                  <a:tcPr marL="91450" marR="91450" marT="45725" marB="45725" anchor="ctr"/>
                </a:tc>
                <a:tc rowSpan="5">
                  <a:txBody>
                    <a:bodyPr/>
                    <a:lstStyle/>
                    <a:p>
                      <a:pPr marL="0" marR="0" lvl="0" indent="0" algn="ctr" rtl="0">
                        <a:spcBef>
                          <a:spcPts val="0"/>
                        </a:spcBef>
                        <a:spcAft>
                          <a:spcPts val="0"/>
                        </a:spcAft>
                        <a:buNone/>
                      </a:pPr>
                      <a:r>
                        <a:rPr lang="ja-JP" sz="2400" b="1">
                          <a:latin typeface="Meiryo"/>
                          <a:ea typeface="Meiryo"/>
                          <a:cs typeface="Meiryo"/>
                          <a:sym typeface="Meiryo"/>
                        </a:rPr>
                        <a:t>風邪症状出現</a:t>
                      </a:r>
                      <a:endParaRPr/>
                    </a:p>
                  </a:txBody>
                  <a:tcPr marL="91450" marR="91450" marT="45725" marB="45725" anchor="ct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1"/>
                  </a:ext>
                </a:extLst>
              </a:tr>
              <a:tr h="922081">
                <a:tc>
                  <a:txBody>
                    <a:bodyPr/>
                    <a:lstStyle/>
                    <a:p>
                      <a:pPr marL="0" marR="0" lvl="0" indent="0" algn="ctr" rtl="0">
                        <a:spcBef>
                          <a:spcPts val="0"/>
                        </a:spcBef>
                        <a:spcAft>
                          <a:spcPts val="0"/>
                        </a:spcAft>
                        <a:buNone/>
                      </a:pPr>
                      <a:r>
                        <a:rPr lang="ja-JP" sz="1800" b="1"/>
                        <a:t>B</a:t>
                      </a:r>
                      <a:endParaRPr sz="1800" b="1"/>
                    </a:p>
                  </a:txBody>
                  <a:tcPr marL="91450" marR="91450" marT="45725" marB="45725" anchor="ctr"/>
                </a:tc>
                <a:tc vMerge="1">
                  <a:txBody>
                    <a:bodyPr/>
                    <a:lstStyle/>
                    <a:p>
                      <a:endParaRPr lang="ja-JP"/>
                    </a:p>
                  </a:txBody>
                  <a:tcP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2"/>
                  </a:ext>
                </a:extLst>
              </a:tr>
              <a:tr h="922081">
                <a:tc>
                  <a:txBody>
                    <a:bodyPr/>
                    <a:lstStyle/>
                    <a:p>
                      <a:pPr marL="0" marR="0" lvl="0" indent="0" algn="ctr" rtl="0">
                        <a:spcBef>
                          <a:spcPts val="0"/>
                        </a:spcBef>
                        <a:spcAft>
                          <a:spcPts val="0"/>
                        </a:spcAft>
                        <a:buNone/>
                      </a:pPr>
                      <a:r>
                        <a:rPr lang="ja-JP" sz="1800" b="1" dirty="0"/>
                        <a:t>C</a:t>
                      </a:r>
                      <a:endParaRPr sz="1800" b="1" dirty="0"/>
                    </a:p>
                  </a:txBody>
                  <a:tcPr marL="91450" marR="91450" marT="45725" marB="45725" anchor="ctr"/>
                </a:tc>
                <a:tc vMerge="1">
                  <a:txBody>
                    <a:bodyPr/>
                    <a:lstStyle/>
                    <a:p>
                      <a:endParaRPr lang="ja-JP"/>
                    </a:p>
                  </a:txBody>
                  <a:tcP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3"/>
                  </a:ext>
                </a:extLst>
              </a:tr>
              <a:tr h="922081">
                <a:tc>
                  <a:txBody>
                    <a:bodyPr/>
                    <a:lstStyle/>
                    <a:p>
                      <a:pPr marL="0" marR="0" lvl="0" indent="0" algn="ctr" rtl="0">
                        <a:spcBef>
                          <a:spcPts val="0"/>
                        </a:spcBef>
                        <a:spcAft>
                          <a:spcPts val="0"/>
                        </a:spcAft>
                        <a:buNone/>
                      </a:pPr>
                      <a:r>
                        <a:rPr lang="ja-JP" sz="1800" b="1"/>
                        <a:t>D</a:t>
                      </a:r>
                      <a:endParaRPr sz="1800" b="1"/>
                    </a:p>
                  </a:txBody>
                  <a:tcPr marL="91450" marR="91450" marT="45725" marB="45725" anchor="ctr"/>
                </a:tc>
                <a:tc vMerge="1">
                  <a:txBody>
                    <a:bodyPr/>
                    <a:lstStyle/>
                    <a:p>
                      <a:endParaRPr lang="ja-JP"/>
                    </a:p>
                  </a:txBody>
                  <a:tcP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4"/>
                  </a:ext>
                </a:extLst>
              </a:tr>
              <a:tr h="957031">
                <a:tc>
                  <a:txBody>
                    <a:bodyPr/>
                    <a:lstStyle/>
                    <a:p>
                      <a:pPr marL="0" marR="0" lvl="0" indent="0" algn="ctr" rtl="0">
                        <a:spcBef>
                          <a:spcPts val="0"/>
                        </a:spcBef>
                        <a:spcAft>
                          <a:spcPts val="0"/>
                        </a:spcAft>
                        <a:buNone/>
                      </a:pPr>
                      <a:r>
                        <a:rPr lang="ja-JP" sz="1800" b="1" dirty="0"/>
                        <a:t>E</a:t>
                      </a:r>
                      <a:endParaRPr sz="1800" b="1" dirty="0"/>
                    </a:p>
                  </a:txBody>
                  <a:tcPr marL="91450" marR="91450" marT="45725" marB="45725" anchor="ctr"/>
                </a:tc>
                <a:tc vMerge="1">
                  <a:txBody>
                    <a:bodyPr/>
                    <a:lstStyle/>
                    <a:p>
                      <a:endParaRPr lang="ja-JP"/>
                    </a:p>
                  </a:txBody>
                  <a:tcPr/>
                </a:tc>
                <a:tc>
                  <a:txBody>
                    <a:bodyPr/>
                    <a:lstStyle/>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0005"/>
                  </a:ext>
                </a:extLst>
              </a:tr>
            </a:tbl>
          </a:graphicData>
        </a:graphic>
      </p:graphicFrame>
      <p:sp>
        <p:nvSpPr>
          <p:cNvPr id="234" name="Google Shape;234;g8751c3b735_0_263"/>
          <p:cNvSpPr txBox="1">
            <a:spLocks noGrp="1"/>
          </p:cNvSpPr>
          <p:nvPr>
            <p:ph type="sldNum" idx="12"/>
          </p:nvPr>
        </p:nvSpPr>
        <p:spPr>
          <a:xfrm>
            <a:off x="6463604" y="6556694"/>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4</a:t>
            </a:fld>
            <a:endParaRPr/>
          </a:p>
        </p:txBody>
      </p:sp>
      <p:pic>
        <p:nvPicPr>
          <p:cNvPr id="235" name="Google Shape;235;g8751c3b735_0_263"/>
          <p:cNvPicPr preferRelativeResize="0"/>
          <p:nvPr/>
        </p:nvPicPr>
        <p:blipFill rotWithShape="1">
          <a:blip r:embed="rId3">
            <a:alphaModFix/>
          </a:blip>
          <a:srcRect/>
          <a:stretch/>
        </p:blipFill>
        <p:spPr>
          <a:xfrm>
            <a:off x="610409" y="2371742"/>
            <a:ext cx="793455" cy="869217"/>
          </a:xfrm>
          <a:prstGeom prst="rect">
            <a:avLst/>
          </a:prstGeom>
          <a:noFill/>
          <a:ln>
            <a:noFill/>
          </a:ln>
        </p:spPr>
      </p:pic>
      <p:pic>
        <p:nvPicPr>
          <p:cNvPr id="236" name="Google Shape;236;g8751c3b735_0_263"/>
          <p:cNvPicPr preferRelativeResize="0"/>
          <p:nvPr/>
        </p:nvPicPr>
        <p:blipFill rotWithShape="1">
          <a:blip r:embed="rId4">
            <a:alphaModFix/>
          </a:blip>
          <a:srcRect/>
          <a:stretch/>
        </p:blipFill>
        <p:spPr>
          <a:xfrm>
            <a:off x="515149" y="5641381"/>
            <a:ext cx="811703" cy="869217"/>
          </a:xfrm>
          <a:prstGeom prst="rect">
            <a:avLst/>
          </a:prstGeom>
          <a:noFill/>
          <a:ln>
            <a:noFill/>
          </a:ln>
        </p:spPr>
      </p:pic>
      <p:sp>
        <p:nvSpPr>
          <p:cNvPr id="237" name="Google Shape;237;g8751c3b735_0_263"/>
          <p:cNvSpPr/>
          <p:nvPr/>
        </p:nvSpPr>
        <p:spPr>
          <a:xfrm>
            <a:off x="1946425" y="2563702"/>
            <a:ext cx="423900" cy="561600"/>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g8751c3b735_0_263"/>
          <p:cNvSpPr txBox="1"/>
          <p:nvPr/>
        </p:nvSpPr>
        <p:spPr>
          <a:xfrm rot="5400000">
            <a:off x="1882475" y="2630598"/>
            <a:ext cx="5517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lt1"/>
                </a:solidFill>
                <a:latin typeface="Meiryo"/>
                <a:ea typeface="Meiryo"/>
                <a:cs typeface="Meiryo"/>
                <a:sym typeface="Meiryo"/>
              </a:rPr>
              <a:t>症状</a:t>
            </a:r>
            <a:endParaRPr>
              <a:solidFill>
                <a:schemeClr val="lt1"/>
              </a:solidFill>
              <a:latin typeface="Meiryo"/>
              <a:ea typeface="Meiryo"/>
              <a:cs typeface="Meiryo"/>
              <a:sym typeface="Meiryo"/>
            </a:endParaRPr>
          </a:p>
          <a:p>
            <a:pPr marL="0" marR="0" lvl="0" indent="0" algn="ctr" rtl="0">
              <a:spcBef>
                <a:spcPts val="0"/>
              </a:spcBef>
              <a:spcAft>
                <a:spcPts val="0"/>
              </a:spcAft>
              <a:buNone/>
            </a:pPr>
            <a:r>
              <a:rPr lang="ja-JP">
                <a:solidFill>
                  <a:schemeClr val="lt1"/>
                </a:solidFill>
                <a:latin typeface="Meiryo"/>
                <a:ea typeface="Meiryo"/>
                <a:cs typeface="Meiryo"/>
                <a:sym typeface="Meiryo"/>
              </a:rPr>
              <a:t>消失</a:t>
            </a:r>
            <a:endParaRPr sz="1000"/>
          </a:p>
        </p:txBody>
      </p:sp>
      <p:sp>
        <p:nvSpPr>
          <p:cNvPr id="239" name="Google Shape;239;g8751c3b735_0_263"/>
          <p:cNvSpPr/>
          <p:nvPr/>
        </p:nvSpPr>
        <p:spPr>
          <a:xfrm>
            <a:off x="3003450" y="3494527"/>
            <a:ext cx="423900" cy="590100"/>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g8751c3b735_0_263"/>
          <p:cNvSpPr txBox="1"/>
          <p:nvPr/>
        </p:nvSpPr>
        <p:spPr>
          <a:xfrm rot="5400000">
            <a:off x="2934100" y="3584523"/>
            <a:ext cx="5625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lt1"/>
                </a:solidFill>
                <a:latin typeface="Meiryo"/>
                <a:ea typeface="Meiryo"/>
                <a:cs typeface="Meiryo"/>
                <a:sym typeface="Meiryo"/>
              </a:rPr>
              <a:t>症状</a:t>
            </a:r>
            <a:endParaRPr>
              <a:solidFill>
                <a:schemeClr val="lt1"/>
              </a:solidFill>
              <a:latin typeface="Meiryo"/>
              <a:ea typeface="Meiryo"/>
              <a:cs typeface="Meiryo"/>
              <a:sym typeface="Meiryo"/>
            </a:endParaRPr>
          </a:p>
          <a:p>
            <a:pPr marL="0" marR="0" lvl="0" indent="0" algn="ctr" rtl="0">
              <a:spcBef>
                <a:spcPts val="0"/>
              </a:spcBef>
              <a:spcAft>
                <a:spcPts val="0"/>
              </a:spcAft>
              <a:buNone/>
            </a:pPr>
            <a:r>
              <a:rPr lang="ja-JP">
                <a:solidFill>
                  <a:schemeClr val="lt1"/>
                </a:solidFill>
                <a:latin typeface="Meiryo"/>
                <a:ea typeface="Meiryo"/>
                <a:cs typeface="Meiryo"/>
                <a:sym typeface="Meiryo"/>
              </a:rPr>
              <a:t>消失</a:t>
            </a:r>
            <a:endParaRPr sz="1000"/>
          </a:p>
        </p:txBody>
      </p:sp>
      <p:sp>
        <p:nvSpPr>
          <p:cNvPr id="241" name="Google Shape;241;g8751c3b735_0_263"/>
          <p:cNvSpPr/>
          <p:nvPr/>
        </p:nvSpPr>
        <p:spPr>
          <a:xfrm>
            <a:off x="3995738" y="4243070"/>
            <a:ext cx="423900" cy="734100"/>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g8751c3b735_0_263"/>
          <p:cNvSpPr txBox="1"/>
          <p:nvPr/>
        </p:nvSpPr>
        <p:spPr>
          <a:xfrm rot="5400000">
            <a:off x="3926850" y="4532575"/>
            <a:ext cx="5616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lt1"/>
                </a:solidFill>
                <a:latin typeface="Meiryo"/>
                <a:ea typeface="Meiryo"/>
                <a:cs typeface="Meiryo"/>
                <a:sym typeface="Meiryo"/>
              </a:rPr>
              <a:t>症状</a:t>
            </a:r>
            <a:endParaRPr>
              <a:solidFill>
                <a:schemeClr val="lt1"/>
              </a:solidFill>
              <a:latin typeface="Meiryo"/>
              <a:ea typeface="Meiryo"/>
              <a:cs typeface="Meiryo"/>
              <a:sym typeface="Meiryo"/>
            </a:endParaRPr>
          </a:p>
          <a:p>
            <a:pPr marL="0" marR="0" lvl="0" indent="0" algn="ctr" rtl="0">
              <a:spcBef>
                <a:spcPts val="0"/>
              </a:spcBef>
              <a:spcAft>
                <a:spcPts val="0"/>
              </a:spcAft>
              <a:buNone/>
            </a:pPr>
            <a:r>
              <a:rPr lang="ja-JP">
                <a:solidFill>
                  <a:schemeClr val="lt1"/>
                </a:solidFill>
                <a:latin typeface="Meiryo"/>
                <a:ea typeface="Meiryo"/>
                <a:cs typeface="Meiryo"/>
                <a:sym typeface="Meiryo"/>
              </a:rPr>
              <a:t>消失</a:t>
            </a:r>
            <a:endParaRPr sz="1000"/>
          </a:p>
        </p:txBody>
      </p:sp>
      <p:grpSp>
        <p:nvGrpSpPr>
          <p:cNvPr id="243" name="Google Shape;243;g8751c3b735_0_263"/>
          <p:cNvGrpSpPr/>
          <p:nvPr/>
        </p:nvGrpSpPr>
        <p:grpSpPr>
          <a:xfrm>
            <a:off x="2587373" y="2779134"/>
            <a:ext cx="1360900" cy="271211"/>
            <a:chOff x="6072167" y="4756083"/>
            <a:chExt cx="1814533" cy="355500"/>
          </a:xfrm>
        </p:grpSpPr>
        <p:cxnSp>
          <p:nvCxnSpPr>
            <p:cNvPr id="244" name="Google Shape;244;g8751c3b735_0_263"/>
            <p:cNvCxnSpPr/>
            <p:nvPr/>
          </p:nvCxnSpPr>
          <p:spPr>
            <a:xfrm>
              <a:off x="6096000" y="4933234"/>
              <a:ext cx="1790700" cy="0"/>
            </a:xfrm>
            <a:prstGeom prst="straightConnector1">
              <a:avLst/>
            </a:prstGeom>
            <a:noFill/>
            <a:ln w="127000" cap="flat" cmpd="sng">
              <a:solidFill>
                <a:srgbClr val="FFC000"/>
              </a:solidFill>
              <a:prstDash val="solid"/>
              <a:miter lim="800000"/>
              <a:headEnd type="triangle" w="med" len="med"/>
              <a:tailEnd type="triangle" w="med" len="med"/>
            </a:ln>
          </p:spPr>
        </p:cxnSp>
        <p:sp>
          <p:nvSpPr>
            <p:cNvPr id="245" name="Google Shape;245;g8751c3b735_0_263"/>
            <p:cNvSpPr/>
            <p:nvPr/>
          </p:nvSpPr>
          <p:spPr>
            <a:xfrm>
              <a:off x="6072167" y="4756083"/>
              <a:ext cx="1092300" cy="355500"/>
            </a:xfrm>
            <a:prstGeom prst="ellipse">
              <a:avLst/>
            </a:prstGeom>
            <a:solidFill>
              <a:srgbClr val="FFC000"/>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3日</a:t>
              </a:r>
              <a:endParaRPr/>
            </a:p>
          </p:txBody>
        </p:sp>
      </p:grpSp>
      <p:sp>
        <p:nvSpPr>
          <p:cNvPr id="246" name="Google Shape;246;g8751c3b735_0_263"/>
          <p:cNvSpPr/>
          <p:nvPr/>
        </p:nvSpPr>
        <p:spPr>
          <a:xfrm>
            <a:off x="5599322" y="2418840"/>
            <a:ext cx="423900" cy="734100"/>
          </a:xfrm>
          <a:prstGeom prst="roundRect">
            <a:avLst>
              <a:gd name="adj" fmla="val 16667"/>
            </a:avLst>
          </a:prstGeom>
          <a:solidFill>
            <a:srgbClr val="0C0C0C"/>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g8751c3b735_0_263"/>
          <p:cNvSpPr txBox="1"/>
          <p:nvPr/>
        </p:nvSpPr>
        <p:spPr>
          <a:xfrm rot="5400000">
            <a:off x="5471784" y="2594613"/>
            <a:ext cx="678900" cy="38250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lt1"/>
                </a:solidFill>
                <a:latin typeface="Meiryo"/>
                <a:ea typeface="Meiryo"/>
                <a:cs typeface="Meiryo"/>
                <a:sym typeface="Meiryo"/>
              </a:rPr>
              <a:t>出勤可</a:t>
            </a:r>
            <a:endParaRPr sz="1200">
              <a:solidFill>
                <a:schemeClr val="lt1"/>
              </a:solidFill>
              <a:latin typeface="Meiryo"/>
              <a:ea typeface="Meiryo"/>
              <a:cs typeface="Meiryo"/>
              <a:sym typeface="Meiryo"/>
            </a:endParaRPr>
          </a:p>
        </p:txBody>
      </p:sp>
      <p:sp>
        <p:nvSpPr>
          <p:cNvPr id="248" name="Google Shape;248;g8751c3b735_0_263"/>
          <p:cNvSpPr/>
          <p:nvPr/>
        </p:nvSpPr>
        <p:spPr>
          <a:xfrm>
            <a:off x="5602237" y="3350486"/>
            <a:ext cx="423900" cy="734100"/>
          </a:xfrm>
          <a:prstGeom prst="roundRect">
            <a:avLst>
              <a:gd name="adj" fmla="val 16667"/>
            </a:avLst>
          </a:prstGeom>
          <a:solidFill>
            <a:srgbClr val="0C0C0C"/>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g8751c3b735_0_263"/>
          <p:cNvSpPr txBox="1"/>
          <p:nvPr/>
        </p:nvSpPr>
        <p:spPr>
          <a:xfrm rot="5400000">
            <a:off x="5474690" y="3526263"/>
            <a:ext cx="678900" cy="38250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lt1"/>
                </a:solidFill>
                <a:latin typeface="Meiryo"/>
                <a:ea typeface="Meiryo"/>
                <a:cs typeface="Meiryo"/>
                <a:sym typeface="Meiryo"/>
              </a:rPr>
              <a:t>出勤可</a:t>
            </a:r>
            <a:endParaRPr sz="1300">
              <a:solidFill>
                <a:schemeClr val="lt1"/>
              </a:solidFill>
              <a:latin typeface="Meiryo"/>
              <a:ea typeface="Meiryo"/>
              <a:cs typeface="Meiryo"/>
              <a:sym typeface="Meiryo"/>
            </a:endParaRPr>
          </a:p>
        </p:txBody>
      </p:sp>
      <p:sp>
        <p:nvSpPr>
          <p:cNvPr id="250" name="Google Shape;250;g8751c3b735_0_263"/>
          <p:cNvSpPr/>
          <p:nvPr/>
        </p:nvSpPr>
        <p:spPr>
          <a:xfrm>
            <a:off x="6082708" y="4255770"/>
            <a:ext cx="423900" cy="734100"/>
          </a:xfrm>
          <a:prstGeom prst="roundRect">
            <a:avLst>
              <a:gd name="adj" fmla="val 16667"/>
            </a:avLst>
          </a:prstGeom>
          <a:solidFill>
            <a:srgbClr val="0C0C0C"/>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g8751c3b735_0_263"/>
          <p:cNvSpPr txBox="1"/>
          <p:nvPr/>
        </p:nvSpPr>
        <p:spPr>
          <a:xfrm rot="5400000">
            <a:off x="5955178" y="4431538"/>
            <a:ext cx="678900" cy="38250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lt1"/>
                </a:solidFill>
                <a:latin typeface="Meiryo"/>
                <a:ea typeface="Meiryo"/>
                <a:cs typeface="Meiryo"/>
                <a:sym typeface="Meiryo"/>
              </a:rPr>
              <a:t>出勤可</a:t>
            </a:r>
            <a:endParaRPr sz="1300">
              <a:solidFill>
                <a:schemeClr val="lt1"/>
              </a:solidFill>
              <a:latin typeface="Meiryo"/>
              <a:ea typeface="Meiryo"/>
              <a:cs typeface="Meiryo"/>
              <a:sym typeface="Meiryo"/>
            </a:endParaRPr>
          </a:p>
        </p:txBody>
      </p:sp>
      <p:sp>
        <p:nvSpPr>
          <p:cNvPr id="252" name="Google Shape;252;g8751c3b735_0_263"/>
          <p:cNvSpPr/>
          <p:nvPr/>
        </p:nvSpPr>
        <p:spPr>
          <a:xfrm>
            <a:off x="6582664" y="5138736"/>
            <a:ext cx="423900" cy="734100"/>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g8751c3b735_0_263"/>
          <p:cNvSpPr txBox="1"/>
          <p:nvPr/>
        </p:nvSpPr>
        <p:spPr>
          <a:xfrm rot="5400000">
            <a:off x="6455128" y="5314513"/>
            <a:ext cx="6789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lt1"/>
                </a:solidFill>
                <a:latin typeface="Meiryo"/>
                <a:ea typeface="Meiryo"/>
                <a:cs typeface="Meiryo"/>
                <a:sym typeface="Meiryo"/>
              </a:rPr>
              <a:t>症状</a:t>
            </a:r>
            <a:endParaRPr sz="1300">
              <a:solidFill>
                <a:schemeClr val="lt1"/>
              </a:solidFill>
              <a:latin typeface="Meiryo"/>
              <a:ea typeface="Meiryo"/>
              <a:cs typeface="Meiryo"/>
              <a:sym typeface="Meiryo"/>
            </a:endParaRPr>
          </a:p>
          <a:p>
            <a:pPr marL="0" marR="0" lvl="0" indent="0" algn="ctr" rtl="0">
              <a:spcBef>
                <a:spcPts val="0"/>
              </a:spcBef>
              <a:spcAft>
                <a:spcPts val="0"/>
              </a:spcAft>
              <a:buNone/>
            </a:pPr>
            <a:r>
              <a:rPr lang="ja-JP" sz="1300">
                <a:solidFill>
                  <a:schemeClr val="lt1"/>
                </a:solidFill>
                <a:latin typeface="Meiryo"/>
                <a:ea typeface="Meiryo"/>
                <a:cs typeface="Meiryo"/>
                <a:sym typeface="Meiryo"/>
              </a:rPr>
              <a:t>消失</a:t>
            </a:r>
            <a:endParaRPr sz="900"/>
          </a:p>
        </p:txBody>
      </p:sp>
      <p:sp>
        <p:nvSpPr>
          <p:cNvPr id="254" name="Google Shape;254;g8751c3b735_0_263"/>
          <p:cNvSpPr/>
          <p:nvPr/>
        </p:nvSpPr>
        <p:spPr>
          <a:xfrm>
            <a:off x="8710171" y="5138736"/>
            <a:ext cx="423900" cy="734100"/>
          </a:xfrm>
          <a:prstGeom prst="roundRect">
            <a:avLst>
              <a:gd name="adj" fmla="val 16667"/>
            </a:avLst>
          </a:prstGeom>
          <a:solidFill>
            <a:srgbClr val="0C0C0C"/>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g8751c3b735_0_263"/>
          <p:cNvSpPr txBox="1"/>
          <p:nvPr/>
        </p:nvSpPr>
        <p:spPr>
          <a:xfrm rot="5400000">
            <a:off x="8582634" y="5314513"/>
            <a:ext cx="678900" cy="38250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lt1"/>
                </a:solidFill>
                <a:latin typeface="Meiryo"/>
                <a:ea typeface="Meiryo"/>
                <a:cs typeface="Meiryo"/>
                <a:sym typeface="Meiryo"/>
              </a:rPr>
              <a:t>出勤可</a:t>
            </a:r>
            <a:endParaRPr sz="1300">
              <a:solidFill>
                <a:schemeClr val="lt1"/>
              </a:solidFill>
              <a:latin typeface="Meiryo"/>
              <a:ea typeface="Meiryo"/>
              <a:cs typeface="Meiryo"/>
              <a:sym typeface="Meiryo"/>
            </a:endParaRPr>
          </a:p>
        </p:txBody>
      </p:sp>
      <p:sp>
        <p:nvSpPr>
          <p:cNvPr id="256" name="Google Shape;256;g8751c3b735_0_263"/>
          <p:cNvSpPr/>
          <p:nvPr/>
        </p:nvSpPr>
        <p:spPr>
          <a:xfrm>
            <a:off x="3017050" y="5254598"/>
            <a:ext cx="423900" cy="6138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g8751c3b735_0_263"/>
          <p:cNvSpPr txBox="1"/>
          <p:nvPr/>
        </p:nvSpPr>
        <p:spPr>
          <a:xfrm rot="5400000">
            <a:off x="2923425" y="5341152"/>
            <a:ext cx="6111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電話相談</a:t>
            </a:r>
            <a:endParaRPr sz="1000"/>
          </a:p>
        </p:txBody>
      </p:sp>
      <p:sp>
        <p:nvSpPr>
          <p:cNvPr id="258" name="Google Shape;258;g8751c3b735_0_263"/>
          <p:cNvSpPr/>
          <p:nvPr/>
        </p:nvSpPr>
        <p:spPr>
          <a:xfrm>
            <a:off x="4518581" y="5287098"/>
            <a:ext cx="423900" cy="6138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g8751c3b735_0_263"/>
          <p:cNvSpPr txBox="1"/>
          <p:nvPr/>
        </p:nvSpPr>
        <p:spPr>
          <a:xfrm rot="5400000">
            <a:off x="4424959" y="5376158"/>
            <a:ext cx="6111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PCR陰性</a:t>
            </a:r>
            <a:endParaRPr sz="1000"/>
          </a:p>
        </p:txBody>
      </p:sp>
      <p:sp>
        <p:nvSpPr>
          <p:cNvPr id="260" name="Google Shape;260;g8751c3b735_0_263"/>
          <p:cNvSpPr/>
          <p:nvPr/>
        </p:nvSpPr>
        <p:spPr>
          <a:xfrm>
            <a:off x="3989629" y="5280588"/>
            <a:ext cx="423900" cy="6138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g8751c3b735_0_263"/>
          <p:cNvSpPr txBox="1"/>
          <p:nvPr/>
        </p:nvSpPr>
        <p:spPr>
          <a:xfrm rot="5400000">
            <a:off x="3896004" y="5369157"/>
            <a:ext cx="6111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PCR検査</a:t>
            </a:r>
            <a:endParaRPr sz="1000"/>
          </a:p>
        </p:txBody>
      </p:sp>
      <p:grpSp>
        <p:nvGrpSpPr>
          <p:cNvPr id="262" name="Google Shape;262;g8751c3b735_0_263"/>
          <p:cNvGrpSpPr/>
          <p:nvPr/>
        </p:nvGrpSpPr>
        <p:grpSpPr>
          <a:xfrm>
            <a:off x="3636327" y="3611053"/>
            <a:ext cx="1371163" cy="288879"/>
            <a:chOff x="6055064" y="4723704"/>
            <a:chExt cx="1831636" cy="355500"/>
          </a:xfrm>
        </p:grpSpPr>
        <p:cxnSp>
          <p:nvCxnSpPr>
            <p:cNvPr id="263" name="Google Shape;263;g8751c3b735_0_263"/>
            <p:cNvCxnSpPr/>
            <p:nvPr/>
          </p:nvCxnSpPr>
          <p:spPr>
            <a:xfrm>
              <a:off x="6096000" y="4933234"/>
              <a:ext cx="1790700" cy="0"/>
            </a:xfrm>
            <a:prstGeom prst="straightConnector1">
              <a:avLst/>
            </a:prstGeom>
            <a:noFill/>
            <a:ln w="127000" cap="flat" cmpd="sng">
              <a:solidFill>
                <a:srgbClr val="FFC000"/>
              </a:solidFill>
              <a:prstDash val="solid"/>
              <a:miter lim="800000"/>
              <a:headEnd type="triangle" w="med" len="med"/>
              <a:tailEnd type="triangle" w="med" len="med"/>
            </a:ln>
          </p:spPr>
        </p:cxnSp>
        <p:sp>
          <p:nvSpPr>
            <p:cNvPr id="264" name="Google Shape;264;g8751c3b735_0_263"/>
            <p:cNvSpPr/>
            <p:nvPr/>
          </p:nvSpPr>
          <p:spPr>
            <a:xfrm>
              <a:off x="6055064" y="4723704"/>
              <a:ext cx="1092300" cy="355500"/>
            </a:xfrm>
            <a:prstGeom prst="ellipse">
              <a:avLst/>
            </a:prstGeom>
            <a:solidFill>
              <a:srgbClr val="FFC000"/>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3日</a:t>
              </a:r>
              <a:endParaRPr/>
            </a:p>
          </p:txBody>
        </p:sp>
      </p:grpSp>
      <p:sp>
        <p:nvSpPr>
          <p:cNvPr id="265" name="Google Shape;265;g8751c3b735_0_263"/>
          <p:cNvSpPr/>
          <p:nvPr/>
        </p:nvSpPr>
        <p:spPr>
          <a:xfrm>
            <a:off x="6653360" y="2670523"/>
            <a:ext cx="2268900" cy="2135700"/>
          </a:xfrm>
          <a:prstGeom prst="round1Rect">
            <a:avLst>
              <a:gd name="adj" fmla="val 230"/>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chemeClr val="lt1"/>
                </a:solidFill>
                <a:latin typeface="Meiryo"/>
                <a:ea typeface="Meiryo"/>
                <a:cs typeface="Meiryo"/>
                <a:sym typeface="Meiryo"/>
              </a:rPr>
              <a:t>症状軽快・消失後は</a:t>
            </a:r>
            <a:endParaRPr sz="1800">
              <a:solidFill>
                <a:schemeClr val="lt1"/>
              </a:solidFill>
              <a:latin typeface="Meiryo"/>
              <a:ea typeface="Meiryo"/>
              <a:cs typeface="Meiryo"/>
              <a:sym typeface="Meiryo"/>
            </a:endParaRPr>
          </a:p>
          <a:p>
            <a:pPr marL="0" marR="0" lvl="0" indent="0" algn="ctr" rtl="0">
              <a:spcBef>
                <a:spcPts val="0"/>
              </a:spcBef>
              <a:spcAft>
                <a:spcPts val="0"/>
              </a:spcAft>
              <a:buNone/>
            </a:pPr>
            <a:r>
              <a:rPr lang="ja-JP" sz="1800">
                <a:solidFill>
                  <a:schemeClr val="lt1"/>
                </a:solidFill>
                <a:latin typeface="Meiryo"/>
                <a:ea typeface="Meiryo"/>
                <a:cs typeface="Meiryo"/>
                <a:sym typeface="Meiryo"/>
              </a:rPr>
              <a:t>上司確認後、</a:t>
            </a:r>
            <a:endParaRPr sz="1800">
              <a:solidFill>
                <a:schemeClr val="lt1"/>
              </a:solidFill>
              <a:latin typeface="Meiryo"/>
              <a:ea typeface="Meiryo"/>
              <a:cs typeface="Meiryo"/>
              <a:sym typeface="Meiryo"/>
            </a:endParaRPr>
          </a:p>
          <a:p>
            <a:pPr marL="0" marR="0" lvl="0" indent="0" algn="ctr" rtl="0">
              <a:spcBef>
                <a:spcPts val="0"/>
              </a:spcBef>
              <a:spcAft>
                <a:spcPts val="0"/>
              </a:spcAft>
              <a:buNone/>
            </a:pPr>
            <a:r>
              <a:rPr lang="ja-JP" sz="1800">
                <a:solidFill>
                  <a:schemeClr val="lt1"/>
                </a:solidFill>
                <a:latin typeface="Meiryo"/>
                <a:ea typeface="Meiryo"/>
                <a:cs typeface="Meiryo"/>
                <a:sym typeface="Meiryo"/>
              </a:rPr>
              <a:t>在宅勤務可</a:t>
            </a:r>
            <a:endParaRPr sz="1800">
              <a:solidFill>
                <a:schemeClr val="lt1"/>
              </a:solidFill>
              <a:latin typeface="Meiryo"/>
              <a:ea typeface="Meiryo"/>
              <a:cs typeface="Meiryo"/>
              <a:sym typeface="Meiryo"/>
            </a:endParaRPr>
          </a:p>
        </p:txBody>
      </p:sp>
      <p:sp>
        <p:nvSpPr>
          <p:cNvPr id="266" name="Google Shape;266;g8751c3b735_0_263"/>
          <p:cNvSpPr/>
          <p:nvPr/>
        </p:nvSpPr>
        <p:spPr>
          <a:xfrm>
            <a:off x="3003446" y="6025653"/>
            <a:ext cx="423900" cy="7341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g8751c3b735_0_263"/>
          <p:cNvSpPr txBox="1"/>
          <p:nvPr/>
        </p:nvSpPr>
        <p:spPr>
          <a:xfrm rot="5400000">
            <a:off x="2875903" y="6201438"/>
            <a:ext cx="6789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電話相談</a:t>
            </a:r>
            <a:endParaRPr sz="1000"/>
          </a:p>
        </p:txBody>
      </p:sp>
      <p:sp>
        <p:nvSpPr>
          <p:cNvPr id="268" name="Google Shape;268;g8751c3b735_0_263"/>
          <p:cNvSpPr/>
          <p:nvPr/>
        </p:nvSpPr>
        <p:spPr>
          <a:xfrm>
            <a:off x="3995738" y="6023108"/>
            <a:ext cx="423900" cy="7341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g8751c3b735_0_263"/>
          <p:cNvSpPr txBox="1"/>
          <p:nvPr/>
        </p:nvSpPr>
        <p:spPr>
          <a:xfrm rot="5400000">
            <a:off x="3868209" y="6198888"/>
            <a:ext cx="6789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PCR検査</a:t>
            </a:r>
            <a:endParaRPr sz="1000"/>
          </a:p>
        </p:txBody>
      </p:sp>
      <p:sp>
        <p:nvSpPr>
          <p:cNvPr id="270" name="Google Shape;270;g8751c3b735_0_263"/>
          <p:cNvSpPr/>
          <p:nvPr/>
        </p:nvSpPr>
        <p:spPr>
          <a:xfrm>
            <a:off x="4526068" y="6031468"/>
            <a:ext cx="423900" cy="734100"/>
          </a:xfrm>
          <a:prstGeom prst="roundRect">
            <a:avLst>
              <a:gd name="adj" fmla="val 16667"/>
            </a:avLst>
          </a:prstGeom>
          <a:solidFill>
            <a:schemeClr val="accent2"/>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g8751c3b735_0_263"/>
          <p:cNvSpPr txBox="1"/>
          <p:nvPr/>
        </p:nvSpPr>
        <p:spPr>
          <a:xfrm rot="5400000">
            <a:off x="4398534" y="6207238"/>
            <a:ext cx="6789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PCR陽性</a:t>
            </a:r>
            <a:endParaRPr>
              <a:solidFill>
                <a:schemeClr val="dk1"/>
              </a:solidFill>
              <a:latin typeface="Meiryo"/>
              <a:ea typeface="Meiryo"/>
              <a:cs typeface="Meiryo"/>
              <a:sym typeface="Meiryo"/>
            </a:endParaRPr>
          </a:p>
        </p:txBody>
      </p:sp>
      <p:grpSp>
        <p:nvGrpSpPr>
          <p:cNvPr id="272" name="Google Shape;272;g8751c3b735_0_263"/>
          <p:cNvGrpSpPr/>
          <p:nvPr/>
        </p:nvGrpSpPr>
        <p:grpSpPr>
          <a:xfrm>
            <a:off x="4962525" y="5955039"/>
            <a:ext cx="4533975" cy="654609"/>
            <a:chOff x="6096000" y="4582041"/>
            <a:chExt cx="6045300" cy="351600"/>
          </a:xfrm>
        </p:grpSpPr>
        <p:cxnSp>
          <p:nvCxnSpPr>
            <p:cNvPr id="273" name="Google Shape;273;g8751c3b735_0_263"/>
            <p:cNvCxnSpPr/>
            <p:nvPr/>
          </p:nvCxnSpPr>
          <p:spPr>
            <a:xfrm>
              <a:off x="6096000" y="4933234"/>
              <a:ext cx="6045300" cy="0"/>
            </a:xfrm>
            <a:prstGeom prst="straightConnector1">
              <a:avLst/>
            </a:prstGeom>
            <a:noFill/>
            <a:ln w="127000" cap="flat" cmpd="sng">
              <a:solidFill>
                <a:schemeClr val="accent2"/>
              </a:solidFill>
              <a:prstDash val="solid"/>
              <a:miter lim="800000"/>
              <a:headEnd type="triangle" w="med" len="med"/>
              <a:tailEnd type="triangle" w="med" len="med"/>
            </a:ln>
          </p:spPr>
        </p:cxnSp>
        <p:sp>
          <p:nvSpPr>
            <p:cNvPr id="274" name="Google Shape;274;g8751c3b735_0_263"/>
            <p:cNvSpPr/>
            <p:nvPr/>
          </p:nvSpPr>
          <p:spPr>
            <a:xfrm>
              <a:off x="6405460" y="4582041"/>
              <a:ext cx="5105400" cy="351600"/>
            </a:xfrm>
            <a:prstGeom prst="ellipse">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chemeClr val="lt1"/>
                  </a:solidFill>
                  <a:latin typeface="Meiryo"/>
                  <a:ea typeface="Meiryo"/>
                  <a:cs typeface="Meiryo"/>
                  <a:sym typeface="Meiryo"/>
                </a:rPr>
                <a:t>出勤は当分先</a:t>
              </a:r>
              <a:endParaRPr sz="1300" b="1">
                <a:solidFill>
                  <a:schemeClr val="lt1"/>
                </a:solidFill>
                <a:latin typeface="Meiryo"/>
                <a:ea typeface="Meiryo"/>
                <a:cs typeface="Meiryo"/>
                <a:sym typeface="Meiryo"/>
              </a:endParaRPr>
            </a:p>
            <a:p>
              <a:pPr marL="0" marR="0" lvl="0" indent="0" algn="ctr" rtl="0">
                <a:spcBef>
                  <a:spcPts val="0"/>
                </a:spcBef>
                <a:spcAft>
                  <a:spcPts val="0"/>
                </a:spcAft>
                <a:buNone/>
              </a:pPr>
              <a:r>
                <a:rPr lang="ja-JP" sz="1300" b="1">
                  <a:solidFill>
                    <a:schemeClr val="lt1"/>
                  </a:solidFill>
                  <a:latin typeface="Meiryo"/>
                  <a:ea typeface="Meiryo"/>
                  <a:cs typeface="Meiryo"/>
                  <a:sym typeface="Meiryo"/>
                </a:rPr>
                <a:t>入院等　＋　退院許可から2週間</a:t>
              </a:r>
              <a:endParaRPr sz="1300" b="1">
                <a:solidFill>
                  <a:schemeClr val="lt1"/>
                </a:solidFill>
                <a:latin typeface="Meiryo"/>
                <a:ea typeface="Meiryo"/>
                <a:cs typeface="Meiryo"/>
                <a:sym typeface="Meiryo"/>
              </a:endParaRPr>
            </a:p>
            <a:p>
              <a:pPr marL="0" marR="0" lvl="0" indent="0" algn="ctr" rtl="0">
                <a:spcBef>
                  <a:spcPts val="0"/>
                </a:spcBef>
                <a:spcAft>
                  <a:spcPts val="0"/>
                </a:spcAft>
                <a:buNone/>
              </a:pPr>
              <a:r>
                <a:rPr lang="ja-JP" sz="1300" b="1">
                  <a:solidFill>
                    <a:schemeClr val="lt1"/>
                  </a:solidFill>
                  <a:latin typeface="Meiryo"/>
                  <a:ea typeface="Meiryo"/>
                  <a:cs typeface="Meiryo"/>
                  <a:sym typeface="Meiryo"/>
                </a:rPr>
                <a:t>（退院後、在宅勤務は可能）</a:t>
              </a:r>
              <a:endParaRPr sz="1300" b="1">
                <a:solidFill>
                  <a:schemeClr val="lt1"/>
                </a:solidFill>
                <a:latin typeface="Meiryo"/>
                <a:ea typeface="Meiryo"/>
                <a:cs typeface="Meiryo"/>
                <a:sym typeface="Meiryo"/>
              </a:endParaRPr>
            </a:p>
          </p:txBody>
        </p:sp>
      </p:grpSp>
      <p:pic>
        <p:nvPicPr>
          <p:cNvPr id="275" name="Google Shape;275;g8751c3b735_0_263" descr="立ち話をする人のイラスト（女性会社員）"/>
          <p:cNvPicPr preferRelativeResize="0"/>
          <p:nvPr/>
        </p:nvPicPr>
        <p:blipFill rotWithShape="1">
          <a:blip r:embed="rId5">
            <a:alphaModFix/>
          </a:blip>
          <a:srcRect l="56415"/>
          <a:stretch/>
        </p:blipFill>
        <p:spPr>
          <a:xfrm>
            <a:off x="7141338" y="67156"/>
            <a:ext cx="849250" cy="1524000"/>
          </a:xfrm>
          <a:prstGeom prst="rect">
            <a:avLst/>
          </a:prstGeom>
          <a:noFill/>
          <a:ln>
            <a:noFill/>
          </a:ln>
        </p:spPr>
      </p:pic>
      <p:sp>
        <p:nvSpPr>
          <p:cNvPr id="276" name="Google Shape;276;g8751c3b735_0_263"/>
          <p:cNvSpPr txBox="1"/>
          <p:nvPr/>
        </p:nvSpPr>
        <p:spPr>
          <a:xfrm>
            <a:off x="5656699" y="794600"/>
            <a:ext cx="1419000" cy="646200"/>
          </a:xfrm>
          <a:prstGeom prst="rect">
            <a:avLst/>
          </a:prstGeom>
          <a:noFill/>
          <a:ln w="9525" cap="flat" cmpd="sng">
            <a:solidFill>
              <a:srgbClr val="1F3864"/>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sz="1800">
                <a:solidFill>
                  <a:schemeClr val="dk1"/>
                </a:solidFill>
                <a:latin typeface="Meiryo"/>
                <a:ea typeface="Meiryo"/>
                <a:cs typeface="Meiryo"/>
                <a:sym typeface="Meiryo"/>
              </a:rPr>
              <a:t>上司に毎日</a:t>
            </a:r>
            <a:endParaRPr sz="1800">
              <a:solidFill>
                <a:schemeClr val="dk1"/>
              </a:solidFill>
              <a:latin typeface="Meiryo"/>
              <a:ea typeface="Meiryo"/>
              <a:cs typeface="Meiryo"/>
              <a:sym typeface="Meiryo"/>
            </a:endParaRPr>
          </a:p>
          <a:p>
            <a:pPr marL="0" marR="0" lvl="0" indent="0" algn="l" rtl="0">
              <a:spcBef>
                <a:spcPts val="0"/>
              </a:spcBef>
              <a:spcAft>
                <a:spcPts val="0"/>
              </a:spcAft>
              <a:buNone/>
            </a:pPr>
            <a:r>
              <a:rPr lang="ja-JP" sz="1800">
                <a:solidFill>
                  <a:schemeClr val="dk1"/>
                </a:solidFill>
                <a:latin typeface="Meiryo"/>
                <a:ea typeface="Meiryo"/>
                <a:cs typeface="Meiryo"/>
                <a:sym typeface="Meiryo"/>
              </a:rPr>
              <a:t>体調を報告</a:t>
            </a:r>
            <a:endParaRPr sz="1800">
              <a:solidFill>
                <a:schemeClr val="dk1"/>
              </a:solidFill>
              <a:latin typeface="Meiryo"/>
              <a:ea typeface="Meiryo"/>
              <a:cs typeface="Meiryo"/>
              <a:sym typeface="Meiryo"/>
            </a:endParaRPr>
          </a:p>
        </p:txBody>
      </p:sp>
      <p:sp>
        <p:nvSpPr>
          <p:cNvPr id="277" name="Google Shape;277;g8751c3b735_0_263"/>
          <p:cNvSpPr txBox="1"/>
          <p:nvPr/>
        </p:nvSpPr>
        <p:spPr>
          <a:xfrm>
            <a:off x="7818120" y="0"/>
            <a:ext cx="1326000" cy="529200"/>
          </a:xfrm>
          <a:prstGeom prst="rect">
            <a:avLst/>
          </a:prstGeom>
          <a:solidFill>
            <a:srgbClr val="FFFF00"/>
          </a:solidFill>
          <a:ln w="9525" cap="flat" cmpd="sng">
            <a:solidFill>
              <a:srgbClr val="1F386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1600"/>
              <a:buFont typeface="Meiryo"/>
              <a:buNone/>
            </a:pPr>
            <a:r>
              <a:rPr lang="ja-JP" sz="1600">
                <a:solidFill>
                  <a:schemeClr val="dk1"/>
                </a:solidFill>
                <a:latin typeface="Meiryo"/>
                <a:ea typeface="Meiryo"/>
                <a:cs typeface="Meiryo"/>
                <a:sym typeface="Meiryo"/>
              </a:rPr>
              <a:t>健康管理</a:t>
            </a:r>
            <a:endParaRPr/>
          </a:p>
        </p:txBody>
      </p:sp>
      <p:sp>
        <p:nvSpPr>
          <p:cNvPr id="278" name="Google Shape;278;g8751c3b735_0_263"/>
          <p:cNvSpPr/>
          <p:nvPr/>
        </p:nvSpPr>
        <p:spPr>
          <a:xfrm>
            <a:off x="1923975" y="3424076"/>
            <a:ext cx="423900" cy="6462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g8751c3b735_0_263"/>
          <p:cNvSpPr txBox="1"/>
          <p:nvPr/>
        </p:nvSpPr>
        <p:spPr>
          <a:xfrm rot="5400000">
            <a:off x="1849400" y="3564798"/>
            <a:ext cx="5730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症状</a:t>
            </a:r>
            <a:endParaRPr>
              <a:solidFill>
                <a:schemeClr val="dk1"/>
              </a:solidFill>
              <a:latin typeface="Meiryo"/>
              <a:ea typeface="Meiryo"/>
              <a:cs typeface="Meiryo"/>
              <a:sym typeface="Meiryo"/>
            </a:endParaRPr>
          </a:p>
          <a:p>
            <a:pPr marL="0" marR="0" lvl="0" indent="0" algn="ctr" rtl="0">
              <a:spcBef>
                <a:spcPts val="0"/>
              </a:spcBef>
              <a:spcAft>
                <a:spcPts val="0"/>
              </a:spcAft>
              <a:buNone/>
            </a:pPr>
            <a:r>
              <a:rPr lang="ja-JP">
                <a:solidFill>
                  <a:schemeClr val="dk1"/>
                </a:solidFill>
                <a:latin typeface="Meiryo"/>
                <a:ea typeface="Meiryo"/>
                <a:cs typeface="Meiryo"/>
                <a:sym typeface="Meiryo"/>
              </a:rPr>
              <a:t>軽快</a:t>
            </a:r>
            <a:endParaRPr sz="1000"/>
          </a:p>
        </p:txBody>
      </p:sp>
      <p:sp>
        <p:nvSpPr>
          <p:cNvPr id="280" name="Google Shape;280;g8751c3b735_0_263"/>
          <p:cNvSpPr/>
          <p:nvPr/>
        </p:nvSpPr>
        <p:spPr>
          <a:xfrm>
            <a:off x="3003450" y="4426100"/>
            <a:ext cx="423900" cy="5625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g8751c3b735_0_263"/>
          <p:cNvSpPr txBox="1"/>
          <p:nvPr/>
        </p:nvSpPr>
        <p:spPr>
          <a:xfrm rot="5400000">
            <a:off x="2943850" y="4498323"/>
            <a:ext cx="5430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症状</a:t>
            </a:r>
            <a:endParaRPr>
              <a:solidFill>
                <a:schemeClr val="dk1"/>
              </a:solidFill>
              <a:latin typeface="Meiryo"/>
              <a:ea typeface="Meiryo"/>
              <a:cs typeface="Meiryo"/>
              <a:sym typeface="Meiryo"/>
            </a:endParaRPr>
          </a:p>
          <a:p>
            <a:pPr marL="0" marR="0" lvl="0" indent="0" algn="ctr" rtl="0">
              <a:spcBef>
                <a:spcPts val="0"/>
              </a:spcBef>
              <a:spcAft>
                <a:spcPts val="0"/>
              </a:spcAft>
              <a:buNone/>
            </a:pPr>
            <a:r>
              <a:rPr lang="ja-JP">
                <a:solidFill>
                  <a:schemeClr val="dk1"/>
                </a:solidFill>
                <a:latin typeface="Meiryo"/>
                <a:ea typeface="Meiryo"/>
                <a:cs typeface="Meiryo"/>
                <a:sym typeface="Meiryo"/>
              </a:rPr>
              <a:t>軽快</a:t>
            </a:r>
            <a:endParaRPr sz="1000"/>
          </a:p>
        </p:txBody>
      </p:sp>
      <p:sp>
        <p:nvSpPr>
          <p:cNvPr id="282" name="Google Shape;282;g8751c3b735_0_263"/>
          <p:cNvSpPr/>
          <p:nvPr/>
        </p:nvSpPr>
        <p:spPr>
          <a:xfrm>
            <a:off x="5610077" y="5255845"/>
            <a:ext cx="423900" cy="6138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g8751c3b735_0_263"/>
          <p:cNvSpPr txBox="1"/>
          <p:nvPr/>
        </p:nvSpPr>
        <p:spPr>
          <a:xfrm rot="5400000">
            <a:off x="5516450" y="5342502"/>
            <a:ext cx="6111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dk1"/>
                </a:solidFill>
                <a:latin typeface="Meiryo"/>
                <a:ea typeface="Meiryo"/>
                <a:cs typeface="Meiryo"/>
                <a:sym typeface="Meiryo"/>
              </a:rPr>
              <a:t>症状</a:t>
            </a:r>
            <a:endParaRPr sz="1300">
              <a:solidFill>
                <a:schemeClr val="dk1"/>
              </a:solidFill>
              <a:latin typeface="Meiryo"/>
              <a:ea typeface="Meiryo"/>
              <a:cs typeface="Meiryo"/>
              <a:sym typeface="Meiryo"/>
            </a:endParaRPr>
          </a:p>
          <a:p>
            <a:pPr marL="0" marR="0" lvl="0" indent="0" algn="ctr" rtl="0">
              <a:spcBef>
                <a:spcPts val="0"/>
              </a:spcBef>
              <a:spcAft>
                <a:spcPts val="0"/>
              </a:spcAft>
              <a:buNone/>
            </a:pPr>
            <a:r>
              <a:rPr lang="ja-JP" sz="1300">
                <a:solidFill>
                  <a:schemeClr val="dk1"/>
                </a:solidFill>
                <a:latin typeface="Meiryo"/>
                <a:ea typeface="Meiryo"/>
                <a:cs typeface="Meiryo"/>
                <a:sym typeface="Meiryo"/>
              </a:rPr>
              <a:t>軽快</a:t>
            </a:r>
            <a:endParaRPr sz="900"/>
          </a:p>
        </p:txBody>
      </p:sp>
      <p:sp>
        <p:nvSpPr>
          <p:cNvPr id="284" name="Google Shape;284;g8751c3b735_0_263"/>
          <p:cNvSpPr/>
          <p:nvPr/>
        </p:nvSpPr>
        <p:spPr>
          <a:xfrm>
            <a:off x="1409875" y="2586828"/>
            <a:ext cx="423900" cy="5430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g8751c3b735_0_263"/>
          <p:cNvSpPr txBox="1"/>
          <p:nvPr/>
        </p:nvSpPr>
        <p:spPr>
          <a:xfrm rot="5400000">
            <a:off x="1325400" y="2651150"/>
            <a:ext cx="592800" cy="382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solidFill>
                  <a:schemeClr val="dk1"/>
                </a:solidFill>
                <a:latin typeface="Meiryo"/>
                <a:ea typeface="Meiryo"/>
                <a:cs typeface="Meiryo"/>
                <a:sym typeface="Meiryo"/>
              </a:rPr>
              <a:t>症状</a:t>
            </a:r>
            <a:endParaRPr>
              <a:solidFill>
                <a:schemeClr val="dk1"/>
              </a:solidFill>
              <a:latin typeface="Meiryo"/>
              <a:ea typeface="Meiryo"/>
              <a:cs typeface="Meiryo"/>
              <a:sym typeface="Meiryo"/>
            </a:endParaRPr>
          </a:p>
          <a:p>
            <a:pPr marL="0" marR="0" lvl="0" indent="0" algn="ctr" rtl="0">
              <a:spcBef>
                <a:spcPts val="0"/>
              </a:spcBef>
              <a:spcAft>
                <a:spcPts val="0"/>
              </a:spcAft>
              <a:buNone/>
            </a:pPr>
            <a:r>
              <a:rPr lang="ja-JP">
                <a:solidFill>
                  <a:schemeClr val="dk1"/>
                </a:solidFill>
                <a:latin typeface="Meiryo"/>
                <a:ea typeface="Meiryo"/>
                <a:cs typeface="Meiryo"/>
                <a:sym typeface="Meiryo"/>
              </a:rPr>
              <a:t>軽快</a:t>
            </a:r>
            <a:endParaRPr sz="1000"/>
          </a:p>
        </p:txBody>
      </p:sp>
      <p:cxnSp>
        <p:nvCxnSpPr>
          <p:cNvPr id="286" name="Google Shape;286;g8751c3b735_0_263"/>
          <p:cNvCxnSpPr/>
          <p:nvPr/>
        </p:nvCxnSpPr>
        <p:spPr>
          <a:xfrm>
            <a:off x="1388138" y="2479688"/>
            <a:ext cx="4129200" cy="0"/>
          </a:xfrm>
          <a:prstGeom prst="straightConnector1">
            <a:avLst/>
          </a:prstGeom>
          <a:noFill/>
          <a:ln w="28575" cap="flat" cmpd="sng">
            <a:solidFill>
              <a:srgbClr val="002060"/>
            </a:solidFill>
            <a:prstDash val="solid"/>
            <a:miter lim="800000"/>
            <a:headEnd type="triangle" w="med" len="med"/>
            <a:tailEnd type="triangle" w="med" len="med"/>
          </a:ln>
        </p:spPr>
      </p:cxnSp>
      <p:sp>
        <p:nvSpPr>
          <p:cNvPr id="287" name="Google Shape;287;g8751c3b735_0_263"/>
          <p:cNvSpPr/>
          <p:nvPr/>
        </p:nvSpPr>
        <p:spPr>
          <a:xfrm>
            <a:off x="3798038" y="2282864"/>
            <a:ext cx="819300" cy="355500"/>
          </a:xfrm>
          <a:prstGeom prst="ellipse">
            <a:avLst/>
          </a:prstGeom>
          <a:solidFill>
            <a:srgbClr val="002060"/>
          </a:solidFill>
          <a:ln w="12700"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8日</a:t>
            </a:r>
            <a:endParaRPr/>
          </a:p>
        </p:txBody>
      </p:sp>
      <p:cxnSp>
        <p:nvCxnSpPr>
          <p:cNvPr id="288" name="Google Shape;288;g8751c3b735_0_263"/>
          <p:cNvCxnSpPr/>
          <p:nvPr/>
        </p:nvCxnSpPr>
        <p:spPr>
          <a:xfrm>
            <a:off x="1388138" y="3349763"/>
            <a:ext cx="4129200" cy="0"/>
          </a:xfrm>
          <a:prstGeom prst="straightConnector1">
            <a:avLst/>
          </a:prstGeom>
          <a:noFill/>
          <a:ln w="28575" cap="flat" cmpd="sng">
            <a:solidFill>
              <a:srgbClr val="002060"/>
            </a:solidFill>
            <a:prstDash val="solid"/>
            <a:miter lim="800000"/>
            <a:headEnd type="triangle" w="med" len="med"/>
            <a:tailEnd type="triangle" w="med" len="med"/>
          </a:ln>
        </p:spPr>
      </p:cxnSp>
      <p:sp>
        <p:nvSpPr>
          <p:cNvPr id="289" name="Google Shape;289;g8751c3b735_0_263"/>
          <p:cNvSpPr/>
          <p:nvPr/>
        </p:nvSpPr>
        <p:spPr>
          <a:xfrm>
            <a:off x="3798038" y="3152939"/>
            <a:ext cx="819300" cy="355500"/>
          </a:xfrm>
          <a:prstGeom prst="ellipse">
            <a:avLst/>
          </a:prstGeom>
          <a:solidFill>
            <a:srgbClr val="002060"/>
          </a:solidFill>
          <a:ln w="12700"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8日</a:t>
            </a:r>
            <a:endParaRPr/>
          </a:p>
        </p:txBody>
      </p:sp>
      <p:cxnSp>
        <p:nvCxnSpPr>
          <p:cNvPr id="290" name="Google Shape;290;g8751c3b735_0_263"/>
          <p:cNvCxnSpPr/>
          <p:nvPr/>
        </p:nvCxnSpPr>
        <p:spPr>
          <a:xfrm>
            <a:off x="1388138" y="4340463"/>
            <a:ext cx="4129200" cy="0"/>
          </a:xfrm>
          <a:prstGeom prst="straightConnector1">
            <a:avLst/>
          </a:prstGeom>
          <a:noFill/>
          <a:ln w="28575" cap="flat" cmpd="sng">
            <a:solidFill>
              <a:srgbClr val="002060"/>
            </a:solidFill>
            <a:prstDash val="solid"/>
            <a:miter lim="800000"/>
            <a:headEnd type="triangle" w="med" len="med"/>
            <a:tailEnd type="triangle" w="med" len="med"/>
          </a:ln>
        </p:spPr>
      </p:cxnSp>
      <p:sp>
        <p:nvSpPr>
          <p:cNvPr id="291" name="Google Shape;291;g8751c3b735_0_263"/>
          <p:cNvSpPr/>
          <p:nvPr/>
        </p:nvSpPr>
        <p:spPr>
          <a:xfrm>
            <a:off x="3798038" y="4143639"/>
            <a:ext cx="819300" cy="355500"/>
          </a:xfrm>
          <a:prstGeom prst="ellipse">
            <a:avLst/>
          </a:prstGeom>
          <a:solidFill>
            <a:srgbClr val="002060"/>
          </a:solidFill>
          <a:ln w="12700"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8日</a:t>
            </a:r>
            <a:endParaRPr/>
          </a:p>
        </p:txBody>
      </p:sp>
      <p:grpSp>
        <p:nvGrpSpPr>
          <p:cNvPr id="292" name="Google Shape;292;g8751c3b735_0_263"/>
          <p:cNvGrpSpPr/>
          <p:nvPr/>
        </p:nvGrpSpPr>
        <p:grpSpPr>
          <a:xfrm>
            <a:off x="4555214" y="4546178"/>
            <a:ext cx="1371163" cy="288879"/>
            <a:chOff x="6055064" y="4723704"/>
            <a:chExt cx="1831636" cy="355500"/>
          </a:xfrm>
        </p:grpSpPr>
        <p:cxnSp>
          <p:nvCxnSpPr>
            <p:cNvPr id="293" name="Google Shape;293;g8751c3b735_0_263"/>
            <p:cNvCxnSpPr/>
            <p:nvPr/>
          </p:nvCxnSpPr>
          <p:spPr>
            <a:xfrm>
              <a:off x="6096000" y="4933234"/>
              <a:ext cx="1790700" cy="0"/>
            </a:xfrm>
            <a:prstGeom prst="straightConnector1">
              <a:avLst/>
            </a:prstGeom>
            <a:noFill/>
            <a:ln w="127000" cap="flat" cmpd="sng">
              <a:solidFill>
                <a:srgbClr val="FFC000"/>
              </a:solidFill>
              <a:prstDash val="solid"/>
              <a:miter lim="800000"/>
              <a:headEnd type="triangle" w="med" len="med"/>
              <a:tailEnd type="triangle" w="med" len="med"/>
            </a:ln>
          </p:spPr>
        </p:cxnSp>
        <p:sp>
          <p:nvSpPr>
            <p:cNvPr id="294" name="Google Shape;294;g8751c3b735_0_263"/>
            <p:cNvSpPr/>
            <p:nvPr/>
          </p:nvSpPr>
          <p:spPr>
            <a:xfrm>
              <a:off x="6055064" y="4723704"/>
              <a:ext cx="1092300" cy="355500"/>
            </a:xfrm>
            <a:prstGeom prst="ellipse">
              <a:avLst/>
            </a:prstGeom>
            <a:solidFill>
              <a:srgbClr val="FFC000"/>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3日</a:t>
              </a:r>
              <a:endParaRPr/>
            </a:p>
          </p:txBody>
        </p:sp>
      </p:grpSp>
      <p:grpSp>
        <p:nvGrpSpPr>
          <p:cNvPr id="295" name="Google Shape;295;g8751c3b735_0_263"/>
          <p:cNvGrpSpPr/>
          <p:nvPr/>
        </p:nvGrpSpPr>
        <p:grpSpPr>
          <a:xfrm>
            <a:off x="7149839" y="5389315"/>
            <a:ext cx="1371163" cy="288879"/>
            <a:chOff x="6055064" y="4723704"/>
            <a:chExt cx="1831636" cy="355500"/>
          </a:xfrm>
        </p:grpSpPr>
        <p:cxnSp>
          <p:nvCxnSpPr>
            <p:cNvPr id="296" name="Google Shape;296;g8751c3b735_0_263"/>
            <p:cNvCxnSpPr/>
            <p:nvPr/>
          </p:nvCxnSpPr>
          <p:spPr>
            <a:xfrm>
              <a:off x="6096000" y="4933234"/>
              <a:ext cx="1790700" cy="0"/>
            </a:xfrm>
            <a:prstGeom prst="straightConnector1">
              <a:avLst/>
            </a:prstGeom>
            <a:noFill/>
            <a:ln w="127000" cap="flat" cmpd="sng">
              <a:solidFill>
                <a:srgbClr val="FFC000"/>
              </a:solidFill>
              <a:prstDash val="solid"/>
              <a:miter lim="800000"/>
              <a:headEnd type="triangle" w="med" len="med"/>
              <a:tailEnd type="triangle" w="med" len="med"/>
            </a:ln>
          </p:spPr>
        </p:cxnSp>
        <p:sp>
          <p:nvSpPr>
            <p:cNvPr id="297" name="Google Shape;297;g8751c3b735_0_263"/>
            <p:cNvSpPr/>
            <p:nvPr/>
          </p:nvSpPr>
          <p:spPr>
            <a:xfrm>
              <a:off x="6055064" y="4723704"/>
              <a:ext cx="1092300" cy="355500"/>
            </a:xfrm>
            <a:prstGeom prst="ellipse">
              <a:avLst/>
            </a:prstGeom>
            <a:solidFill>
              <a:srgbClr val="FFC000"/>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3日</a:t>
              </a:r>
              <a:endParaRPr/>
            </a:p>
          </p:txBody>
        </p:sp>
      </p:grpSp>
      <p:sp>
        <p:nvSpPr>
          <p:cNvPr id="298" name="Google Shape;298;g8751c3b735_0_263"/>
          <p:cNvSpPr txBox="1"/>
          <p:nvPr/>
        </p:nvSpPr>
        <p:spPr>
          <a:xfrm>
            <a:off x="212175" y="586351"/>
            <a:ext cx="5678700" cy="92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dirty="0"/>
              <a:t>A・B   :　症状が短期間で消失した場合</a:t>
            </a:r>
            <a:endParaRPr dirty="0"/>
          </a:p>
          <a:p>
            <a:pPr marL="0" lvl="0" indent="0" algn="l" rtl="0">
              <a:spcBef>
                <a:spcPts val="0"/>
              </a:spcBef>
              <a:spcAft>
                <a:spcPts val="0"/>
              </a:spcAft>
              <a:buNone/>
            </a:pPr>
            <a:r>
              <a:rPr lang="ja-JP" dirty="0"/>
              <a:t>　C　：　症状がやや遷延した場合</a:t>
            </a:r>
            <a:endParaRPr dirty="0"/>
          </a:p>
          <a:p>
            <a:pPr marL="0" lvl="0" indent="0" algn="l" rtl="0">
              <a:spcBef>
                <a:spcPts val="0"/>
              </a:spcBef>
              <a:spcAft>
                <a:spcPts val="0"/>
              </a:spcAft>
              <a:buNone/>
            </a:pPr>
            <a:r>
              <a:rPr lang="ja-JP" dirty="0"/>
              <a:t>　D　：　検査の結果陰性で、その後体調が改善した場合</a:t>
            </a:r>
            <a:endParaRPr dirty="0"/>
          </a:p>
          <a:p>
            <a:pPr marL="0" lvl="0" indent="0" algn="l" rtl="0">
              <a:spcBef>
                <a:spcPts val="0"/>
              </a:spcBef>
              <a:spcAft>
                <a:spcPts val="0"/>
              </a:spcAft>
              <a:buNone/>
            </a:pPr>
            <a:r>
              <a:rPr lang="ja-JP" dirty="0">
                <a:solidFill>
                  <a:schemeClr val="dk1"/>
                </a:solidFill>
              </a:rPr>
              <a:t>　E　：　検査結果陽性だった場合</a:t>
            </a:r>
            <a:r>
              <a:rPr lang="ja-JP" dirty="0"/>
              <a:t>　</a:t>
            </a:r>
            <a:endParaRPr dirty="0"/>
          </a:p>
        </p:txBody>
      </p:sp>
      <p:pic>
        <p:nvPicPr>
          <p:cNvPr id="2" name="図 1">
            <a:extLst>
              <a:ext uri="{FF2B5EF4-FFF2-40B4-BE49-F238E27FC236}">
                <a16:creationId xmlns:a16="http://schemas.microsoft.com/office/drawing/2014/main" id="{22AAC7E4-263F-7F45-78C0-F9BDB7B9B306}"/>
              </a:ext>
            </a:extLst>
          </p:cNvPr>
          <p:cNvPicPr>
            <a:picLocks noChangeAspect="1"/>
          </p:cNvPicPr>
          <p:nvPr/>
        </p:nvPicPr>
        <p:blipFill>
          <a:blip r:embed="rId6">
            <a:alphaModFix amt="49000"/>
          </a:blip>
          <a:stretch>
            <a:fillRect/>
          </a:stretch>
        </p:blipFill>
        <p:spPr>
          <a:xfrm>
            <a:off x="225" y="6059038"/>
            <a:ext cx="779153" cy="7989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g8751c3b735_0_462"/>
          <p:cNvSpPr txBox="1">
            <a:spLocks noGrp="1"/>
          </p:cNvSpPr>
          <p:nvPr>
            <p:ph type="title" idx="4294967295"/>
          </p:nvPr>
        </p:nvSpPr>
        <p:spPr>
          <a:xfrm>
            <a:off x="30525" y="-31300"/>
            <a:ext cx="7886700" cy="869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Meiryo"/>
              <a:buNone/>
            </a:pPr>
            <a:r>
              <a:rPr lang="ja-JP" sz="3700"/>
              <a:t>陽性者と濃厚接触者ヘの対応の目安</a:t>
            </a:r>
            <a:endParaRPr sz="3700"/>
          </a:p>
        </p:txBody>
      </p:sp>
      <p:graphicFrame>
        <p:nvGraphicFramePr>
          <p:cNvPr id="306" name="Google Shape;306;g8751c3b735_0_462"/>
          <p:cNvGraphicFramePr/>
          <p:nvPr>
            <p:extLst>
              <p:ext uri="{D42A27DB-BD31-4B8C-83A1-F6EECF244321}">
                <p14:modId xmlns:p14="http://schemas.microsoft.com/office/powerpoint/2010/main" val="697930702"/>
              </p:ext>
            </p:extLst>
          </p:nvPr>
        </p:nvGraphicFramePr>
        <p:xfrm>
          <a:off x="142589" y="1806134"/>
          <a:ext cx="8940928" cy="5084908"/>
        </p:xfrm>
        <a:graphic>
          <a:graphicData uri="http://schemas.openxmlformats.org/drawingml/2006/table">
            <a:tbl>
              <a:tblPr firstRow="1" bandRow="1">
                <a:noFill/>
                <a:tableStyleId>{6B11666E-59C3-4064-B33B-C4170AC843EB}</a:tableStyleId>
              </a:tblPr>
              <a:tblGrid>
                <a:gridCol w="576119">
                  <a:extLst>
                    <a:ext uri="{9D8B030D-6E8A-4147-A177-3AD203B41FA5}">
                      <a16:colId xmlns:a16="http://schemas.microsoft.com/office/drawing/2014/main" val="20000"/>
                    </a:ext>
                  </a:extLst>
                </a:gridCol>
                <a:gridCol w="473191">
                  <a:extLst>
                    <a:ext uri="{9D8B030D-6E8A-4147-A177-3AD203B41FA5}">
                      <a16:colId xmlns:a16="http://schemas.microsoft.com/office/drawing/2014/main" val="20001"/>
                    </a:ext>
                  </a:extLst>
                </a:gridCol>
                <a:gridCol w="478830">
                  <a:extLst>
                    <a:ext uri="{9D8B030D-6E8A-4147-A177-3AD203B41FA5}">
                      <a16:colId xmlns:a16="http://schemas.microsoft.com/office/drawing/2014/main" val="20002"/>
                    </a:ext>
                  </a:extLst>
                </a:gridCol>
                <a:gridCol w="554752">
                  <a:extLst>
                    <a:ext uri="{9D8B030D-6E8A-4147-A177-3AD203B41FA5}">
                      <a16:colId xmlns:a16="http://schemas.microsoft.com/office/drawing/2014/main" val="20003"/>
                    </a:ext>
                  </a:extLst>
                </a:gridCol>
                <a:gridCol w="422593">
                  <a:extLst>
                    <a:ext uri="{9D8B030D-6E8A-4147-A177-3AD203B41FA5}">
                      <a16:colId xmlns:a16="http://schemas.microsoft.com/office/drawing/2014/main" val="20004"/>
                    </a:ext>
                  </a:extLst>
                </a:gridCol>
                <a:gridCol w="378771">
                  <a:extLst>
                    <a:ext uri="{9D8B030D-6E8A-4147-A177-3AD203B41FA5}">
                      <a16:colId xmlns:a16="http://schemas.microsoft.com/office/drawing/2014/main" val="20005"/>
                    </a:ext>
                  </a:extLst>
                </a:gridCol>
                <a:gridCol w="378771">
                  <a:extLst>
                    <a:ext uri="{9D8B030D-6E8A-4147-A177-3AD203B41FA5}">
                      <a16:colId xmlns:a16="http://schemas.microsoft.com/office/drawing/2014/main" val="20006"/>
                    </a:ext>
                  </a:extLst>
                </a:gridCol>
                <a:gridCol w="378771">
                  <a:extLst>
                    <a:ext uri="{9D8B030D-6E8A-4147-A177-3AD203B41FA5}">
                      <a16:colId xmlns:a16="http://schemas.microsoft.com/office/drawing/2014/main" val="20007"/>
                    </a:ext>
                  </a:extLst>
                </a:gridCol>
                <a:gridCol w="378771">
                  <a:extLst>
                    <a:ext uri="{9D8B030D-6E8A-4147-A177-3AD203B41FA5}">
                      <a16:colId xmlns:a16="http://schemas.microsoft.com/office/drawing/2014/main" val="20008"/>
                    </a:ext>
                  </a:extLst>
                </a:gridCol>
                <a:gridCol w="408991">
                  <a:extLst>
                    <a:ext uri="{9D8B030D-6E8A-4147-A177-3AD203B41FA5}">
                      <a16:colId xmlns:a16="http://schemas.microsoft.com/office/drawing/2014/main" val="20009"/>
                    </a:ext>
                  </a:extLst>
                </a:gridCol>
                <a:gridCol w="407384">
                  <a:extLst>
                    <a:ext uri="{9D8B030D-6E8A-4147-A177-3AD203B41FA5}">
                      <a16:colId xmlns:a16="http://schemas.microsoft.com/office/drawing/2014/main" val="20010"/>
                    </a:ext>
                  </a:extLst>
                </a:gridCol>
                <a:gridCol w="407458">
                  <a:extLst>
                    <a:ext uri="{9D8B030D-6E8A-4147-A177-3AD203B41FA5}">
                      <a16:colId xmlns:a16="http://schemas.microsoft.com/office/drawing/2014/main" val="20011"/>
                    </a:ext>
                  </a:extLst>
                </a:gridCol>
                <a:gridCol w="418760">
                  <a:extLst>
                    <a:ext uri="{9D8B030D-6E8A-4147-A177-3AD203B41FA5}">
                      <a16:colId xmlns:a16="http://schemas.microsoft.com/office/drawing/2014/main" val="20012"/>
                    </a:ext>
                  </a:extLst>
                </a:gridCol>
                <a:gridCol w="401226">
                  <a:extLst>
                    <a:ext uri="{9D8B030D-6E8A-4147-A177-3AD203B41FA5}">
                      <a16:colId xmlns:a16="http://schemas.microsoft.com/office/drawing/2014/main" val="20013"/>
                    </a:ext>
                  </a:extLst>
                </a:gridCol>
                <a:gridCol w="437332">
                  <a:extLst>
                    <a:ext uri="{9D8B030D-6E8A-4147-A177-3AD203B41FA5}">
                      <a16:colId xmlns:a16="http://schemas.microsoft.com/office/drawing/2014/main" val="20014"/>
                    </a:ext>
                  </a:extLst>
                </a:gridCol>
                <a:gridCol w="453308">
                  <a:extLst>
                    <a:ext uri="{9D8B030D-6E8A-4147-A177-3AD203B41FA5}">
                      <a16:colId xmlns:a16="http://schemas.microsoft.com/office/drawing/2014/main" val="20015"/>
                    </a:ext>
                  </a:extLst>
                </a:gridCol>
                <a:gridCol w="399618">
                  <a:extLst>
                    <a:ext uri="{9D8B030D-6E8A-4147-A177-3AD203B41FA5}">
                      <a16:colId xmlns:a16="http://schemas.microsoft.com/office/drawing/2014/main" val="20016"/>
                    </a:ext>
                  </a:extLst>
                </a:gridCol>
                <a:gridCol w="393263">
                  <a:extLst>
                    <a:ext uri="{9D8B030D-6E8A-4147-A177-3AD203B41FA5}">
                      <a16:colId xmlns:a16="http://schemas.microsoft.com/office/drawing/2014/main" val="20017"/>
                    </a:ext>
                  </a:extLst>
                </a:gridCol>
                <a:gridCol w="410055">
                  <a:extLst>
                    <a:ext uri="{9D8B030D-6E8A-4147-A177-3AD203B41FA5}">
                      <a16:colId xmlns:a16="http://schemas.microsoft.com/office/drawing/2014/main" val="20018"/>
                    </a:ext>
                  </a:extLst>
                </a:gridCol>
                <a:gridCol w="391482">
                  <a:extLst>
                    <a:ext uri="{9D8B030D-6E8A-4147-A177-3AD203B41FA5}">
                      <a16:colId xmlns:a16="http://schemas.microsoft.com/office/drawing/2014/main" val="20019"/>
                    </a:ext>
                  </a:extLst>
                </a:gridCol>
                <a:gridCol w="391482">
                  <a:extLst>
                    <a:ext uri="{9D8B030D-6E8A-4147-A177-3AD203B41FA5}">
                      <a16:colId xmlns:a16="http://schemas.microsoft.com/office/drawing/2014/main" val="20020"/>
                    </a:ext>
                  </a:extLst>
                </a:gridCol>
              </a:tblGrid>
              <a:tr h="778491">
                <a:tc>
                  <a:txBody>
                    <a:bodyPr/>
                    <a:lstStyle/>
                    <a:p>
                      <a:pPr marL="0" marR="0" lvl="0" indent="0" algn="l" rtl="0">
                        <a:spcBef>
                          <a:spcPts val="0"/>
                        </a:spcBef>
                        <a:spcAft>
                          <a:spcPts val="0"/>
                        </a:spcAft>
                        <a:buNone/>
                      </a:pPr>
                      <a:r>
                        <a:rPr lang="ja-JP" sz="1600"/>
                        <a:t>日数</a:t>
                      </a:r>
                      <a:endParaRPr sz="1200"/>
                    </a:p>
                  </a:txBody>
                  <a:tcPr marL="91450" marR="91450" marT="45725" marB="45725"/>
                </a:tc>
                <a:tc>
                  <a:txBody>
                    <a:bodyPr/>
                    <a:lstStyle/>
                    <a:p>
                      <a:pPr marL="0" marR="0" lvl="0" indent="0" algn="ctr" rtl="0">
                        <a:spcBef>
                          <a:spcPts val="0"/>
                        </a:spcBef>
                        <a:spcAft>
                          <a:spcPts val="0"/>
                        </a:spcAft>
                        <a:buNone/>
                      </a:pPr>
                      <a:r>
                        <a:rPr lang="ja-JP" sz="1500"/>
                        <a:t>-2</a:t>
                      </a:r>
                      <a:endParaRPr sz="1500"/>
                    </a:p>
                  </a:txBody>
                  <a:tcPr marL="91450" marR="91450" marT="45725" marB="45725">
                    <a:lnB w="12700"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None/>
                      </a:pPr>
                      <a:r>
                        <a:rPr lang="ja-JP" sz="1500"/>
                        <a:t>-1</a:t>
                      </a:r>
                      <a:endParaRPr sz="1500"/>
                    </a:p>
                  </a:txBody>
                  <a:tcPr marL="91450" marR="91450" marT="45725" marB="45725"/>
                </a:tc>
                <a:tc>
                  <a:txBody>
                    <a:bodyPr/>
                    <a:lstStyle/>
                    <a:p>
                      <a:pPr marL="0" marR="0" lvl="0" indent="0" algn="ctr" rtl="0">
                        <a:spcBef>
                          <a:spcPts val="0"/>
                        </a:spcBef>
                        <a:spcAft>
                          <a:spcPts val="0"/>
                        </a:spcAft>
                        <a:buNone/>
                      </a:pPr>
                      <a:r>
                        <a:rPr lang="ja-JP" sz="1500"/>
                        <a:t>0</a:t>
                      </a:r>
                      <a:endParaRPr sz="1500"/>
                    </a:p>
                  </a:txBody>
                  <a:tcPr marL="91450" marR="91450" marT="45725" marB="45725"/>
                </a:tc>
                <a:tc>
                  <a:txBody>
                    <a:bodyPr/>
                    <a:lstStyle/>
                    <a:p>
                      <a:pPr marL="0" marR="0" lvl="0" indent="0" algn="ctr" rtl="0">
                        <a:spcBef>
                          <a:spcPts val="0"/>
                        </a:spcBef>
                        <a:spcAft>
                          <a:spcPts val="0"/>
                        </a:spcAft>
                        <a:buNone/>
                      </a:pPr>
                      <a:r>
                        <a:rPr lang="ja-JP" sz="1500"/>
                        <a:t>1-2</a:t>
                      </a:r>
                      <a:endParaRPr sz="1500"/>
                    </a:p>
                  </a:txBody>
                  <a:tcPr marL="91450" marR="91450" marT="45725" marB="45725"/>
                </a:tc>
                <a:tc>
                  <a:txBody>
                    <a:bodyPr/>
                    <a:lstStyle/>
                    <a:p>
                      <a:pPr marL="0" marR="0" lvl="0" indent="0" algn="ctr" rtl="0">
                        <a:spcBef>
                          <a:spcPts val="0"/>
                        </a:spcBef>
                        <a:spcAft>
                          <a:spcPts val="0"/>
                        </a:spcAft>
                        <a:buNone/>
                      </a:pPr>
                      <a:r>
                        <a:rPr lang="ja-JP" sz="1500"/>
                        <a:t>3-4</a:t>
                      </a:r>
                      <a:endParaRPr sz="15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500"/>
                        <a:t>5-6</a:t>
                      </a:r>
                      <a:endParaRPr sz="15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500"/>
                        <a:t>7-8</a:t>
                      </a:r>
                      <a:endParaRPr sz="15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500"/>
                        <a:t>9</a:t>
                      </a:r>
                      <a:endParaRPr sz="1500"/>
                    </a:p>
                  </a:txBody>
                  <a:tcPr marL="91450" marR="91450" marT="45725" marB="45725"/>
                </a:tc>
                <a:tc>
                  <a:txBody>
                    <a:bodyPr/>
                    <a:lstStyle/>
                    <a:p>
                      <a:pPr marL="0" marR="0" lvl="0" indent="0" algn="ctr" rtl="0">
                        <a:spcBef>
                          <a:spcPts val="0"/>
                        </a:spcBef>
                        <a:spcAft>
                          <a:spcPts val="0"/>
                        </a:spcAft>
                        <a:buNone/>
                      </a:pPr>
                      <a:r>
                        <a:rPr lang="ja-JP" sz="1500"/>
                        <a:t>10</a:t>
                      </a:r>
                      <a:endParaRPr sz="15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500"/>
                        <a:t>〜12</a:t>
                      </a:r>
                      <a:endParaRPr sz="15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500"/>
                        <a:t>〜14</a:t>
                      </a:r>
                      <a:endParaRPr sz="1500">
                        <a:solidFill>
                          <a:schemeClr val="lt1"/>
                        </a:solidFill>
                      </a:endParaRPr>
                    </a:p>
                  </a:txBody>
                  <a:tcPr marL="91450" marR="91450" marT="45725" marB="45725"/>
                </a:tc>
                <a:tc>
                  <a:txBody>
                    <a:bodyPr/>
                    <a:lstStyle/>
                    <a:p>
                      <a:pPr marL="0" marR="0" lvl="0" indent="0" algn="ctr" rtl="0">
                        <a:spcBef>
                          <a:spcPts val="0"/>
                        </a:spcBef>
                        <a:spcAft>
                          <a:spcPts val="0"/>
                        </a:spcAft>
                        <a:buNone/>
                      </a:pPr>
                      <a:r>
                        <a:rPr lang="ja-JP" sz="1500">
                          <a:solidFill>
                            <a:srgbClr val="FF9900"/>
                          </a:solidFill>
                        </a:rPr>
                        <a:t>〜16</a:t>
                      </a:r>
                      <a:endParaRPr sz="1500">
                        <a:solidFill>
                          <a:srgbClr val="FF9900"/>
                        </a:solidFill>
                      </a:endParaRPr>
                    </a:p>
                  </a:txBody>
                  <a:tcPr marL="91450" marR="91450" marT="45725" marB="45725"/>
                </a:tc>
                <a:tc>
                  <a:txBody>
                    <a:bodyPr/>
                    <a:lstStyle/>
                    <a:p>
                      <a:pPr marL="0" marR="0" lvl="0" indent="0" algn="ctr" rtl="0">
                        <a:spcBef>
                          <a:spcPts val="0"/>
                        </a:spcBef>
                        <a:spcAft>
                          <a:spcPts val="0"/>
                        </a:spcAft>
                        <a:buNone/>
                      </a:pPr>
                      <a:r>
                        <a:rPr lang="ja-JP" sz="1500">
                          <a:solidFill>
                            <a:srgbClr val="FF9900"/>
                          </a:solidFill>
                        </a:rPr>
                        <a:t>17</a:t>
                      </a:r>
                      <a:endParaRPr sz="1500">
                        <a:solidFill>
                          <a:srgbClr val="FF9900"/>
                        </a:solidFill>
                      </a:endParaRPr>
                    </a:p>
                  </a:txBody>
                  <a:tcPr marL="91450" marR="91450" marT="45725" marB="45725"/>
                </a:tc>
                <a:tc>
                  <a:txBody>
                    <a:bodyPr/>
                    <a:lstStyle/>
                    <a:p>
                      <a:pPr marL="0" marR="0" lvl="0" indent="0" algn="ctr" rtl="0">
                        <a:spcBef>
                          <a:spcPts val="0"/>
                        </a:spcBef>
                        <a:spcAft>
                          <a:spcPts val="0"/>
                        </a:spcAft>
                        <a:buNone/>
                      </a:pPr>
                      <a:r>
                        <a:rPr lang="ja-JP" sz="1500">
                          <a:solidFill>
                            <a:srgbClr val="FF9900"/>
                          </a:solidFill>
                        </a:rPr>
                        <a:t>18</a:t>
                      </a:r>
                      <a:endParaRPr sz="1500">
                        <a:solidFill>
                          <a:srgbClr val="FF9900"/>
                        </a:solidFill>
                      </a:endParaRPr>
                    </a:p>
                  </a:txBody>
                  <a:tcPr marL="91450" marR="91450" marT="45725" marB="45725"/>
                </a:tc>
                <a:tc>
                  <a:txBody>
                    <a:bodyPr/>
                    <a:lstStyle/>
                    <a:p>
                      <a:pPr marL="0" marR="0" lvl="0" indent="0" algn="ctr" rtl="0">
                        <a:spcBef>
                          <a:spcPts val="0"/>
                        </a:spcBef>
                        <a:spcAft>
                          <a:spcPts val="0"/>
                        </a:spcAft>
                        <a:buNone/>
                      </a:pPr>
                      <a:r>
                        <a:rPr lang="ja-JP" sz="1500"/>
                        <a:t>19-21</a:t>
                      </a:r>
                      <a:endParaRPr sz="1500"/>
                    </a:p>
                  </a:txBody>
                  <a:tcPr marL="91450" marR="91450" marT="45725" marB="45725"/>
                </a:tc>
                <a:tc>
                  <a:txBody>
                    <a:bodyPr/>
                    <a:lstStyle/>
                    <a:p>
                      <a:pPr marL="0" marR="0" lvl="0" indent="0" algn="ctr" rtl="0">
                        <a:spcBef>
                          <a:spcPts val="0"/>
                        </a:spcBef>
                        <a:spcAft>
                          <a:spcPts val="0"/>
                        </a:spcAft>
                        <a:buNone/>
                      </a:pPr>
                      <a:r>
                        <a:rPr lang="ja-JP" sz="1500"/>
                        <a:t>22</a:t>
                      </a:r>
                      <a:endParaRPr sz="1500"/>
                    </a:p>
                  </a:txBody>
                  <a:tcPr marL="91450" marR="91450" marT="45725" marB="45725"/>
                </a:tc>
                <a:tc>
                  <a:txBody>
                    <a:bodyPr/>
                    <a:lstStyle/>
                    <a:p>
                      <a:pPr marL="0" marR="0" lvl="0" indent="0" algn="ctr" rtl="0">
                        <a:spcBef>
                          <a:spcPts val="0"/>
                        </a:spcBef>
                        <a:spcAft>
                          <a:spcPts val="0"/>
                        </a:spcAft>
                        <a:buNone/>
                      </a:pPr>
                      <a:r>
                        <a:rPr lang="ja-JP" sz="1500"/>
                        <a:t>24</a:t>
                      </a:r>
                      <a:endParaRPr sz="1500"/>
                    </a:p>
                  </a:txBody>
                  <a:tcPr marL="91450" marR="91450" marT="45725" marB="45725"/>
                </a:tc>
                <a:tc>
                  <a:txBody>
                    <a:bodyPr/>
                    <a:lstStyle/>
                    <a:p>
                      <a:pPr marL="0" marR="0" lvl="0" indent="0" algn="ctr" rtl="0">
                        <a:spcBef>
                          <a:spcPts val="0"/>
                        </a:spcBef>
                        <a:spcAft>
                          <a:spcPts val="0"/>
                        </a:spcAft>
                        <a:buNone/>
                      </a:pPr>
                      <a:r>
                        <a:rPr lang="ja-JP" sz="1500"/>
                        <a:t>32</a:t>
                      </a:r>
                      <a:endParaRPr sz="1500"/>
                    </a:p>
                  </a:txBody>
                  <a:tcPr marL="91450" marR="91450" marT="45725" marB="45725"/>
                </a:tc>
                <a:tc>
                  <a:txBody>
                    <a:bodyPr/>
                    <a:lstStyle/>
                    <a:p>
                      <a:pPr marL="0" marR="0" lvl="0" indent="0" algn="ctr" rtl="0">
                        <a:spcBef>
                          <a:spcPts val="0"/>
                        </a:spcBef>
                        <a:spcAft>
                          <a:spcPts val="0"/>
                        </a:spcAft>
                        <a:buNone/>
                      </a:pPr>
                      <a:r>
                        <a:rPr lang="ja-JP" sz="1500"/>
                        <a:t>35</a:t>
                      </a:r>
                      <a:endParaRPr sz="1500"/>
                    </a:p>
                  </a:txBody>
                  <a:tcPr marL="91450" marR="91450" marT="45725" marB="45725"/>
                </a:tc>
                <a:tc>
                  <a:txBody>
                    <a:bodyPr/>
                    <a:lstStyle/>
                    <a:p>
                      <a:pPr marL="0" marR="0" lvl="0" indent="0" algn="ctr" rtl="0">
                        <a:spcBef>
                          <a:spcPts val="0"/>
                        </a:spcBef>
                        <a:spcAft>
                          <a:spcPts val="0"/>
                        </a:spcAft>
                        <a:buNone/>
                      </a:pPr>
                      <a:r>
                        <a:rPr lang="ja-JP" sz="1500"/>
                        <a:t>37</a:t>
                      </a:r>
                      <a:endParaRPr sz="1500"/>
                    </a:p>
                  </a:txBody>
                  <a:tcPr marL="91450" marR="91450" marT="45725" marB="45725"/>
                </a:tc>
                <a:extLst>
                  <a:ext uri="{0D108BD9-81ED-4DB2-BD59-A6C34878D82A}">
                    <a16:rowId xmlns:a16="http://schemas.microsoft.com/office/drawing/2014/main" val="10000"/>
                  </a:ext>
                </a:extLst>
              </a:tr>
              <a:tr h="810092">
                <a:tc>
                  <a:txBody>
                    <a:bodyPr/>
                    <a:lstStyle/>
                    <a:p>
                      <a:pPr marL="0" marR="0" lvl="0" indent="0" algn="ctr" rtl="0">
                        <a:spcBef>
                          <a:spcPts val="0"/>
                        </a:spcBef>
                        <a:spcAft>
                          <a:spcPts val="0"/>
                        </a:spcAft>
                        <a:buNone/>
                      </a:pPr>
                      <a:r>
                        <a:rPr lang="ja-JP" sz="1800" b="1"/>
                        <a:t>E1</a:t>
                      </a:r>
                      <a:endParaRPr sz="1800" b="1"/>
                    </a:p>
                  </a:txBody>
                  <a:tcPr marL="91450" marR="91450" marT="45725" marB="45725" anchor="ctr">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endParaRPr sz="1800" b="1" dirty="0">
                        <a:latin typeface="Meiryo"/>
                        <a:ea typeface="Meiryo"/>
                        <a:cs typeface="Meiryo"/>
                        <a:sym typeface="Meiryo"/>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b="1">
                        <a:latin typeface="Meiryo"/>
                        <a:ea typeface="Meiryo"/>
                        <a:cs typeface="Meiryo"/>
                        <a:sym typeface="Meiryo"/>
                      </a:endParaRPr>
                    </a:p>
                  </a:txBody>
                  <a:tcPr marL="91450" marR="91450" marT="45725" marB="45725">
                    <a:lnL w="12700" cap="flat" cmpd="sng">
                      <a:solidFill>
                        <a:schemeClr val="lt1"/>
                      </a:solidFill>
                      <a:prstDash val="solid"/>
                      <a:round/>
                      <a:headEnd type="none" w="sm" len="sm"/>
                      <a:tailEnd type="none" w="sm" len="sm"/>
                    </a:lnL>
                  </a:tcPr>
                </a:tc>
                <a:tc rowSpan="3">
                  <a:txBody>
                    <a:bodyPr/>
                    <a:lstStyle/>
                    <a:p>
                      <a:pPr marL="0" lvl="0" indent="0" algn="ctr" rtl="0">
                        <a:spcBef>
                          <a:spcPts val="0"/>
                        </a:spcBef>
                        <a:spcAft>
                          <a:spcPts val="0"/>
                        </a:spcAft>
                        <a:buNone/>
                      </a:pPr>
                      <a:r>
                        <a:rPr lang="ja-JP" b="1">
                          <a:solidFill>
                            <a:schemeClr val="dk1"/>
                          </a:solidFill>
                          <a:latin typeface="Meiryo"/>
                          <a:ea typeface="Meiryo"/>
                          <a:cs typeface="Meiryo"/>
                          <a:sym typeface="Meiryo"/>
                        </a:rPr>
                        <a:t>風邪症状出現</a:t>
                      </a:r>
                      <a:endParaRPr sz="400">
                        <a:solidFill>
                          <a:schemeClr val="dk1"/>
                        </a:solidFill>
                        <a:latin typeface="游ゴシック"/>
                        <a:ea typeface="游ゴシック"/>
                        <a:cs typeface="游ゴシック"/>
                        <a:sym typeface="游ゴシック"/>
                      </a:endParaRPr>
                    </a:p>
                  </a:txBody>
                  <a:tcPr marL="91450" marR="91450" marT="45725" marB="45725" anchor="ctr">
                    <a:solidFill>
                      <a:srgbClr val="EFEFEF"/>
                    </a:solidFill>
                  </a:tcP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extLst>
                  <a:ext uri="{0D108BD9-81ED-4DB2-BD59-A6C34878D82A}">
                    <a16:rowId xmlns:a16="http://schemas.microsoft.com/office/drawing/2014/main" val="10001"/>
                  </a:ext>
                </a:extLst>
              </a:tr>
              <a:tr h="765320">
                <a:tc>
                  <a:txBody>
                    <a:bodyPr/>
                    <a:lstStyle/>
                    <a:p>
                      <a:pPr marL="0" marR="0" lvl="0" indent="0" algn="ctr" rtl="0">
                        <a:spcBef>
                          <a:spcPts val="0"/>
                        </a:spcBef>
                        <a:spcAft>
                          <a:spcPts val="0"/>
                        </a:spcAft>
                        <a:buNone/>
                      </a:pPr>
                      <a:r>
                        <a:rPr lang="ja-JP" sz="1800" b="1" dirty="0"/>
                        <a:t>E2</a:t>
                      </a:r>
                      <a:endParaRPr sz="1800" b="1" dirty="0"/>
                    </a:p>
                  </a:txBody>
                  <a:tcPr marL="91450" marR="91450" marT="45725" marB="45725" anchor="ctr">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dirty="0"/>
                    </a:p>
                  </a:txBody>
                  <a:tcPr marL="91450" marR="91450" marT="45725" marB="45725">
                    <a:lnL w="12700" cap="flat" cmpd="sng">
                      <a:solidFill>
                        <a:schemeClr val="lt1"/>
                      </a:solidFill>
                      <a:prstDash val="solid"/>
                      <a:round/>
                      <a:headEnd type="none" w="sm" len="sm"/>
                      <a:tailEnd type="none" w="sm" len="sm"/>
                    </a:lnL>
                  </a:tcPr>
                </a:tc>
                <a:tc vMerge="1">
                  <a:txBody>
                    <a:bodyPr/>
                    <a:lstStyle/>
                    <a:p>
                      <a:endParaRPr lang="ja-JP"/>
                    </a:p>
                  </a:txBody>
                  <a:tcP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FF9900"/>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extLst>
                  <a:ext uri="{0D108BD9-81ED-4DB2-BD59-A6C34878D82A}">
                    <a16:rowId xmlns:a16="http://schemas.microsoft.com/office/drawing/2014/main" val="10002"/>
                  </a:ext>
                </a:extLst>
              </a:tr>
              <a:tr h="775887">
                <a:tc>
                  <a:txBody>
                    <a:bodyPr/>
                    <a:lstStyle/>
                    <a:p>
                      <a:pPr marL="0" marR="0" lvl="0" indent="0" algn="ctr" rtl="0">
                        <a:spcBef>
                          <a:spcPts val="0"/>
                        </a:spcBef>
                        <a:spcAft>
                          <a:spcPts val="0"/>
                        </a:spcAft>
                        <a:buNone/>
                      </a:pPr>
                      <a:r>
                        <a:rPr lang="ja-JP" sz="1800" b="1"/>
                        <a:t>E3</a:t>
                      </a:r>
                      <a:endParaRPr sz="1800" b="1"/>
                    </a:p>
                  </a:txBody>
                  <a:tcPr marL="91450" marR="91450" marT="45725" marB="45725" anchor="ctr">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tcPr>
                </a:tc>
                <a:tc vMerge="1">
                  <a:txBody>
                    <a:bodyPr/>
                    <a:lstStyle/>
                    <a:p>
                      <a:endParaRPr lang="ja-JP"/>
                    </a:p>
                  </a:txBody>
                  <a:tcPr/>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FF0000"/>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tc>
                  <a:txBody>
                    <a:bodyPr/>
                    <a:lstStyle/>
                    <a:p>
                      <a:pPr marL="0" marR="0" lvl="0" indent="0" algn="l" rtl="0">
                        <a:spcBef>
                          <a:spcPts val="0"/>
                        </a:spcBef>
                        <a:spcAft>
                          <a:spcPts val="0"/>
                        </a:spcAft>
                        <a:buNone/>
                      </a:pPr>
                      <a:endParaRPr sz="1800"/>
                    </a:p>
                  </a:txBody>
                  <a:tcPr marL="91450" marR="91450" marT="45725" marB="45725">
                    <a:solidFill>
                      <a:srgbClr val="A64D79"/>
                    </a:solidFill>
                  </a:tcPr>
                </a:tc>
                <a:extLst>
                  <a:ext uri="{0D108BD9-81ED-4DB2-BD59-A6C34878D82A}">
                    <a16:rowId xmlns:a16="http://schemas.microsoft.com/office/drawing/2014/main" val="10003"/>
                  </a:ext>
                </a:extLst>
              </a:tr>
              <a:tr h="553182">
                <a:tc>
                  <a:txBody>
                    <a:bodyPr/>
                    <a:lstStyle/>
                    <a:p>
                      <a:pPr marL="0" marR="0" lvl="0" indent="0" algn="ctr" rtl="0">
                        <a:spcBef>
                          <a:spcPts val="0"/>
                        </a:spcBef>
                        <a:spcAft>
                          <a:spcPts val="0"/>
                        </a:spcAft>
                        <a:buNone/>
                      </a:pPr>
                      <a:r>
                        <a:rPr lang="ja-JP" sz="1800" b="1"/>
                        <a:t>X1</a:t>
                      </a:r>
                      <a:endParaRPr sz="1800" b="1"/>
                    </a:p>
                  </a:txBody>
                  <a:tcPr marL="91450" marR="91450" marT="45725" marB="45725" anchor="ctr">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FF00"/>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solidFill>
                      <a:srgbClr val="FFFF00"/>
                    </a:solidFill>
                  </a:tcPr>
                </a:tc>
                <a:tc>
                  <a:txBody>
                    <a:bodyPr/>
                    <a:lstStyle/>
                    <a:p>
                      <a:pPr marL="0" lvl="0" indent="0" algn="l" rtl="0">
                        <a:spcBef>
                          <a:spcPts val="0"/>
                        </a:spcBef>
                        <a:spcAft>
                          <a:spcPts val="0"/>
                        </a:spcAft>
                        <a:buNone/>
                      </a:pPr>
                      <a:endParaRPr/>
                    </a:p>
                  </a:txBody>
                  <a:tcPr marL="91450" marR="91450" marT="45725" marB="45725" anchor="ctr">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extLst>
                  <a:ext uri="{0D108BD9-81ED-4DB2-BD59-A6C34878D82A}">
                    <a16:rowId xmlns:a16="http://schemas.microsoft.com/office/drawing/2014/main" val="10004"/>
                  </a:ext>
                </a:extLst>
              </a:tr>
              <a:tr h="468923">
                <a:tc>
                  <a:txBody>
                    <a:bodyPr/>
                    <a:lstStyle/>
                    <a:p>
                      <a:pPr marL="0" lvl="0" indent="0" algn="ctr" rtl="0">
                        <a:spcBef>
                          <a:spcPts val="0"/>
                        </a:spcBef>
                        <a:spcAft>
                          <a:spcPts val="0"/>
                        </a:spcAft>
                        <a:buClr>
                          <a:schemeClr val="dk1"/>
                        </a:buClr>
                        <a:buFont typeface="Arial"/>
                        <a:buNone/>
                      </a:pPr>
                      <a:r>
                        <a:rPr lang="ja-JP" sz="1800" b="1"/>
                        <a:t>X2</a:t>
                      </a:r>
                      <a:endParaRPr sz="1800" b="1"/>
                    </a:p>
                  </a:txBody>
                  <a:tcPr marL="91450" marR="91450" marT="45725" marB="45725" anchor="ctr">
                    <a:lnR w="12700" cap="flat" cmpd="sng">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CCC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lt1"/>
                      </a:solidFill>
                      <a:prstDash val="solid"/>
                      <a:round/>
                      <a:headEnd type="none" w="sm" len="sm"/>
                      <a:tailEnd type="none" w="sm" len="sm"/>
                    </a:lnL>
                    <a:solidFill>
                      <a:srgbClr val="CCCCCC"/>
                    </a:solidFill>
                  </a:tcPr>
                </a:tc>
                <a:tc>
                  <a:txBody>
                    <a:bodyPr/>
                    <a:lstStyle/>
                    <a:p>
                      <a:pPr marL="0" lvl="0" indent="0" algn="l" rtl="0">
                        <a:spcBef>
                          <a:spcPts val="0"/>
                        </a:spcBef>
                        <a:spcAft>
                          <a:spcPts val="0"/>
                        </a:spcAft>
                        <a:buNone/>
                      </a:pPr>
                      <a:endParaRPr/>
                    </a:p>
                  </a:txBody>
                  <a:tcPr marL="91450" marR="91450" marT="45725" marB="45725" anchor="ctr">
                    <a:solidFill>
                      <a:srgbClr val="CCCCCC"/>
                    </a:solidFill>
                  </a:tcPr>
                </a:tc>
                <a:tc>
                  <a:txBody>
                    <a:bodyPr/>
                    <a:lstStyle/>
                    <a:p>
                      <a:pPr marL="0" marR="0" lvl="0" indent="0" algn="l" rtl="0">
                        <a:spcBef>
                          <a:spcPts val="0"/>
                        </a:spcBef>
                        <a:spcAft>
                          <a:spcPts val="0"/>
                        </a:spcAft>
                        <a:buNone/>
                      </a:pPr>
                      <a:endParaRPr sz="1800"/>
                    </a:p>
                  </a:txBody>
                  <a:tcPr marL="91450" marR="91450" marT="45725" marB="45725">
                    <a:solidFill>
                      <a:srgbClr val="CCCCCC"/>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extLst>
                  <a:ext uri="{0D108BD9-81ED-4DB2-BD59-A6C34878D82A}">
                    <a16:rowId xmlns:a16="http://schemas.microsoft.com/office/drawing/2014/main" val="10005"/>
                  </a:ext>
                </a:extLst>
              </a:tr>
              <a:tr h="457129">
                <a:tc>
                  <a:txBody>
                    <a:bodyPr/>
                    <a:lstStyle/>
                    <a:p>
                      <a:pPr marL="0" marR="0" lvl="0" indent="0" algn="ctr" rtl="0">
                        <a:spcBef>
                          <a:spcPts val="0"/>
                        </a:spcBef>
                        <a:spcAft>
                          <a:spcPts val="0"/>
                        </a:spcAft>
                        <a:buNone/>
                      </a:pPr>
                      <a:r>
                        <a:rPr lang="ja-JP" sz="1800" b="1"/>
                        <a:t>X3</a:t>
                      </a:r>
                      <a:endParaRPr sz="1800" b="1"/>
                    </a:p>
                  </a:txBody>
                  <a:tcPr marL="91450" marR="91450" marT="45725" marB="45725" anchor="ctr"/>
                </a:tc>
                <a:tc>
                  <a:txBody>
                    <a:bodyPr/>
                    <a:lstStyle/>
                    <a:p>
                      <a:pPr marL="0" lvl="0" indent="0" algn="l" rtl="0">
                        <a:spcBef>
                          <a:spcPts val="0"/>
                        </a:spcBef>
                        <a:spcAft>
                          <a:spcPts val="0"/>
                        </a:spcAft>
                        <a:buNone/>
                      </a:pPr>
                      <a:endParaRPr/>
                    </a:p>
                  </a:txBody>
                  <a:tcPr marL="91450" marR="91450" marT="45725" marB="45725" anchor="ct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endParaRPr/>
                    </a:p>
                  </a:txBody>
                  <a:tcPr marL="91450" marR="91450" marT="45725" marB="45725" anchor="ctr">
                    <a:solidFill>
                      <a:srgbClr val="EFEFEF"/>
                    </a:solidFill>
                  </a:tcPr>
                </a:tc>
                <a:tc>
                  <a:txBody>
                    <a:bodyPr/>
                    <a:lstStyle/>
                    <a:p>
                      <a:pPr marL="0" lvl="0" indent="0" algn="l" rtl="0">
                        <a:spcBef>
                          <a:spcPts val="0"/>
                        </a:spcBef>
                        <a:spcAft>
                          <a:spcPts val="0"/>
                        </a:spcAft>
                        <a:buNone/>
                      </a:pPr>
                      <a:endParaRPr/>
                    </a:p>
                  </a:txBody>
                  <a:tcPr marL="91450" marR="91450" marT="45725" marB="45725" anchor="ctr">
                    <a:solidFill>
                      <a:srgbClr val="EFEFEF"/>
                    </a:solidFill>
                  </a:tcPr>
                </a:tc>
                <a:tc>
                  <a:txBody>
                    <a:bodyPr/>
                    <a:lstStyle/>
                    <a:p>
                      <a:pPr marL="0" marR="0" lvl="0" indent="0" algn="l" rtl="0">
                        <a:spcBef>
                          <a:spcPts val="0"/>
                        </a:spcBef>
                        <a:spcAft>
                          <a:spcPts val="0"/>
                        </a:spcAft>
                        <a:buNone/>
                      </a:pPr>
                      <a:endParaRPr sz="1800" dirty="0"/>
                    </a:p>
                  </a:txBody>
                  <a:tcPr marL="91450" marR="91450" marT="45725" marB="45725">
                    <a:solidFill>
                      <a:srgbClr val="EFEFEF"/>
                    </a:solidFill>
                  </a:tcPr>
                </a:tc>
                <a:tc>
                  <a:txBody>
                    <a:bodyPr/>
                    <a:lstStyle/>
                    <a:p>
                      <a:pPr marL="0" marR="0" lvl="0" indent="0" algn="l" rtl="0">
                        <a:spcBef>
                          <a:spcPts val="0"/>
                        </a:spcBef>
                        <a:spcAft>
                          <a:spcPts val="0"/>
                        </a:spcAft>
                        <a:buNone/>
                      </a:pPr>
                      <a:endParaRPr sz="1800"/>
                    </a:p>
                  </a:txBody>
                  <a:tcPr marL="91450" marR="91450" marT="45725" marB="45725">
                    <a:solidFill>
                      <a:srgbClr val="EFEFEF"/>
                    </a:solidFill>
                  </a:tcPr>
                </a:tc>
                <a:tc>
                  <a:txBody>
                    <a:bodyPr/>
                    <a:lstStyle/>
                    <a:p>
                      <a:pPr marL="0" marR="0" lvl="0" indent="0" algn="l" rtl="0">
                        <a:spcBef>
                          <a:spcPts val="0"/>
                        </a:spcBef>
                        <a:spcAft>
                          <a:spcPts val="0"/>
                        </a:spcAft>
                        <a:buNone/>
                      </a:pPr>
                      <a:endParaRPr sz="1800"/>
                    </a:p>
                  </a:txBody>
                  <a:tcPr marL="91450" marR="91450" marT="45725" marB="45725">
                    <a:solidFill>
                      <a:srgbClr val="EFEFEF"/>
                    </a:solidFill>
                  </a:tcPr>
                </a:tc>
                <a:tc>
                  <a:txBody>
                    <a:bodyPr/>
                    <a:lstStyle/>
                    <a:p>
                      <a:pPr marL="0" marR="0" lvl="0" indent="0" algn="l" rtl="0">
                        <a:spcBef>
                          <a:spcPts val="0"/>
                        </a:spcBef>
                        <a:spcAft>
                          <a:spcPts val="0"/>
                        </a:spcAft>
                        <a:buNone/>
                      </a:pPr>
                      <a:endParaRPr sz="1800"/>
                    </a:p>
                  </a:txBody>
                  <a:tcPr marL="91450" marR="91450" marT="45725" marB="45725">
                    <a:solidFill>
                      <a:srgbClr val="EFEFEF"/>
                    </a:solidFill>
                  </a:tcPr>
                </a:tc>
                <a:tc>
                  <a:txBody>
                    <a:bodyPr/>
                    <a:lstStyle/>
                    <a:p>
                      <a:pPr marL="0" marR="0" lvl="0" indent="0" algn="l" rtl="0">
                        <a:spcBef>
                          <a:spcPts val="0"/>
                        </a:spcBef>
                        <a:spcAft>
                          <a:spcPts val="0"/>
                        </a:spcAft>
                        <a:buNone/>
                      </a:pPr>
                      <a:endParaRPr sz="1800"/>
                    </a:p>
                  </a:txBody>
                  <a:tcPr marL="91450" marR="91450" marT="45725" marB="45725">
                    <a:solidFill>
                      <a:srgbClr val="EFEFEF"/>
                    </a:solidFill>
                  </a:tcPr>
                </a:tc>
                <a:tc>
                  <a:txBody>
                    <a:bodyPr/>
                    <a:lstStyle/>
                    <a:p>
                      <a:pPr marL="0" marR="0" lvl="0" indent="0" algn="l" rtl="0">
                        <a:spcBef>
                          <a:spcPts val="0"/>
                        </a:spcBef>
                        <a:spcAft>
                          <a:spcPts val="0"/>
                        </a:spcAft>
                        <a:buNone/>
                      </a:pPr>
                      <a:endParaRPr sz="1800"/>
                    </a:p>
                  </a:txBody>
                  <a:tcPr marL="91450" marR="91450" marT="45725" marB="45725">
                    <a:solidFill>
                      <a:srgbClr val="EFEFEF"/>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extLst>
                  <a:ext uri="{0D108BD9-81ED-4DB2-BD59-A6C34878D82A}">
                    <a16:rowId xmlns:a16="http://schemas.microsoft.com/office/drawing/2014/main" val="10006"/>
                  </a:ext>
                </a:extLst>
              </a:tr>
              <a:tr h="475884">
                <a:tc>
                  <a:txBody>
                    <a:bodyPr/>
                    <a:lstStyle/>
                    <a:p>
                      <a:pPr marL="0" marR="0" lvl="0" indent="0" algn="ctr" rtl="0">
                        <a:spcBef>
                          <a:spcPts val="0"/>
                        </a:spcBef>
                        <a:spcAft>
                          <a:spcPts val="0"/>
                        </a:spcAft>
                        <a:buNone/>
                      </a:pPr>
                      <a:r>
                        <a:rPr lang="ja-JP" sz="1800" b="1"/>
                        <a:t>X4</a:t>
                      </a:r>
                      <a:endParaRPr sz="1800" b="1"/>
                    </a:p>
                  </a:txBody>
                  <a:tcPr marL="91450" marR="91450" marT="45725" marB="45725" anchor="ctr"/>
                </a:tc>
                <a:tc>
                  <a:txBody>
                    <a:bodyPr/>
                    <a:lstStyle/>
                    <a:p>
                      <a:pPr marL="0" lvl="0" indent="0" algn="l" rtl="0">
                        <a:spcBef>
                          <a:spcPts val="0"/>
                        </a:spcBef>
                        <a:spcAft>
                          <a:spcPts val="0"/>
                        </a:spcAft>
                        <a:buNone/>
                      </a:pPr>
                      <a:endParaRPr dirty="0"/>
                    </a:p>
                  </a:txBody>
                  <a:tcPr marL="91450" marR="91450" marT="45725" marB="45725" anchor="ctr">
                    <a:lnT w="12700" cap="flat" cmpd="sng">
                      <a:solidFill>
                        <a:schemeClr val="lt1"/>
                      </a:solidFill>
                      <a:prstDash val="solid"/>
                      <a:round/>
                      <a:headEnd type="none" w="sm" len="sm"/>
                      <a:tailEnd type="none" w="sm" len="sm"/>
                    </a:lnT>
                    <a:solidFill>
                      <a:srgbClr val="D9D9D9"/>
                    </a:solidFill>
                  </a:tcPr>
                </a:tc>
                <a:tc>
                  <a:txBody>
                    <a:bodyPr/>
                    <a:lstStyle/>
                    <a:p>
                      <a:pPr marL="0" lvl="0" indent="0" algn="l" rtl="0">
                        <a:spcBef>
                          <a:spcPts val="0"/>
                        </a:spcBef>
                        <a:spcAft>
                          <a:spcPts val="0"/>
                        </a:spcAft>
                        <a:buNone/>
                      </a:pPr>
                      <a:endParaRPr dirty="0"/>
                    </a:p>
                  </a:txBody>
                  <a:tcPr marL="91450" marR="91450" marT="45725" marB="45725" anchor="ctr">
                    <a:solidFill>
                      <a:srgbClr val="D9D9D9"/>
                    </a:solidFill>
                  </a:tcPr>
                </a:tc>
                <a:tc>
                  <a:txBody>
                    <a:bodyPr/>
                    <a:lstStyle/>
                    <a:p>
                      <a:pPr marL="0" lvl="0" indent="0" algn="l" rtl="0">
                        <a:spcBef>
                          <a:spcPts val="0"/>
                        </a:spcBef>
                        <a:spcAft>
                          <a:spcPts val="0"/>
                        </a:spcAft>
                        <a:buNone/>
                      </a:pPr>
                      <a:endParaRPr/>
                    </a:p>
                  </a:txBody>
                  <a:tcPr marL="91450" marR="91450" marT="45725" marB="45725" anchor="ctr">
                    <a:solidFill>
                      <a:srgbClr val="D9D9D9"/>
                    </a:solidFill>
                  </a:tcPr>
                </a:tc>
                <a:tc>
                  <a:txBody>
                    <a:bodyPr/>
                    <a:lstStyle/>
                    <a:p>
                      <a:pPr marL="0" marR="0" lvl="0" indent="0" algn="l" rtl="0">
                        <a:spcBef>
                          <a:spcPts val="0"/>
                        </a:spcBef>
                        <a:spcAft>
                          <a:spcPts val="0"/>
                        </a:spcAft>
                        <a:buNone/>
                      </a:pPr>
                      <a:endParaRPr sz="1800" dirty="0"/>
                    </a:p>
                  </a:txBody>
                  <a:tcPr marL="91450" marR="91450" marT="45725" marB="45725">
                    <a:solidFill>
                      <a:srgbClr val="D9D9D9"/>
                    </a:solidFill>
                  </a:tcPr>
                </a:tc>
                <a:tc>
                  <a:txBody>
                    <a:bodyPr/>
                    <a:lstStyle/>
                    <a:p>
                      <a:pPr marL="0" marR="0" lvl="0" indent="0" algn="l" rtl="0">
                        <a:spcBef>
                          <a:spcPts val="0"/>
                        </a:spcBef>
                        <a:spcAft>
                          <a:spcPts val="0"/>
                        </a:spcAft>
                        <a:buNone/>
                      </a:pPr>
                      <a:endParaRPr sz="1800"/>
                    </a:p>
                  </a:txBody>
                  <a:tcPr marL="91450" marR="91450" marT="45725" marB="45725">
                    <a:solidFill>
                      <a:srgbClr val="D9D9D9"/>
                    </a:solidFill>
                  </a:tcPr>
                </a:tc>
                <a:tc>
                  <a:txBody>
                    <a:bodyPr/>
                    <a:lstStyle/>
                    <a:p>
                      <a:pPr marL="0" marR="0" lvl="0" indent="0" algn="l" rtl="0">
                        <a:spcBef>
                          <a:spcPts val="0"/>
                        </a:spcBef>
                        <a:spcAft>
                          <a:spcPts val="0"/>
                        </a:spcAft>
                        <a:buNone/>
                      </a:pPr>
                      <a:endParaRPr sz="1800"/>
                    </a:p>
                  </a:txBody>
                  <a:tcPr marL="91450" marR="91450" marT="45725" marB="45725">
                    <a:solidFill>
                      <a:srgbClr val="D9D9D9"/>
                    </a:solidFill>
                  </a:tcPr>
                </a:tc>
                <a:tc>
                  <a:txBody>
                    <a:bodyPr/>
                    <a:lstStyle/>
                    <a:p>
                      <a:pPr marL="0" marR="0" lvl="0" indent="0" algn="l" rtl="0">
                        <a:spcBef>
                          <a:spcPts val="0"/>
                        </a:spcBef>
                        <a:spcAft>
                          <a:spcPts val="0"/>
                        </a:spcAft>
                        <a:buNone/>
                      </a:pPr>
                      <a:endParaRPr sz="1800"/>
                    </a:p>
                  </a:txBody>
                  <a:tcPr marL="91450" marR="91450" marT="45725" marB="45725">
                    <a:solidFill>
                      <a:srgbClr val="D9D9D9"/>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FFFF00"/>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a:p>
                  </a:txBody>
                  <a:tcPr marL="91450" marR="91450" marT="45725" marB="45725">
                    <a:solidFill>
                      <a:srgbClr val="0000FF"/>
                    </a:solidFill>
                  </a:tcPr>
                </a:tc>
                <a:tc>
                  <a:txBody>
                    <a:bodyPr/>
                    <a:lstStyle/>
                    <a:p>
                      <a:pPr marL="0" marR="0" lvl="0" indent="0" algn="l" rtl="0">
                        <a:spcBef>
                          <a:spcPts val="0"/>
                        </a:spcBef>
                        <a:spcAft>
                          <a:spcPts val="0"/>
                        </a:spcAft>
                        <a:buNone/>
                      </a:pPr>
                      <a:endParaRPr sz="1800" dirty="0"/>
                    </a:p>
                  </a:txBody>
                  <a:tcPr marL="91450" marR="91450" marT="45725" marB="45725">
                    <a:solidFill>
                      <a:srgbClr val="0000FF"/>
                    </a:solidFill>
                  </a:tcPr>
                </a:tc>
                <a:extLst>
                  <a:ext uri="{0D108BD9-81ED-4DB2-BD59-A6C34878D82A}">
                    <a16:rowId xmlns:a16="http://schemas.microsoft.com/office/drawing/2014/main" val="10007"/>
                  </a:ext>
                </a:extLst>
              </a:tr>
            </a:tbl>
          </a:graphicData>
        </a:graphic>
      </p:graphicFrame>
      <p:sp>
        <p:nvSpPr>
          <p:cNvPr id="307" name="Google Shape;307;g8751c3b735_0_462"/>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ltLang="ja-JP">
                <a:latin typeface="Arial"/>
                <a:ea typeface="Arial"/>
                <a:cs typeface="Arial"/>
                <a:sym typeface="Arial"/>
              </a:rPr>
              <a:t>5</a:t>
            </a:fld>
            <a:endParaRPr>
              <a:latin typeface="Arial"/>
              <a:ea typeface="Arial"/>
              <a:cs typeface="Arial"/>
              <a:sym typeface="Arial"/>
            </a:endParaRPr>
          </a:p>
        </p:txBody>
      </p:sp>
      <p:pic>
        <p:nvPicPr>
          <p:cNvPr id="308" name="Google Shape;308;g8751c3b735_0_462"/>
          <p:cNvPicPr preferRelativeResize="0"/>
          <p:nvPr/>
        </p:nvPicPr>
        <p:blipFill rotWithShape="1">
          <a:blip r:embed="rId3">
            <a:alphaModFix/>
          </a:blip>
          <a:srcRect/>
          <a:stretch/>
        </p:blipFill>
        <p:spPr>
          <a:xfrm>
            <a:off x="1665150" y="2533175"/>
            <a:ext cx="619758" cy="678901"/>
          </a:xfrm>
          <a:prstGeom prst="rect">
            <a:avLst/>
          </a:prstGeom>
          <a:noFill/>
          <a:ln>
            <a:noFill/>
          </a:ln>
        </p:spPr>
      </p:pic>
      <p:sp>
        <p:nvSpPr>
          <p:cNvPr id="309" name="Google Shape;309;g8751c3b735_0_462"/>
          <p:cNvSpPr/>
          <p:nvPr/>
        </p:nvSpPr>
        <p:spPr>
          <a:xfrm>
            <a:off x="6508075" y="4923825"/>
            <a:ext cx="2093100" cy="847200"/>
          </a:xfrm>
          <a:prstGeom prst="round1Rect">
            <a:avLst>
              <a:gd name="adj" fmla="val 230"/>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a:solidFill>
                  <a:schemeClr val="lt1"/>
                </a:solidFill>
                <a:latin typeface="Meiryo"/>
                <a:ea typeface="Meiryo"/>
                <a:cs typeface="Meiryo"/>
                <a:sym typeface="Meiryo"/>
              </a:rPr>
              <a:t>観察期間後は、体調不良がないことを確認の後、出勤可能</a:t>
            </a:r>
            <a:endParaRPr sz="1300">
              <a:solidFill>
                <a:schemeClr val="lt1"/>
              </a:solidFill>
              <a:latin typeface="Meiryo"/>
              <a:ea typeface="Meiryo"/>
              <a:cs typeface="Meiryo"/>
              <a:sym typeface="Meiryo"/>
            </a:endParaRPr>
          </a:p>
        </p:txBody>
      </p:sp>
      <p:sp>
        <p:nvSpPr>
          <p:cNvPr id="310" name="Google Shape;310;g8751c3b735_0_462"/>
          <p:cNvSpPr txBox="1"/>
          <p:nvPr/>
        </p:nvSpPr>
        <p:spPr>
          <a:xfrm>
            <a:off x="7818120" y="0"/>
            <a:ext cx="1326000" cy="529200"/>
          </a:xfrm>
          <a:prstGeom prst="rect">
            <a:avLst/>
          </a:prstGeom>
          <a:solidFill>
            <a:srgbClr val="FFFF00"/>
          </a:solidFill>
          <a:ln w="9525" cap="flat" cmpd="sng">
            <a:solidFill>
              <a:srgbClr val="1F386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1600"/>
              <a:buFont typeface="Meiryo"/>
              <a:buNone/>
            </a:pPr>
            <a:r>
              <a:rPr lang="ja-JP" sz="1600">
                <a:solidFill>
                  <a:schemeClr val="dk1"/>
                </a:solidFill>
                <a:latin typeface="Meiryo"/>
                <a:ea typeface="Meiryo"/>
                <a:cs typeface="Meiryo"/>
                <a:sym typeface="Meiryo"/>
              </a:rPr>
              <a:t>健康管理</a:t>
            </a:r>
            <a:endParaRPr/>
          </a:p>
        </p:txBody>
      </p:sp>
      <p:sp>
        <p:nvSpPr>
          <p:cNvPr id="311" name="Google Shape;311;g8751c3b735_0_462"/>
          <p:cNvSpPr/>
          <p:nvPr/>
        </p:nvSpPr>
        <p:spPr>
          <a:xfrm rot="5400000">
            <a:off x="4104475" y="2664600"/>
            <a:ext cx="599100" cy="4056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症状軽快</a:t>
            </a:r>
            <a:endParaRPr/>
          </a:p>
        </p:txBody>
      </p:sp>
      <p:sp>
        <p:nvSpPr>
          <p:cNvPr id="312" name="Google Shape;312;g8751c3b735_0_462"/>
          <p:cNvSpPr txBox="1"/>
          <p:nvPr/>
        </p:nvSpPr>
        <p:spPr>
          <a:xfrm>
            <a:off x="117250" y="628325"/>
            <a:ext cx="5678700" cy="86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dirty="0"/>
              <a:t>E1/2  :　陽性で入院は</a:t>
            </a:r>
            <a:r>
              <a:rPr lang="ja-JP" dirty="0">
                <a:solidFill>
                  <a:srgbClr val="CC0000"/>
                </a:solidFill>
              </a:rPr>
              <a:t>不要</a:t>
            </a:r>
            <a:r>
              <a:rPr lang="ja-JP" dirty="0"/>
              <a:t>と判断された場合</a:t>
            </a:r>
            <a:endParaRPr dirty="0"/>
          </a:p>
          <a:p>
            <a:pPr marL="0" lvl="0" indent="0" algn="l" rtl="0">
              <a:spcBef>
                <a:spcPts val="0"/>
              </a:spcBef>
              <a:spcAft>
                <a:spcPts val="0"/>
              </a:spcAft>
              <a:buClr>
                <a:schemeClr val="dk1"/>
              </a:buClr>
              <a:buSzPts val="1100"/>
              <a:buFont typeface="Arial"/>
              <a:buNone/>
            </a:pPr>
            <a:r>
              <a:rPr lang="ja-JP" dirty="0">
                <a:solidFill>
                  <a:schemeClr val="dk1"/>
                </a:solidFill>
              </a:rPr>
              <a:t>E3     :　陽性で入院が</a:t>
            </a:r>
            <a:r>
              <a:rPr lang="ja-JP" dirty="0">
                <a:solidFill>
                  <a:srgbClr val="FF0000"/>
                </a:solidFill>
              </a:rPr>
              <a:t>必要</a:t>
            </a:r>
            <a:r>
              <a:rPr lang="ja-JP" dirty="0">
                <a:solidFill>
                  <a:schemeClr val="dk1"/>
                </a:solidFill>
              </a:rPr>
              <a:t>と判断された場合</a:t>
            </a:r>
            <a:endParaRPr dirty="0"/>
          </a:p>
          <a:p>
            <a:pPr marL="0" lvl="0" indent="0" algn="l" rtl="0">
              <a:spcBef>
                <a:spcPts val="0"/>
              </a:spcBef>
              <a:spcAft>
                <a:spcPts val="0"/>
              </a:spcAft>
              <a:buNone/>
            </a:pPr>
            <a:r>
              <a:rPr lang="ja-JP" dirty="0"/>
              <a:t>X1/2 ：  E1-3の濃厚接触者（★印が最終接触日）</a:t>
            </a:r>
            <a:endParaRPr dirty="0"/>
          </a:p>
          <a:p>
            <a:pPr marL="0" lvl="0" indent="0" algn="l" rtl="0">
              <a:spcBef>
                <a:spcPts val="0"/>
              </a:spcBef>
              <a:spcAft>
                <a:spcPts val="0"/>
              </a:spcAft>
              <a:buNone/>
            </a:pPr>
            <a:r>
              <a:rPr lang="ja-JP" dirty="0"/>
              <a:t>X3     :    E1/E2の「自宅療養」の</a:t>
            </a:r>
            <a:r>
              <a:rPr lang="ja-JP" u="sng" dirty="0">
                <a:solidFill>
                  <a:srgbClr val="980000"/>
                </a:solidFill>
              </a:rPr>
              <a:t>家族の場合</a:t>
            </a:r>
            <a:endParaRPr u="sng" dirty="0">
              <a:solidFill>
                <a:srgbClr val="980000"/>
              </a:solidFill>
            </a:endParaRPr>
          </a:p>
          <a:p>
            <a:pPr marL="0" lvl="0" indent="0" algn="l" rtl="0">
              <a:spcBef>
                <a:spcPts val="0"/>
              </a:spcBef>
              <a:spcAft>
                <a:spcPts val="0"/>
              </a:spcAft>
              <a:buNone/>
            </a:pPr>
            <a:r>
              <a:rPr lang="ja-JP" dirty="0"/>
              <a:t>X4     :   </a:t>
            </a:r>
            <a:r>
              <a:rPr lang="ja-JP" dirty="0">
                <a:solidFill>
                  <a:schemeClr val="dk1"/>
                </a:solidFill>
              </a:rPr>
              <a:t> E1/E2の「宿泊施設」およびE3の</a:t>
            </a:r>
            <a:r>
              <a:rPr lang="ja-JP" u="sng" dirty="0">
                <a:solidFill>
                  <a:srgbClr val="980000"/>
                </a:solidFill>
              </a:rPr>
              <a:t>家族の場合</a:t>
            </a:r>
            <a:endParaRPr u="sng" dirty="0">
              <a:solidFill>
                <a:srgbClr val="980000"/>
              </a:solidFill>
            </a:endParaRPr>
          </a:p>
        </p:txBody>
      </p:sp>
      <p:sp>
        <p:nvSpPr>
          <p:cNvPr id="313" name="Google Shape;313;g8751c3b735_0_462"/>
          <p:cNvSpPr/>
          <p:nvPr/>
        </p:nvSpPr>
        <p:spPr>
          <a:xfrm rot="5400000">
            <a:off x="2518325" y="2659200"/>
            <a:ext cx="642000" cy="4164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電話相談</a:t>
            </a:r>
            <a:endParaRPr/>
          </a:p>
        </p:txBody>
      </p:sp>
      <p:sp>
        <p:nvSpPr>
          <p:cNvPr id="314" name="Google Shape;314;g8751c3b735_0_462"/>
          <p:cNvSpPr/>
          <p:nvPr/>
        </p:nvSpPr>
        <p:spPr>
          <a:xfrm rot="5400000">
            <a:off x="2940575" y="2659200"/>
            <a:ext cx="630300" cy="4164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受診</a:t>
            </a:r>
            <a:endParaRPr/>
          </a:p>
        </p:txBody>
      </p:sp>
      <p:sp>
        <p:nvSpPr>
          <p:cNvPr id="315" name="Google Shape;315;g8751c3b735_0_462"/>
          <p:cNvSpPr/>
          <p:nvPr/>
        </p:nvSpPr>
        <p:spPr>
          <a:xfrm rot="5400000">
            <a:off x="3340411" y="2687150"/>
            <a:ext cx="6222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検査陽性</a:t>
            </a:r>
            <a:endParaRPr/>
          </a:p>
        </p:txBody>
      </p:sp>
      <p:sp>
        <p:nvSpPr>
          <p:cNvPr id="316" name="Google Shape;316;g8751c3b735_0_462"/>
          <p:cNvSpPr/>
          <p:nvPr/>
        </p:nvSpPr>
        <p:spPr>
          <a:xfrm rot="5400000">
            <a:off x="2533700" y="3479124"/>
            <a:ext cx="586200" cy="4164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電話相談</a:t>
            </a:r>
            <a:endParaRPr/>
          </a:p>
        </p:txBody>
      </p:sp>
      <p:sp>
        <p:nvSpPr>
          <p:cNvPr id="317" name="Google Shape;317;g8751c3b735_0_462"/>
          <p:cNvSpPr/>
          <p:nvPr/>
        </p:nvSpPr>
        <p:spPr>
          <a:xfrm rot="5400000">
            <a:off x="2948909" y="3476024"/>
            <a:ext cx="592500" cy="4164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受診</a:t>
            </a:r>
            <a:endParaRPr/>
          </a:p>
        </p:txBody>
      </p:sp>
      <p:sp>
        <p:nvSpPr>
          <p:cNvPr id="318" name="Google Shape;318;g8751c3b735_0_462"/>
          <p:cNvSpPr/>
          <p:nvPr/>
        </p:nvSpPr>
        <p:spPr>
          <a:xfrm rot="5400000">
            <a:off x="3362950" y="3485274"/>
            <a:ext cx="5799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検査陽性</a:t>
            </a:r>
            <a:endParaRPr/>
          </a:p>
        </p:txBody>
      </p:sp>
      <p:sp>
        <p:nvSpPr>
          <p:cNvPr id="319" name="Google Shape;319;g8751c3b735_0_462"/>
          <p:cNvSpPr/>
          <p:nvPr/>
        </p:nvSpPr>
        <p:spPr>
          <a:xfrm rot="5400000">
            <a:off x="4102414" y="3511041"/>
            <a:ext cx="592800" cy="4056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症状軽快</a:t>
            </a:r>
            <a:endParaRPr/>
          </a:p>
        </p:txBody>
      </p:sp>
      <p:sp>
        <p:nvSpPr>
          <p:cNvPr id="320" name="Google Shape;320;g8751c3b735_0_462"/>
          <p:cNvSpPr/>
          <p:nvPr/>
        </p:nvSpPr>
        <p:spPr>
          <a:xfrm rot="5400000">
            <a:off x="4505125" y="3508088"/>
            <a:ext cx="609000" cy="405600"/>
          </a:xfrm>
          <a:prstGeom prst="roundRect">
            <a:avLst>
              <a:gd name="adj" fmla="val 16667"/>
            </a:avLst>
          </a:prstGeom>
          <a:solidFill>
            <a:srgbClr val="00FFFF"/>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症状消失</a:t>
            </a:r>
            <a:endParaRPr/>
          </a:p>
        </p:txBody>
      </p:sp>
      <p:sp>
        <p:nvSpPr>
          <p:cNvPr id="321" name="Google Shape;321;g8751c3b735_0_462"/>
          <p:cNvSpPr/>
          <p:nvPr/>
        </p:nvSpPr>
        <p:spPr>
          <a:xfrm rot="5400000">
            <a:off x="4516303" y="2667200"/>
            <a:ext cx="599100" cy="405600"/>
          </a:xfrm>
          <a:prstGeom prst="roundRect">
            <a:avLst>
              <a:gd name="adj" fmla="val 16667"/>
            </a:avLst>
          </a:prstGeom>
          <a:solidFill>
            <a:srgbClr val="00FFFF"/>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症状消失</a:t>
            </a:r>
            <a:endParaRPr/>
          </a:p>
        </p:txBody>
      </p:sp>
      <p:sp>
        <p:nvSpPr>
          <p:cNvPr id="322" name="Google Shape;322;g8751c3b735_0_462"/>
          <p:cNvSpPr/>
          <p:nvPr/>
        </p:nvSpPr>
        <p:spPr>
          <a:xfrm>
            <a:off x="5428993" y="3292975"/>
            <a:ext cx="11547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14日</a:t>
            </a:r>
            <a:endParaRPr/>
          </a:p>
        </p:txBody>
      </p:sp>
      <p:sp>
        <p:nvSpPr>
          <p:cNvPr id="323" name="Google Shape;323;g8751c3b735_0_462"/>
          <p:cNvSpPr/>
          <p:nvPr/>
        </p:nvSpPr>
        <p:spPr>
          <a:xfrm rot="5400000">
            <a:off x="5267500" y="2668500"/>
            <a:ext cx="7239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PCR陰性1</a:t>
            </a:r>
            <a:endParaRPr/>
          </a:p>
        </p:txBody>
      </p:sp>
      <p:sp>
        <p:nvSpPr>
          <p:cNvPr id="324" name="Google Shape;324;g8751c3b735_0_462"/>
          <p:cNvSpPr/>
          <p:nvPr/>
        </p:nvSpPr>
        <p:spPr>
          <a:xfrm rot="5400000">
            <a:off x="5684850" y="2668500"/>
            <a:ext cx="7239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PCR陰性2</a:t>
            </a:r>
            <a:endParaRPr/>
          </a:p>
        </p:txBody>
      </p:sp>
      <p:cxnSp>
        <p:nvCxnSpPr>
          <p:cNvPr id="325" name="Google Shape;325;g8751c3b735_0_462"/>
          <p:cNvCxnSpPr/>
          <p:nvPr/>
        </p:nvCxnSpPr>
        <p:spPr>
          <a:xfrm>
            <a:off x="6258950" y="2733225"/>
            <a:ext cx="2029500" cy="2700"/>
          </a:xfrm>
          <a:prstGeom prst="straightConnector1">
            <a:avLst/>
          </a:prstGeom>
          <a:noFill/>
          <a:ln w="28575" cap="flat" cmpd="sng">
            <a:solidFill>
              <a:srgbClr val="000000"/>
            </a:solidFill>
            <a:prstDash val="solid"/>
            <a:miter lim="800000"/>
            <a:headEnd type="triangle" w="med" len="med"/>
            <a:tailEnd type="triangle" w="med" len="med"/>
          </a:ln>
        </p:spPr>
      </p:cxnSp>
      <p:sp>
        <p:nvSpPr>
          <p:cNvPr id="326" name="Google Shape;326;g8751c3b735_0_462"/>
          <p:cNvSpPr/>
          <p:nvPr/>
        </p:nvSpPr>
        <p:spPr>
          <a:xfrm>
            <a:off x="7039874" y="2541625"/>
            <a:ext cx="8433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300" b="1">
                <a:solidFill>
                  <a:schemeClr val="lt1"/>
                </a:solidFill>
                <a:latin typeface="Meiryo"/>
                <a:ea typeface="Meiryo"/>
                <a:cs typeface="Meiryo"/>
                <a:sym typeface="Meiryo"/>
              </a:rPr>
              <a:t>14日</a:t>
            </a:r>
            <a:endParaRPr sz="900"/>
          </a:p>
        </p:txBody>
      </p:sp>
      <p:cxnSp>
        <p:nvCxnSpPr>
          <p:cNvPr id="327" name="Google Shape;327;g8751c3b735_0_462"/>
          <p:cNvCxnSpPr/>
          <p:nvPr/>
        </p:nvCxnSpPr>
        <p:spPr>
          <a:xfrm>
            <a:off x="7157525" y="3535363"/>
            <a:ext cx="1584900" cy="13800"/>
          </a:xfrm>
          <a:prstGeom prst="straightConnector1">
            <a:avLst/>
          </a:prstGeom>
          <a:noFill/>
          <a:ln w="28575" cap="flat" cmpd="sng">
            <a:solidFill>
              <a:srgbClr val="000000"/>
            </a:solidFill>
            <a:prstDash val="solid"/>
            <a:miter lim="800000"/>
            <a:headEnd type="triangle" w="med" len="med"/>
            <a:tailEnd type="triangle" w="med" len="med"/>
          </a:ln>
        </p:spPr>
      </p:cxnSp>
      <p:sp>
        <p:nvSpPr>
          <p:cNvPr id="328" name="Google Shape;328;g8751c3b735_0_462"/>
          <p:cNvSpPr/>
          <p:nvPr/>
        </p:nvSpPr>
        <p:spPr>
          <a:xfrm>
            <a:off x="7529300" y="3302538"/>
            <a:ext cx="7665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200" b="1">
                <a:solidFill>
                  <a:schemeClr val="lt1"/>
                </a:solidFill>
                <a:latin typeface="Meiryo"/>
                <a:ea typeface="Meiryo"/>
                <a:cs typeface="Meiryo"/>
                <a:sym typeface="Meiryo"/>
              </a:rPr>
              <a:t>14日</a:t>
            </a:r>
            <a:endParaRPr sz="800"/>
          </a:p>
        </p:txBody>
      </p:sp>
      <p:sp>
        <p:nvSpPr>
          <p:cNvPr id="329" name="Google Shape;329;g8751c3b735_0_462"/>
          <p:cNvSpPr txBox="1"/>
          <p:nvPr/>
        </p:nvSpPr>
        <p:spPr>
          <a:xfrm>
            <a:off x="5204350" y="3663313"/>
            <a:ext cx="1878300" cy="32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a:t>宿泊施設・自宅療養</a:t>
            </a:r>
            <a:endParaRPr/>
          </a:p>
        </p:txBody>
      </p:sp>
      <p:sp>
        <p:nvSpPr>
          <p:cNvPr id="330" name="Google Shape;330;g8751c3b735_0_462"/>
          <p:cNvSpPr txBox="1"/>
          <p:nvPr/>
        </p:nvSpPr>
        <p:spPr>
          <a:xfrm>
            <a:off x="6743288" y="2804986"/>
            <a:ext cx="1552800" cy="3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1200">
                <a:solidFill>
                  <a:srgbClr val="FFFF00"/>
                </a:solidFill>
              </a:rPr>
              <a:t>外出自粛推奨</a:t>
            </a:r>
            <a:endParaRPr sz="1200">
              <a:solidFill>
                <a:srgbClr val="FFFF00"/>
              </a:solidFill>
            </a:endParaRPr>
          </a:p>
          <a:p>
            <a:pPr marL="0" lvl="0" indent="0" algn="ctr" rtl="0">
              <a:spcBef>
                <a:spcPts val="0"/>
              </a:spcBef>
              <a:spcAft>
                <a:spcPts val="0"/>
              </a:spcAft>
              <a:buNone/>
            </a:pPr>
            <a:r>
              <a:rPr lang="ja-JP" sz="1200">
                <a:solidFill>
                  <a:srgbClr val="FFFF00"/>
                </a:solidFill>
              </a:rPr>
              <a:t>（在宅勤務可）</a:t>
            </a:r>
            <a:endParaRPr sz="1200">
              <a:solidFill>
                <a:srgbClr val="FFFF00"/>
              </a:solidFill>
            </a:endParaRPr>
          </a:p>
        </p:txBody>
      </p:sp>
      <p:sp>
        <p:nvSpPr>
          <p:cNvPr id="331" name="Google Shape;331;g8751c3b735_0_462"/>
          <p:cNvSpPr txBox="1"/>
          <p:nvPr/>
        </p:nvSpPr>
        <p:spPr>
          <a:xfrm>
            <a:off x="7258888" y="3555111"/>
            <a:ext cx="1552800" cy="3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1200">
                <a:solidFill>
                  <a:srgbClr val="FFFF00"/>
                </a:solidFill>
              </a:rPr>
              <a:t>外出自粛推奨</a:t>
            </a:r>
            <a:endParaRPr sz="1200">
              <a:solidFill>
                <a:srgbClr val="FFFF00"/>
              </a:solidFill>
            </a:endParaRPr>
          </a:p>
          <a:p>
            <a:pPr marL="0" lvl="0" indent="0" algn="ctr" rtl="0">
              <a:spcBef>
                <a:spcPts val="0"/>
              </a:spcBef>
              <a:spcAft>
                <a:spcPts val="0"/>
              </a:spcAft>
              <a:buNone/>
            </a:pPr>
            <a:r>
              <a:rPr lang="ja-JP" sz="1200">
                <a:solidFill>
                  <a:srgbClr val="FFFF00"/>
                </a:solidFill>
              </a:rPr>
              <a:t>（在宅勤務可）</a:t>
            </a:r>
            <a:endParaRPr sz="1200">
              <a:solidFill>
                <a:srgbClr val="FFFF00"/>
              </a:solidFill>
            </a:endParaRPr>
          </a:p>
        </p:txBody>
      </p:sp>
      <p:sp>
        <p:nvSpPr>
          <p:cNvPr id="332" name="Google Shape;332;g8751c3b735_0_462"/>
          <p:cNvSpPr/>
          <p:nvPr/>
        </p:nvSpPr>
        <p:spPr>
          <a:xfrm rot="5400000">
            <a:off x="2507663" y="4170225"/>
            <a:ext cx="642000" cy="4164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電話相談</a:t>
            </a:r>
            <a:endParaRPr/>
          </a:p>
        </p:txBody>
      </p:sp>
      <p:sp>
        <p:nvSpPr>
          <p:cNvPr id="333" name="Google Shape;333;g8751c3b735_0_462"/>
          <p:cNvSpPr/>
          <p:nvPr/>
        </p:nvSpPr>
        <p:spPr>
          <a:xfrm rot="5400000">
            <a:off x="2929913" y="4170225"/>
            <a:ext cx="630300" cy="416400"/>
          </a:xfrm>
          <a:prstGeom prst="roundRect">
            <a:avLst>
              <a:gd name="adj" fmla="val 16667"/>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受診</a:t>
            </a:r>
            <a:endParaRPr/>
          </a:p>
        </p:txBody>
      </p:sp>
      <p:sp>
        <p:nvSpPr>
          <p:cNvPr id="334" name="Google Shape;334;g8751c3b735_0_462"/>
          <p:cNvSpPr/>
          <p:nvPr/>
        </p:nvSpPr>
        <p:spPr>
          <a:xfrm rot="5400000">
            <a:off x="3349786" y="4198175"/>
            <a:ext cx="6222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検査陽性</a:t>
            </a:r>
            <a:endParaRPr/>
          </a:p>
        </p:txBody>
      </p:sp>
      <p:sp>
        <p:nvSpPr>
          <p:cNvPr id="335" name="Google Shape;335;g8751c3b735_0_462"/>
          <p:cNvSpPr/>
          <p:nvPr/>
        </p:nvSpPr>
        <p:spPr>
          <a:xfrm rot="5400000">
            <a:off x="3742513" y="4182613"/>
            <a:ext cx="622200" cy="397800"/>
          </a:xfrm>
          <a:prstGeom prst="roundRect">
            <a:avLst>
              <a:gd name="adj" fmla="val 16667"/>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入院</a:t>
            </a:r>
            <a:endParaRPr/>
          </a:p>
        </p:txBody>
      </p:sp>
      <p:sp>
        <p:nvSpPr>
          <p:cNvPr id="336" name="Google Shape;336;g8751c3b735_0_462"/>
          <p:cNvSpPr/>
          <p:nvPr/>
        </p:nvSpPr>
        <p:spPr>
          <a:xfrm rot="5400000">
            <a:off x="6162775" y="4198175"/>
            <a:ext cx="6798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PCR陰性1</a:t>
            </a:r>
            <a:endParaRPr/>
          </a:p>
        </p:txBody>
      </p:sp>
      <p:sp>
        <p:nvSpPr>
          <p:cNvPr id="337" name="Google Shape;337;g8751c3b735_0_462"/>
          <p:cNvSpPr/>
          <p:nvPr/>
        </p:nvSpPr>
        <p:spPr>
          <a:xfrm rot="5400000">
            <a:off x="6603475" y="4182613"/>
            <a:ext cx="680100" cy="397800"/>
          </a:xfrm>
          <a:prstGeom prst="roundRect">
            <a:avLst>
              <a:gd name="adj" fmla="val 16667"/>
            </a:avLst>
          </a:prstGeom>
          <a:solidFill>
            <a:srgbClr val="FF00FF"/>
          </a:solidFill>
          <a:ln w="12700" cap="flat" cmpd="sng">
            <a:solidFill>
              <a:srgbClr val="31538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PCR陰性2</a:t>
            </a:r>
            <a:endParaRPr/>
          </a:p>
        </p:txBody>
      </p:sp>
      <p:sp>
        <p:nvSpPr>
          <p:cNvPr id="338" name="Google Shape;338;g8751c3b735_0_462"/>
          <p:cNvSpPr/>
          <p:nvPr/>
        </p:nvSpPr>
        <p:spPr>
          <a:xfrm rot="5400000">
            <a:off x="5307225" y="4166963"/>
            <a:ext cx="599100" cy="405600"/>
          </a:xfrm>
          <a:prstGeom prst="roundRect">
            <a:avLst>
              <a:gd name="adj" fmla="val 16667"/>
            </a:avLst>
          </a:prstGeom>
          <a:solidFill>
            <a:srgbClr val="8DA9DB"/>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症状軽快</a:t>
            </a:r>
            <a:endParaRPr/>
          </a:p>
        </p:txBody>
      </p:sp>
      <p:sp>
        <p:nvSpPr>
          <p:cNvPr id="339" name="Google Shape;339;g8751c3b735_0_462"/>
          <p:cNvSpPr/>
          <p:nvPr/>
        </p:nvSpPr>
        <p:spPr>
          <a:xfrm rot="5400000">
            <a:off x="5757125" y="4159713"/>
            <a:ext cx="599100" cy="405600"/>
          </a:xfrm>
          <a:prstGeom prst="roundRect">
            <a:avLst>
              <a:gd name="adj" fmla="val 16667"/>
            </a:avLst>
          </a:prstGeom>
          <a:solidFill>
            <a:srgbClr val="00FFFF"/>
          </a:solidFill>
          <a:ln w="12700" cap="flat" cmpd="sng">
            <a:solidFill>
              <a:srgbClr val="1F386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症状消失</a:t>
            </a:r>
            <a:endParaRPr/>
          </a:p>
        </p:txBody>
      </p:sp>
      <p:cxnSp>
        <p:nvCxnSpPr>
          <p:cNvPr id="340" name="Google Shape;340;g8751c3b735_0_462"/>
          <p:cNvCxnSpPr/>
          <p:nvPr/>
        </p:nvCxnSpPr>
        <p:spPr>
          <a:xfrm rot="10800000" flipH="1">
            <a:off x="7519475" y="4228100"/>
            <a:ext cx="1909500" cy="9000"/>
          </a:xfrm>
          <a:prstGeom prst="straightConnector1">
            <a:avLst/>
          </a:prstGeom>
          <a:noFill/>
          <a:ln w="28575" cap="flat" cmpd="sng">
            <a:solidFill>
              <a:srgbClr val="000000"/>
            </a:solidFill>
            <a:prstDash val="solid"/>
            <a:miter lim="800000"/>
            <a:headEnd type="triangle" w="med" len="med"/>
            <a:tailEnd type="triangle" w="med" len="med"/>
          </a:ln>
        </p:spPr>
      </p:cxnSp>
      <p:sp>
        <p:nvSpPr>
          <p:cNvPr id="341" name="Google Shape;341;g8751c3b735_0_462"/>
          <p:cNvSpPr/>
          <p:nvPr/>
        </p:nvSpPr>
        <p:spPr>
          <a:xfrm>
            <a:off x="8077475" y="4047688"/>
            <a:ext cx="7935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200" b="1">
                <a:solidFill>
                  <a:schemeClr val="lt1"/>
                </a:solidFill>
                <a:latin typeface="Meiryo"/>
                <a:ea typeface="Meiryo"/>
                <a:cs typeface="Meiryo"/>
                <a:sym typeface="Meiryo"/>
              </a:rPr>
              <a:t>14日</a:t>
            </a:r>
            <a:endParaRPr sz="800"/>
          </a:p>
        </p:txBody>
      </p:sp>
      <p:sp>
        <p:nvSpPr>
          <p:cNvPr id="342" name="Google Shape;342;g8751c3b735_0_462"/>
          <p:cNvSpPr txBox="1"/>
          <p:nvPr/>
        </p:nvSpPr>
        <p:spPr>
          <a:xfrm>
            <a:off x="7772013" y="4348588"/>
            <a:ext cx="1552800" cy="3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1300">
                <a:solidFill>
                  <a:srgbClr val="FFFF00"/>
                </a:solidFill>
              </a:rPr>
              <a:t>外出自粛推奨</a:t>
            </a:r>
            <a:endParaRPr sz="1300">
              <a:solidFill>
                <a:srgbClr val="FFFF00"/>
              </a:solidFill>
            </a:endParaRPr>
          </a:p>
          <a:p>
            <a:pPr marL="0" lvl="0" indent="0" algn="ctr" rtl="0">
              <a:spcBef>
                <a:spcPts val="0"/>
              </a:spcBef>
              <a:spcAft>
                <a:spcPts val="0"/>
              </a:spcAft>
              <a:buNone/>
            </a:pPr>
            <a:r>
              <a:rPr lang="ja-JP" sz="1300">
                <a:solidFill>
                  <a:srgbClr val="FFFF00"/>
                </a:solidFill>
              </a:rPr>
              <a:t>（在宅勤務可）</a:t>
            </a:r>
            <a:endParaRPr sz="1300">
              <a:solidFill>
                <a:srgbClr val="FFFF00"/>
              </a:solidFill>
            </a:endParaRPr>
          </a:p>
        </p:txBody>
      </p:sp>
      <p:cxnSp>
        <p:nvCxnSpPr>
          <p:cNvPr id="343" name="Google Shape;343;g8751c3b735_0_462"/>
          <p:cNvCxnSpPr/>
          <p:nvPr/>
        </p:nvCxnSpPr>
        <p:spPr>
          <a:xfrm>
            <a:off x="702675" y="5204513"/>
            <a:ext cx="4208400" cy="8400"/>
          </a:xfrm>
          <a:prstGeom prst="straightConnector1">
            <a:avLst/>
          </a:prstGeom>
          <a:noFill/>
          <a:ln w="28575" cap="flat" cmpd="sng">
            <a:solidFill>
              <a:srgbClr val="000000"/>
            </a:solidFill>
            <a:prstDash val="solid"/>
            <a:miter lim="800000"/>
            <a:headEnd type="triangle" w="med" len="med"/>
            <a:tailEnd type="triangle" w="med" len="med"/>
          </a:ln>
        </p:spPr>
      </p:cxnSp>
      <p:sp>
        <p:nvSpPr>
          <p:cNvPr id="344" name="Google Shape;344;g8751c3b735_0_462"/>
          <p:cNvSpPr/>
          <p:nvPr/>
        </p:nvSpPr>
        <p:spPr>
          <a:xfrm>
            <a:off x="2325350" y="5030975"/>
            <a:ext cx="13077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14日</a:t>
            </a:r>
            <a:endParaRPr/>
          </a:p>
        </p:txBody>
      </p:sp>
      <p:sp>
        <p:nvSpPr>
          <p:cNvPr id="345" name="Google Shape;345;g8751c3b735_0_462"/>
          <p:cNvSpPr/>
          <p:nvPr/>
        </p:nvSpPr>
        <p:spPr>
          <a:xfrm>
            <a:off x="702675" y="4490750"/>
            <a:ext cx="1119600" cy="678900"/>
          </a:xfrm>
          <a:prstGeom prst="leftArrow">
            <a:avLst>
              <a:gd name="adj1" fmla="val 67202"/>
              <a:gd name="adj2" fmla="val 27835"/>
            </a:avLst>
          </a:prstGeom>
          <a:solidFill>
            <a:srgbClr val="002060"/>
          </a:solidFill>
          <a:ln w="12700" cap="flat" cmpd="sng">
            <a:solidFill>
              <a:srgbClr val="FFFF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sz="1100">
                <a:solidFill>
                  <a:schemeClr val="lt1"/>
                </a:solidFill>
              </a:rPr>
              <a:t>最終接触日から逆算2日</a:t>
            </a:r>
            <a:endParaRPr sz="1100">
              <a:solidFill>
                <a:schemeClr val="lt1"/>
              </a:solidFill>
            </a:endParaRPr>
          </a:p>
        </p:txBody>
      </p:sp>
      <p:sp>
        <p:nvSpPr>
          <p:cNvPr id="346" name="Google Shape;346;g8751c3b735_0_462"/>
          <p:cNvSpPr txBox="1"/>
          <p:nvPr/>
        </p:nvSpPr>
        <p:spPr>
          <a:xfrm>
            <a:off x="2046800" y="4749975"/>
            <a:ext cx="2945400" cy="3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1300">
                <a:solidFill>
                  <a:srgbClr val="0000FF"/>
                </a:solidFill>
              </a:rPr>
              <a:t>健康観察（自宅待機　在宅勤務可）</a:t>
            </a:r>
            <a:endParaRPr sz="1300">
              <a:solidFill>
                <a:srgbClr val="0000FF"/>
              </a:solidFill>
            </a:endParaRPr>
          </a:p>
        </p:txBody>
      </p:sp>
      <p:sp>
        <p:nvSpPr>
          <p:cNvPr id="347" name="Google Shape;347;g8751c3b735_0_462"/>
          <p:cNvSpPr/>
          <p:nvPr/>
        </p:nvSpPr>
        <p:spPr>
          <a:xfrm>
            <a:off x="2716850" y="5376400"/>
            <a:ext cx="524700" cy="355500"/>
          </a:xfrm>
          <a:prstGeom prst="leftArrow">
            <a:avLst>
              <a:gd name="adj1" fmla="val 67202"/>
              <a:gd name="adj2" fmla="val 27835"/>
            </a:avLst>
          </a:prstGeom>
          <a:solidFill>
            <a:srgbClr val="002060"/>
          </a:solidFill>
          <a:ln w="12700" cap="flat" cmpd="sng">
            <a:solidFill>
              <a:srgbClr val="FFFF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sz="800">
                <a:solidFill>
                  <a:schemeClr val="lt1"/>
                </a:solidFill>
              </a:rPr>
              <a:t>2日前</a:t>
            </a:r>
            <a:endParaRPr sz="800">
              <a:solidFill>
                <a:schemeClr val="lt1"/>
              </a:solidFill>
            </a:endParaRPr>
          </a:p>
        </p:txBody>
      </p:sp>
      <p:cxnSp>
        <p:nvCxnSpPr>
          <p:cNvPr id="348" name="Google Shape;348;g8751c3b735_0_462"/>
          <p:cNvCxnSpPr/>
          <p:nvPr/>
        </p:nvCxnSpPr>
        <p:spPr>
          <a:xfrm>
            <a:off x="2778925" y="5706763"/>
            <a:ext cx="3006600" cy="8400"/>
          </a:xfrm>
          <a:prstGeom prst="straightConnector1">
            <a:avLst/>
          </a:prstGeom>
          <a:noFill/>
          <a:ln w="28575" cap="flat" cmpd="sng">
            <a:solidFill>
              <a:srgbClr val="000000"/>
            </a:solidFill>
            <a:prstDash val="solid"/>
            <a:miter lim="800000"/>
            <a:headEnd type="triangle" w="med" len="med"/>
            <a:tailEnd type="triangle" w="med" len="med"/>
          </a:ln>
        </p:spPr>
      </p:cxnSp>
      <p:sp>
        <p:nvSpPr>
          <p:cNvPr id="349" name="Google Shape;349;g8751c3b735_0_462"/>
          <p:cNvSpPr/>
          <p:nvPr/>
        </p:nvSpPr>
        <p:spPr>
          <a:xfrm>
            <a:off x="3752852" y="5457025"/>
            <a:ext cx="11196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14日</a:t>
            </a:r>
            <a:endParaRPr/>
          </a:p>
        </p:txBody>
      </p:sp>
      <p:sp>
        <p:nvSpPr>
          <p:cNvPr id="350" name="Google Shape;350;g8751c3b735_0_462"/>
          <p:cNvSpPr/>
          <p:nvPr/>
        </p:nvSpPr>
        <p:spPr>
          <a:xfrm>
            <a:off x="1865825" y="4907450"/>
            <a:ext cx="218400" cy="262200"/>
          </a:xfrm>
          <a:prstGeom prst="star5">
            <a:avLst>
              <a:gd name="adj" fmla="val 19098"/>
              <a:gd name="hf" fmla="val 105146"/>
              <a:gd name="vf" fmla="val 11055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g8751c3b735_0_462"/>
          <p:cNvSpPr/>
          <p:nvPr/>
        </p:nvSpPr>
        <p:spPr>
          <a:xfrm>
            <a:off x="3260025" y="5356725"/>
            <a:ext cx="218400" cy="262200"/>
          </a:xfrm>
          <a:prstGeom prst="star5">
            <a:avLst>
              <a:gd name="adj" fmla="val 19098"/>
              <a:gd name="hf" fmla="val 105146"/>
              <a:gd name="vf" fmla="val 11055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g8751c3b735_0_462"/>
          <p:cNvSpPr/>
          <p:nvPr/>
        </p:nvSpPr>
        <p:spPr>
          <a:xfrm>
            <a:off x="4538988" y="5848138"/>
            <a:ext cx="218400" cy="262200"/>
          </a:xfrm>
          <a:prstGeom prst="star5">
            <a:avLst>
              <a:gd name="adj" fmla="val 19098"/>
              <a:gd name="hf" fmla="val 105146"/>
              <a:gd name="vf" fmla="val 11055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g8751c3b735_0_462"/>
          <p:cNvSpPr txBox="1"/>
          <p:nvPr/>
        </p:nvSpPr>
        <p:spPr>
          <a:xfrm>
            <a:off x="4481125" y="5729538"/>
            <a:ext cx="3640200" cy="3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ja-JP" sz="1300">
                <a:solidFill>
                  <a:srgbClr val="0000FF"/>
                </a:solidFill>
              </a:rPr>
              <a:t>健康観察（自宅待機　在宅勤務可）</a:t>
            </a:r>
            <a:endParaRPr sz="1300">
              <a:solidFill>
                <a:srgbClr val="0000FF"/>
              </a:solidFill>
            </a:endParaRPr>
          </a:p>
        </p:txBody>
      </p:sp>
      <p:cxnSp>
        <p:nvCxnSpPr>
          <p:cNvPr id="354" name="Google Shape;354;g8751c3b735_0_462"/>
          <p:cNvCxnSpPr/>
          <p:nvPr/>
        </p:nvCxnSpPr>
        <p:spPr>
          <a:xfrm rot="10800000" flipH="1">
            <a:off x="4572000" y="6150363"/>
            <a:ext cx="3290700" cy="3600"/>
          </a:xfrm>
          <a:prstGeom prst="straightConnector1">
            <a:avLst/>
          </a:prstGeom>
          <a:noFill/>
          <a:ln w="28575" cap="flat" cmpd="sng">
            <a:solidFill>
              <a:srgbClr val="000000"/>
            </a:solidFill>
            <a:prstDash val="solid"/>
            <a:miter lim="800000"/>
            <a:headEnd type="triangle" w="med" len="med"/>
            <a:tailEnd type="triangle" w="med" len="med"/>
          </a:ln>
        </p:spPr>
      </p:cxnSp>
      <p:sp>
        <p:nvSpPr>
          <p:cNvPr id="355" name="Google Shape;355;g8751c3b735_0_462"/>
          <p:cNvSpPr/>
          <p:nvPr/>
        </p:nvSpPr>
        <p:spPr>
          <a:xfrm>
            <a:off x="4880275" y="5980425"/>
            <a:ext cx="10233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14日</a:t>
            </a:r>
            <a:endParaRPr/>
          </a:p>
        </p:txBody>
      </p:sp>
      <p:sp>
        <p:nvSpPr>
          <p:cNvPr id="356" name="Google Shape;356;g8751c3b735_0_462"/>
          <p:cNvSpPr/>
          <p:nvPr/>
        </p:nvSpPr>
        <p:spPr>
          <a:xfrm>
            <a:off x="3752838" y="6276888"/>
            <a:ext cx="218400" cy="262200"/>
          </a:xfrm>
          <a:prstGeom prst="star5">
            <a:avLst>
              <a:gd name="adj" fmla="val 19098"/>
              <a:gd name="hf" fmla="val 105146"/>
              <a:gd name="vf" fmla="val 11055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57" name="Google Shape;357;g8751c3b735_0_462"/>
          <p:cNvCxnSpPr>
            <a:stCxn id="356" idx="2"/>
          </p:cNvCxnSpPr>
          <p:nvPr/>
        </p:nvCxnSpPr>
        <p:spPr>
          <a:xfrm>
            <a:off x="3794548" y="6539087"/>
            <a:ext cx="3762300" cy="6900"/>
          </a:xfrm>
          <a:prstGeom prst="straightConnector1">
            <a:avLst/>
          </a:prstGeom>
          <a:noFill/>
          <a:ln w="28575" cap="flat" cmpd="sng">
            <a:solidFill>
              <a:srgbClr val="000000"/>
            </a:solidFill>
            <a:prstDash val="solid"/>
            <a:miter lim="800000"/>
            <a:headEnd type="triangle" w="med" len="med"/>
            <a:tailEnd type="triangle" w="med" len="med"/>
          </a:ln>
        </p:spPr>
      </p:cxnSp>
      <p:sp>
        <p:nvSpPr>
          <p:cNvPr id="358" name="Google Shape;358;g8751c3b735_0_462"/>
          <p:cNvSpPr/>
          <p:nvPr/>
        </p:nvSpPr>
        <p:spPr>
          <a:xfrm>
            <a:off x="4441000" y="6402050"/>
            <a:ext cx="1023300" cy="355500"/>
          </a:xfrm>
          <a:prstGeom prst="ellipse">
            <a:avLst/>
          </a:prstGeom>
          <a:solidFill>
            <a:srgbClr val="002060"/>
          </a:solid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chemeClr val="lt1"/>
                </a:solidFill>
                <a:latin typeface="Meiryo"/>
                <a:ea typeface="Meiryo"/>
                <a:cs typeface="Meiryo"/>
                <a:sym typeface="Meiryo"/>
              </a:rPr>
              <a:t>14日</a:t>
            </a:r>
            <a:endParaRPr/>
          </a:p>
        </p:txBody>
      </p:sp>
      <p:sp>
        <p:nvSpPr>
          <p:cNvPr id="359" name="Google Shape;359;g8751c3b735_0_462"/>
          <p:cNvSpPr txBox="1"/>
          <p:nvPr/>
        </p:nvSpPr>
        <p:spPr>
          <a:xfrm>
            <a:off x="4605275" y="665325"/>
            <a:ext cx="4377300" cy="365100"/>
          </a:xfrm>
          <a:prstGeom prst="rect">
            <a:avLst/>
          </a:prstGeom>
          <a:solidFill>
            <a:srgbClr val="FFFF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sz="1500">
                <a:solidFill>
                  <a:srgbClr val="0000FF"/>
                </a:solidFill>
                <a:latin typeface="Meiryo"/>
                <a:ea typeface="Meiryo"/>
                <a:cs typeface="Meiryo"/>
                <a:sym typeface="Meiryo"/>
              </a:rPr>
              <a:t>自宅待機・健康観察期間は保健所の指示に従う</a:t>
            </a:r>
            <a:endParaRPr sz="1500">
              <a:solidFill>
                <a:srgbClr val="0000FF"/>
              </a:solidFill>
              <a:latin typeface="Meiryo"/>
              <a:ea typeface="Meiryo"/>
              <a:cs typeface="Meiryo"/>
              <a:sym typeface="Meiryo"/>
            </a:endParaRPr>
          </a:p>
        </p:txBody>
      </p:sp>
      <p:sp>
        <p:nvSpPr>
          <p:cNvPr id="360" name="Google Shape;360;g8751c3b735_0_462"/>
          <p:cNvSpPr txBox="1"/>
          <p:nvPr/>
        </p:nvSpPr>
        <p:spPr>
          <a:xfrm>
            <a:off x="4605275" y="1076275"/>
            <a:ext cx="4404900" cy="642000"/>
          </a:xfrm>
          <a:prstGeom prst="rect">
            <a:avLst/>
          </a:pr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JP">
                <a:solidFill>
                  <a:srgbClr val="FFFF00"/>
                </a:solidFill>
                <a:latin typeface="Meiryo"/>
                <a:ea typeface="Meiryo"/>
                <a:cs typeface="Meiryo"/>
                <a:sym typeface="Meiryo"/>
              </a:rPr>
              <a:t>外出自粛推奨期間中に止むを得ず出勤をする業種や職種の場合は、出勤時の体調にかかわらず、感染防止対策を十分の施したうえで出勤する</a:t>
            </a:r>
            <a:endParaRPr>
              <a:solidFill>
                <a:srgbClr val="FFFF00"/>
              </a:solidFill>
              <a:latin typeface="Meiryo"/>
              <a:ea typeface="Meiryo"/>
              <a:cs typeface="Meiryo"/>
              <a:sym typeface="Meiryo"/>
            </a:endParaRPr>
          </a:p>
        </p:txBody>
      </p:sp>
      <p:sp>
        <p:nvSpPr>
          <p:cNvPr id="361" name="Google Shape;361;g8751c3b735_0_462"/>
          <p:cNvSpPr/>
          <p:nvPr/>
        </p:nvSpPr>
        <p:spPr>
          <a:xfrm rot="5400000">
            <a:off x="3351814" y="3056303"/>
            <a:ext cx="1350300" cy="306300"/>
          </a:xfrm>
          <a:prstGeom prst="roundRect">
            <a:avLst>
              <a:gd name="adj" fmla="val 16667"/>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t>療養開始</a:t>
            </a:r>
            <a:endParaRPr/>
          </a:p>
        </p:txBody>
      </p:sp>
      <p:cxnSp>
        <p:nvCxnSpPr>
          <p:cNvPr id="362" name="Google Shape;362;g8751c3b735_0_462"/>
          <p:cNvCxnSpPr/>
          <p:nvPr/>
        </p:nvCxnSpPr>
        <p:spPr>
          <a:xfrm>
            <a:off x="3463325" y="3363475"/>
            <a:ext cx="3694200" cy="12600"/>
          </a:xfrm>
          <a:prstGeom prst="straightConnector1">
            <a:avLst/>
          </a:prstGeom>
          <a:noFill/>
          <a:ln w="28575" cap="flat" cmpd="sng">
            <a:solidFill>
              <a:srgbClr val="000000"/>
            </a:solidFill>
            <a:prstDash val="solid"/>
            <a:miter lim="800000"/>
            <a:headEnd type="triangle" w="med" len="med"/>
            <a:tailEnd type="triangle" w="med" len="med"/>
          </a:ln>
        </p:spPr>
      </p:cxnSp>
      <p:pic>
        <p:nvPicPr>
          <p:cNvPr id="363" name="Google Shape;363;g8751c3b735_0_462"/>
          <p:cNvPicPr preferRelativeResize="0"/>
          <p:nvPr/>
        </p:nvPicPr>
        <p:blipFill rotWithShape="1">
          <a:blip r:embed="rId4">
            <a:alphaModFix/>
          </a:blip>
          <a:srcRect t="18870" b="-18870"/>
          <a:stretch/>
        </p:blipFill>
        <p:spPr>
          <a:xfrm>
            <a:off x="1665151" y="4172488"/>
            <a:ext cx="741010" cy="793501"/>
          </a:xfrm>
          <a:prstGeom prst="rect">
            <a:avLst/>
          </a:prstGeom>
          <a:noFill/>
          <a:ln>
            <a:noFill/>
          </a:ln>
        </p:spPr>
      </p:pic>
      <p:pic>
        <p:nvPicPr>
          <p:cNvPr id="2" name="図 1">
            <a:extLst>
              <a:ext uri="{FF2B5EF4-FFF2-40B4-BE49-F238E27FC236}">
                <a16:creationId xmlns:a16="http://schemas.microsoft.com/office/drawing/2014/main" id="{93E069B3-B054-AAD7-8C11-DA96AAA501FE}"/>
              </a:ext>
            </a:extLst>
          </p:cNvPr>
          <p:cNvPicPr>
            <a:picLocks noChangeAspect="1"/>
          </p:cNvPicPr>
          <p:nvPr/>
        </p:nvPicPr>
        <p:blipFill>
          <a:blip r:embed="rId5">
            <a:alphaModFix amt="63000"/>
          </a:blip>
          <a:stretch>
            <a:fillRect/>
          </a:stretch>
        </p:blipFill>
        <p:spPr>
          <a:xfrm>
            <a:off x="144863" y="6045001"/>
            <a:ext cx="783251" cy="80316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pic>
        <p:nvPicPr>
          <p:cNvPr id="2" name="図 1">
            <a:extLst>
              <a:ext uri="{FF2B5EF4-FFF2-40B4-BE49-F238E27FC236}">
                <a16:creationId xmlns:a16="http://schemas.microsoft.com/office/drawing/2014/main" id="{DF071663-9CC9-2422-41C9-BBBE53589958}"/>
              </a:ext>
            </a:extLst>
          </p:cNvPr>
          <p:cNvPicPr>
            <a:picLocks noChangeAspect="1"/>
          </p:cNvPicPr>
          <p:nvPr/>
        </p:nvPicPr>
        <p:blipFill>
          <a:blip r:embed="rId3"/>
          <a:stretch>
            <a:fillRect/>
          </a:stretch>
        </p:blipFill>
        <p:spPr>
          <a:xfrm>
            <a:off x="42745" y="6236222"/>
            <a:ext cx="606362" cy="621778"/>
          </a:xfrm>
          <a:prstGeom prst="rect">
            <a:avLst/>
          </a:prstGeom>
        </p:spPr>
      </p:pic>
      <p:sp>
        <p:nvSpPr>
          <p:cNvPr id="368" name="Google Shape;368;g8751c3b735_0_785"/>
          <p:cNvSpPr txBox="1">
            <a:spLocks noGrp="1"/>
          </p:cNvSpPr>
          <p:nvPr>
            <p:ph type="title"/>
          </p:nvPr>
        </p:nvSpPr>
        <p:spPr>
          <a:xfrm>
            <a:off x="457200" y="274639"/>
            <a:ext cx="8229600" cy="627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ja-JP" sz="3959"/>
              <a:t>感染者・接触者行動調査票</a:t>
            </a:r>
            <a:endParaRPr sz="3959"/>
          </a:p>
        </p:txBody>
      </p:sp>
      <p:sp>
        <p:nvSpPr>
          <p:cNvPr id="369" name="Google Shape;369;g8751c3b735_0_785"/>
          <p:cNvSpPr txBox="1"/>
          <p:nvPr/>
        </p:nvSpPr>
        <p:spPr>
          <a:xfrm>
            <a:off x="457200" y="6280428"/>
            <a:ext cx="8739600" cy="338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ja-JP" sz="1600" b="0" i="0" u="sng" strike="noStrike" cap="none" dirty="0">
                <a:solidFill>
                  <a:schemeClr val="dk1"/>
                </a:solidFill>
                <a:latin typeface="Calibri"/>
                <a:ea typeface="Calibri"/>
                <a:cs typeface="Calibri"/>
                <a:sym typeface="Calibri"/>
                <a:hlinkClick r:id="rId4"/>
              </a:rPr>
              <a:t>・調査票</a:t>
            </a:r>
            <a:r>
              <a:rPr lang="ja-JP" sz="1600" b="0" i="0" u="none" strike="noStrike" cap="none" dirty="0">
                <a:solidFill>
                  <a:schemeClr val="dk1"/>
                </a:solidFill>
                <a:latin typeface="Calibri"/>
                <a:ea typeface="Calibri"/>
                <a:cs typeface="Calibri"/>
                <a:sym typeface="Calibri"/>
              </a:rPr>
              <a:t>の例</a:t>
            </a:r>
            <a:r>
              <a:rPr lang="ja-JP" sz="1400" b="0" i="0" u="none" strike="noStrike" cap="none" dirty="0">
                <a:solidFill>
                  <a:schemeClr val="dk1"/>
                </a:solidFill>
                <a:latin typeface="Calibri"/>
                <a:ea typeface="Calibri"/>
                <a:cs typeface="Calibri"/>
                <a:sym typeface="Calibri"/>
              </a:rPr>
              <a:t>（</a:t>
            </a:r>
            <a:r>
              <a:rPr lang="ja-JP" sz="1400" b="0" i="0" u="sng" strike="noStrike" cap="none" dirty="0">
                <a:solidFill>
                  <a:schemeClr val="dk1"/>
                </a:solidFill>
                <a:latin typeface="Calibri"/>
                <a:ea typeface="Calibri"/>
                <a:cs typeface="Calibri"/>
                <a:sym typeface="Calibri"/>
                <a:hlinkClick r:id="rId5"/>
              </a:rPr>
              <a:t>国立感染症研究所新型コロナウイルス感染症患者に対する積極的疫学調査実施要領</a:t>
            </a:r>
            <a:r>
              <a:rPr lang="ja-JP" sz="1400" b="0" i="0" u="none" strike="noStrike" cap="none" dirty="0">
                <a:solidFill>
                  <a:schemeClr val="dk1"/>
                </a:solidFill>
                <a:latin typeface="Calibri"/>
                <a:ea typeface="Calibri"/>
                <a:cs typeface="Calibri"/>
                <a:sym typeface="Calibri"/>
              </a:rPr>
              <a:t>より）</a:t>
            </a:r>
            <a:endParaRPr sz="1400" b="0" i="0" u="none" strike="noStrike" cap="none" dirty="0">
              <a:solidFill>
                <a:schemeClr val="dk1"/>
              </a:solidFill>
              <a:latin typeface="Calibri"/>
              <a:ea typeface="Calibri"/>
              <a:cs typeface="Calibri"/>
              <a:sym typeface="Calibri"/>
            </a:endParaRPr>
          </a:p>
        </p:txBody>
      </p:sp>
      <p:pic>
        <p:nvPicPr>
          <p:cNvPr id="370" name="Google Shape;370;g8751c3b735_0_785"/>
          <p:cNvPicPr preferRelativeResize="0"/>
          <p:nvPr/>
        </p:nvPicPr>
        <p:blipFill rotWithShape="1">
          <a:blip r:embed="rId6">
            <a:alphaModFix/>
          </a:blip>
          <a:srcRect/>
          <a:stretch/>
        </p:blipFill>
        <p:spPr>
          <a:xfrm>
            <a:off x="4582305" y="1057602"/>
            <a:ext cx="4323412" cy="5236813"/>
          </a:xfrm>
          <a:prstGeom prst="rect">
            <a:avLst/>
          </a:prstGeom>
          <a:noFill/>
          <a:ln w="9525" cap="flat" cmpd="sng">
            <a:solidFill>
              <a:srgbClr val="4F81BD"/>
            </a:solidFill>
            <a:prstDash val="solid"/>
            <a:round/>
            <a:headEnd type="none" w="sm" len="sm"/>
            <a:tailEnd type="none" w="sm" len="sm"/>
          </a:ln>
        </p:spPr>
      </p:pic>
      <p:pic>
        <p:nvPicPr>
          <p:cNvPr id="371" name="Google Shape;371;g8751c3b735_0_785"/>
          <p:cNvPicPr preferRelativeResize="0"/>
          <p:nvPr/>
        </p:nvPicPr>
        <p:blipFill rotWithShape="1">
          <a:blip r:embed="rId7">
            <a:alphaModFix/>
          </a:blip>
          <a:srcRect/>
          <a:stretch/>
        </p:blipFill>
        <p:spPr>
          <a:xfrm>
            <a:off x="345926" y="1057602"/>
            <a:ext cx="4079907" cy="5236814"/>
          </a:xfrm>
          <a:prstGeom prst="rect">
            <a:avLst/>
          </a:prstGeom>
          <a:noFill/>
          <a:ln w="9525" cap="flat" cmpd="sng">
            <a:solidFill>
              <a:srgbClr val="4F81BD"/>
            </a:solidFill>
            <a:prstDash val="solid"/>
            <a:round/>
            <a:headEnd type="none" w="sm" len="sm"/>
            <a:tailEnd type="none" w="sm" len="sm"/>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g8751c3b735_0_701"/>
          <p:cNvSpPr txBox="1">
            <a:spLocks noGrp="1"/>
          </p:cNvSpPr>
          <p:nvPr>
            <p:ph type="title"/>
          </p:nvPr>
        </p:nvSpPr>
        <p:spPr>
          <a:xfrm>
            <a:off x="228600" y="6863"/>
            <a:ext cx="7886700" cy="1044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Meiryo"/>
              <a:buNone/>
            </a:pPr>
            <a:r>
              <a:rPr lang="ja-JP" sz="4000"/>
              <a:t>日常的な健康状態の確認 記録例</a:t>
            </a:r>
            <a:endParaRPr sz="4000"/>
          </a:p>
        </p:txBody>
      </p:sp>
      <p:sp>
        <p:nvSpPr>
          <p:cNvPr id="379" name="Google Shape;379;g8751c3b735_0_701"/>
          <p:cNvSpPr txBox="1">
            <a:spLocks noGrp="1"/>
          </p:cNvSpPr>
          <p:nvPr>
            <p:ph type="sldNum" idx="12"/>
          </p:nvPr>
        </p:nvSpPr>
        <p:spPr>
          <a:xfrm>
            <a:off x="4843463" y="6356350"/>
            <a:ext cx="1542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ltLang="ja-JP"/>
              <a:t>7</a:t>
            </a:fld>
            <a:endParaRPr/>
          </a:p>
        </p:txBody>
      </p:sp>
      <p:graphicFrame>
        <p:nvGraphicFramePr>
          <p:cNvPr id="380" name="Google Shape;380;g8751c3b735_0_701"/>
          <p:cNvGraphicFramePr/>
          <p:nvPr/>
        </p:nvGraphicFramePr>
        <p:xfrm>
          <a:off x="228600" y="885696"/>
          <a:ext cx="8915425" cy="5824965"/>
        </p:xfrm>
        <a:graphic>
          <a:graphicData uri="http://schemas.openxmlformats.org/drawingml/2006/table">
            <a:tbl>
              <a:tblPr firstRow="1" bandRow="1">
                <a:noFill/>
                <a:tableStyleId>{6B11666E-59C3-4064-B33B-C4170AC843EB}</a:tableStyleId>
              </a:tblPr>
              <a:tblGrid>
                <a:gridCol w="916550">
                  <a:extLst>
                    <a:ext uri="{9D8B030D-6E8A-4147-A177-3AD203B41FA5}">
                      <a16:colId xmlns:a16="http://schemas.microsoft.com/office/drawing/2014/main" val="20000"/>
                    </a:ext>
                  </a:extLst>
                </a:gridCol>
                <a:gridCol w="1083175">
                  <a:extLst>
                    <a:ext uri="{9D8B030D-6E8A-4147-A177-3AD203B41FA5}">
                      <a16:colId xmlns:a16="http://schemas.microsoft.com/office/drawing/2014/main" val="20001"/>
                    </a:ext>
                  </a:extLst>
                </a:gridCol>
                <a:gridCol w="1499800">
                  <a:extLst>
                    <a:ext uri="{9D8B030D-6E8A-4147-A177-3AD203B41FA5}">
                      <a16:colId xmlns:a16="http://schemas.microsoft.com/office/drawing/2014/main" val="20002"/>
                    </a:ext>
                  </a:extLst>
                </a:gridCol>
                <a:gridCol w="2053575">
                  <a:extLst>
                    <a:ext uri="{9D8B030D-6E8A-4147-A177-3AD203B41FA5}">
                      <a16:colId xmlns:a16="http://schemas.microsoft.com/office/drawing/2014/main" val="20003"/>
                    </a:ext>
                  </a:extLst>
                </a:gridCol>
                <a:gridCol w="3362325">
                  <a:extLst>
                    <a:ext uri="{9D8B030D-6E8A-4147-A177-3AD203B41FA5}">
                      <a16:colId xmlns:a16="http://schemas.microsoft.com/office/drawing/2014/main" val="20004"/>
                    </a:ext>
                  </a:extLst>
                </a:gridCol>
              </a:tblGrid>
              <a:tr h="579025">
                <a:tc>
                  <a:txBody>
                    <a:bodyPr/>
                    <a:lstStyle/>
                    <a:p>
                      <a:pPr marL="0" marR="0" lvl="0" indent="0" algn="l" rtl="0">
                        <a:spcBef>
                          <a:spcPts val="0"/>
                        </a:spcBef>
                        <a:spcAft>
                          <a:spcPts val="0"/>
                        </a:spcAft>
                        <a:buNone/>
                      </a:pPr>
                      <a:r>
                        <a:rPr lang="ja-JP" sz="1400">
                          <a:latin typeface="Meiryo"/>
                          <a:ea typeface="Meiryo"/>
                          <a:cs typeface="Meiryo"/>
                          <a:sym typeface="Meiryo"/>
                        </a:rPr>
                        <a:t>日付</a:t>
                      </a:r>
                      <a:endParaRPr/>
                    </a:p>
                  </a:txBody>
                  <a:tcPr marL="91450" marR="91450" marT="45725" marB="45725"/>
                </a:tc>
                <a:tc>
                  <a:txBody>
                    <a:bodyPr/>
                    <a:lstStyle/>
                    <a:p>
                      <a:pPr marL="0" marR="0" lvl="0" indent="0" algn="l" rtl="0">
                        <a:spcBef>
                          <a:spcPts val="0"/>
                        </a:spcBef>
                        <a:spcAft>
                          <a:spcPts val="0"/>
                        </a:spcAft>
                        <a:buNone/>
                      </a:pPr>
                      <a:r>
                        <a:rPr lang="ja-JP" sz="1400">
                          <a:latin typeface="Meiryo"/>
                          <a:ea typeface="Meiryo"/>
                          <a:cs typeface="Meiryo"/>
                          <a:sym typeface="Meiryo"/>
                        </a:rPr>
                        <a:t>測定時間</a:t>
                      </a:r>
                      <a:endParaRPr/>
                    </a:p>
                  </a:txBody>
                  <a:tcPr marL="91450" marR="91450" marT="45725" marB="45725"/>
                </a:tc>
                <a:tc>
                  <a:txBody>
                    <a:bodyPr/>
                    <a:lstStyle/>
                    <a:p>
                      <a:pPr marL="0" marR="0" lvl="0" indent="0" algn="l" rtl="0">
                        <a:spcBef>
                          <a:spcPts val="0"/>
                        </a:spcBef>
                        <a:spcAft>
                          <a:spcPts val="0"/>
                        </a:spcAft>
                        <a:buNone/>
                      </a:pPr>
                      <a:r>
                        <a:rPr lang="ja-JP" sz="1400">
                          <a:latin typeface="Meiryo"/>
                          <a:ea typeface="Meiryo"/>
                          <a:cs typeface="Meiryo"/>
                          <a:sym typeface="Meiryo"/>
                        </a:rPr>
                        <a:t>体温(℃)</a:t>
                      </a:r>
                      <a:endParaRPr sz="14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400">
                          <a:latin typeface="Meiryo"/>
                          <a:ea typeface="Meiryo"/>
                          <a:cs typeface="Meiryo"/>
                          <a:sym typeface="Meiryo"/>
                        </a:rPr>
                        <a:t>症状(発熱・咽頭痛・咳等)</a:t>
                      </a:r>
                      <a:endParaRPr sz="14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400">
                          <a:latin typeface="Meiryo"/>
                          <a:ea typeface="Meiryo"/>
                          <a:cs typeface="Meiryo"/>
                          <a:sym typeface="Meiryo"/>
                        </a:rPr>
                        <a:t>備考（行動記録）</a:t>
                      </a:r>
                      <a:endParaRPr/>
                    </a:p>
                  </a:txBody>
                  <a:tcPr marL="91450" marR="91450" marT="45725" marB="45725"/>
                </a:tc>
                <a:extLst>
                  <a:ext uri="{0D108BD9-81ED-4DB2-BD59-A6C34878D82A}">
                    <a16:rowId xmlns:a16="http://schemas.microsoft.com/office/drawing/2014/main" val="10000"/>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4/20</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朝：</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36.5℃</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spcBef>
                          <a:spcPts val="0"/>
                        </a:spcBef>
                        <a:spcAft>
                          <a:spcPts val="0"/>
                        </a:spcAft>
                        <a:buNone/>
                      </a:pPr>
                      <a:r>
                        <a:rPr lang="ja-JP" sz="1600">
                          <a:latin typeface="Meiryo"/>
                          <a:ea typeface="Meiryo"/>
                          <a:cs typeface="Meiryo"/>
                          <a:sym typeface="Meiryo"/>
                        </a:rPr>
                        <a:t>在宅勤務</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昼　散歩</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夕方スーパーに買物</a:t>
                      </a:r>
                      <a:endParaRPr/>
                    </a:p>
                  </a:txBody>
                  <a:tcPr marL="91450" marR="91450" marT="45725" marB="45725"/>
                </a:tc>
                <a:extLst>
                  <a:ext uri="{0D108BD9-81ED-4DB2-BD59-A6C34878D82A}">
                    <a16:rowId xmlns:a16="http://schemas.microsoft.com/office/drawing/2014/main" val="10001"/>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夕：</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36.8℃</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具体的に：</a:t>
                      </a:r>
                      <a:endParaRPr/>
                    </a:p>
                  </a:txBody>
                  <a:tcPr marL="91450" marR="91450" marT="45725" marB="45725"/>
                </a:tc>
                <a:tc vMerge="1">
                  <a:txBody>
                    <a:bodyPr/>
                    <a:lstStyle/>
                    <a:p>
                      <a:endParaRPr lang="ja-JP"/>
                    </a:p>
                  </a:txBody>
                  <a:tcPr/>
                </a:tc>
                <a:extLst>
                  <a:ext uri="{0D108BD9-81ED-4DB2-BD59-A6C34878D82A}">
                    <a16:rowId xmlns:a16="http://schemas.microsoft.com/office/drawing/2014/main" val="10002"/>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4/21</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朝：</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36.4℃</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spcBef>
                          <a:spcPts val="0"/>
                        </a:spcBef>
                        <a:spcAft>
                          <a:spcPts val="0"/>
                        </a:spcAft>
                        <a:buNone/>
                      </a:pPr>
                      <a:r>
                        <a:rPr lang="ja-JP" sz="1600">
                          <a:latin typeface="Meiryo"/>
                          <a:ea typeface="Meiryo"/>
                          <a:cs typeface="Meiryo"/>
                          <a:sym typeface="Meiryo"/>
                        </a:rPr>
                        <a:t>シフトのため出勤（９-18時）</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夕方クリーニング受取</a:t>
                      </a:r>
                      <a:endParaRPr/>
                    </a:p>
                  </a:txBody>
                  <a:tcPr marL="91450" marR="91450" marT="45725" marB="45725"/>
                </a:tc>
                <a:extLst>
                  <a:ext uri="{0D108BD9-81ED-4DB2-BD59-A6C34878D82A}">
                    <a16:rowId xmlns:a16="http://schemas.microsoft.com/office/drawing/2014/main" val="10003"/>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夕：</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36.7℃</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具体的に：</a:t>
                      </a:r>
                      <a:endParaRPr/>
                    </a:p>
                  </a:txBody>
                  <a:tcPr marL="91450" marR="91450" marT="45725" marB="45725"/>
                </a:tc>
                <a:tc vMerge="1">
                  <a:txBody>
                    <a:bodyPr/>
                    <a:lstStyle/>
                    <a:p>
                      <a:endParaRPr lang="ja-JP"/>
                    </a:p>
                  </a:txBody>
                  <a:tcPr/>
                </a:tc>
                <a:extLst>
                  <a:ext uri="{0D108BD9-81ED-4DB2-BD59-A6C34878D82A}">
                    <a16:rowId xmlns:a16="http://schemas.microsoft.com/office/drawing/2014/main" val="10004"/>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4/22</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朝：</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36.5℃</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spcBef>
                          <a:spcPts val="0"/>
                        </a:spcBef>
                        <a:spcAft>
                          <a:spcPts val="0"/>
                        </a:spcAft>
                        <a:buNone/>
                      </a:pPr>
                      <a:r>
                        <a:rPr lang="ja-JP" sz="1600">
                          <a:latin typeface="Meiryo"/>
                          <a:ea typeface="Meiryo"/>
                          <a:cs typeface="Meiryo"/>
                          <a:sym typeface="Meiryo"/>
                        </a:rPr>
                        <a:t>在宅勤務</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昼　散歩</a:t>
                      </a:r>
                      <a:endParaRPr/>
                    </a:p>
                  </a:txBody>
                  <a:tcPr marL="91450" marR="91450" marT="45725" marB="45725"/>
                </a:tc>
                <a:extLst>
                  <a:ext uri="{0D108BD9-81ED-4DB2-BD59-A6C34878D82A}">
                    <a16:rowId xmlns:a16="http://schemas.microsoft.com/office/drawing/2014/main" val="10005"/>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夕：</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36.3℃</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具体的に：</a:t>
                      </a:r>
                      <a:endParaRPr/>
                    </a:p>
                  </a:txBody>
                  <a:tcPr marL="91450" marR="91450" marT="45725" marB="45725"/>
                </a:tc>
                <a:tc vMerge="1">
                  <a:txBody>
                    <a:bodyPr/>
                    <a:lstStyle/>
                    <a:p>
                      <a:endParaRPr lang="ja-JP"/>
                    </a:p>
                  </a:txBody>
                  <a:tcPr/>
                </a:tc>
                <a:extLst>
                  <a:ext uri="{0D108BD9-81ED-4DB2-BD59-A6C34878D82A}">
                    <a16:rowId xmlns:a16="http://schemas.microsoft.com/office/drawing/2014/main" val="10006"/>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4/23</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朝：</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36.7℃</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spcBef>
                          <a:spcPts val="0"/>
                        </a:spcBef>
                        <a:spcAft>
                          <a:spcPts val="0"/>
                        </a:spcAft>
                        <a:buNone/>
                      </a:pPr>
                      <a:r>
                        <a:rPr lang="ja-JP" sz="1600">
                          <a:latin typeface="Meiryo"/>
                          <a:ea typeface="Meiryo"/>
                          <a:cs typeface="Meiryo"/>
                          <a:sym typeface="Meiryo"/>
                        </a:rPr>
                        <a:t>在宅勤務</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昼　散歩</a:t>
                      </a:r>
                      <a:endParaRPr/>
                    </a:p>
                  </a:txBody>
                  <a:tcPr marL="91450" marR="91450" marT="45725" marB="45725"/>
                </a:tc>
                <a:extLst>
                  <a:ext uri="{0D108BD9-81ED-4DB2-BD59-A6C34878D82A}">
                    <a16:rowId xmlns:a16="http://schemas.microsoft.com/office/drawing/2014/main" val="10007"/>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夕：</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36.5℃</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具体的に：</a:t>
                      </a:r>
                      <a:endParaRPr/>
                    </a:p>
                  </a:txBody>
                  <a:tcPr marL="91450" marR="91450" marT="45725" marB="45725"/>
                </a:tc>
                <a:tc vMerge="1">
                  <a:txBody>
                    <a:bodyPr/>
                    <a:lstStyle/>
                    <a:p>
                      <a:endParaRPr lang="ja-JP"/>
                    </a:p>
                  </a:txBody>
                  <a:tcPr/>
                </a:tc>
                <a:extLst>
                  <a:ext uri="{0D108BD9-81ED-4DB2-BD59-A6C34878D82A}">
                    <a16:rowId xmlns:a16="http://schemas.microsoft.com/office/drawing/2014/main" val="10008"/>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4/24</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朝：</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36.5℃</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lnSpc>
                          <a:spcPct val="100000"/>
                        </a:lnSpc>
                        <a:spcBef>
                          <a:spcPts val="0"/>
                        </a:spcBef>
                        <a:spcAft>
                          <a:spcPts val="0"/>
                        </a:spcAft>
                        <a:buClr>
                          <a:schemeClr val="dk1"/>
                        </a:buClr>
                        <a:buSzPts val="1600"/>
                        <a:buFont typeface="Meiryo"/>
                        <a:buNone/>
                      </a:pPr>
                      <a:r>
                        <a:rPr lang="ja-JP" sz="1600">
                          <a:latin typeface="Meiryo"/>
                          <a:ea typeface="Meiryo"/>
                          <a:cs typeface="Meiryo"/>
                          <a:sym typeface="Meiryo"/>
                        </a:rPr>
                        <a:t>在宅勤務</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症状あり、外出せず</a:t>
                      </a:r>
                      <a:endParaRPr/>
                    </a:p>
                  </a:txBody>
                  <a:tcPr marL="91450" marR="91450" marT="45725" marB="45725"/>
                </a:tc>
                <a:extLst>
                  <a:ext uri="{0D108BD9-81ED-4DB2-BD59-A6C34878D82A}">
                    <a16:rowId xmlns:a16="http://schemas.microsoft.com/office/drawing/2014/main" val="10009"/>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夕：</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36.8℃</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具体的に：軽い頭痛</a:t>
                      </a:r>
                      <a:endParaRPr/>
                    </a:p>
                  </a:txBody>
                  <a:tcPr marL="91450" marR="91450" marT="45725" marB="45725"/>
                </a:tc>
                <a:tc vMerge="1">
                  <a:txBody>
                    <a:bodyPr/>
                    <a:lstStyle/>
                    <a:p>
                      <a:endParaRPr lang="ja-JP"/>
                    </a:p>
                  </a:txBody>
                  <a:tcPr/>
                </a:tc>
                <a:extLst>
                  <a:ext uri="{0D108BD9-81ED-4DB2-BD59-A6C34878D82A}">
                    <a16:rowId xmlns:a16="http://schemas.microsoft.com/office/drawing/2014/main" val="10010"/>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4/25</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朝：</a:t>
                      </a:r>
                      <a:endParaRPr/>
                    </a:p>
                  </a:txBody>
                  <a:tcPr marL="91450" marR="91450" marT="45725" marB="45725"/>
                </a:tc>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spcBef>
                          <a:spcPts val="0"/>
                        </a:spcBef>
                        <a:spcAft>
                          <a:spcPts val="0"/>
                        </a:spcAft>
                        <a:buNone/>
                      </a:pPr>
                      <a:r>
                        <a:rPr lang="ja-JP" sz="1600">
                          <a:latin typeface="Meiryo"/>
                          <a:ea typeface="Meiryo"/>
                          <a:cs typeface="Meiryo"/>
                          <a:sym typeface="Meiryo"/>
                        </a:rPr>
                        <a:t>在宅勤務　症状消えた</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昼　散歩</a:t>
                      </a:r>
                      <a:endParaRPr/>
                    </a:p>
                  </a:txBody>
                  <a:tcPr marL="91450" marR="91450" marT="45725" marB="45725"/>
                </a:tc>
                <a:extLst>
                  <a:ext uri="{0D108BD9-81ED-4DB2-BD59-A6C34878D82A}">
                    <a16:rowId xmlns:a16="http://schemas.microsoft.com/office/drawing/2014/main" val="10011"/>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dirty="0">
                          <a:latin typeface="Meiryo"/>
                          <a:ea typeface="Meiryo"/>
                          <a:cs typeface="Meiryo"/>
                          <a:sym typeface="Meiryo"/>
                        </a:rPr>
                        <a:t>夕：</a:t>
                      </a:r>
                      <a:endParaRPr dirty="0"/>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36.5℃</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具体的に：</a:t>
                      </a:r>
                      <a:endParaRPr/>
                    </a:p>
                  </a:txBody>
                  <a:tcPr marL="91450" marR="91450" marT="45725" marB="45725"/>
                </a:tc>
                <a:tc vMerge="1">
                  <a:txBody>
                    <a:bodyPr/>
                    <a:lstStyle/>
                    <a:p>
                      <a:endParaRPr lang="ja-JP"/>
                    </a:p>
                  </a:txBody>
                  <a:tcPr/>
                </a:tc>
                <a:extLst>
                  <a:ext uri="{0D108BD9-81ED-4DB2-BD59-A6C34878D82A}">
                    <a16:rowId xmlns:a16="http://schemas.microsoft.com/office/drawing/2014/main" val="10012"/>
                  </a:ext>
                </a:extLst>
              </a:tr>
              <a:tr h="360000">
                <a:tc>
                  <a:txBody>
                    <a:bodyPr/>
                    <a:lstStyle/>
                    <a:p>
                      <a:pPr marL="0" marR="0" lvl="0" indent="0" algn="l" rtl="0">
                        <a:spcBef>
                          <a:spcPts val="0"/>
                        </a:spcBef>
                        <a:spcAft>
                          <a:spcPts val="0"/>
                        </a:spcAft>
                        <a:buNone/>
                      </a:pPr>
                      <a:r>
                        <a:rPr lang="ja-JP" sz="1600">
                          <a:latin typeface="Meiryo"/>
                          <a:ea typeface="Meiryo"/>
                          <a:cs typeface="Meiryo"/>
                          <a:sym typeface="Meiryo"/>
                        </a:rPr>
                        <a:t>4/26</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dirty="0">
                          <a:latin typeface="Meiryo"/>
                          <a:ea typeface="Meiryo"/>
                          <a:cs typeface="Meiryo"/>
                          <a:sym typeface="Meiryo"/>
                        </a:rPr>
                        <a:t>朝：</a:t>
                      </a:r>
                      <a:endParaRPr dirty="0"/>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36.8℃</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■なし　□あり</a:t>
                      </a:r>
                      <a:endParaRPr/>
                    </a:p>
                  </a:txBody>
                  <a:tcPr marL="91450" marR="91450" marT="45725" marB="45725"/>
                </a:tc>
                <a:tc rowSpan="2">
                  <a:txBody>
                    <a:bodyPr/>
                    <a:lstStyle/>
                    <a:p>
                      <a:pPr marL="0" marR="0" lvl="0" indent="0" algn="l" rtl="0">
                        <a:spcBef>
                          <a:spcPts val="0"/>
                        </a:spcBef>
                        <a:spcAft>
                          <a:spcPts val="0"/>
                        </a:spcAft>
                        <a:buNone/>
                      </a:pPr>
                      <a:r>
                        <a:rPr lang="ja-JP" sz="1600">
                          <a:latin typeface="Meiryo"/>
                          <a:ea typeface="Meiryo"/>
                          <a:cs typeface="Meiryo"/>
                          <a:sym typeface="Meiryo"/>
                        </a:rPr>
                        <a:t>休日</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昼　散歩</a:t>
                      </a:r>
                      <a:endParaRPr sz="1600">
                        <a:latin typeface="Meiryo"/>
                        <a:ea typeface="Meiryo"/>
                        <a:cs typeface="Meiryo"/>
                        <a:sym typeface="Meiryo"/>
                      </a:endParaRPr>
                    </a:p>
                    <a:p>
                      <a:pPr marL="0" marR="0" lvl="0" indent="0" algn="l" rtl="0">
                        <a:spcBef>
                          <a:spcPts val="0"/>
                        </a:spcBef>
                        <a:spcAft>
                          <a:spcPts val="0"/>
                        </a:spcAft>
                        <a:buNone/>
                      </a:pPr>
                      <a:r>
                        <a:rPr lang="ja-JP" sz="1600">
                          <a:latin typeface="Meiryo"/>
                          <a:ea typeface="Meiryo"/>
                          <a:cs typeface="Meiryo"/>
                          <a:sym typeface="Meiryo"/>
                        </a:rPr>
                        <a:t>夕方　スーパーに買い物</a:t>
                      </a:r>
                      <a:endParaRPr/>
                    </a:p>
                  </a:txBody>
                  <a:tcPr marL="91450" marR="91450" marT="45725" marB="45725"/>
                </a:tc>
                <a:extLst>
                  <a:ext uri="{0D108BD9-81ED-4DB2-BD59-A6C34878D82A}">
                    <a16:rowId xmlns:a16="http://schemas.microsoft.com/office/drawing/2014/main" val="10013"/>
                  </a:ext>
                </a:extLst>
              </a:tr>
              <a:tr h="360000">
                <a:tc>
                  <a:txBody>
                    <a:bodyPr/>
                    <a:lstStyle/>
                    <a:p>
                      <a:pPr marL="0" marR="0" lvl="0" indent="0" algn="l" rtl="0">
                        <a:spcBef>
                          <a:spcPts val="0"/>
                        </a:spcBef>
                        <a:spcAft>
                          <a:spcPts val="0"/>
                        </a:spcAft>
                        <a:buNone/>
                      </a:pP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夕：</a:t>
                      </a:r>
                      <a:endParaRPr/>
                    </a:p>
                  </a:txBody>
                  <a:tcPr marL="91450" marR="91450" marT="45725" marB="45725"/>
                </a:tc>
                <a:tc>
                  <a:txBody>
                    <a:bodyPr/>
                    <a:lstStyle/>
                    <a:p>
                      <a:pPr marL="0" marR="0" lvl="0" indent="0" algn="l" rtl="0">
                        <a:spcBef>
                          <a:spcPts val="0"/>
                        </a:spcBef>
                        <a:spcAft>
                          <a:spcPts val="0"/>
                        </a:spcAft>
                        <a:buNone/>
                      </a:pPr>
                      <a:r>
                        <a:rPr lang="ja-JP" sz="1600">
                          <a:latin typeface="Meiryo"/>
                          <a:ea typeface="Meiryo"/>
                          <a:cs typeface="Meiryo"/>
                          <a:sym typeface="Meiryo"/>
                        </a:rPr>
                        <a:t>36.7℃</a:t>
                      </a:r>
                      <a:endParaRPr sz="1600">
                        <a:latin typeface="Meiryo"/>
                        <a:ea typeface="Meiryo"/>
                        <a:cs typeface="Meiryo"/>
                        <a:sym typeface="Meiryo"/>
                      </a:endParaRPr>
                    </a:p>
                  </a:txBody>
                  <a:tcPr marL="91450" marR="91450" marT="45725" marB="45725"/>
                </a:tc>
                <a:tc>
                  <a:txBody>
                    <a:bodyPr/>
                    <a:lstStyle/>
                    <a:p>
                      <a:pPr marL="0" marR="0" lvl="0" indent="0" algn="l" rtl="0">
                        <a:spcBef>
                          <a:spcPts val="0"/>
                        </a:spcBef>
                        <a:spcAft>
                          <a:spcPts val="0"/>
                        </a:spcAft>
                        <a:buNone/>
                      </a:pPr>
                      <a:r>
                        <a:rPr lang="ja-JP" sz="1600" dirty="0">
                          <a:latin typeface="Meiryo"/>
                          <a:ea typeface="Meiryo"/>
                          <a:cs typeface="Meiryo"/>
                          <a:sym typeface="Meiryo"/>
                        </a:rPr>
                        <a:t>具体的に：</a:t>
                      </a:r>
                      <a:endParaRPr dirty="0"/>
                    </a:p>
                  </a:txBody>
                  <a:tcPr marL="91450" marR="91450" marT="45725" marB="45725"/>
                </a:tc>
                <a:tc vMerge="1">
                  <a:txBody>
                    <a:bodyPr/>
                    <a:lstStyle/>
                    <a:p>
                      <a:endParaRPr lang="ja-JP"/>
                    </a:p>
                  </a:txBody>
                  <a:tcPr/>
                </a:tc>
                <a:extLst>
                  <a:ext uri="{0D108BD9-81ED-4DB2-BD59-A6C34878D82A}">
                    <a16:rowId xmlns:a16="http://schemas.microsoft.com/office/drawing/2014/main" val="10014"/>
                  </a:ext>
                </a:extLst>
              </a:tr>
            </a:tbl>
          </a:graphicData>
        </a:graphic>
      </p:graphicFrame>
      <p:sp>
        <p:nvSpPr>
          <p:cNvPr id="381" name="Google Shape;381;g8751c3b735_0_701"/>
          <p:cNvSpPr txBox="1"/>
          <p:nvPr/>
        </p:nvSpPr>
        <p:spPr>
          <a:xfrm>
            <a:off x="7818120" y="0"/>
            <a:ext cx="1326000" cy="529200"/>
          </a:xfrm>
          <a:prstGeom prst="rect">
            <a:avLst/>
          </a:prstGeom>
          <a:solidFill>
            <a:srgbClr val="FFFF00"/>
          </a:solidFill>
          <a:ln w="9525" cap="flat" cmpd="sng">
            <a:solidFill>
              <a:srgbClr val="1F386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1600"/>
              <a:buFont typeface="Meiryo"/>
              <a:buNone/>
            </a:pPr>
            <a:r>
              <a:rPr lang="ja-JP" sz="1600">
                <a:solidFill>
                  <a:schemeClr val="dk1"/>
                </a:solidFill>
                <a:latin typeface="Meiryo"/>
                <a:ea typeface="Meiryo"/>
                <a:cs typeface="Meiryo"/>
                <a:sym typeface="Meiryo"/>
              </a:rPr>
              <a:t>健康管理</a:t>
            </a:r>
            <a:endParaRPr/>
          </a:p>
        </p:txBody>
      </p:sp>
      <p:pic>
        <p:nvPicPr>
          <p:cNvPr id="2" name="図 1">
            <a:extLst>
              <a:ext uri="{FF2B5EF4-FFF2-40B4-BE49-F238E27FC236}">
                <a16:creationId xmlns:a16="http://schemas.microsoft.com/office/drawing/2014/main" id="{8607EEBD-24FB-D805-7A85-177B490235C3}"/>
              </a:ext>
            </a:extLst>
          </p:cNvPr>
          <p:cNvPicPr>
            <a:picLocks noChangeAspect="1"/>
          </p:cNvPicPr>
          <p:nvPr/>
        </p:nvPicPr>
        <p:blipFill>
          <a:blip r:embed="rId3">
            <a:alphaModFix amt="62000"/>
          </a:blip>
          <a:stretch>
            <a:fillRect/>
          </a:stretch>
        </p:blipFill>
        <p:spPr>
          <a:xfrm>
            <a:off x="80185" y="6185140"/>
            <a:ext cx="607997" cy="623455"/>
          </a:xfrm>
          <a:prstGeom prst="rect">
            <a:avLst/>
          </a:prstGeom>
        </p:spPr>
      </p:pic>
    </p:spTree>
  </p:cSld>
  <p:clrMapOvr>
    <a:masterClrMapping/>
  </p:clrMapOvr>
</p:sld>
</file>

<file path=ppt/theme/theme1.xml><?xml version="1.0" encoding="utf-8"?>
<a:theme xmlns:a="http://schemas.openxmlformats.org/drawingml/2006/main" name="ホワイト">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1129</Words>
  <Application>Microsoft Office PowerPoint</Application>
  <PresentationFormat>画面に合わせる (4:3)</PresentationFormat>
  <Paragraphs>291</Paragraphs>
  <Slides>7</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7</vt:i4>
      </vt:variant>
    </vt:vector>
  </HeadingPairs>
  <TitlesOfParts>
    <vt:vector size="13" baseType="lpstr">
      <vt:lpstr>Meiryo</vt:lpstr>
      <vt:lpstr>游ゴシック</vt:lpstr>
      <vt:lpstr>Arial</vt:lpstr>
      <vt:lpstr>Calibri</vt:lpstr>
      <vt:lpstr>ホワイト</vt:lpstr>
      <vt:lpstr>Office テーマ</vt:lpstr>
      <vt:lpstr>体調不良者と 職場への対応</vt:lpstr>
      <vt:lpstr>PowerPoint プレゼンテーション</vt:lpstr>
      <vt:lpstr>体調不良者の対応フローと職場の対応</vt:lpstr>
      <vt:lpstr>風邪症状出現後の経過　具体例</vt:lpstr>
      <vt:lpstr>陽性者と濃厚接触者ヘの対応の目安</vt:lpstr>
      <vt:lpstr>感染者・接触者行動調査票</vt:lpstr>
      <vt:lpstr>日常的な健康状態の確認 記録例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体調不良者と 職場への対応</dc:title>
  <dc:creator>山本 健也</dc:creator>
  <cp:lastModifiedBy>児玉 恵美</cp:lastModifiedBy>
  <cp:revision>5</cp:revision>
  <dcterms:created xsi:type="dcterms:W3CDTF">2020-05-21T00:34:49Z</dcterms:created>
  <dcterms:modified xsi:type="dcterms:W3CDTF">2025-03-19T07:23:57Z</dcterms:modified>
</cp:coreProperties>
</file>