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0" r:id="rId5"/>
    <p:sldId id="261" r:id="rId6"/>
    <p:sldId id="263" r:id="rId7"/>
    <p:sldId id="267" r:id="rId8"/>
    <p:sldId id="265" r:id="rId9"/>
    <p:sldId id="272" r:id="rId10"/>
    <p:sldId id="274" r:id="rId11"/>
    <p:sldId id="275" r:id="rId12"/>
    <p:sldId id="276" r:id="rId13"/>
    <p:sldId id="273" r:id="rId14"/>
    <p:sldId id="270" r:id="rId15"/>
    <p:sldId id="269"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4685" autoAdjust="0"/>
  </p:normalViewPr>
  <p:slideViewPr>
    <p:cSldViewPr snapToGrid="0">
      <p:cViewPr varScale="1">
        <p:scale>
          <a:sx n="92" d="100"/>
          <a:sy n="92" d="100"/>
        </p:scale>
        <p:origin x="1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14633-D308-4B4A-9528-06AEC279FB37}" type="datetimeFigureOut">
              <a:rPr kumimoji="1" lang="ja-JP" altLang="en-US" smtClean="0"/>
              <a:t>2025/3/19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43AA-A80B-4953-94AE-D1C2A6B137AD}" type="slidenum">
              <a:rPr kumimoji="1" lang="ja-JP" altLang="en-US" smtClean="0"/>
              <a:t>‹#›</a:t>
            </a:fld>
            <a:endParaRPr kumimoji="1" lang="ja-JP" altLang="en-US"/>
          </a:p>
        </p:txBody>
      </p:sp>
    </p:spTree>
    <p:extLst>
      <p:ext uri="{BB962C8B-B14F-4D97-AF65-F5344CB8AC3E}">
        <p14:creationId xmlns:p14="http://schemas.microsoft.com/office/powerpoint/2010/main" val="13924669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https://www.niid.go.jp/niid/ja/rubella-m-111/rubella-top/2145-rubella-related/8266-rubella180821.html</a:t>
            </a:r>
          </a:p>
          <a:p>
            <a:r>
              <a:rPr kumimoji="1" lang="en-US" altLang="ja-JP" dirty="0"/>
              <a:t>https://www.niid.go.jp/niid/ja/rubella-m-111/rubella-top/700-idsc/7811-rubellaqa180130.html</a:t>
            </a:r>
          </a:p>
          <a:p>
            <a:r>
              <a:rPr kumimoji="1" lang="en-US" altLang="ja-JP" dirty="0"/>
              <a:t>https://medical.nikkeibp.co.jp/leaf/mem/pub/hotnews/int/201808/557502.html?n_cid=nbpnmo_mled_html-new-arrivals</a:t>
            </a:r>
          </a:p>
          <a:p>
            <a:r>
              <a:rPr kumimoji="1" lang="en-US" altLang="ja-JP" dirty="0"/>
              <a:t>https://www.mhlw.go.jp/seisakunitsuite/bunya/kenkou_iryou/kenkou/kekkaku-kansenshou/rubella/</a:t>
            </a:r>
          </a:p>
          <a:p>
            <a:r>
              <a:rPr kumimoji="1" lang="en-US" altLang="ja-JP" dirty="0"/>
              <a:t>https://www.mhlw.go.jp/file/05-Shingikai-10601000-Daijinkanboukouseikagakuka-Kouseikagakuka/0000195272.pdf#search='%E9%A2%A8%E7%96%B9%E5%90%AB%E6%9C%89%E3%83%AF%E3%82%AF%E3%83%81%E3%83%B3%E3%81%AE%E5%AE%9A%E6%9C%9F%E4%BA%88%E9%98%B2%E6%8E%A5%E7%A8%AE%E5%88%B6%E5%BA%A6%E3%81%A8%E5%B9%B4%E9%BD%A2%E3%81%AE%E9%96%A2%E4%BF%82'</a:t>
            </a:r>
            <a:endParaRPr kumimoji="1" lang="ja-JP" altLang="en-US" dirty="0"/>
          </a:p>
        </p:txBody>
      </p:sp>
      <p:sp>
        <p:nvSpPr>
          <p:cNvPr id="4" name="スライド番号プレースホルダー 3"/>
          <p:cNvSpPr>
            <a:spLocks noGrp="1"/>
          </p:cNvSpPr>
          <p:nvPr>
            <p:ph type="sldNum" sz="quarter" idx="10"/>
          </p:nvPr>
        </p:nvSpPr>
        <p:spPr/>
        <p:txBody>
          <a:bodyPr/>
          <a:lstStyle/>
          <a:p>
            <a:fld id="{228B43AA-A80B-4953-94AE-D1C2A6B137AD}" type="slidenum">
              <a:rPr kumimoji="1" lang="ja-JP" altLang="en-US" smtClean="0"/>
              <a:t>15</a:t>
            </a:fld>
            <a:endParaRPr kumimoji="1" lang="ja-JP" altLang="en-US"/>
          </a:p>
        </p:txBody>
      </p:sp>
    </p:spTree>
    <p:extLst>
      <p:ext uri="{BB962C8B-B14F-4D97-AF65-F5344CB8AC3E}">
        <p14:creationId xmlns:p14="http://schemas.microsoft.com/office/powerpoint/2010/main" val="4257721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D934E-C122-4829-AF41-4D3FB1D332C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4DFC00-962C-49C1-BC79-C2746E80B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FE70C1F-B499-4892-A20F-72B1C42D6194}"/>
              </a:ext>
            </a:extLst>
          </p:cNvPr>
          <p:cNvSpPr>
            <a:spLocks noGrp="1"/>
          </p:cNvSpPr>
          <p:nvPr>
            <p:ph type="dt" sz="half" idx="10"/>
          </p:nvPr>
        </p:nvSpPr>
        <p:spPr/>
        <p:txBody>
          <a:bodyPr/>
          <a:lstStyle/>
          <a:p>
            <a:fld id="{8F65156B-2CD9-45A6-9252-2F72D263571E}"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ECE35399-4EF1-4D29-9395-056EF9F086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7B9015-EB1E-4539-BFE7-9ED4D0E2A4F5}"/>
              </a:ext>
            </a:extLst>
          </p:cNvPr>
          <p:cNvSpPr>
            <a:spLocks noGrp="1"/>
          </p:cNvSpPr>
          <p:nvPr>
            <p:ph type="sldNum" sz="quarter" idx="12"/>
          </p:nvPr>
        </p:nvSpPr>
        <p:spPr/>
        <p:txBody>
          <a:body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82943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CA5703-16B5-4048-8940-5E4AB858EE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E456BF-25E6-4F15-9308-AB0CE83B794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E117BD-DCBC-4D73-8C2F-55C62BE26BC2}"/>
              </a:ext>
            </a:extLst>
          </p:cNvPr>
          <p:cNvSpPr>
            <a:spLocks noGrp="1"/>
          </p:cNvSpPr>
          <p:nvPr>
            <p:ph type="dt" sz="half" idx="10"/>
          </p:nvPr>
        </p:nvSpPr>
        <p:spPr/>
        <p:txBody>
          <a:bodyPr/>
          <a:lstStyle/>
          <a:p>
            <a:fld id="{8F65156B-2CD9-45A6-9252-2F72D263571E}"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16F9B716-97C3-40F6-ABA0-B5FB50D211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512F7C-5ED2-44D4-91E9-82E7A0897212}"/>
              </a:ext>
            </a:extLst>
          </p:cNvPr>
          <p:cNvSpPr>
            <a:spLocks noGrp="1"/>
          </p:cNvSpPr>
          <p:nvPr>
            <p:ph type="sldNum" sz="quarter" idx="12"/>
          </p:nvPr>
        </p:nvSpPr>
        <p:spPr/>
        <p:txBody>
          <a:body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146471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8D99A6B-09A9-41F5-8794-0B9A9328D8F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370A3F-0C29-4607-B595-30595822869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29C067-25BE-40D9-8B48-6BEA420CDC5E}"/>
              </a:ext>
            </a:extLst>
          </p:cNvPr>
          <p:cNvSpPr>
            <a:spLocks noGrp="1"/>
          </p:cNvSpPr>
          <p:nvPr>
            <p:ph type="dt" sz="half" idx="10"/>
          </p:nvPr>
        </p:nvSpPr>
        <p:spPr/>
        <p:txBody>
          <a:bodyPr/>
          <a:lstStyle/>
          <a:p>
            <a:fld id="{8F65156B-2CD9-45A6-9252-2F72D263571E}"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267FADD8-682E-47CF-A270-A40375B091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988474-97E6-4F6B-85DD-C865E026546E}"/>
              </a:ext>
            </a:extLst>
          </p:cNvPr>
          <p:cNvSpPr>
            <a:spLocks noGrp="1"/>
          </p:cNvSpPr>
          <p:nvPr>
            <p:ph type="sldNum" sz="quarter" idx="12"/>
          </p:nvPr>
        </p:nvSpPr>
        <p:spPr/>
        <p:txBody>
          <a:body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365613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09975-1267-4FB0-85FE-FBF5061B7D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0D667C-9507-408C-BC25-73A62EC582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3C064C-EF33-4131-AC4D-1A9606A9657A}"/>
              </a:ext>
            </a:extLst>
          </p:cNvPr>
          <p:cNvSpPr>
            <a:spLocks noGrp="1"/>
          </p:cNvSpPr>
          <p:nvPr>
            <p:ph type="dt" sz="half" idx="10"/>
          </p:nvPr>
        </p:nvSpPr>
        <p:spPr/>
        <p:txBody>
          <a:bodyPr/>
          <a:lstStyle/>
          <a:p>
            <a:fld id="{8F65156B-2CD9-45A6-9252-2F72D263571E}"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20F067F4-F58F-4643-9FE5-1007E54397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9D27B9-DD1B-4D9C-B5F9-2C594FA12678}"/>
              </a:ext>
            </a:extLst>
          </p:cNvPr>
          <p:cNvSpPr>
            <a:spLocks noGrp="1"/>
          </p:cNvSpPr>
          <p:nvPr>
            <p:ph type="sldNum" sz="quarter" idx="12"/>
          </p:nvPr>
        </p:nvSpPr>
        <p:spPr/>
        <p:txBody>
          <a:body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142116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B2A3EB-C7F4-41CB-B0E8-570E0238040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35D3B4-0D00-4FFE-9AE1-D8FDB2E155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7888B64-920E-43C4-ABFE-E631DB6A6E9D}"/>
              </a:ext>
            </a:extLst>
          </p:cNvPr>
          <p:cNvSpPr>
            <a:spLocks noGrp="1"/>
          </p:cNvSpPr>
          <p:nvPr>
            <p:ph type="dt" sz="half" idx="10"/>
          </p:nvPr>
        </p:nvSpPr>
        <p:spPr/>
        <p:txBody>
          <a:bodyPr/>
          <a:lstStyle/>
          <a:p>
            <a:fld id="{8F65156B-2CD9-45A6-9252-2F72D263571E}"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93D7B0EE-EDD9-43BB-BCF5-CE30B54625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47285E-3E6D-4D0A-91C1-2EF2FF6008A2}"/>
              </a:ext>
            </a:extLst>
          </p:cNvPr>
          <p:cNvSpPr>
            <a:spLocks noGrp="1"/>
          </p:cNvSpPr>
          <p:nvPr>
            <p:ph type="sldNum" sz="quarter" idx="12"/>
          </p:nvPr>
        </p:nvSpPr>
        <p:spPr/>
        <p:txBody>
          <a:body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268023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0EA0E9-B471-4EA7-9000-59A38322014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18E5E2-0F3B-4FC4-A72B-566638ECE6F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EF4CF0A-C20A-44F9-8591-5DA35DEF1ED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737009E-F606-4BBE-8B7C-BDED18A3BB25}"/>
              </a:ext>
            </a:extLst>
          </p:cNvPr>
          <p:cNvSpPr>
            <a:spLocks noGrp="1"/>
          </p:cNvSpPr>
          <p:nvPr>
            <p:ph type="dt" sz="half" idx="10"/>
          </p:nvPr>
        </p:nvSpPr>
        <p:spPr/>
        <p:txBody>
          <a:bodyPr/>
          <a:lstStyle/>
          <a:p>
            <a:fld id="{8F65156B-2CD9-45A6-9252-2F72D263571E}"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4DC55648-0CD5-4478-A96B-27DB533F79F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092342-232E-40A9-8048-133C8F6057E2}"/>
              </a:ext>
            </a:extLst>
          </p:cNvPr>
          <p:cNvSpPr>
            <a:spLocks noGrp="1"/>
          </p:cNvSpPr>
          <p:nvPr>
            <p:ph type="sldNum" sz="quarter" idx="12"/>
          </p:nvPr>
        </p:nvSpPr>
        <p:spPr/>
        <p:txBody>
          <a:body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303865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49C49B-1564-4AEC-9937-F2EE7BAD453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767C25-B770-4B6B-AC8A-649BC923C9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3C66DE9-F79A-4B19-AF98-0D931EB8EAB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4E2DB2C-5AD7-4B5A-9A38-E41AB8C9E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DFF2A3A-B123-4D28-9ABC-BB8D039BC54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82CB85-D3BB-4B36-B3D3-0252C6A606B2}"/>
              </a:ext>
            </a:extLst>
          </p:cNvPr>
          <p:cNvSpPr>
            <a:spLocks noGrp="1"/>
          </p:cNvSpPr>
          <p:nvPr>
            <p:ph type="dt" sz="half" idx="10"/>
          </p:nvPr>
        </p:nvSpPr>
        <p:spPr/>
        <p:txBody>
          <a:bodyPr/>
          <a:lstStyle/>
          <a:p>
            <a:fld id="{8F65156B-2CD9-45A6-9252-2F72D263571E}" type="datetimeFigureOut">
              <a:rPr kumimoji="1" lang="ja-JP" altLang="en-US" smtClean="0"/>
              <a:t>2025/3/19</a:t>
            </a:fld>
            <a:endParaRPr kumimoji="1" lang="ja-JP" altLang="en-US"/>
          </a:p>
        </p:txBody>
      </p:sp>
      <p:sp>
        <p:nvSpPr>
          <p:cNvPr id="8" name="フッター プレースホルダー 7">
            <a:extLst>
              <a:ext uri="{FF2B5EF4-FFF2-40B4-BE49-F238E27FC236}">
                <a16:creationId xmlns:a16="http://schemas.microsoft.com/office/drawing/2014/main" id="{7C31E0CA-2003-49E4-BB8F-0E52FE9A58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D555D48-1890-47FB-BD2F-5186A8C92C84}"/>
              </a:ext>
            </a:extLst>
          </p:cNvPr>
          <p:cNvSpPr>
            <a:spLocks noGrp="1"/>
          </p:cNvSpPr>
          <p:nvPr>
            <p:ph type="sldNum" sz="quarter" idx="12"/>
          </p:nvPr>
        </p:nvSpPr>
        <p:spPr/>
        <p:txBody>
          <a:body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155739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54DA56-7E65-4E97-AFD8-6587F1ABD9B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BA28F97-D3C0-4651-A321-FD5F06EEC6C8}"/>
              </a:ext>
            </a:extLst>
          </p:cNvPr>
          <p:cNvSpPr>
            <a:spLocks noGrp="1"/>
          </p:cNvSpPr>
          <p:nvPr>
            <p:ph type="dt" sz="half" idx="10"/>
          </p:nvPr>
        </p:nvSpPr>
        <p:spPr/>
        <p:txBody>
          <a:bodyPr/>
          <a:lstStyle/>
          <a:p>
            <a:fld id="{8F65156B-2CD9-45A6-9252-2F72D263571E}" type="datetimeFigureOut">
              <a:rPr kumimoji="1" lang="ja-JP" altLang="en-US" smtClean="0"/>
              <a:t>2025/3/19</a:t>
            </a:fld>
            <a:endParaRPr kumimoji="1" lang="ja-JP" altLang="en-US"/>
          </a:p>
        </p:txBody>
      </p:sp>
      <p:sp>
        <p:nvSpPr>
          <p:cNvPr id="4" name="フッター プレースホルダー 3">
            <a:extLst>
              <a:ext uri="{FF2B5EF4-FFF2-40B4-BE49-F238E27FC236}">
                <a16:creationId xmlns:a16="http://schemas.microsoft.com/office/drawing/2014/main" id="{56F10B79-4A47-436C-BAE5-6564CAE3E65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9126DA4-3AF6-414B-ACB4-589C31AE3AEB}"/>
              </a:ext>
            </a:extLst>
          </p:cNvPr>
          <p:cNvSpPr>
            <a:spLocks noGrp="1"/>
          </p:cNvSpPr>
          <p:nvPr>
            <p:ph type="sldNum" sz="quarter" idx="12"/>
          </p:nvPr>
        </p:nvSpPr>
        <p:spPr/>
        <p:txBody>
          <a:body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310056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3583798-1AE8-4E1C-916D-015C29E253DD}"/>
              </a:ext>
            </a:extLst>
          </p:cNvPr>
          <p:cNvSpPr>
            <a:spLocks noGrp="1"/>
          </p:cNvSpPr>
          <p:nvPr>
            <p:ph type="dt" sz="half" idx="10"/>
          </p:nvPr>
        </p:nvSpPr>
        <p:spPr/>
        <p:txBody>
          <a:bodyPr/>
          <a:lstStyle/>
          <a:p>
            <a:fld id="{8F65156B-2CD9-45A6-9252-2F72D263571E}" type="datetimeFigureOut">
              <a:rPr kumimoji="1" lang="ja-JP" altLang="en-US" smtClean="0"/>
              <a:t>2025/3/19</a:t>
            </a:fld>
            <a:endParaRPr kumimoji="1" lang="ja-JP" altLang="en-US"/>
          </a:p>
        </p:txBody>
      </p:sp>
      <p:sp>
        <p:nvSpPr>
          <p:cNvPr id="3" name="フッター プレースホルダー 2">
            <a:extLst>
              <a:ext uri="{FF2B5EF4-FFF2-40B4-BE49-F238E27FC236}">
                <a16:creationId xmlns:a16="http://schemas.microsoft.com/office/drawing/2014/main" id="{740B1316-9ECF-41F5-A3FA-0B917E0F349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C8328A0-1BB2-4C17-8E7C-4155B79F9786}"/>
              </a:ext>
            </a:extLst>
          </p:cNvPr>
          <p:cNvSpPr>
            <a:spLocks noGrp="1"/>
          </p:cNvSpPr>
          <p:nvPr>
            <p:ph type="sldNum" sz="quarter" idx="12"/>
          </p:nvPr>
        </p:nvSpPr>
        <p:spPr/>
        <p:txBody>
          <a:body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419136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706768-D1CA-4434-9D3D-0DA3B04FD9F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1D4554-BC68-4443-8CAE-83B5F821EA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7CBABBC-134E-4C29-9064-A7ABF2771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22E79E-3765-4356-AA40-500BCCA57F16}"/>
              </a:ext>
            </a:extLst>
          </p:cNvPr>
          <p:cNvSpPr>
            <a:spLocks noGrp="1"/>
          </p:cNvSpPr>
          <p:nvPr>
            <p:ph type="dt" sz="half" idx="10"/>
          </p:nvPr>
        </p:nvSpPr>
        <p:spPr/>
        <p:txBody>
          <a:bodyPr/>
          <a:lstStyle/>
          <a:p>
            <a:fld id="{8F65156B-2CD9-45A6-9252-2F72D263571E}"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A991C8BD-B323-4986-9C33-D27A2EE770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1DF2741-2427-40DE-9C8F-24BDBB659093}"/>
              </a:ext>
            </a:extLst>
          </p:cNvPr>
          <p:cNvSpPr>
            <a:spLocks noGrp="1"/>
          </p:cNvSpPr>
          <p:nvPr>
            <p:ph type="sldNum" sz="quarter" idx="12"/>
          </p:nvPr>
        </p:nvSpPr>
        <p:spPr/>
        <p:txBody>
          <a:body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269332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E07610-279D-463E-A589-4BA0DE75404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983CBBC-8EDC-4C1E-A592-3DD3FF9152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833C725-D0D6-46E0-91E8-FC56E67B0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AD56CAF-7FAA-4A71-A134-9465CEF02608}"/>
              </a:ext>
            </a:extLst>
          </p:cNvPr>
          <p:cNvSpPr>
            <a:spLocks noGrp="1"/>
          </p:cNvSpPr>
          <p:nvPr>
            <p:ph type="dt" sz="half" idx="10"/>
          </p:nvPr>
        </p:nvSpPr>
        <p:spPr/>
        <p:txBody>
          <a:bodyPr/>
          <a:lstStyle/>
          <a:p>
            <a:fld id="{8F65156B-2CD9-45A6-9252-2F72D263571E}"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3D1B6D24-E41A-4C17-9C86-69AD5B483A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909790B-C819-4098-A87D-259C78F2154D}"/>
              </a:ext>
            </a:extLst>
          </p:cNvPr>
          <p:cNvSpPr>
            <a:spLocks noGrp="1"/>
          </p:cNvSpPr>
          <p:nvPr>
            <p:ph type="sldNum" sz="quarter" idx="12"/>
          </p:nvPr>
        </p:nvSpPr>
        <p:spPr/>
        <p:txBody>
          <a:body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34100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78BA3AD-8826-4ADD-8F40-A6FEBC375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7193A75-A33E-4388-8429-48A80CAEF0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72380E-43B8-4359-A787-3BE66E92A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5156B-2CD9-45A6-9252-2F72D263571E}"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A8952205-EFF4-47A0-BE38-33FB473A8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997386C-2B02-4113-ACFB-0499A7D350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F083C-1AAD-46AA-85F1-1FBC5BF8699C}" type="slidenum">
              <a:rPr kumimoji="1" lang="ja-JP" altLang="en-US" smtClean="0"/>
              <a:t>‹#›</a:t>
            </a:fld>
            <a:endParaRPr kumimoji="1" lang="ja-JP" altLang="en-US"/>
          </a:p>
        </p:txBody>
      </p:sp>
    </p:spTree>
    <p:extLst>
      <p:ext uri="{BB962C8B-B14F-4D97-AF65-F5344CB8AC3E}">
        <p14:creationId xmlns:p14="http://schemas.microsoft.com/office/powerpoint/2010/main" val="2413084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02D84A-CF30-4AB6-8E6C-EBF6615C8581}"/>
              </a:ext>
            </a:extLst>
          </p:cNvPr>
          <p:cNvSpPr>
            <a:spLocks noGrp="1"/>
          </p:cNvSpPr>
          <p:nvPr>
            <p:ph type="ctrTitle"/>
          </p:nvPr>
        </p:nvSpPr>
        <p:spPr>
          <a:xfrm>
            <a:off x="1485900" y="846732"/>
            <a:ext cx="9220200" cy="3201850"/>
          </a:xfrm>
        </p:spPr>
        <p:txBody>
          <a:bodyPr>
            <a:normAutofit/>
          </a:bodyPr>
          <a:lstStyle/>
          <a:p>
            <a:r>
              <a:rPr lang="ja-JP" altLang="en-US" b="1" dirty="0"/>
              <a:t>首都圏における風疹急増に関する緊急情報：</a:t>
            </a:r>
            <a:br>
              <a:rPr lang="ja-JP" altLang="en-US" b="1" dirty="0"/>
            </a:br>
            <a:r>
              <a:rPr lang="en-US" altLang="ja-JP" b="1" dirty="0"/>
              <a:t>2018</a:t>
            </a:r>
            <a:r>
              <a:rPr lang="ja-JP" altLang="en-US" b="1" dirty="0"/>
              <a:t>年</a:t>
            </a:r>
            <a:r>
              <a:rPr lang="en-US" altLang="ja-JP" b="1" dirty="0"/>
              <a:t>9</a:t>
            </a:r>
            <a:r>
              <a:rPr lang="ja-JP" altLang="en-US" b="1" dirty="0"/>
              <a:t>月現在</a:t>
            </a:r>
            <a:endParaRPr kumimoji="1" lang="ja-JP" altLang="en-US" dirty="0"/>
          </a:p>
        </p:txBody>
      </p:sp>
      <p:pic>
        <p:nvPicPr>
          <p:cNvPr id="6" name="図 5">
            <a:extLst>
              <a:ext uri="{FF2B5EF4-FFF2-40B4-BE49-F238E27FC236}">
                <a16:creationId xmlns:a16="http://schemas.microsoft.com/office/drawing/2014/main" id="{A3B82AFB-1B58-5F9B-ADD1-CD227AF4EA19}"/>
              </a:ext>
            </a:extLst>
          </p:cNvPr>
          <p:cNvPicPr>
            <a:picLocks noChangeAspect="1"/>
          </p:cNvPicPr>
          <p:nvPr/>
        </p:nvPicPr>
        <p:blipFill>
          <a:blip r:embed="rId2"/>
          <a:stretch>
            <a:fillRect/>
          </a:stretch>
        </p:blipFill>
        <p:spPr>
          <a:xfrm>
            <a:off x="238754" y="5948325"/>
            <a:ext cx="719390" cy="737680"/>
          </a:xfrm>
          <a:prstGeom prst="rect">
            <a:avLst/>
          </a:prstGeom>
        </p:spPr>
      </p:pic>
      <p:sp>
        <p:nvSpPr>
          <p:cNvPr id="3" name="タイトル 1">
            <a:extLst>
              <a:ext uri="{FF2B5EF4-FFF2-40B4-BE49-F238E27FC236}">
                <a16:creationId xmlns:a16="http://schemas.microsoft.com/office/drawing/2014/main" id="{838C863E-714F-3835-A4F5-59612B307EFD}"/>
              </a:ext>
            </a:extLst>
          </p:cNvPr>
          <p:cNvSpPr txBox="1">
            <a:spLocks/>
          </p:cNvSpPr>
          <p:nvPr/>
        </p:nvSpPr>
        <p:spPr bwMode="auto">
          <a:xfrm>
            <a:off x="2050271" y="5420718"/>
            <a:ext cx="7772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Font typeface="Arial" panose="020B0604020202020204" pitchFamily="34" charset="0"/>
              <a:defRPr kumimoji="1" sz="20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spcAft>
                <a:spcPct val="0"/>
              </a:spcAft>
              <a:buFontTx/>
              <a:buNone/>
            </a:pPr>
            <a:r>
              <a:rPr lang="ja-JP" altLang="en-US" sz="2800" b="0" dirty="0">
                <a:latin typeface="Calibri" panose="020F0502020204030204" pitchFamily="34" charset="0"/>
              </a:rPr>
              <a:t>東京都医師会</a:t>
            </a:r>
            <a:endParaRPr lang="en-US" altLang="ja-JP" sz="2800" b="0" dirty="0">
              <a:latin typeface="Calibri" panose="020F0502020204030204" pitchFamily="34" charset="0"/>
            </a:endParaRPr>
          </a:p>
          <a:p>
            <a:pPr algn="ctr" eaLnBrk="1" hangingPunct="1">
              <a:spcBef>
                <a:spcPct val="0"/>
              </a:spcBef>
              <a:spcAft>
                <a:spcPct val="0"/>
              </a:spcAft>
              <a:buFontTx/>
              <a:buNone/>
            </a:pPr>
            <a:r>
              <a:rPr lang="ja-JP" altLang="en-US" sz="2800" b="0" dirty="0">
                <a:latin typeface="Calibri" panose="020F0502020204030204" pitchFamily="34" charset="0"/>
              </a:rPr>
              <a:t>産業保健委員会</a:t>
            </a:r>
          </a:p>
        </p:txBody>
      </p:sp>
    </p:spTree>
    <p:extLst>
      <p:ext uri="{BB962C8B-B14F-4D97-AF65-F5344CB8AC3E}">
        <p14:creationId xmlns:p14="http://schemas.microsoft.com/office/powerpoint/2010/main" val="185178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5172D9-EE2C-4E67-979C-5FB19A21847D}"/>
              </a:ext>
            </a:extLst>
          </p:cNvPr>
          <p:cNvSpPr>
            <a:spLocks noGrp="1"/>
          </p:cNvSpPr>
          <p:nvPr>
            <p:ph type="title"/>
          </p:nvPr>
        </p:nvSpPr>
        <p:spPr/>
        <p:txBody>
          <a:bodyPr/>
          <a:lstStyle/>
          <a:p>
            <a:pPr algn="ctr"/>
            <a:r>
              <a:rPr kumimoji="1" lang="ja-JP" altLang="en-US" dirty="0"/>
              <a:t>症状</a:t>
            </a:r>
          </a:p>
        </p:txBody>
      </p:sp>
      <p:sp>
        <p:nvSpPr>
          <p:cNvPr id="3" name="コンテンツ プレースホルダー 2">
            <a:extLst>
              <a:ext uri="{FF2B5EF4-FFF2-40B4-BE49-F238E27FC236}">
                <a16:creationId xmlns:a16="http://schemas.microsoft.com/office/drawing/2014/main" id="{309D0824-94F1-416B-A41B-A1F0FDAC6C53}"/>
              </a:ext>
            </a:extLst>
          </p:cNvPr>
          <p:cNvSpPr>
            <a:spLocks noGrp="1"/>
          </p:cNvSpPr>
          <p:nvPr>
            <p:ph idx="1"/>
          </p:nvPr>
        </p:nvSpPr>
        <p:spPr/>
        <p:txBody>
          <a:bodyPr>
            <a:normAutofit/>
          </a:bodyPr>
          <a:lstStyle/>
          <a:p>
            <a:r>
              <a:rPr lang="ja-JP" altLang="en-US" dirty="0"/>
              <a:t>発熱、発疹、リンパ節腫脹、を伴うウィルス感染である</a:t>
            </a:r>
            <a:endParaRPr kumimoji="1" lang="en-US" altLang="ja-JP" dirty="0"/>
          </a:p>
          <a:p>
            <a:r>
              <a:rPr kumimoji="1" lang="ja-JP" altLang="en-US" dirty="0"/>
              <a:t>発疹は淡紅色、小さく、やや隆起、数日間で全身に広がる</a:t>
            </a:r>
            <a:endParaRPr kumimoji="1" lang="en-US" altLang="ja-JP" dirty="0"/>
          </a:p>
          <a:p>
            <a:r>
              <a:rPr lang="ja-JP" altLang="en-US" dirty="0"/>
              <a:t>リンパ節腫脹は発疹出現数日前から出現、３～</a:t>
            </a:r>
            <a:r>
              <a:rPr lang="en-US" altLang="ja-JP" dirty="0"/>
              <a:t>6</a:t>
            </a:r>
            <a:r>
              <a:rPr lang="ja-JP" altLang="en-US" dirty="0"/>
              <a:t>週間持続</a:t>
            </a:r>
            <a:endParaRPr lang="en-US" altLang="ja-JP" dirty="0"/>
          </a:p>
          <a:p>
            <a:r>
              <a:rPr kumimoji="1" lang="ja-JP" altLang="en-US" dirty="0"/>
              <a:t>ウィルスの排泄期間は発疹出現の前後</a:t>
            </a:r>
            <a:r>
              <a:rPr kumimoji="1" lang="en-US" altLang="ja-JP" dirty="0"/>
              <a:t>1</a:t>
            </a:r>
            <a:r>
              <a:rPr kumimoji="1" lang="ja-JP" altLang="en-US" dirty="0"/>
              <a:t>週間だが、解熱するとウィルス排泄は激減する</a:t>
            </a:r>
            <a:endParaRPr kumimoji="1" lang="en-US" altLang="ja-JP" dirty="0"/>
          </a:p>
          <a:p>
            <a:endParaRPr lang="en-US" altLang="ja-JP" dirty="0"/>
          </a:p>
          <a:p>
            <a:r>
              <a:rPr kumimoji="1" lang="ja-JP" altLang="en-US" dirty="0"/>
              <a:t>基本的には予後良好</a:t>
            </a:r>
            <a:endParaRPr kumimoji="1" lang="en-US" altLang="ja-JP" dirty="0"/>
          </a:p>
          <a:p>
            <a:r>
              <a:rPr lang="ja-JP" altLang="en-US" dirty="0"/>
              <a:t>高熱が持続・血小板減少性紫斑病・急性脳炎の場合は要入院</a:t>
            </a:r>
            <a:endParaRPr lang="en-US" altLang="ja-JP" dirty="0"/>
          </a:p>
          <a:p>
            <a:endParaRPr kumimoji="1" lang="ja-JP" altLang="en-US" dirty="0"/>
          </a:p>
        </p:txBody>
      </p:sp>
      <p:pic>
        <p:nvPicPr>
          <p:cNvPr id="4" name="図 3">
            <a:extLst>
              <a:ext uri="{FF2B5EF4-FFF2-40B4-BE49-F238E27FC236}">
                <a16:creationId xmlns:a16="http://schemas.microsoft.com/office/drawing/2014/main" id="{7E491CA3-EF5B-0D4A-8FF0-DBA3F8B89CF5}"/>
              </a:ext>
            </a:extLst>
          </p:cNvPr>
          <p:cNvPicPr>
            <a:picLocks noChangeAspect="1"/>
          </p:cNvPicPr>
          <p:nvPr/>
        </p:nvPicPr>
        <p:blipFill>
          <a:blip r:embed="rId2"/>
          <a:stretch>
            <a:fillRect/>
          </a:stretch>
        </p:blipFill>
        <p:spPr>
          <a:xfrm>
            <a:off x="238754" y="5948325"/>
            <a:ext cx="719390" cy="737680"/>
          </a:xfrm>
          <a:prstGeom prst="rect">
            <a:avLst/>
          </a:prstGeom>
        </p:spPr>
      </p:pic>
    </p:spTree>
    <p:extLst>
      <p:ext uri="{BB962C8B-B14F-4D97-AF65-F5344CB8AC3E}">
        <p14:creationId xmlns:p14="http://schemas.microsoft.com/office/powerpoint/2010/main" val="196217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C9194F3-DCDE-4877-B7F4-C877F2A4C959}"/>
              </a:ext>
            </a:extLst>
          </p:cNvPr>
          <p:cNvPicPr>
            <a:picLocks noChangeAspect="1"/>
          </p:cNvPicPr>
          <p:nvPr/>
        </p:nvPicPr>
        <p:blipFill>
          <a:blip r:embed="rId2"/>
          <a:stretch>
            <a:fillRect/>
          </a:stretch>
        </p:blipFill>
        <p:spPr>
          <a:xfrm>
            <a:off x="767715" y="1731645"/>
            <a:ext cx="4536955" cy="3394710"/>
          </a:xfrm>
          <a:prstGeom prst="rect">
            <a:avLst/>
          </a:prstGeom>
        </p:spPr>
      </p:pic>
      <p:pic>
        <p:nvPicPr>
          <p:cNvPr id="3" name="図 2">
            <a:extLst>
              <a:ext uri="{FF2B5EF4-FFF2-40B4-BE49-F238E27FC236}">
                <a16:creationId xmlns:a16="http://schemas.microsoft.com/office/drawing/2014/main" id="{D6199B8F-9158-437A-A16E-D1C2A350394E}"/>
              </a:ext>
            </a:extLst>
          </p:cNvPr>
          <p:cNvPicPr>
            <a:picLocks noChangeAspect="1"/>
          </p:cNvPicPr>
          <p:nvPr/>
        </p:nvPicPr>
        <p:blipFill>
          <a:blip r:embed="rId3"/>
          <a:stretch>
            <a:fillRect/>
          </a:stretch>
        </p:blipFill>
        <p:spPr>
          <a:xfrm>
            <a:off x="6887332" y="1731645"/>
            <a:ext cx="4825538" cy="3394710"/>
          </a:xfrm>
          <a:prstGeom prst="rect">
            <a:avLst/>
          </a:prstGeom>
        </p:spPr>
      </p:pic>
      <p:sp>
        <p:nvSpPr>
          <p:cNvPr id="4" name="テキスト ボックス 3">
            <a:extLst>
              <a:ext uri="{FF2B5EF4-FFF2-40B4-BE49-F238E27FC236}">
                <a16:creationId xmlns:a16="http://schemas.microsoft.com/office/drawing/2014/main" id="{5753F323-163C-4443-8662-7875AEB984C9}"/>
              </a:ext>
            </a:extLst>
          </p:cNvPr>
          <p:cNvSpPr txBox="1"/>
          <p:nvPr/>
        </p:nvSpPr>
        <p:spPr>
          <a:xfrm>
            <a:off x="8896497" y="6310984"/>
            <a:ext cx="2217107" cy="369332"/>
          </a:xfrm>
          <a:prstGeom prst="rect">
            <a:avLst/>
          </a:prstGeom>
          <a:noFill/>
        </p:spPr>
        <p:txBody>
          <a:bodyPr wrap="square" rtlCol="0">
            <a:spAutoFit/>
          </a:bodyPr>
          <a:lstStyle/>
          <a:p>
            <a:r>
              <a:rPr kumimoji="1" lang="ja-JP" altLang="en-US" dirty="0"/>
              <a:t>国立感染症研究所　</a:t>
            </a:r>
          </a:p>
        </p:txBody>
      </p:sp>
      <p:sp>
        <p:nvSpPr>
          <p:cNvPr id="5" name="テキスト ボックス 4">
            <a:extLst>
              <a:ext uri="{FF2B5EF4-FFF2-40B4-BE49-F238E27FC236}">
                <a16:creationId xmlns:a16="http://schemas.microsoft.com/office/drawing/2014/main" id="{FB389C8F-96ED-4156-AF4D-70D5566295F2}"/>
              </a:ext>
            </a:extLst>
          </p:cNvPr>
          <p:cNvSpPr txBox="1"/>
          <p:nvPr/>
        </p:nvSpPr>
        <p:spPr>
          <a:xfrm>
            <a:off x="2304789" y="5473874"/>
            <a:ext cx="801665" cy="369332"/>
          </a:xfrm>
          <a:prstGeom prst="rect">
            <a:avLst/>
          </a:prstGeom>
          <a:noFill/>
        </p:spPr>
        <p:txBody>
          <a:bodyPr wrap="square" rtlCol="0">
            <a:spAutoFit/>
          </a:bodyPr>
          <a:lstStyle/>
          <a:p>
            <a:r>
              <a:rPr kumimoji="1" lang="ja-JP" altLang="en-US" dirty="0"/>
              <a:t>発疹</a:t>
            </a:r>
          </a:p>
        </p:txBody>
      </p:sp>
      <p:sp>
        <p:nvSpPr>
          <p:cNvPr id="6" name="テキスト ボックス 5">
            <a:extLst>
              <a:ext uri="{FF2B5EF4-FFF2-40B4-BE49-F238E27FC236}">
                <a16:creationId xmlns:a16="http://schemas.microsoft.com/office/drawing/2014/main" id="{D9204741-D7CE-48F6-BC59-C41D695D693B}"/>
              </a:ext>
            </a:extLst>
          </p:cNvPr>
          <p:cNvSpPr txBox="1"/>
          <p:nvPr/>
        </p:nvSpPr>
        <p:spPr>
          <a:xfrm>
            <a:off x="8404964" y="5473874"/>
            <a:ext cx="1753644" cy="369332"/>
          </a:xfrm>
          <a:prstGeom prst="rect">
            <a:avLst/>
          </a:prstGeom>
          <a:noFill/>
        </p:spPr>
        <p:txBody>
          <a:bodyPr wrap="square" rtlCol="0">
            <a:spAutoFit/>
          </a:bodyPr>
          <a:lstStyle/>
          <a:p>
            <a:r>
              <a:rPr kumimoji="1" lang="ja-JP" altLang="en-US" dirty="0"/>
              <a:t>リンパ節腫脹</a:t>
            </a:r>
          </a:p>
        </p:txBody>
      </p:sp>
      <p:pic>
        <p:nvPicPr>
          <p:cNvPr id="7" name="図 6">
            <a:extLst>
              <a:ext uri="{FF2B5EF4-FFF2-40B4-BE49-F238E27FC236}">
                <a16:creationId xmlns:a16="http://schemas.microsoft.com/office/drawing/2014/main" id="{DEE5797C-E5B3-95C7-CFE5-AC2EB42F7B4B}"/>
              </a:ext>
            </a:extLst>
          </p:cNvPr>
          <p:cNvPicPr>
            <a:picLocks noChangeAspect="1"/>
          </p:cNvPicPr>
          <p:nvPr/>
        </p:nvPicPr>
        <p:blipFill>
          <a:blip r:embed="rId4"/>
          <a:stretch>
            <a:fillRect/>
          </a:stretch>
        </p:blipFill>
        <p:spPr>
          <a:xfrm>
            <a:off x="238754" y="5948325"/>
            <a:ext cx="719390" cy="737680"/>
          </a:xfrm>
          <a:prstGeom prst="rect">
            <a:avLst/>
          </a:prstGeom>
        </p:spPr>
      </p:pic>
    </p:spTree>
    <p:extLst>
      <p:ext uri="{BB962C8B-B14F-4D97-AF65-F5344CB8AC3E}">
        <p14:creationId xmlns:p14="http://schemas.microsoft.com/office/powerpoint/2010/main" val="246512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53DCDA-DD6A-4E38-93DA-67FA14F22CEA}"/>
              </a:ext>
            </a:extLst>
          </p:cNvPr>
          <p:cNvSpPr>
            <a:spLocks noGrp="1"/>
          </p:cNvSpPr>
          <p:nvPr>
            <p:ph type="title"/>
          </p:nvPr>
        </p:nvSpPr>
        <p:spPr/>
        <p:txBody>
          <a:bodyPr/>
          <a:lstStyle/>
          <a:p>
            <a:pPr algn="ctr"/>
            <a:r>
              <a:rPr kumimoji="1" lang="ja-JP" altLang="en-US" dirty="0"/>
              <a:t>先天性風疹症候群</a:t>
            </a:r>
          </a:p>
        </p:txBody>
      </p:sp>
      <p:sp>
        <p:nvSpPr>
          <p:cNvPr id="3" name="コンテンツ プレースホルダー 2">
            <a:extLst>
              <a:ext uri="{FF2B5EF4-FFF2-40B4-BE49-F238E27FC236}">
                <a16:creationId xmlns:a16="http://schemas.microsoft.com/office/drawing/2014/main" id="{6E9F1D41-31E7-452A-B7DF-059566253BB0}"/>
              </a:ext>
            </a:extLst>
          </p:cNvPr>
          <p:cNvSpPr>
            <a:spLocks noGrp="1"/>
          </p:cNvSpPr>
          <p:nvPr>
            <p:ph idx="1"/>
          </p:nvPr>
        </p:nvSpPr>
        <p:spPr>
          <a:xfrm>
            <a:off x="838200" y="1825625"/>
            <a:ext cx="10515600" cy="3134682"/>
          </a:xfrm>
        </p:spPr>
        <p:txBody>
          <a:bodyPr/>
          <a:lstStyle/>
          <a:p>
            <a:r>
              <a:rPr lang="ja-JP" altLang="en-US" dirty="0"/>
              <a:t>難聴、心疾患、白内障、そして精神や身体の発達の遅れ等の症状をもった赤ちゃんがうまれる可能性がある</a:t>
            </a:r>
            <a:endParaRPr lang="en-US" altLang="ja-JP" dirty="0"/>
          </a:p>
          <a:p>
            <a:r>
              <a:rPr lang="ja-JP" altLang="en-US" dirty="0"/>
              <a:t>妊娠</a:t>
            </a:r>
            <a:r>
              <a:rPr lang="en-US" altLang="ja-JP" dirty="0"/>
              <a:t>2</a:t>
            </a:r>
            <a:r>
              <a:rPr lang="ja-JP" altLang="en-US" dirty="0"/>
              <a:t>か月頃までは眼、心臓、耳のすべてに症状を持つことが多いが、それを過ぎると難聴と網膜症のみを持つことが多い</a:t>
            </a:r>
            <a:endParaRPr lang="en-US" altLang="ja-JP" dirty="0"/>
          </a:p>
          <a:p>
            <a:r>
              <a:rPr lang="ja-JP" altLang="en-US" dirty="0"/>
              <a:t>妊娠</a:t>
            </a:r>
            <a:r>
              <a:rPr lang="en-US" altLang="ja-JP" dirty="0"/>
              <a:t>20</a:t>
            </a:r>
            <a:r>
              <a:rPr lang="ja-JP" altLang="en-US" dirty="0"/>
              <a:t>週以降では異常なしのことが多い</a:t>
            </a:r>
            <a:endParaRPr kumimoji="1" lang="ja-JP" altLang="en-US" dirty="0"/>
          </a:p>
        </p:txBody>
      </p:sp>
      <p:pic>
        <p:nvPicPr>
          <p:cNvPr id="4" name="図 3">
            <a:extLst>
              <a:ext uri="{FF2B5EF4-FFF2-40B4-BE49-F238E27FC236}">
                <a16:creationId xmlns:a16="http://schemas.microsoft.com/office/drawing/2014/main" id="{302D9454-D967-4766-B6F9-1AC97E324701}"/>
              </a:ext>
            </a:extLst>
          </p:cNvPr>
          <p:cNvPicPr>
            <a:picLocks noChangeAspect="1"/>
          </p:cNvPicPr>
          <p:nvPr/>
        </p:nvPicPr>
        <p:blipFill>
          <a:blip r:embed="rId2"/>
          <a:stretch>
            <a:fillRect/>
          </a:stretch>
        </p:blipFill>
        <p:spPr>
          <a:xfrm>
            <a:off x="238754" y="5948325"/>
            <a:ext cx="719390" cy="737680"/>
          </a:xfrm>
          <a:prstGeom prst="rect">
            <a:avLst/>
          </a:prstGeom>
        </p:spPr>
      </p:pic>
    </p:spTree>
    <p:extLst>
      <p:ext uri="{BB962C8B-B14F-4D97-AF65-F5344CB8AC3E}">
        <p14:creationId xmlns:p14="http://schemas.microsoft.com/office/powerpoint/2010/main" val="1727263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8A97E6-9352-4DE0-9F58-6F6E02A883DB}"/>
              </a:ext>
            </a:extLst>
          </p:cNvPr>
          <p:cNvSpPr>
            <a:spLocks noGrp="1"/>
          </p:cNvSpPr>
          <p:nvPr>
            <p:ph type="title"/>
          </p:nvPr>
        </p:nvSpPr>
        <p:spPr>
          <a:xfrm>
            <a:off x="838200" y="365126"/>
            <a:ext cx="10515600" cy="888206"/>
          </a:xfrm>
        </p:spPr>
        <p:txBody>
          <a:bodyPr/>
          <a:lstStyle/>
          <a:p>
            <a:pPr algn="ctr"/>
            <a:r>
              <a:rPr kumimoji="1" lang="ja-JP" altLang="en-US" dirty="0"/>
              <a:t>ワクチン</a:t>
            </a:r>
          </a:p>
        </p:txBody>
      </p:sp>
      <p:sp>
        <p:nvSpPr>
          <p:cNvPr id="3" name="コンテンツ プレースホルダー 2">
            <a:extLst>
              <a:ext uri="{FF2B5EF4-FFF2-40B4-BE49-F238E27FC236}">
                <a16:creationId xmlns:a16="http://schemas.microsoft.com/office/drawing/2014/main" id="{604C6A9C-CCE3-45DE-A994-8678A6BF78A6}"/>
              </a:ext>
            </a:extLst>
          </p:cNvPr>
          <p:cNvSpPr>
            <a:spLocks noGrp="1"/>
          </p:cNvSpPr>
          <p:nvPr>
            <p:ph idx="1"/>
          </p:nvPr>
        </p:nvSpPr>
        <p:spPr>
          <a:xfrm>
            <a:off x="838200" y="1253331"/>
            <a:ext cx="10515600" cy="5239544"/>
          </a:xfrm>
        </p:spPr>
        <p:txBody>
          <a:bodyPr>
            <a:normAutofit/>
          </a:bodyPr>
          <a:lstStyle/>
          <a:p>
            <a:r>
              <a:rPr kumimoji="1" lang="ja-JP" altLang="en-US" dirty="0"/>
              <a:t>弱毒生ワクチン</a:t>
            </a:r>
            <a:endParaRPr kumimoji="1" lang="en-US" altLang="ja-JP" dirty="0"/>
          </a:p>
          <a:p>
            <a:r>
              <a:rPr lang="ja-JP" altLang="en-US" dirty="0"/>
              <a:t>先進国では</a:t>
            </a:r>
            <a:r>
              <a:rPr lang="en-US" altLang="ja-JP" dirty="0"/>
              <a:t>MMR</a:t>
            </a:r>
            <a:r>
              <a:rPr lang="ja-JP" altLang="en-US" dirty="0"/>
              <a:t>（麻疹・おたふく・風疹）混合ワクチンを使用がほとんどである</a:t>
            </a:r>
            <a:endParaRPr lang="en-US" altLang="ja-JP" dirty="0"/>
          </a:p>
          <a:p>
            <a:r>
              <a:rPr lang="ja-JP" altLang="en-US" dirty="0"/>
              <a:t>我国ではおたふくかぜワクチン株による無菌性髄膜炎の多発があり中止となり、それ以降</a:t>
            </a:r>
            <a:r>
              <a:rPr lang="en-US" altLang="ja-JP" dirty="0"/>
              <a:t>MMR</a:t>
            </a:r>
            <a:r>
              <a:rPr lang="ja-JP" altLang="en-US" dirty="0"/>
              <a:t>ワクチンは使用されない</a:t>
            </a:r>
            <a:endParaRPr lang="en-US" altLang="ja-JP" dirty="0"/>
          </a:p>
          <a:p>
            <a:r>
              <a:rPr lang="en-US" altLang="ja-JP" dirty="0"/>
              <a:t>1977</a:t>
            </a:r>
            <a:r>
              <a:rPr lang="ja-JP" altLang="en-US" dirty="0"/>
              <a:t>から</a:t>
            </a:r>
            <a:r>
              <a:rPr lang="en-US" altLang="ja-JP" dirty="0"/>
              <a:t>1995</a:t>
            </a:r>
            <a:r>
              <a:rPr lang="ja-JP" altLang="en-US" dirty="0"/>
              <a:t>年までは中学生女子のみが定期接種対象</a:t>
            </a:r>
            <a:endParaRPr lang="en-US" altLang="ja-JP" dirty="0"/>
          </a:p>
          <a:p>
            <a:r>
              <a:rPr lang="en-US" altLang="ja-JP" dirty="0"/>
              <a:t>1995</a:t>
            </a:r>
            <a:r>
              <a:rPr lang="ja-JP" altLang="en-US" dirty="0"/>
              <a:t>年から生後</a:t>
            </a:r>
            <a:r>
              <a:rPr lang="en-US" altLang="ja-JP" dirty="0"/>
              <a:t>12</a:t>
            </a:r>
            <a:r>
              <a:rPr lang="ja-JP" altLang="en-US" dirty="0"/>
              <a:t>か月～</a:t>
            </a:r>
            <a:r>
              <a:rPr lang="en-US" altLang="ja-JP" dirty="0"/>
              <a:t>90</a:t>
            </a:r>
            <a:r>
              <a:rPr lang="ja-JP" altLang="en-US" dirty="0"/>
              <a:t>か月未満の男女に変更</a:t>
            </a:r>
            <a:endParaRPr lang="en-US" altLang="ja-JP" dirty="0"/>
          </a:p>
          <a:p>
            <a:pPr marL="0" indent="0">
              <a:buNone/>
            </a:pPr>
            <a:r>
              <a:rPr lang="ja-JP" altLang="en-US" dirty="0"/>
              <a:t>　　学校での集団接種は保護者同伴で医療機関を受診して</a:t>
            </a:r>
            <a:endParaRPr lang="en-US" altLang="ja-JP" dirty="0"/>
          </a:p>
          <a:p>
            <a:pPr marL="0" indent="0">
              <a:buNone/>
            </a:pPr>
            <a:r>
              <a:rPr lang="ja-JP" altLang="en-US" dirty="0"/>
              <a:t>　　受ける「個別</a:t>
            </a:r>
            <a:r>
              <a:rPr lang="ja-JP" altLang="en-US"/>
              <a:t>接種」に変更</a:t>
            </a:r>
            <a:endParaRPr lang="en-US" altLang="ja-JP" dirty="0"/>
          </a:p>
          <a:p>
            <a:r>
              <a:rPr lang="en-US" altLang="ja-JP" dirty="0"/>
              <a:t>2006</a:t>
            </a:r>
            <a:r>
              <a:rPr lang="ja-JP" altLang="en-US" dirty="0"/>
              <a:t>年から</a:t>
            </a:r>
            <a:r>
              <a:rPr lang="en-US" altLang="ja-JP" dirty="0"/>
              <a:t>MR(</a:t>
            </a:r>
            <a:r>
              <a:rPr lang="ja-JP" altLang="en-US" dirty="0"/>
              <a:t>麻疹・風疹）混合ワクチンが</a:t>
            </a:r>
            <a:r>
              <a:rPr lang="en-US" altLang="ja-JP" dirty="0"/>
              <a:t>2</a:t>
            </a:r>
            <a:r>
              <a:rPr lang="ja-JP" altLang="en-US" dirty="0"/>
              <a:t>回定期接種（</a:t>
            </a:r>
            <a:r>
              <a:rPr lang="en-US" altLang="ja-JP" dirty="0"/>
              <a:t>1</a:t>
            </a:r>
            <a:r>
              <a:rPr lang="ja-JP" altLang="en-US" dirty="0"/>
              <a:t>歳と小学校入学前</a:t>
            </a:r>
            <a:r>
              <a:rPr lang="en-US" altLang="ja-JP" dirty="0"/>
              <a:t>1</a:t>
            </a:r>
            <a:r>
              <a:rPr lang="ja-JP" altLang="en-US" dirty="0"/>
              <a:t>年間）となる</a:t>
            </a:r>
            <a:endParaRPr lang="en-US" altLang="ja-JP" dirty="0"/>
          </a:p>
        </p:txBody>
      </p:sp>
      <p:pic>
        <p:nvPicPr>
          <p:cNvPr id="4" name="図 3">
            <a:extLst>
              <a:ext uri="{FF2B5EF4-FFF2-40B4-BE49-F238E27FC236}">
                <a16:creationId xmlns:a16="http://schemas.microsoft.com/office/drawing/2014/main" id="{FD44423F-FA4E-487A-91E1-C257BAC8DC8A}"/>
              </a:ext>
            </a:extLst>
          </p:cNvPr>
          <p:cNvPicPr>
            <a:picLocks noChangeAspect="1"/>
          </p:cNvPicPr>
          <p:nvPr/>
        </p:nvPicPr>
        <p:blipFill>
          <a:blip r:embed="rId2"/>
          <a:stretch>
            <a:fillRect/>
          </a:stretch>
        </p:blipFill>
        <p:spPr>
          <a:xfrm>
            <a:off x="238754" y="5948325"/>
            <a:ext cx="719390" cy="737680"/>
          </a:xfrm>
          <a:prstGeom prst="rect">
            <a:avLst/>
          </a:prstGeom>
        </p:spPr>
      </p:pic>
    </p:spTree>
    <p:extLst>
      <p:ext uri="{BB962C8B-B14F-4D97-AF65-F5344CB8AC3E}">
        <p14:creationId xmlns:p14="http://schemas.microsoft.com/office/powerpoint/2010/main" val="142536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5765753-7EFC-41DF-821D-048F7BB555DF}"/>
              </a:ext>
            </a:extLst>
          </p:cNvPr>
          <p:cNvPicPr>
            <a:picLocks noChangeAspect="1"/>
          </p:cNvPicPr>
          <p:nvPr/>
        </p:nvPicPr>
        <p:blipFill>
          <a:blip r:embed="rId2"/>
          <a:stretch>
            <a:fillRect/>
          </a:stretch>
        </p:blipFill>
        <p:spPr>
          <a:xfrm>
            <a:off x="1145565" y="130629"/>
            <a:ext cx="9075673" cy="6046931"/>
          </a:xfrm>
          <a:prstGeom prst="rect">
            <a:avLst/>
          </a:prstGeom>
        </p:spPr>
      </p:pic>
      <p:sp>
        <p:nvSpPr>
          <p:cNvPr id="3" name="テキスト ボックス 2">
            <a:extLst>
              <a:ext uri="{FF2B5EF4-FFF2-40B4-BE49-F238E27FC236}">
                <a16:creationId xmlns:a16="http://schemas.microsoft.com/office/drawing/2014/main" id="{4C41DFBD-2999-4CDF-9878-25E10B1C83D3}"/>
              </a:ext>
            </a:extLst>
          </p:cNvPr>
          <p:cNvSpPr txBox="1"/>
          <p:nvPr/>
        </p:nvSpPr>
        <p:spPr>
          <a:xfrm>
            <a:off x="8179496" y="6358039"/>
            <a:ext cx="2242159" cy="369332"/>
          </a:xfrm>
          <a:prstGeom prst="rect">
            <a:avLst/>
          </a:prstGeom>
          <a:noFill/>
        </p:spPr>
        <p:txBody>
          <a:bodyPr wrap="square" rtlCol="0">
            <a:spAutoFit/>
          </a:bodyPr>
          <a:lstStyle/>
          <a:p>
            <a:r>
              <a:rPr kumimoji="1" lang="ja-JP" altLang="en-US" dirty="0"/>
              <a:t>国立感染症研究所</a:t>
            </a:r>
          </a:p>
        </p:txBody>
      </p:sp>
      <p:pic>
        <p:nvPicPr>
          <p:cNvPr id="4" name="図 3">
            <a:extLst>
              <a:ext uri="{FF2B5EF4-FFF2-40B4-BE49-F238E27FC236}">
                <a16:creationId xmlns:a16="http://schemas.microsoft.com/office/drawing/2014/main" id="{2FB2A207-4072-B2C9-9BB9-A4163CA19C96}"/>
              </a:ext>
            </a:extLst>
          </p:cNvPr>
          <p:cNvPicPr>
            <a:picLocks noChangeAspect="1"/>
          </p:cNvPicPr>
          <p:nvPr/>
        </p:nvPicPr>
        <p:blipFill>
          <a:blip r:embed="rId3"/>
          <a:stretch>
            <a:fillRect/>
          </a:stretch>
        </p:blipFill>
        <p:spPr>
          <a:xfrm>
            <a:off x="238754" y="5948325"/>
            <a:ext cx="719390" cy="737680"/>
          </a:xfrm>
          <a:prstGeom prst="rect">
            <a:avLst/>
          </a:prstGeom>
        </p:spPr>
      </p:pic>
    </p:spTree>
    <p:extLst>
      <p:ext uri="{BB962C8B-B14F-4D97-AF65-F5344CB8AC3E}">
        <p14:creationId xmlns:p14="http://schemas.microsoft.com/office/powerpoint/2010/main" val="112172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1FBA4D-6209-4A2B-BAF7-4BD55F08A481}"/>
              </a:ext>
            </a:extLst>
          </p:cNvPr>
          <p:cNvSpPr>
            <a:spLocks noGrp="1"/>
          </p:cNvSpPr>
          <p:nvPr>
            <p:ph idx="1"/>
          </p:nvPr>
        </p:nvSpPr>
        <p:spPr>
          <a:xfrm>
            <a:off x="838200" y="556591"/>
            <a:ext cx="10442713" cy="5620372"/>
          </a:xfrm>
        </p:spPr>
        <p:txBody>
          <a:bodyPr>
            <a:normAutofit lnSpcReduction="10000"/>
          </a:bodyPr>
          <a:lstStyle/>
          <a:p>
            <a:pPr>
              <a:lnSpc>
                <a:spcPct val="100000"/>
              </a:lnSpc>
            </a:pPr>
            <a:r>
              <a:rPr lang="ja-JP" altLang="en-US" dirty="0"/>
              <a:t>風疹はワクチンで予防可能な感染症</a:t>
            </a:r>
            <a:endParaRPr lang="en-US" altLang="ja-JP" dirty="0"/>
          </a:p>
          <a:p>
            <a:pPr>
              <a:lnSpc>
                <a:spcPct val="100000"/>
              </a:lnSpc>
            </a:pPr>
            <a:endParaRPr lang="en-US" altLang="ja-JP" sz="800" dirty="0"/>
          </a:p>
          <a:p>
            <a:pPr>
              <a:lnSpc>
                <a:spcPct val="100000"/>
              </a:lnSpc>
            </a:pPr>
            <a:r>
              <a:rPr lang="en-US" altLang="ja-JP" dirty="0"/>
              <a:t>30</a:t>
            </a:r>
            <a:r>
              <a:rPr lang="ja-JP" altLang="en-US" dirty="0"/>
              <a:t>～</a:t>
            </a:r>
            <a:r>
              <a:rPr lang="en-US" altLang="ja-JP" dirty="0"/>
              <a:t>50</a:t>
            </a:r>
            <a:r>
              <a:rPr lang="ja-JP" altLang="en-US" dirty="0"/>
              <a:t>歳代の男性で風疹に罹ったことがなく、風疹含有ワクチンを受けていないか、接種歴が不明の場合は、早めに麻疹風疹混合（</a:t>
            </a:r>
            <a:r>
              <a:rPr lang="en-US" altLang="ja-JP" dirty="0"/>
              <a:t>MR</a:t>
            </a:r>
            <a:r>
              <a:rPr lang="ja-JP" altLang="en-US" dirty="0"/>
              <a:t>）ワクチンを受けておくことが勧められるとしている</a:t>
            </a:r>
            <a:endParaRPr lang="en-US" altLang="ja-JP" dirty="0"/>
          </a:p>
          <a:p>
            <a:pPr>
              <a:lnSpc>
                <a:spcPct val="100000"/>
              </a:lnSpc>
            </a:pPr>
            <a:endParaRPr lang="en-US" altLang="ja-JP" sz="800" dirty="0"/>
          </a:p>
          <a:p>
            <a:pPr>
              <a:lnSpc>
                <a:spcPct val="100000"/>
              </a:lnSpc>
            </a:pPr>
            <a:r>
              <a:rPr lang="ja-JP" altLang="en-US" dirty="0"/>
              <a:t>妊娠中は風疹含有ワクチンの接種は受けられず、受けた後は</a:t>
            </a:r>
            <a:r>
              <a:rPr lang="en-US" altLang="ja-JP" dirty="0"/>
              <a:t>2</a:t>
            </a:r>
            <a:r>
              <a:rPr lang="ja-JP" altLang="en-US" dirty="0"/>
              <a:t>カ月間妊娠を避ける必要がある</a:t>
            </a:r>
            <a:endParaRPr lang="en-US" altLang="ja-JP" dirty="0"/>
          </a:p>
          <a:p>
            <a:pPr>
              <a:lnSpc>
                <a:spcPct val="100000"/>
              </a:lnSpc>
            </a:pPr>
            <a:endParaRPr lang="en-US" altLang="ja-JP" sz="800" dirty="0"/>
          </a:p>
          <a:p>
            <a:pPr>
              <a:lnSpc>
                <a:spcPct val="100000"/>
              </a:lnSpc>
            </a:pPr>
            <a:r>
              <a:rPr lang="ja-JP" altLang="en-US" dirty="0"/>
              <a:t>女性は妊娠前に</a:t>
            </a:r>
            <a:r>
              <a:rPr lang="en-US" altLang="ja-JP" dirty="0"/>
              <a:t>2</a:t>
            </a:r>
            <a:r>
              <a:rPr lang="ja-JP" altLang="en-US" dirty="0"/>
              <a:t>回の風疹含有ワクチン接種が望ましい</a:t>
            </a:r>
            <a:endParaRPr lang="en-US" altLang="ja-JP" dirty="0"/>
          </a:p>
          <a:p>
            <a:pPr>
              <a:lnSpc>
                <a:spcPct val="100000"/>
              </a:lnSpc>
            </a:pPr>
            <a:endParaRPr lang="en-US" altLang="ja-JP" sz="900" dirty="0"/>
          </a:p>
          <a:p>
            <a:pPr>
              <a:lnSpc>
                <a:spcPct val="100000"/>
              </a:lnSpc>
            </a:pPr>
            <a:r>
              <a:rPr lang="ja-JP" altLang="en-US" dirty="0"/>
              <a:t>妊娠出産年齢の女性及び妊婦の周囲の者に対するワクチン接種を行う</a:t>
            </a:r>
            <a:endParaRPr kumimoji="1" lang="ja-JP" altLang="en-US" dirty="0"/>
          </a:p>
        </p:txBody>
      </p:sp>
      <p:pic>
        <p:nvPicPr>
          <p:cNvPr id="2" name="図 1">
            <a:extLst>
              <a:ext uri="{FF2B5EF4-FFF2-40B4-BE49-F238E27FC236}">
                <a16:creationId xmlns:a16="http://schemas.microsoft.com/office/drawing/2014/main" id="{1C4BBCD0-A08C-3499-5958-965F6939FCF3}"/>
              </a:ext>
            </a:extLst>
          </p:cNvPr>
          <p:cNvPicPr>
            <a:picLocks noChangeAspect="1"/>
          </p:cNvPicPr>
          <p:nvPr/>
        </p:nvPicPr>
        <p:blipFill>
          <a:blip r:embed="rId3"/>
          <a:stretch>
            <a:fillRect/>
          </a:stretch>
        </p:blipFill>
        <p:spPr>
          <a:xfrm>
            <a:off x="238754" y="5948325"/>
            <a:ext cx="719390" cy="737680"/>
          </a:xfrm>
          <a:prstGeom prst="rect">
            <a:avLst/>
          </a:prstGeom>
        </p:spPr>
      </p:pic>
    </p:spTree>
    <p:extLst>
      <p:ext uri="{BB962C8B-B14F-4D97-AF65-F5344CB8AC3E}">
        <p14:creationId xmlns:p14="http://schemas.microsoft.com/office/powerpoint/2010/main" val="294984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37A4B0-AFD1-42DA-A650-246D5A7CF930}"/>
              </a:ext>
            </a:extLst>
          </p:cNvPr>
          <p:cNvSpPr>
            <a:spLocks noGrp="1"/>
          </p:cNvSpPr>
          <p:nvPr>
            <p:ph type="title"/>
          </p:nvPr>
        </p:nvSpPr>
        <p:spPr/>
        <p:txBody>
          <a:bodyPr/>
          <a:lstStyle/>
          <a:p>
            <a:pPr algn="ctr"/>
            <a:r>
              <a:rPr kumimoji="1" lang="ja-JP" altLang="en-US" dirty="0"/>
              <a:t>首都圏での風疹患者の急増</a:t>
            </a:r>
            <a:br>
              <a:rPr kumimoji="1" lang="en-US" altLang="ja-JP" dirty="0"/>
            </a:br>
            <a:r>
              <a:rPr kumimoji="1" lang="ja-JP" altLang="en-US" sz="3600" dirty="0"/>
              <a:t>（</a:t>
            </a:r>
            <a:r>
              <a:rPr kumimoji="1" lang="en-US" altLang="ja-JP" sz="3600" dirty="0"/>
              <a:t>2018</a:t>
            </a:r>
            <a:r>
              <a:rPr kumimoji="1" lang="ja-JP" altLang="en-US" sz="3600" dirty="0"/>
              <a:t>年</a:t>
            </a:r>
            <a:r>
              <a:rPr lang="en-US" altLang="ja-JP" sz="3600" dirty="0"/>
              <a:t>9</a:t>
            </a:r>
            <a:r>
              <a:rPr kumimoji="1" lang="ja-JP" altLang="en-US" sz="3600" dirty="0"/>
              <a:t>月）</a:t>
            </a:r>
          </a:p>
        </p:txBody>
      </p:sp>
      <p:sp>
        <p:nvSpPr>
          <p:cNvPr id="3" name="コンテンツ プレースホルダー 2">
            <a:extLst>
              <a:ext uri="{FF2B5EF4-FFF2-40B4-BE49-F238E27FC236}">
                <a16:creationId xmlns:a16="http://schemas.microsoft.com/office/drawing/2014/main" id="{99FD02F3-F74D-4570-BF08-5BF70038F7E7}"/>
              </a:ext>
            </a:extLst>
          </p:cNvPr>
          <p:cNvSpPr>
            <a:spLocks noGrp="1"/>
          </p:cNvSpPr>
          <p:nvPr>
            <p:ph idx="1"/>
          </p:nvPr>
        </p:nvSpPr>
        <p:spPr>
          <a:xfrm>
            <a:off x="3253740" y="2597785"/>
            <a:ext cx="5684520" cy="3295015"/>
          </a:xfrm>
        </p:spPr>
        <p:txBody>
          <a:bodyPr>
            <a:normAutofit/>
          </a:bodyPr>
          <a:lstStyle/>
          <a:p>
            <a:r>
              <a:rPr kumimoji="1" lang="en-US" altLang="ja-JP" dirty="0"/>
              <a:t>2013</a:t>
            </a:r>
            <a:r>
              <a:rPr kumimoji="1" lang="ja-JP" altLang="en-US" dirty="0"/>
              <a:t>年：</a:t>
            </a:r>
            <a:r>
              <a:rPr kumimoji="1" lang="en-US" altLang="ja-JP" dirty="0"/>
              <a:t>14,344</a:t>
            </a:r>
            <a:r>
              <a:rPr kumimoji="1" lang="ja-JP" altLang="en-US" dirty="0"/>
              <a:t>人</a:t>
            </a:r>
            <a:endParaRPr kumimoji="1" lang="en-US" altLang="ja-JP" dirty="0"/>
          </a:p>
          <a:p>
            <a:r>
              <a:rPr lang="en-US" altLang="ja-JP" dirty="0"/>
              <a:t>2014</a:t>
            </a:r>
            <a:r>
              <a:rPr lang="ja-JP" altLang="en-US" dirty="0"/>
              <a:t>年：</a:t>
            </a:r>
            <a:r>
              <a:rPr lang="en-US" altLang="ja-JP" dirty="0"/>
              <a:t>319</a:t>
            </a:r>
            <a:r>
              <a:rPr lang="ja-JP" altLang="en-US" dirty="0"/>
              <a:t>人</a:t>
            </a:r>
            <a:endParaRPr lang="en-US" altLang="ja-JP" dirty="0"/>
          </a:p>
          <a:p>
            <a:r>
              <a:rPr kumimoji="1" lang="en-US" altLang="ja-JP" dirty="0"/>
              <a:t>2015</a:t>
            </a:r>
            <a:r>
              <a:rPr kumimoji="1" lang="ja-JP" altLang="en-US" dirty="0"/>
              <a:t>年：</a:t>
            </a:r>
            <a:r>
              <a:rPr kumimoji="1" lang="en-US" altLang="ja-JP" dirty="0"/>
              <a:t>163</a:t>
            </a:r>
            <a:r>
              <a:rPr kumimoji="1" lang="ja-JP" altLang="en-US" dirty="0"/>
              <a:t>人</a:t>
            </a:r>
            <a:endParaRPr kumimoji="1" lang="en-US" altLang="ja-JP" dirty="0"/>
          </a:p>
          <a:p>
            <a:r>
              <a:rPr lang="en-US" altLang="ja-JP" dirty="0"/>
              <a:t>2016</a:t>
            </a:r>
            <a:r>
              <a:rPr lang="ja-JP" altLang="en-US" dirty="0"/>
              <a:t>年：</a:t>
            </a:r>
            <a:r>
              <a:rPr lang="en-US" altLang="ja-JP" dirty="0"/>
              <a:t>126</a:t>
            </a:r>
            <a:r>
              <a:rPr lang="ja-JP" altLang="en-US" dirty="0"/>
              <a:t>人</a:t>
            </a:r>
            <a:endParaRPr lang="en-US" altLang="ja-JP" dirty="0"/>
          </a:p>
          <a:p>
            <a:r>
              <a:rPr kumimoji="1" lang="en-US" altLang="ja-JP" dirty="0"/>
              <a:t>2017</a:t>
            </a:r>
            <a:r>
              <a:rPr kumimoji="1" lang="ja-JP" altLang="en-US" dirty="0"/>
              <a:t>年：</a:t>
            </a:r>
            <a:r>
              <a:rPr kumimoji="1" lang="en-US" altLang="ja-JP" dirty="0"/>
              <a:t>93</a:t>
            </a:r>
            <a:r>
              <a:rPr kumimoji="1" lang="ja-JP" altLang="en-US" dirty="0"/>
              <a:t>人</a:t>
            </a:r>
            <a:endParaRPr kumimoji="1" lang="en-US" altLang="ja-JP" dirty="0"/>
          </a:p>
          <a:p>
            <a:r>
              <a:rPr lang="en-US" altLang="ja-JP" dirty="0"/>
              <a:t>2018</a:t>
            </a:r>
            <a:r>
              <a:rPr lang="ja-JP" altLang="en-US" dirty="0"/>
              <a:t>年</a:t>
            </a:r>
            <a:r>
              <a:rPr lang="en-US" altLang="ja-JP" dirty="0"/>
              <a:t>7</a:t>
            </a:r>
            <a:r>
              <a:rPr lang="ja-JP" altLang="en-US" dirty="0"/>
              <a:t>月～</a:t>
            </a:r>
            <a:r>
              <a:rPr lang="en-US" altLang="ja-JP" dirty="0"/>
              <a:t>9</a:t>
            </a:r>
            <a:r>
              <a:rPr lang="ja-JP" altLang="en-US" dirty="0"/>
              <a:t>月のみ：</a:t>
            </a:r>
            <a:r>
              <a:rPr lang="en-US" altLang="ja-JP" dirty="0"/>
              <a:t>428</a:t>
            </a:r>
            <a:r>
              <a:rPr lang="ja-JP" altLang="en-US" dirty="0"/>
              <a:t>人</a:t>
            </a:r>
            <a:endParaRPr kumimoji="1" lang="ja-JP" altLang="en-US" dirty="0"/>
          </a:p>
        </p:txBody>
      </p:sp>
      <p:pic>
        <p:nvPicPr>
          <p:cNvPr id="4" name="図 3">
            <a:extLst>
              <a:ext uri="{FF2B5EF4-FFF2-40B4-BE49-F238E27FC236}">
                <a16:creationId xmlns:a16="http://schemas.microsoft.com/office/drawing/2014/main" id="{5233525A-B716-4754-DBFD-A9F4F30DC676}"/>
              </a:ext>
            </a:extLst>
          </p:cNvPr>
          <p:cNvPicPr>
            <a:picLocks noChangeAspect="1"/>
          </p:cNvPicPr>
          <p:nvPr/>
        </p:nvPicPr>
        <p:blipFill>
          <a:blip r:embed="rId2"/>
          <a:stretch>
            <a:fillRect/>
          </a:stretch>
        </p:blipFill>
        <p:spPr>
          <a:xfrm>
            <a:off x="238754" y="5948325"/>
            <a:ext cx="719390" cy="737680"/>
          </a:xfrm>
          <a:prstGeom prst="rect">
            <a:avLst/>
          </a:prstGeom>
        </p:spPr>
      </p:pic>
    </p:spTree>
    <p:extLst>
      <p:ext uri="{BB962C8B-B14F-4D97-AF65-F5344CB8AC3E}">
        <p14:creationId xmlns:p14="http://schemas.microsoft.com/office/powerpoint/2010/main" val="345358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435C63B-198C-42F7-9673-39C0606C1CC1}"/>
              </a:ext>
            </a:extLst>
          </p:cNvPr>
          <p:cNvPicPr>
            <a:picLocks noChangeAspect="1"/>
          </p:cNvPicPr>
          <p:nvPr/>
        </p:nvPicPr>
        <p:blipFill>
          <a:blip r:embed="rId2"/>
          <a:stretch>
            <a:fillRect/>
          </a:stretch>
        </p:blipFill>
        <p:spPr>
          <a:xfrm>
            <a:off x="3009900" y="614362"/>
            <a:ext cx="6172200" cy="5629275"/>
          </a:xfrm>
          <a:prstGeom prst="rect">
            <a:avLst/>
          </a:prstGeom>
        </p:spPr>
      </p:pic>
      <p:sp>
        <p:nvSpPr>
          <p:cNvPr id="3" name="テキスト ボックス 2">
            <a:extLst>
              <a:ext uri="{FF2B5EF4-FFF2-40B4-BE49-F238E27FC236}">
                <a16:creationId xmlns:a16="http://schemas.microsoft.com/office/drawing/2014/main" id="{C9156FDB-6027-4D2A-9C58-5CDAAB75A00A}"/>
              </a:ext>
            </a:extLst>
          </p:cNvPr>
          <p:cNvSpPr txBox="1"/>
          <p:nvPr/>
        </p:nvSpPr>
        <p:spPr>
          <a:xfrm>
            <a:off x="7290148" y="6243637"/>
            <a:ext cx="3131507" cy="369332"/>
          </a:xfrm>
          <a:prstGeom prst="rect">
            <a:avLst/>
          </a:prstGeom>
          <a:noFill/>
        </p:spPr>
        <p:txBody>
          <a:bodyPr wrap="square" rtlCol="0">
            <a:spAutoFit/>
          </a:bodyPr>
          <a:lstStyle/>
          <a:p>
            <a:r>
              <a:rPr kumimoji="1" lang="ja-JP" altLang="en-US" dirty="0"/>
              <a:t>国立感染症研究所ＨＰより</a:t>
            </a:r>
          </a:p>
        </p:txBody>
      </p:sp>
      <p:pic>
        <p:nvPicPr>
          <p:cNvPr id="4" name="図 3">
            <a:extLst>
              <a:ext uri="{FF2B5EF4-FFF2-40B4-BE49-F238E27FC236}">
                <a16:creationId xmlns:a16="http://schemas.microsoft.com/office/drawing/2014/main" id="{57CFC0A8-C9DA-2B4F-9385-C42B11B1F520}"/>
              </a:ext>
            </a:extLst>
          </p:cNvPr>
          <p:cNvPicPr>
            <a:picLocks noChangeAspect="1"/>
          </p:cNvPicPr>
          <p:nvPr/>
        </p:nvPicPr>
        <p:blipFill>
          <a:blip r:embed="rId3"/>
          <a:stretch>
            <a:fillRect/>
          </a:stretch>
        </p:blipFill>
        <p:spPr>
          <a:xfrm>
            <a:off x="238754" y="5948325"/>
            <a:ext cx="719390" cy="737680"/>
          </a:xfrm>
          <a:prstGeom prst="rect">
            <a:avLst/>
          </a:prstGeom>
        </p:spPr>
      </p:pic>
    </p:spTree>
    <p:extLst>
      <p:ext uri="{BB962C8B-B14F-4D97-AF65-F5344CB8AC3E}">
        <p14:creationId xmlns:p14="http://schemas.microsoft.com/office/powerpoint/2010/main" val="264970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AE20726-F502-45DC-98CD-A4220D3D6ED8}"/>
              </a:ext>
            </a:extLst>
          </p:cNvPr>
          <p:cNvPicPr>
            <a:picLocks noChangeAspect="1"/>
          </p:cNvPicPr>
          <p:nvPr/>
        </p:nvPicPr>
        <p:blipFill>
          <a:blip r:embed="rId2"/>
          <a:stretch>
            <a:fillRect/>
          </a:stretch>
        </p:blipFill>
        <p:spPr>
          <a:xfrm>
            <a:off x="2909122" y="0"/>
            <a:ext cx="6373756" cy="6079960"/>
          </a:xfrm>
          <a:prstGeom prst="rect">
            <a:avLst/>
          </a:prstGeom>
        </p:spPr>
      </p:pic>
      <p:sp>
        <p:nvSpPr>
          <p:cNvPr id="12" name="テキスト ボックス 11">
            <a:extLst>
              <a:ext uri="{FF2B5EF4-FFF2-40B4-BE49-F238E27FC236}">
                <a16:creationId xmlns:a16="http://schemas.microsoft.com/office/drawing/2014/main" id="{9B4338D6-7BB5-46A3-8274-B0999A41351D}"/>
              </a:ext>
            </a:extLst>
          </p:cNvPr>
          <p:cNvSpPr txBox="1"/>
          <p:nvPr/>
        </p:nvSpPr>
        <p:spPr>
          <a:xfrm>
            <a:off x="807662" y="6079960"/>
            <a:ext cx="4609578" cy="369332"/>
          </a:xfrm>
          <a:prstGeom prst="rect">
            <a:avLst/>
          </a:prstGeom>
          <a:noFill/>
        </p:spPr>
        <p:txBody>
          <a:bodyPr wrap="square" rtlCol="0">
            <a:spAutoFit/>
          </a:bodyPr>
          <a:lstStyle/>
          <a:p>
            <a:r>
              <a:rPr kumimoji="1" lang="ja-JP" altLang="en-US" dirty="0"/>
              <a:t>国立感染症研究所　風疹発生動向調査より</a:t>
            </a:r>
          </a:p>
        </p:txBody>
      </p:sp>
      <p:sp>
        <p:nvSpPr>
          <p:cNvPr id="13" name="正方形/長方形 12">
            <a:extLst>
              <a:ext uri="{FF2B5EF4-FFF2-40B4-BE49-F238E27FC236}">
                <a16:creationId xmlns:a16="http://schemas.microsoft.com/office/drawing/2014/main" id="{C10E052D-345E-49BB-B847-AC243C9B726A}"/>
              </a:ext>
            </a:extLst>
          </p:cNvPr>
          <p:cNvSpPr/>
          <p:nvPr/>
        </p:nvSpPr>
        <p:spPr>
          <a:xfrm>
            <a:off x="5305728" y="6211669"/>
            <a:ext cx="6648277" cy="646331"/>
          </a:xfrm>
          <a:prstGeom prst="rect">
            <a:avLst/>
          </a:prstGeom>
        </p:spPr>
        <p:txBody>
          <a:bodyPr wrap="square">
            <a:spAutoFit/>
          </a:bodyPr>
          <a:lstStyle/>
          <a:p>
            <a:r>
              <a:rPr lang="en-US" altLang="ja-JP" dirty="0"/>
              <a:t>http://www.niid.go.jp/niid/ja/rubella-m-111/rubella-top/700-idsc/2131-rubella-doko.html</a:t>
            </a:r>
            <a:endParaRPr lang="ja-JP" altLang="en-US" dirty="0"/>
          </a:p>
        </p:txBody>
      </p:sp>
      <p:pic>
        <p:nvPicPr>
          <p:cNvPr id="2" name="図 1">
            <a:extLst>
              <a:ext uri="{FF2B5EF4-FFF2-40B4-BE49-F238E27FC236}">
                <a16:creationId xmlns:a16="http://schemas.microsoft.com/office/drawing/2014/main" id="{FBFBFDBF-8AC9-59BA-8623-38C545CD37DB}"/>
              </a:ext>
            </a:extLst>
          </p:cNvPr>
          <p:cNvPicPr>
            <a:picLocks noChangeAspect="1"/>
          </p:cNvPicPr>
          <p:nvPr/>
        </p:nvPicPr>
        <p:blipFill>
          <a:blip r:embed="rId3"/>
          <a:stretch>
            <a:fillRect/>
          </a:stretch>
        </p:blipFill>
        <p:spPr>
          <a:xfrm>
            <a:off x="88272" y="6079960"/>
            <a:ext cx="719390" cy="737680"/>
          </a:xfrm>
          <a:prstGeom prst="rect">
            <a:avLst/>
          </a:prstGeom>
        </p:spPr>
      </p:pic>
    </p:spTree>
    <p:extLst>
      <p:ext uri="{BB962C8B-B14F-4D97-AF65-F5344CB8AC3E}">
        <p14:creationId xmlns:p14="http://schemas.microsoft.com/office/powerpoint/2010/main" val="117731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D81DD-9C6A-4100-9B61-858DEE3CCC36}"/>
              </a:ext>
            </a:extLst>
          </p:cNvPr>
          <p:cNvSpPr>
            <a:spLocks noGrp="1"/>
          </p:cNvSpPr>
          <p:nvPr>
            <p:ph type="title"/>
          </p:nvPr>
        </p:nvSpPr>
        <p:spPr/>
        <p:txBody>
          <a:bodyPr/>
          <a:lstStyle/>
          <a:p>
            <a:pPr algn="ctr"/>
            <a:r>
              <a:rPr kumimoji="1" lang="ja-JP" altLang="en-US" dirty="0"/>
              <a:t>患者背景</a:t>
            </a:r>
          </a:p>
        </p:txBody>
      </p:sp>
      <p:sp>
        <p:nvSpPr>
          <p:cNvPr id="3" name="コンテンツ プレースホルダー 2">
            <a:extLst>
              <a:ext uri="{FF2B5EF4-FFF2-40B4-BE49-F238E27FC236}">
                <a16:creationId xmlns:a16="http://schemas.microsoft.com/office/drawing/2014/main" id="{AF9ADE99-8E11-4548-9E58-CD2746ABC7E6}"/>
              </a:ext>
            </a:extLst>
          </p:cNvPr>
          <p:cNvSpPr>
            <a:spLocks noGrp="1"/>
          </p:cNvSpPr>
          <p:nvPr>
            <p:ph idx="1"/>
          </p:nvPr>
        </p:nvSpPr>
        <p:spPr>
          <a:xfrm>
            <a:off x="838200" y="2544083"/>
            <a:ext cx="10515600" cy="2498181"/>
          </a:xfrm>
        </p:spPr>
        <p:txBody>
          <a:bodyPr/>
          <a:lstStyle/>
          <a:p>
            <a:r>
              <a:rPr kumimoji="1" lang="en-US" altLang="ja-JP" dirty="0"/>
              <a:t>91</a:t>
            </a:r>
            <a:r>
              <a:rPr kumimoji="1" lang="ja-JP" altLang="en-US" dirty="0"/>
              <a:t>％が成人</a:t>
            </a:r>
            <a:endParaRPr kumimoji="1" lang="en-US" altLang="ja-JP" dirty="0"/>
          </a:p>
          <a:p>
            <a:r>
              <a:rPr lang="ja-JP" altLang="en-US" dirty="0"/>
              <a:t>男性：女性 ≒ ３：１</a:t>
            </a:r>
            <a:endParaRPr lang="en-US" altLang="ja-JP" dirty="0"/>
          </a:p>
          <a:p>
            <a:r>
              <a:rPr kumimoji="1" lang="en-US" altLang="ja-JP" dirty="0"/>
              <a:t>30</a:t>
            </a:r>
            <a:r>
              <a:rPr kumimoji="1" lang="ja-JP" altLang="en-US" dirty="0"/>
              <a:t>～</a:t>
            </a:r>
            <a:r>
              <a:rPr kumimoji="1" lang="en-US" altLang="ja-JP" dirty="0"/>
              <a:t>40</a:t>
            </a:r>
            <a:r>
              <a:rPr kumimoji="1" lang="ja-JP" altLang="en-US" dirty="0"/>
              <a:t>歳代の男性に多い</a:t>
            </a:r>
            <a:r>
              <a:rPr lang="ja-JP" altLang="en-US" dirty="0"/>
              <a:t>（女性は</a:t>
            </a:r>
            <a:r>
              <a:rPr lang="en-US" altLang="ja-JP" dirty="0"/>
              <a:t>20</a:t>
            </a:r>
            <a:r>
              <a:rPr lang="ja-JP" altLang="en-US" dirty="0"/>
              <a:t>歳代に多い）</a:t>
            </a:r>
            <a:endParaRPr lang="en-US" altLang="ja-JP" dirty="0"/>
          </a:p>
          <a:p>
            <a:r>
              <a:rPr kumimoji="1" lang="ja-JP" altLang="en-US" dirty="0"/>
              <a:t>予防接種歴無し：</a:t>
            </a:r>
            <a:r>
              <a:rPr kumimoji="1" lang="en-US" altLang="ja-JP" dirty="0"/>
              <a:t>15</a:t>
            </a:r>
            <a:r>
              <a:rPr kumimoji="1" lang="ja-JP" altLang="en-US" dirty="0"/>
              <a:t>％、不明：</a:t>
            </a:r>
            <a:r>
              <a:rPr kumimoji="1" lang="en-US" altLang="ja-JP" dirty="0"/>
              <a:t>70</a:t>
            </a:r>
            <a:r>
              <a:rPr kumimoji="1" lang="ja-JP" altLang="en-US" dirty="0"/>
              <a:t>％　（＝合わせて</a:t>
            </a:r>
            <a:r>
              <a:rPr kumimoji="1" lang="en-US" altLang="ja-JP" dirty="0"/>
              <a:t>85</a:t>
            </a:r>
            <a:r>
              <a:rPr kumimoji="1" lang="ja-JP" altLang="en-US" dirty="0"/>
              <a:t>％）</a:t>
            </a:r>
            <a:endParaRPr kumimoji="1" lang="en-US" altLang="ja-JP" dirty="0"/>
          </a:p>
        </p:txBody>
      </p:sp>
      <p:pic>
        <p:nvPicPr>
          <p:cNvPr id="4" name="図 3">
            <a:extLst>
              <a:ext uri="{FF2B5EF4-FFF2-40B4-BE49-F238E27FC236}">
                <a16:creationId xmlns:a16="http://schemas.microsoft.com/office/drawing/2014/main" id="{9DD26AF0-E65B-723A-3546-CC122F8DC4D5}"/>
              </a:ext>
            </a:extLst>
          </p:cNvPr>
          <p:cNvPicPr>
            <a:picLocks noChangeAspect="1"/>
          </p:cNvPicPr>
          <p:nvPr/>
        </p:nvPicPr>
        <p:blipFill>
          <a:blip r:embed="rId2"/>
          <a:stretch>
            <a:fillRect/>
          </a:stretch>
        </p:blipFill>
        <p:spPr>
          <a:xfrm>
            <a:off x="238754" y="5948325"/>
            <a:ext cx="719390" cy="737680"/>
          </a:xfrm>
          <a:prstGeom prst="rect">
            <a:avLst/>
          </a:prstGeom>
        </p:spPr>
      </p:pic>
    </p:spTree>
    <p:extLst>
      <p:ext uri="{BB962C8B-B14F-4D97-AF65-F5344CB8AC3E}">
        <p14:creationId xmlns:p14="http://schemas.microsoft.com/office/powerpoint/2010/main" val="337241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5A1D1FC-3D97-40D1-B0B6-35F5813227F2}"/>
              </a:ext>
            </a:extLst>
          </p:cNvPr>
          <p:cNvSpPr txBox="1"/>
          <p:nvPr/>
        </p:nvSpPr>
        <p:spPr>
          <a:xfrm>
            <a:off x="827147" y="6165502"/>
            <a:ext cx="4609578" cy="369332"/>
          </a:xfrm>
          <a:prstGeom prst="rect">
            <a:avLst/>
          </a:prstGeom>
          <a:noFill/>
        </p:spPr>
        <p:txBody>
          <a:bodyPr wrap="square" rtlCol="0">
            <a:spAutoFit/>
          </a:bodyPr>
          <a:lstStyle/>
          <a:p>
            <a:r>
              <a:rPr kumimoji="1" lang="ja-JP" altLang="en-US" dirty="0"/>
              <a:t>国立感染症研究所　風疹発生動向調査より</a:t>
            </a:r>
          </a:p>
        </p:txBody>
      </p:sp>
      <p:sp>
        <p:nvSpPr>
          <p:cNvPr id="7" name="正方形/長方形 6">
            <a:extLst>
              <a:ext uri="{FF2B5EF4-FFF2-40B4-BE49-F238E27FC236}">
                <a16:creationId xmlns:a16="http://schemas.microsoft.com/office/drawing/2014/main" id="{C1FB683E-A259-49F5-8B71-8E3B2A17A5E8}"/>
              </a:ext>
            </a:extLst>
          </p:cNvPr>
          <p:cNvSpPr/>
          <p:nvPr/>
        </p:nvSpPr>
        <p:spPr>
          <a:xfrm>
            <a:off x="5305728" y="6211669"/>
            <a:ext cx="6648277" cy="646331"/>
          </a:xfrm>
          <a:prstGeom prst="rect">
            <a:avLst/>
          </a:prstGeom>
        </p:spPr>
        <p:txBody>
          <a:bodyPr wrap="square">
            <a:spAutoFit/>
          </a:bodyPr>
          <a:lstStyle/>
          <a:p>
            <a:r>
              <a:rPr lang="en-US" altLang="ja-JP" dirty="0"/>
              <a:t>http://www.niid.go.jp/niid/ja/rubella-m-111/rubella-top/700-idsc/2131-rubella-doko.html</a:t>
            </a:r>
            <a:endParaRPr lang="ja-JP" altLang="en-US" dirty="0"/>
          </a:p>
        </p:txBody>
      </p:sp>
      <p:pic>
        <p:nvPicPr>
          <p:cNvPr id="8" name="図 7">
            <a:extLst>
              <a:ext uri="{FF2B5EF4-FFF2-40B4-BE49-F238E27FC236}">
                <a16:creationId xmlns:a16="http://schemas.microsoft.com/office/drawing/2014/main" id="{7B7A7615-C2CF-4E8C-A205-D5620A83073E}"/>
              </a:ext>
            </a:extLst>
          </p:cNvPr>
          <p:cNvPicPr>
            <a:picLocks noChangeAspect="1"/>
          </p:cNvPicPr>
          <p:nvPr/>
        </p:nvPicPr>
        <p:blipFill>
          <a:blip r:embed="rId2"/>
          <a:stretch>
            <a:fillRect/>
          </a:stretch>
        </p:blipFill>
        <p:spPr>
          <a:xfrm>
            <a:off x="1236704" y="182880"/>
            <a:ext cx="8839200" cy="5848350"/>
          </a:xfrm>
          <a:prstGeom prst="rect">
            <a:avLst/>
          </a:prstGeom>
        </p:spPr>
      </p:pic>
      <p:sp>
        <p:nvSpPr>
          <p:cNvPr id="3" name="楕円 2">
            <a:extLst>
              <a:ext uri="{FF2B5EF4-FFF2-40B4-BE49-F238E27FC236}">
                <a16:creationId xmlns:a16="http://schemas.microsoft.com/office/drawing/2014/main" id="{8646B8ED-22B4-453D-B33A-E6923A2473DD}"/>
              </a:ext>
            </a:extLst>
          </p:cNvPr>
          <p:cNvSpPr/>
          <p:nvPr/>
        </p:nvSpPr>
        <p:spPr>
          <a:xfrm>
            <a:off x="6994501" y="1376226"/>
            <a:ext cx="470263" cy="1730829"/>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F88E19A0-3DDF-5DAA-0160-1D317515CD5F}"/>
              </a:ext>
            </a:extLst>
          </p:cNvPr>
          <p:cNvPicPr>
            <a:picLocks noChangeAspect="1"/>
          </p:cNvPicPr>
          <p:nvPr/>
        </p:nvPicPr>
        <p:blipFill>
          <a:blip r:embed="rId3"/>
          <a:stretch>
            <a:fillRect/>
          </a:stretch>
        </p:blipFill>
        <p:spPr>
          <a:xfrm>
            <a:off x="107757" y="6120320"/>
            <a:ext cx="719390" cy="737680"/>
          </a:xfrm>
          <a:prstGeom prst="rect">
            <a:avLst/>
          </a:prstGeom>
        </p:spPr>
      </p:pic>
    </p:spTree>
    <p:extLst>
      <p:ext uri="{BB962C8B-B14F-4D97-AF65-F5344CB8AC3E}">
        <p14:creationId xmlns:p14="http://schemas.microsoft.com/office/powerpoint/2010/main" val="95760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188036F-E534-431F-B24D-031E3502F5C1}"/>
              </a:ext>
            </a:extLst>
          </p:cNvPr>
          <p:cNvSpPr txBox="1"/>
          <p:nvPr/>
        </p:nvSpPr>
        <p:spPr>
          <a:xfrm>
            <a:off x="888688" y="6346363"/>
            <a:ext cx="4609578" cy="369332"/>
          </a:xfrm>
          <a:prstGeom prst="rect">
            <a:avLst/>
          </a:prstGeom>
          <a:noFill/>
        </p:spPr>
        <p:txBody>
          <a:bodyPr wrap="square" rtlCol="0">
            <a:spAutoFit/>
          </a:bodyPr>
          <a:lstStyle/>
          <a:p>
            <a:r>
              <a:rPr kumimoji="1" lang="ja-JP" altLang="en-US" dirty="0"/>
              <a:t>国立感染症研究所　風疹発生動向調査より</a:t>
            </a:r>
          </a:p>
        </p:txBody>
      </p:sp>
      <p:pic>
        <p:nvPicPr>
          <p:cNvPr id="4" name="図 3">
            <a:extLst>
              <a:ext uri="{FF2B5EF4-FFF2-40B4-BE49-F238E27FC236}">
                <a16:creationId xmlns:a16="http://schemas.microsoft.com/office/drawing/2014/main" id="{7E0EA76C-E910-4C87-8F10-7AF38B42E6B3}"/>
              </a:ext>
            </a:extLst>
          </p:cNvPr>
          <p:cNvPicPr>
            <a:picLocks noChangeAspect="1"/>
          </p:cNvPicPr>
          <p:nvPr/>
        </p:nvPicPr>
        <p:blipFill>
          <a:blip r:embed="rId2"/>
          <a:stretch>
            <a:fillRect/>
          </a:stretch>
        </p:blipFill>
        <p:spPr>
          <a:xfrm>
            <a:off x="1521503" y="0"/>
            <a:ext cx="9533125" cy="6346363"/>
          </a:xfrm>
          <a:prstGeom prst="rect">
            <a:avLst/>
          </a:prstGeom>
        </p:spPr>
      </p:pic>
      <p:sp>
        <p:nvSpPr>
          <p:cNvPr id="5" name="正方形/長方形 4">
            <a:extLst>
              <a:ext uri="{FF2B5EF4-FFF2-40B4-BE49-F238E27FC236}">
                <a16:creationId xmlns:a16="http://schemas.microsoft.com/office/drawing/2014/main" id="{8BEB6D38-7F19-405B-B1D3-803993154252}"/>
              </a:ext>
            </a:extLst>
          </p:cNvPr>
          <p:cNvSpPr/>
          <p:nvPr/>
        </p:nvSpPr>
        <p:spPr>
          <a:xfrm>
            <a:off x="5305728" y="6211669"/>
            <a:ext cx="6648277" cy="646331"/>
          </a:xfrm>
          <a:prstGeom prst="rect">
            <a:avLst/>
          </a:prstGeom>
        </p:spPr>
        <p:txBody>
          <a:bodyPr wrap="square">
            <a:spAutoFit/>
          </a:bodyPr>
          <a:lstStyle/>
          <a:p>
            <a:r>
              <a:rPr lang="en-US" altLang="ja-JP" dirty="0"/>
              <a:t>http://www.niid.go.jp/niid/ja/rubella-m-111/rubella-top/700-idsc/2131-rubella-doko.html</a:t>
            </a:r>
            <a:endParaRPr lang="ja-JP" altLang="en-US" dirty="0"/>
          </a:p>
        </p:txBody>
      </p:sp>
      <p:pic>
        <p:nvPicPr>
          <p:cNvPr id="2" name="図 1">
            <a:extLst>
              <a:ext uri="{FF2B5EF4-FFF2-40B4-BE49-F238E27FC236}">
                <a16:creationId xmlns:a16="http://schemas.microsoft.com/office/drawing/2014/main" id="{113C1D37-642A-838B-7FC0-328B051AD5E1}"/>
              </a:ext>
            </a:extLst>
          </p:cNvPr>
          <p:cNvPicPr>
            <a:picLocks noChangeAspect="1"/>
          </p:cNvPicPr>
          <p:nvPr/>
        </p:nvPicPr>
        <p:blipFill>
          <a:blip r:embed="rId3"/>
          <a:stretch>
            <a:fillRect/>
          </a:stretch>
        </p:blipFill>
        <p:spPr>
          <a:xfrm>
            <a:off x="126011" y="6088185"/>
            <a:ext cx="719390" cy="737680"/>
          </a:xfrm>
          <a:prstGeom prst="rect">
            <a:avLst/>
          </a:prstGeom>
        </p:spPr>
      </p:pic>
    </p:spTree>
    <p:extLst>
      <p:ext uri="{BB962C8B-B14F-4D97-AF65-F5344CB8AC3E}">
        <p14:creationId xmlns:p14="http://schemas.microsoft.com/office/powerpoint/2010/main" val="297732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33D3FD0-EA6D-41DE-B63A-DE3477A88233}"/>
              </a:ext>
            </a:extLst>
          </p:cNvPr>
          <p:cNvSpPr txBox="1"/>
          <p:nvPr/>
        </p:nvSpPr>
        <p:spPr>
          <a:xfrm>
            <a:off x="1142325" y="6343359"/>
            <a:ext cx="4609578" cy="369332"/>
          </a:xfrm>
          <a:prstGeom prst="rect">
            <a:avLst/>
          </a:prstGeom>
          <a:noFill/>
        </p:spPr>
        <p:txBody>
          <a:bodyPr wrap="square" rtlCol="0">
            <a:spAutoFit/>
          </a:bodyPr>
          <a:lstStyle/>
          <a:p>
            <a:r>
              <a:rPr kumimoji="1" lang="ja-JP" altLang="en-US" dirty="0"/>
              <a:t>国立感染症研究所　風疹発生動向調査より</a:t>
            </a:r>
          </a:p>
        </p:txBody>
      </p:sp>
      <p:pic>
        <p:nvPicPr>
          <p:cNvPr id="4" name="図 3">
            <a:extLst>
              <a:ext uri="{FF2B5EF4-FFF2-40B4-BE49-F238E27FC236}">
                <a16:creationId xmlns:a16="http://schemas.microsoft.com/office/drawing/2014/main" id="{D093D443-82B5-45F3-AA8D-1A9AF4DD4D91}"/>
              </a:ext>
            </a:extLst>
          </p:cNvPr>
          <p:cNvPicPr>
            <a:picLocks noChangeAspect="1"/>
          </p:cNvPicPr>
          <p:nvPr/>
        </p:nvPicPr>
        <p:blipFill>
          <a:blip r:embed="rId2"/>
          <a:stretch>
            <a:fillRect/>
          </a:stretch>
        </p:blipFill>
        <p:spPr>
          <a:xfrm>
            <a:off x="1561910" y="175803"/>
            <a:ext cx="9068180" cy="6129985"/>
          </a:xfrm>
          <a:prstGeom prst="rect">
            <a:avLst/>
          </a:prstGeom>
        </p:spPr>
      </p:pic>
      <p:sp>
        <p:nvSpPr>
          <p:cNvPr id="5" name="正方形/長方形 4">
            <a:extLst>
              <a:ext uri="{FF2B5EF4-FFF2-40B4-BE49-F238E27FC236}">
                <a16:creationId xmlns:a16="http://schemas.microsoft.com/office/drawing/2014/main" id="{2FD3D3EC-BF8F-447C-B18D-BE15AF39F82A}"/>
              </a:ext>
            </a:extLst>
          </p:cNvPr>
          <p:cNvSpPr/>
          <p:nvPr/>
        </p:nvSpPr>
        <p:spPr>
          <a:xfrm>
            <a:off x="5751903" y="6204859"/>
            <a:ext cx="6180639" cy="646331"/>
          </a:xfrm>
          <a:prstGeom prst="rect">
            <a:avLst/>
          </a:prstGeom>
        </p:spPr>
        <p:txBody>
          <a:bodyPr wrap="square">
            <a:spAutoFit/>
          </a:bodyPr>
          <a:lstStyle/>
          <a:p>
            <a:r>
              <a:rPr lang="en-US" altLang="ja-JP" dirty="0"/>
              <a:t>http://www.niid.go.jp/niid/ja/rubella-m-111/rubella-top/700-idsc/2131-rubella-doko.html</a:t>
            </a:r>
            <a:endParaRPr lang="ja-JP" altLang="en-US" dirty="0"/>
          </a:p>
        </p:txBody>
      </p:sp>
      <p:pic>
        <p:nvPicPr>
          <p:cNvPr id="2" name="図 1">
            <a:extLst>
              <a:ext uri="{FF2B5EF4-FFF2-40B4-BE49-F238E27FC236}">
                <a16:creationId xmlns:a16="http://schemas.microsoft.com/office/drawing/2014/main" id="{EFE0A887-56EA-3825-2A2C-05BE0AA512C1}"/>
              </a:ext>
            </a:extLst>
          </p:cNvPr>
          <p:cNvPicPr>
            <a:picLocks noChangeAspect="1"/>
          </p:cNvPicPr>
          <p:nvPr/>
        </p:nvPicPr>
        <p:blipFill>
          <a:blip r:embed="rId3"/>
          <a:stretch>
            <a:fillRect/>
          </a:stretch>
        </p:blipFill>
        <p:spPr>
          <a:xfrm>
            <a:off x="259458" y="5975011"/>
            <a:ext cx="719390" cy="737680"/>
          </a:xfrm>
          <a:prstGeom prst="rect">
            <a:avLst/>
          </a:prstGeom>
        </p:spPr>
      </p:pic>
    </p:spTree>
    <p:extLst>
      <p:ext uri="{BB962C8B-B14F-4D97-AF65-F5344CB8AC3E}">
        <p14:creationId xmlns:p14="http://schemas.microsoft.com/office/powerpoint/2010/main" val="260191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CAFC7F-D13B-41CC-8EA7-317F4091AB70}"/>
              </a:ext>
            </a:extLst>
          </p:cNvPr>
          <p:cNvSpPr>
            <a:spLocks noGrp="1"/>
          </p:cNvSpPr>
          <p:nvPr>
            <p:ph type="title"/>
          </p:nvPr>
        </p:nvSpPr>
        <p:spPr/>
        <p:txBody>
          <a:bodyPr/>
          <a:lstStyle/>
          <a:p>
            <a:pPr algn="ctr"/>
            <a:r>
              <a:rPr kumimoji="1" lang="ja-JP" altLang="en-US" dirty="0"/>
              <a:t>風疹</a:t>
            </a:r>
          </a:p>
        </p:txBody>
      </p:sp>
      <p:sp>
        <p:nvSpPr>
          <p:cNvPr id="3" name="コンテンツ プレースホルダー 2">
            <a:extLst>
              <a:ext uri="{FF2B5EF4-FFF2-40B4-BE49-F238E27FC236}">
                <a16:creationId xmlns:a16="http://schemas.microsoft.com/office/drawing/2014/main" id="{3E79430E-3A47-4D86-A40A-B261F8A3E74D}"/>
              </a:ext>
            </a:extLst>
          </p:cNvPr>
          <p:cNvSpPr>
            <a:spLocks noGrp="1"/>
          </p:cNvSpPr>
          <p:nvPr>
            <p:ph idx="1"/>
          </p:nvPr>
        </p:nvSpPr>
        <p:spPr/>
        <p:txBody>
          <a:bodyPr/>
          <a:lstStyle/>
          <a:p>
            <a:r>
              <a:rPr kumimoji="1" lang="ja-JP" altLang="en-US" dirty="0"/>
              <a:t>妊娠</a:t>
            </a:r>
            <a:r>
              <a:rPr kumimoji="1" lang="en-US" altLang="ja-JP" dirty="0"/>
              <a:t>20</a:t>
            </a:r>
            <a:r>
              <a:rPr lang="ja-JP" altLang="en-US" dirty="0"/>
              <a:t>週までの妊婦が風疹ウィルスに感染すると、先天性風疹症候群を発生する可能性がある</a:t>
            </a:r>
            <a:endParaRPr lang="en-US" altLang="ja-JP" dirty="0"/>
          </a:p>
          <a:p>
            <a:r>
              <a:rPr kumimoji="1" lang="ja-JP" altLang="en-US" dirty="0"/>
              <a:t>ワクチンで予防ができる</a:t>
            </a:r>
            <a:endParaRPr kumimoji="1" lang="en-US" altLang="ja-JP" dirty="0"/>
          </a:p>
          <a:p>
            <a:r>
              <a:rPr kumimoji="1" lang="ja-JP" altLang="en-US" dirty="0"/>
              <a:t>特異的な治療法はない（対症療法のみ）</a:t>
            </a:r>
          </a:p>
        </p:txBody>
      </p:sp>
      <p:pic>
        <p:nvPicPr>
          <p:cNvPr id="4" name="図 3">
            <a:extLst>
              <a:ext uri="{FF2B5EF4-FFF2-40B4-BE49-F238E27FC236}">
                <a16:creationId xmlns:a16="http://schemas.microsoft.com/office/drawing/2014/main" id="{BD0BB588-7D7A-D496-EDAB-63E48DA1B5D0}"/>
              </a:ext>
            </a:extLst>
          </p:cNvPr>
          <p:cNvPicPr>
            <a:picLocks noChangeAspect="1"/>
          </p:cNvPicPr>
          <p:nvPr/>
        </p:nvPicPr>
        <p:blipFill>
          <a:blip r:embed="rId2"/>
          <a:stretch>
            <a:fillRect/>
          </a:stretch>
        </p:blipFill>
        <p:spPr>
          <a:xfrm>
            <a:off x="238754" y="5948325"/>
            <a:ext cx="719390" cy="737680"/>
          </a:xfrm>
          <a:prstGeom prst="rect">
            <a:avLst/>
          </a:prstGeom>
        </p:spPr>
      </p:pic>
    </p:spTree>
    <p:extLst>
      <p:ext uri="{BB962C8B-B14F-4D97-AF65-F5344CB8AC3E}">
        <p14:creationId xmlns:p14="http://schemas.microsoft.com/office/powerpoint/2010/main" val="41854276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920</Words>
  <Application>Microsoft Office PowerPoint</Application>
  <PresentationFormat>ワイド画面</PresentationFormat>
  <Paragraphs>68</Paragraphs>
  <Slides>15</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游ゴシック</vt:lpstr>
      <vt:lpstr>游ゴシック Light</vt:lpstr>
      <vt:lpstr>Arial</vt:lpstr>
      <vt:lpstr>Calibri</vt:lpstr>
      <vt:lpstr>Office テーマ</vt:lpstr>
      <vt:lpstr>首都圏における風疹急増に関する緊急情報： 2018年9月現在</vt:lpstr>
      <vt:lpstr>首都圏での風疹患者の急増 （2018年9月）</vt:lpstr>
      <vt:lpstr>PowerPoint プレゼンテーション</vt:lpstr>
      <vt:lpstr>PowerPoint プレゼンテーション</vt:lpstr>
      <vt:lpstr>患者背景</vt:lpstr>
      <vt:lpstr>PowerPoint プレゼンテーション</vt:lpstr>
      <vt:lpstr>PowerPoint プレゼンテーション</vt:lpstr>
      <vt:lpstr>PowerPoint プレゼンテーション</vt:lpstr>
      <vt:lpstr>風疹</vt:lpstr>
      <vt:lpstr>症状</vt:lpstr>
      <vt:lpstr>PowerPoint プレゼンテーション</vt:lpstr>
      <vt:lpstr>先天性風疹症候群</vt:lpstr>
      <vt:lpstr>ワクチン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首都圏における風疹急増に関する緊急情報： 2018年8月15日現在</dc:title>
  <dc:creator>上田 晃</dc:creator>
  <cp:lastModifiedBy>児玉 恵美</cp:lastModifiedBy>
  <cp:revision>27</cp:revision>
  <dcterms:created xsi:type="dcterms:W3CDTF">2018-08-23T01:05:08Z</dcterms:created>
  <dcterms:modified xsi:type="dcterms:W3CDTF">2025-03-19T06:33:14Z</dcterms:modified>
</cp:coreProperties>
</file>