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CC2081-092D-41D4-BD72-98CD942DADEB}" v="38" dt="2024-08-15T07:36:20.960"/>
    <p1510:client id="{EDB270CF-E11F-4586-891A-DA2B6564B35C}" v="4" dt="2024-08-15T07:29:40.358"/>
    <p1510:client id="{F35B1158-658B-4024-9744-A3430708514D}" v="651" dt="2024-08-16T11:48:50.831"/>
    <p1510:client id="{F82450FD-16A1-4E7B-B4B2-CFFE6AA103A7}" v="9" dt="2024-08-16T12:11:11.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94" d="100"/>
          <a:sy n="94" d="100"/>
        </p:scale>
        <p:origin x="91"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02A643-9BB0-4E02-80B2-2C0A5E5D738E}" type="datetimeFigureOut">
              <a:rPr kumimoji="1" lang="ja-JP" altLang="en-US" smtClean="0"/>
              <a:t>2025/3/19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a:ea typeface="ＭＳ Ｐゴシック"/>
              </a:rPr>
              <a:t>尿酸が重要です</a:t>
            </a:r>
            <a:endParaRPr kumimoji="1" lang="ja-JP" altLang="en-US"/>
          </a:p>
        </p:txBody>
      </p:sp>
      <p:pic>
        <p:nvPicPr>
          <p:cNvPr id="4" name="図 3">
            <a:extLst>
              <a:ext uri="{FF2B5EF4-FFF2-40B4-BE49-F238E27FC236}">
                <a16:creationId xmlns:a16="http://schemas.microsoft.com/office/drawing/2014/main" id="{0574B223-1E4C-4997-7E79-C0B4CF7AA0DB}"/>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
        <p:nvSpPr>
          <p:cNvPr id="5" name="タイトル 1">
            <a:extLst>
              <a:ext uri="{FF2B5EF4-FFF2-40B4-BE49-F238E27FC236}">
                <a16:creationId xmlns:a16="http://schemas.microsoft.com/office/drawing/2014/main" id="{07F6AC40-8F2F-4BC5-71F7-DF86D33548CA}"/>
              </a:ext>
            </a:extLst>
          </p:cNvPr>
          <p:cNvSpPr txBox="1">
            <a:spLocks/>
          </p:cNvSpPr>
          <p:nvPr/>
        </p:nvSpPr>
        <p:spPr bwMode="auto">
          <a:xfrm>
            <a:off x="2209800" y="4284209"/>
            <a:ext cx="77724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spcAft>
                <a:spcPts val="600"/>
              </a:spcAft>
              <a:buFont typeface="Arial" panose="020B0604020202020204" pitchFamily="34" charset="0"/>
              <a:defRPr kumimoji="1" sz="2000" b="1">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spcAft>
                <a:spcPct val="0"/>
              </a:spcAft>
              <a:buFontTx/>
              <a:buNone/>
            </a:pPr>
            <a:r>
              <a:rPr lang="ja-JP" altLang="en-US" sz="2800" b="0" dirty="0">
                <a:latin typeface="Calibri" panose="020F0502020204030204" pitchFamily="34" charset="0"/>
              </a:rPr>
              <a:t>東京都医師会</a:t>
            </a:r>
            <a:endParaRPr lang="en-US" altLang="ja-JP" sz="2800" b="0" dirty="0">
              <a:latin typeface="Calibri" panose="020F0502020204030204" pitchFamily="34" charset="0"/>
            </a:endParaRPr>
          </a:p>
          <a:p>
            <a:pPr algn="ctr" eaLnBrk="1" hangingPunct="1">
              <a:spcBef>
                <a:spcPct val="0"/>
              </a:spcBef>
              <a:spcAft>
                <a:spcPct val="0"/>
              </a:spcAft>
              <a:buFontTx/>
              <a:buNone/>
            </a:pPr>
            <a:r>
              <a:rPr lang="ja-JP" altLang="en-US" sz="2800" b="0" dirty="0">
                <a:latin typeface="Calibri" panose="020F0502020204030204" pitchFamily="34" charset="0"/>
              </a:rPr>
              <a:t>産業保健委員会</a:t>
            </a:r>
          </a:p>
        </p:txBody>
      </p:sp>
    </p:spTree>
    <p:extLst>
      <p:ext uri="{BB962C8B-B14F-4D97-AF65-F5344CB8AC3E}">
        <p14:creationId xmlns:p14="http://schemas.microsoft.com/office/powerpoint/2010/main" val="212838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D3ACC7-342E-DC9F-FD85-6541F628536B}"/>
              </a:ext>
            </a:extLst>
          </p:cNvPr>
          <p:cNvSpPr>
            <a:spLocks noGrp="1"/>
          </p:cNvSpPr>
          <p:nvPr>
            <p:ph type="title"/>
          </p:nvPr>
        </p:nvSpPr>
        <p:spPr/>
        <p:txBody>
          <a:bodyPr/>
          <a:lstStyle/>
          <a:p>
            <a:r>
              <a:rPr lang="ja-JP" altLang="en-US" dirty="0">
                <a:ea typeface="ＭＳ Ｐゴシック"/>
              </a:rPr>
              <a:t>　　　　　　　生活改善のポイント④</a:t>
            </a:r>
            <a:endParaRPr kumimoji="1" lang="ja-JP" altLang="en-US" dirty="0"/>
          </a:p>
        </p:txBody>
      </p:sp>
      <p:sp>
        <p:nvSpPr>
          <p:cNvPr id="3" name="コンテンツ プレースホルダー 2">
            <a:extLst>
              <a:ext uri="{FF2B5EF4-FFF2-40B4-BE49-F238E27FC236}">
                <a16:creationId xmlns:a16="http://schemas.microsoft.com/office/drawing/2014/main" id="{8063639A-654A-9AD5-D7C9-A43B5997AF84}"/>
              </a:ext>
            </a:extLst>
          </p:cNvPr>
          <p:cNvSpPr>
            <a:spLocks noGrp="1"/>
          </p:cNvSpPr>
          <p:nvPr>
            <p:ph idx="1"/>
          </p:nvPr>
        </p:nvSpPr>
        <p:spPr/>
        <p:txBody>
          <a:bodyPr vert="horz" lIns="91440" tIns="45720" rIns="91440" bIns="45720" rtlCol="0" anchor="t">
            <a:normAutofit/>
          </a:bodyPr>
          <a:lstStyle/>
          <a:p>
            <a:pPr marL="0" indent="0">
              <a:buNone/>
            </a:pPr>
            <a:r>
              <a:rPr lang="ja-JP" altLang="en-US" sz="3600" dirty="0">
                <a:ea typeface="ＭＳ Ｐゴシック"/>
              </a:rPr>
              <a:t>適度な有酸素運動をしましょう</a:t>
            </a:r>
            <a:endParaRPr lang="en-US" altLang="ja-JP" sz="3600" dirty="0">
              <a:ea typeface="ＭＳ Ｐゴシック"/>
            </a:endParaRPr>
          </a:p>
          <a:p>
            <a:pPr marL="0" indent="0">
              <a:buNone/>
            </a:pPr>
            <a:endParaRPr lang="ja-JP" altLang="en-US" dirty="0">
              <a:ea typeface="ＭＳ Ｐゴシック"/>
            </a:endParaRPr>
          </a:p>
          <a:p>
            <a:r>
              <a:rPr lang="ja-JP" altLang="en-US" dirty="0">
                <a:ea typeface="ＭＳ Ｐゴシック"/>
              </a:rPr>
              <a:t>激しい運動はかえってエネルギーの燃えかすである尿酸を増やしてしまうので、ウォーキングなどの軽い有酸素運動を継続して行うのが効果的です。</a:t>
            </a:r>
          </a:p>
          <a:p>
            <a:endParaRPr lang="ja-JP" altLang="en-US" dirty="0">
              <a:ea typeface="ＭＳ Ｐゴシック"/>
            </a:endParaRPr>
          </a:p>
        </p:txBody>
      </p:sp>
      <p:pic>
        <p:nvPicPr>
          <p:cNvPr id="4" name="図 3">
            <a:extLst>
              <a:ext uri="{FF2B5EF4-FFF2-40B4-BE49-F238E27FC236}">
                <a16:creationId xmlns:a16="http://schemas.microsoft.com/office/drawing/2014/main" id="{B8BDDE04-5BC5-000A-EA42-F250443C8CE0}"/>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781486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F1A32A-47AD-4E6E-FD1C-37CBC4828993}"/>
              </a:ext>
            </a:extLst>
          </p:cNvPr>
          <p:cNvSpPr>
            <a:spLocks noGrp="1"/>
          </p:cNvSpPr>
          <p:nvPr>
            <p:ph type="title"/>
          </p:nvPr>
        </p:nvSpPr>
        <p:spPr/>
        <p:txBody>
          <a:bodyPr/>
          <a:lstStyle/>
          <a:p>
            <a:r>
              <a:rPr lang="ja-JP" altLang="en-US" dirty="0">
                <a:ea typeface="ＭＳ Ｐゴシック"/>
              </a:rPr>
              <a:t>　　　　　　　生活改善のポイント⑤</a:t>
            </a:r>
            <a:endParaRPr kumimoji="1" lang="ja-JP" altLang="en-US" dirty="0"/>
          </a:p>
        </p:txBody>
      </p:sp>
      <p:sp>
        <p:nvSpPr>
          <p:cNvPr id="3" name="コンテンツ プレースホルダー 2">
            <a:extLst>
              <a:ext uri="{FF2B5EF4-FFF2-40B4-BE49-F238E27FC236}">
                <a16:creationId xmlns:a16="http://schemas.microsoft.com/office/drawing/2014/main" id="{DE7B1B4C-0DE3-56E6-3BDD-9EFD7FE7384E}"/>
              </a:ext>
            </a:extLst>
          </p:cNvPr>
          <p:cNvSpPr>
            <a:spLocks noGrp="1"/>
          </p:cNvSpPr>
          <p:nvPr>
            <p:ph idx="1"/>
          </p:nvPr>
        </p:nvSpPr>
        <p:spPr/>
        <p:txBody>
          <a:bodyPr vert="horz" lIns="91440" tIns="45720" rIns="91440" bIns="45720" rtlCol="0" anchor="t">
            <a:normAutofit/>
          </a:bodyPr>
          <a:lstStyle/>
          <a:p>
            <a:pPr marL="0" indent="0">
              <a:buNone/>
            </a:pPr>
            <a:r>
              <a:rPr lang="ja-JP" altLang="en-US" sz="3600" dirty="0">
                <a:ea typeface="ＭＳ Ｐゴシック"/>
              </a:rPr>
              <a:t>ストレスを上手に発散しましょう</a:t>
            </a:r>
            <a:endParaRPr lang="en-US" altLang="ja-JP" sz="3600" dirty="0">
              <a:ea typeface="ＭＳ Ｐゴシック"/>
            </a:endParaRPr>
          </a:p>
          <a:p>
            <a:pPr marL="0" indent="0">
              <a:buNone/>
            </a:pPr>
            <a:endParaRPr lang="ja-JP" altLang="en-US" dirty="0">
              <a:ea typeface="ＭＳ Ｐゴシック"/>
            </a:endParaRPr>
          </a:p>
          <a:p>
            <a:r>
              <a:rPr lang="ja-JP" altLang="en-US" dirty="0">
                <a:ea typeface="ＭＳ Ｐゴシック"/>
              </a:rPr>
              <a:t>痛風になる人は、せっかちで行動的な人が多いといわれています。</a:t>
            </a:r>
            <a:endParaRPr lang="ja-JP" dirty="0">
              <a:ea typeface="ＭＳ Ｐゴシック"/>
            </a:endParaRPr>
          </a:p>
          <a:p>
            <a:r>
              <a:rPr lang="ja-JP" altLang="en-US" dirty="0">
                <a:ea typeface="ＭＳ Ｐゴシック"/>
              </a:rPr>
              <a:t>こうしたタイプの方はストレスにさらされやすく、ストレスは尿酸値を上げるといわれています。</a:t>
            </a:r>
          </a:p>
          <a:p>
            <a:r>
              <a:rPr lang="ja-JP" altLang="en-US" dirty="0">
                <a:ea typeface="ＭＳ Ｐゴシック"/>
              </a:rPr>
              <a:t>ストレスの発散法が飲酒や過食では逆効果ですので、十分な睡眠や適度な運動など体にやさしい自分なりのストレス解消法を見つけてください。</a:t>
            </a:r>
          </a:p>
          <a:p>
            <a:r>
              <a:rPr lang="ja-JP" altLang="en-US" dirty="0">
                <a:ea typeface="ＭＳ Ｐゴシック"/>
              </a:rPr>
              <a:t>のんびりリラックスを心がけましょう。</a:t>
            </a:r>
          </a:p>
        </p:txBody>
      </p:sp>
      <p:pic>
        <p:nvPicPr>
          <p:cNvPr id="4" name="図 3">
            <a:extLst>
              <a:ext uri="{FF2B5EF4-FFF2-40B4-BE49-F238E27FC236}">
                <a16:creationId xmlns:a16="http://schemas.microsoft.com/office/drawing/2014/main" id="{08979F73-B119-75E7-32BE-6AACC7A0798B}"/>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756266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C1705E-F3A2-EC44-4890-274AC8CA1D50}"/>
              </a:ext>
            </a:extLst>
          </p:cNvPr>
          <p:cNvSpPr>
            <a:spLocks noGrp="1"/>
          </p:cNvSpPr>
          <p:nvPr>
            <p:ph type="title"/>
          </p:nvPr>
        </p:nvSpPr>
        <p:spPr/>
        <p:txBody>
          <a:bodyPr/>
          <a:lstStyle/>
          <a:p>
            <a:r>
              <a:rPr lang="ja-JP" altLang="en-US">
                <a:ea typeface="ＭＳ Ｐゴシック"/>
              </a:rPr>
              <a:t>　　　　　　　高尿酸血症の治療</a:t>
            </a:r>
            <a:endParaRPr kumimoji="1" lang="ja-JP" altLang="en-US"/>
          </a:p>
        </p:txBody>
      </p:sp>
      <p:sp>
        <p:nvSpPr>
          <p:cNvPr id="3" name="コンテンツ プレースホルダー 2">
            <a:extLst>
              <a:ext uri="{FF2B5EF4-FFF2-40B4-BE49-F238E27FC236}">
                <a16:creationId xmlns:a16="http://schemas.microsoft.com/office/drawing/2014/main" id="{D4402C84-D448-2854-952B-877AB8D7E452}"/>
              </a:ext>
            </a:extLst>
          </p:cNvPr>
          <p:cNvSpPr>
            <a:spLocks noGrp="1"/>
          </p:cNvSpPr>
          <p:nvPr>
            <p:ph idx="1"/>
          </p:nvPr>
        </p:nvSpPr>
        <p:spPr/>
        <p:txBody>
          <a:bodyPr vert="horz" lIns="91440" tIns="45720" rIns="91440" bIns="45720" rtlCol="0" anchor="t">
            <a:normAutofit/>
          </a:bodyPr>
          <a:lstStyle/>
          <a:p>
            <a:r>
              <a:rPr lang="ja-JP" altLang="en-US">
                <a:ea typeface="ＭＳ Ｐゴシック"/>
              </a:rPr>
              <a:t>生活習慣を見直すことが第一ですが、以下のような方は内服治療の必要があります。</a:t>
            </a:r>
          </a:p>
          <a:p>
            <a:endParaRPr lang="ja-JP" altLang="en-US" dirty="0">
              <a:ea typeface="ＭＳ Ｐゴシック"/>
            </a:endParaRPr>
          </a:p>
          <a:p>
            <a:r>
              <a:rPr lang="ja-JP" altLang="en-US">
                <a:ea typeface="ＭＳ Ｐゴシック"/>
              </a:rPr>
              <a:t>痛風発作を起こしたことがある、または痛風結節がある方</a:t>
            </a:r>
            <a:endParaRPr lang="ja-JP" altLang="en-US" dirty="0">
              <a:ea typeface="ＭＳ Ｐゴシック"/>
            </a:endParaRPr>
          </a:p>
          <a:p>
            <a:endParaRPr lang="ja-JP" altLang="en-US" dirty="0">
              <a:ea typeface="ＭＳ Ｐゴシック"/>
            </a:endParaRPr>
          </a:p>
          <a:p>
            <a:r>
              <a:rPr lang="ja-JP" altLang="en-US">
                <a:ea typeface="ＭＳ Ｐゴシック"/>
              </a:rPr>
              <a:t>尿酸値が8.0mg/dl以上で合併症（腎障害、尿路結石、高血圧、虚血性心疾患、糖尿病など）のある方</a:t>
            </a:r>
            <a:endParaRPr lang="ja-JP" altLang="en-US" dirty="0">
              <a:ea typeface="ＭＳ Ｐゴシック"/>
            </a:endParaRPr>
          </a:p>
          <a:p>
            <a:endParaRPr lang="ja-JP" altLang="en-US" dirty="0">
              <a:ea typeface="ＭＳ Ｐゴシック"/>
            </a:endParaRPr>
          </a:p>
          <a:p>
            <a:r>
              <a:rPr lang="ja-JP" altLang="en-US">
                <a:ea typeface="ＭＳ Ｐゴシック"/>
              </a:rPr>
              <a:t>尿酸値が9.0mg/dl以上の方</a:t>
            </a:r>
            <a:endParaRPr lang="ja-JP" altLang="en-US" dirty="0">
              <a:ea typeface="ＭＳ Ｐゴシック"/>
            </a:endParaRPr>
          </a:p>
        </p:txBody>
      </p:sp>
      <p:pic>
        <p:nvPicPr>
          <p:cNvPr id="4" name="図 3">
            <a:extLst>
              <a:ext uri="{FF2B5EF4-FFF2-40B4-BE49-F238E27FC236}">
                <a16:creationId xmlns:a16="http://schemas.microsoft.com/office/drawing/2014/main" id="{D7C213E0-3026-8E2A-D0CB-244FF7CF97C5}"/>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014305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B5DB0-0E36-5D1D-9DB5-C63EB05E9BDF}"/>
              </a:ext>
            </a:extLst>
          </p:cNvPr>
          <p:cNvSpPr>
            <a:spLocks noGrp="1"/>
          </p:cNvSpPr>
          <p:nvPr>
            <p:ph type="title"/>
          </p:nvPr>
        </p:nvSpPr>
        <p:spPr/>
        <p:txBody>
          <a:bodyPr/>
          <a:lstStyle/>
          <a:p>
            <a:r>
              <a:rPr lang="ja-JP" altLang="en-US">
                <a:ea typeface="ＭＳ Ｐゴシック"/>
              </a:rPr>
              <a:t>　　　痛風発作（急性関節炎）の治療</a:t>
            </a:r>
            <a:endParaRPr kumimoji="1" lang="ja-JP" altLang="en-US"/>
          </a:p>
        </p:txBody>
      </p:sp>
      <p:sp>
        <p:nvSpPr>
          <p:cNvPr id="3" name="コンテンツ プレースホルダー 2">
            <a:extLst>
              <a:ext uri="{FF2B5EF4-FFF2-40B4-BE49-F238E27FC236}">
                <a16:creationId xmlns:a16="http://schemas.microsoft.com/office/drawing/2014/main" id="{4DAC78C0-AC5A-BE66-0B73-DED5DCCD291E}"/>
              </a:ext>
            </a:extLst>
          </p:cNvPr>
          <p:cNvSpPr>
            <a:spLocks noGrp="1"/>
          </p:cNvSpPr>
          <p:nvPr>
            <p:ph idx="1"/>
          </p:nvPr>
        </p:nvSpPr>
        <p:spPr/>
        <p:txBody>
          <a:bodyPr vert="horz" lIns="91440" tIns="45720" rIns="91440" bIns="45720" rtlCol="0" anchor="t">
            <a:normAutofit/>
          </a:bodyPr>
          <a:lstStyle/>
          <a:p>
            <a:r>
              <a:rPr lang="ja-JP" altLang="en-US">
                <a:ea typeface="ＭＳ Ｐゴシック"/>
              </a:rPr>
              <a:t>前兆期：関節の違和感やムズムズ感などの時に予防薬（コルヒチン）を服用すると良い。</a:t>
            </a:r>
            <a:endParaRPr lang="ja-JP" altLang="en-US">
              <a:ea typeface="ＭＳ Ｐゴシック" panose="020B0600070205080204" pitchFamily="34" charset="-128"/>
            </a:endParaRPr>
          </a:p>
          <a:p>
            <a:r>
              <a:rPr lang="ja-JP" altLang="en-US">
                <a:ea typeface="ＭＳ Ｐゴシック"/>
              </a:rPr>
              <a:t>極期：非ステロイド抗炎症薬を短期間だけ大量に服用する。効果がない場合にはステロイド薬を使用。</a:t>
            </a:r>
            <a:endParaRPr lang="ja-JP" altLang="en-US" dirty="0">
              <a:ea typeface="ＭＳ Ｐゴシック"/>
            </a:endParaRPr>
          </a:p>
          <a:p>
            <a:r>
              <a:rPr lang="ja-JP" altLang="en-US">
                <a:ea typeface="ＭＳ Ｐゴシック"/>
              </a:rPr>
              <a:t>回復期：痛みが持続する場合は非ステロイド抗炎症薬の通常量を服用。</a:t>
            </a:r>
          </a:p>
          <a:p>
            <a:r>
              <a:rPr lang="ja-JP" altLang="en-US">
                <a:ea typeface="ＭＳ Ｐゴシック"/>
              </a:rPr>
              <a:t>なお痛風発作は尿酸値が上がったときだけでなく、急に下がっても起きやすいので、尿酸値を下げる治療は発作が治まってから始めましょう。</a:t>
            </a:r>
            <a:endParaRPr lang="ja-JP" altLang="en-US" dirty="0">
              <a:ea typeface="ＭＳ Ｐゴシック"/>
            </a:endParaRPr>
          </a:p>
        </p:txBody>
      </p:sp>
      <p:pic>
        <p:nvPicPr>
          <p:cNvPr id="4" name="図 3">
            <a:extLst>
              <a:ext uri="{FF2B5EF4-FFF2-40B4-BE49-F238E27FC236}">
                <a16:creationId xmlns:a16="http://schemas.microsoft.com/office/drawing/2014/main" id="{2B5BED9C-039E-81D0-F0A6-5BF27C048589}"/>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833153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B9AAC-4FDD-010C-4137-031C88AF6C91}"/>
              </a:ext>
            </a:extLst>
          </p:cNvPr>
          <p:cNvSpPr>
            <a:spLocks noGrp="1"/>
          </p:cNvSpPr>
          <p:nvPr>
            <p:ph type="title"/>
          </p:nvPr>
        </p:nvSpPr>
        <p:spPr/>
        <p:txBody>
          <a:bodyPr/>
          <a:lstStyle/>
          <a:p>
            <a:r>
              <a:rPr lang="ja-JP" altLang="en-US">
                <a:ea typeface="ＭＳ Ｐゴシック"/>
              </a:rPr>
              <a:t>　　　　　　　　　　尿酸とは</a:t>
            </a:r>
            <a:endParaRPr kumimoji="1" lang="ja-JP" altLang="en-US"/>
          </a:p>
        </p:txBody>
      </p:sp>
      <p:sp>
        <p:nvSpPr>
          <p:cNvPr id="3" name="コンテンツ プレースホルダー 2">
            <a:extLst>
              <a:ext uri="{FF2B5EF4-FFF2-40B4-BE49-F238E27FC236}">
                <a16:creationId xmlns:a16="http://schemas.microsoft.com/office/drawing/2014/main" id="{56F3AFC3-3A1B-8034-5A15-6DB0F568DC26}"/>
              </a:ext>
            </a:extLst>
          </p:cNvPr>
          <p:cNvSpPr>
            <a:spLocks noGrp="1"/>
          </p:cNvSpPr>
          <p:nvPr>
            <p:ph idx="1"/>
          </p:nvPr>
        </p:nvSpPr>
        <p:spPr/>
        <p:txBody>
          <a:bodyPr vert="horz" lIns="91440" tIns="45720" rIns="91440" bIns="45720" rtlCol="0" anchor="t">
            <a:normAutofit/>
          </a:bodyPr>
          <a:lstStyle/>
          <a:p>
            <a:r>
              <a:rPr lang="ja-JP" altLang="en-US">
                <a:ea typeface="ＭＳ Ｐゴシック"/>
              </a:rPr>
              <a:t>尿酸は体内でできる老廃物のひとつですが、血液中の尿酸の濃度が高い状態が続くと体内に尿酸の結晶が蓄積して、痛風と呼ばれる関節炎を起こしたり、高血圧などの生活習慣病を悪化させたりします。</a:t>
            </a:r>
            <a:endParaRPr kumimoji="1" lang="ja-JP" altLang="en-US"/>
          </a:p>
        </p:txBody>
      </p:sp>
      <p:pic>
        <p:nvPicPr>
          <p:cNvPr id="4" name="図 3">
            <a:extLst>
              <a:ext uri="{FF2B5EF4-FFF2-40B4-BE49-F238E27FC236}">
                <a16:creationId xmlns:a16="http://schemas.microsoft.com/office/drawing/2014/main" id="{E2F36792-ADB8-E48F-AF2A-B63417467D15}"/>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8064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D3D6C7-7E52-7326-1DDC-DD14EB52F610}"/>
              </a:ext>
            </a:extLst>
          </p:cNvPr>
          <p:cNvSpPr>
            <a:spLocks noGrp="1"/>
          </p:cNvSpPr>
          <p:nvPr>
            <p:ph type="title"/>
          </p:nvPr>
        </p:nvSpPr>
        <p:spPr/>
        <p:txBody>
          <a:bodyPr/>
          <a:lstStyle/>
          <a:p>
            <a:r>
              <a:rPr lang="ja-JP" altLang="en-US">
                <a:ea typeface="ＭＳ Ｐゴシック"/>
              </a:rPr>
              <a:t>　　　　　　　　　高尿酸血症</a:t>
            </a:r>
            <a:endParaRPr kumimoji="1" lang="ja-JP" altLang="en-US"/>
          </a:p>
        </p:txBody>
      </p:sp>
      <p:sp>
        <p:nvSpPr>
          <p:cNvPr id="3" name="コンテンツ プレースホルダー 2">
            <a:extLst>
              <a:ext uri="{FF2B5EF4-FFF2-40B4-BE49-F238E27FC236}">
                <a16:creationId xmlns:a16="http://schemas.microsoft.com/office/drawing/2014/main" id="{E5EE442C-CD96-C74C-EB40-1CB6C07A0C2D}"/>
              </a:ext>
            </a:extLst>
          </p:cNvPr>
          <p:cNvSpPr>
            <a:spLocks noGrp="1"/>
          </p:cNvSpPr>
          <p:nvPr>
            <p:ph idx="1"/>
          </p:nvPr>
        </p:nvSpPr>
        <p:spPr/>
        <p:txBody>
          <a:bodyPr vert="horz" lIns="91440" tIns="45720" rIns="91440" bIns="45720" rtlCol="0" anchor="t">
            <a:normAutofit/>
          </a:bodyPr>
          <a:lstStyle/>
          <a:p>
            <a:r>
              <a:rPr lang="ja-JP" altLang="en-US">
                <a:ea typeface="ＭＳ Ｐゴシック"/>
              </a:rPr>
              <a:t>尿酸値が7.0mg/dlを超えたら高尿酸血症と呼びます。</a:t>
            </a:r>
            <a:endParaRPr lang="ja-JP">
              <a:ea typeface="ＭＳ Ｐゴシック"/>
            </a:endParaRPr>
          </a:p>
          <a:p>
            <a:endParaRPr lang="ja-JP" altLang="en-US" dirty="0">
              <a:ea typeface="ＭＳ Ｐゴシック"/>
            </a:endParaRPr>
          </a:p>
          <a:p>
            <a:r>
              <a:rPr lang="ja-JP" altLang="en-US">
                <a:ea typeface="ＭＳ Ｐゴシック"/>
              </a:rPr>
              <a:t>高尿酸血症の状態が長く続くと、尿酸の結晶が体のあちこちに沈着しはじめ、痛風発作（関節炎）、腎障害（痛風腎)、尿路結石、痛風結節などの症状を引き起こします。</a:t>
            </a:r>
            <a:endParaRPr lang="ja-JP" altLang="en-US">
              <a:ea typeface="ＭＳ Ｐゴシック" panose="020B0600070205080204" pitchFamily="34" charset="-128"/>
            </a:endParaRPr>
          </a:p>
        </p:txBody>
      </p:sp>
      <p:pic>
        <p:nvPicPr>
          <p:cNvPr id="4" name="図 3">
            <a:extLst>
              <a:ext uri="{FF2B5EF4-FFF2-40B4-BE49-F238E27FC236}">
                <a16:creationId xmlns:a16="http://schemas.microsoft.com/office/drawing/2014/main" id="{862D64C8-CB54-08A6-AD36-D21F67B8B2CB}"/>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171652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35F62-76F4-2FE4-EEB1-ADAB57C88737}"/>
              </a:ext>
            </a:extLst>
          </p:cNvPr>
          <p:cNvSpPr>
            <a:spLocks noGrp="1"/>
          </p:cNvSpPr>
          <p:nvPr>
            <p:ph type="title"/>
          </p:nvPr>
        </p:nvSpPr>
        <p:spPr/>
        <p:txBody>
          <a:bodyPr/>
          <a:lstStyle/>
          <a:p>
            <a:r>
              <a:rPr lang="ja-JP" altLang="en-US">
                <a:ea typeface="ＭＳ Ｐゴシック"/>
              </a:rPr>
              <a:t>　　　　　　　　　痛風発作とは</a:t>
            </a:r>
            <a:endParaRPr kumimoji="1" lang="ja-JP" altLang="en-US"/>
          </a:p>
        </p:txBody>
      </p:sp>
      <p:sp>
        <p:nvSpPr>
          <p:cNvPr id="3" name="コンテンツ プレースホルダー 2">
            <a:extLst>
              <a:ext uri="{FF2B5EF4-FFF2-40B4-BE49-F238E27FC236}">
                <a16:creationId xmlns:a16="http://schemas.microsoft.com/office/drawing/2014/main" id="{E3009AD5-2A8F-6E5B-339F-1F3AF656399E}"/>
              </a:ext>
            </a:extLst>
          </p:cNvPr>
          <p:cNvSpPr>
            <a:spLocks noGrp="1"/>
          </p:cNvSpPr>
          <p:nvPr>
            <p:ph idx="1"/>
          </p:nvPr>
        </p:nvSpPr>
        <p:spPr/>
        <p:txBody>
          <a:bodyPr vert="horz" lIns="91440" tIns="45720" rIns="91440" bIns="45720" rtlCol="0" anchor="t">
            <a:normAutofit/>
          </a:bodyPr>
          <a:lstStyle/>
          <a:p>
            <a:r>
              <a:rPr lang="ja-JP" altLang="en-US">
                <a:ea typeface="ＭＳ Ｐゴシック"/>
              </a:rPr>
              <a:t>痛風発作（関節炎）は尿酸の結晶が関節に沈着することで起こります。</a:t>
            </a:r>
          </a:p>
          <a:p>
            <a:r>
              <a:rPr lang="ja-JP" altLang="en-US">
                <a:ea typeface="ＭＳ Ｐゴシック"/>
              </a:rPr>
              <a:t>発作はある日突然起こり、腫れと激痛を伴うのが特徴です。激痛のため骨折したと勘違いする人もいます。</a:t>
            </a:r>
          </a:p>
          <a:p>
            <a:r>
              <a:rPr lang="ja-JP" altLang="en-US">
                <a:ea typeface="ＭＳ Ｐゴシック"/>
              </a:rPr>
              <a:t>痛みの部位は足の親指の付け根が最も多く、痛みは１～２週間程度続きます。</a:t>
            </a:r>
          </a:p>
          <a:p>
            <a:r>
              <a:rPr lang="ja-JP" altLang="en-US">
                <a:ea typeface="ＭＳ Ｐゴシック"/>
              </a:rPr>
              <a:t>根本にある高尿酸血症を放っておくと発作を繰り返します。</a:t>
            </a:r>
            <a:endParaRPr lang="ja-JP" altLang="en-US" dirty="0">
              <a:ea typeface="ＭＳ Ｐゴシック"/>
            </a:endParaRPr>
          </a:p>
        </p:txBody>
      </p:sp>
      <p:pic>
        <p:nvPicPr>
          <p:cNvPr id="4" name="図 3">
            <a:extLst>
              <a:ext uri="{FF2B5EF4-FFF2-40B4-BE49-F238E27FC236}">
                <a16:creationId xmlns:a16="http://schemas.microsoft.com/office/drawing/2014/main" id="{44B7511F-0DB2-675B-7C1B-704013CADAA3}"/>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828288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811673-77B1-7A57-6373-6EC10F563C04}"/>
              </a:ext>
            </a:extLst>
          </p:cNvPr>
          <p:cNvSpPr>
            <a:spLocks noGrp="1"/>
          </p:cNvSpPr>
          <p:nvPr>
            <p:ph type="title"/>
          </p:nvPr>
        </p:nvSpPr>
        <p:spPr/>
        <p:txBody>
          <a:bodyPr/>
          <a:lstStyle/>
          <a:p>
            <a:r>
              <a:rPr lang="ja-JP" altLang="en-US">
                <a:ea typeface="ＭＳ Ｐゴシック"/>
              </a:rPr>
              <a:t>　　　　　高尿酸血症と生活習慣病</a:t>
            </a:r>
            <a:endParaRPr kumimoji="1" lang="ja-JP" altLang="en-US"/>
          </a:p>
        </p:txBody>
      </p:sp>
      <p:sp>
        <p:nvSpPr>
          <p:cNvPr id="3" name="コンテンツ プレースホルダー 2">
            <a:extLst>
              <a:ext uri="{FF2B5EF4-FFF2-40B4-BE49-F238E27FC236}">
                <a16:creationId xmlns:a16="http://schemas.microsoft.com/office/drawing/2014/main" id="{107DE453-0D34-15AA-040C-D70A3EAEF656}"/>
              </a:ext>
            </a:extLst>
          </p:cNvPr>
          <p:cNvSpPr>
            <a:spLocks noGrp="1"/>
          </p:cNvSpPr>
          <p:nvPr>
            <p:ph idx="1"/>
          </p:nvPr>
        </p:nvSpPr>
        <p:spPr/>
        <p:txBody>
          <a:bodyPr vert="horz" lIns="91440" tIns="45720" rIns="91440" bIns="45720" rtlCol="0" anchor="t">
            <a:normAutofit/>
          </a:bodyPr>
          <a:lstStyle/>
          <a:p>
            <a:endParaRPr lang="ja-JP" altLang="en-US" dirty="0">
              <a:ea typeface="ＭＳ Ｐゴシック"/>
            </a:endParaRPr>
          </a:p>
          <a:p>
            <a:r>
              <a:rPr lang="ja-JP" altLang="en-US">
                <a:ea typeface="ＭＳ Ｐゴシック"/>
              </a:rPr>
              <a:t>高尿酸血症は生活習慣病や慢性腎臓病と合併しやすく、動脈硬化を進行させ心筋梗塞や脳卒中などを起こすリスクが高くなります。</a:t>
            </a:r>
          </a:p>
        </p:txBody>
      </p:sp>
      <p:pic>
        <p:nvPicPr>
          <p:cNvPr id="4" name="図 3">
            <a:extLst>
              <a:ext uri="{FF2B5EF4-FFF2-40B4-BE49-F238E27FC236}">
                <a16:creationId xmlns:a16="http://schemas.microsoft.com/office/drawing/2014/main" id="{1DE72514-5E1E-E113-2B34-ED151EEA0ED4}"/>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699951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9F29B1-1908-8508-7F95-9BD81A870908}"/>
              </a:ext>
            </a:extLst>
          </p:cNvPr>
          <p:cNvSpPr>
            <a:spLocks noGrp="1"/>
          </p:cNvSpPr>
          <p:nvPr>
            <p:ph type="title"/>
          </p:nvPr>
        </p:nvSpPr>
        <p:spPr/>
        <p:txBody>
          <a:bodyPr/>
          <a:lstStyle/>
          <a:p>
            <a:r>
              <a:rPr lang="ja-JP" altLang="en-US">
                <a:ea typeface="ＭＳ Ｐゴシック"/>
              </a:rPr>
              <a:t>　　　　　　　生活改善のポイント</a:t>
            </a:r>
            <a:endParaRPr kumimoji="1" lang="ja-JP" altLang="en-US"/>
          </a:p>
        </p:txBody>
      </p:sp>
      <p:sp>
        <p:nvSpPr>
          <p:cNvPr id="3" name="コンテンツ プレースホルダー 2">
            <a:extLst>
              <a:ext uri="{FF2B5EF4-FFF2-40B4-BE49-F238E27FC236}">
                <a16:creationId xmlns:a16="http://schemas.microsoft.com/office/drawing/2014/main" id="{F9E9A48D-E4FF-4A63-7982-B50208DFECB2}"/>
              </a:ext>
            </a:extLst>
          </p:cNvPr>
          <p:cNvSpPr>
            <a:spLocks noGrp="1"/>
          </p:cNvSpPr>
          <p:nvPr>
            <p:ph idx="1"/>
          </p:nvPr>
        </p:nvSpPr>
        <p:spPr/>
        <p:txBody>
          <a:bodyPr vert="horz" lIns="91440" tIns="45720" rIns="91440" bIns="45720" rtlCol="0" anchor="t">
            <a:normAutofit/>
          </a:bodyPr>
          <a:lstStyle/>
          <a:p>
            <a:pPr marL="0" indent="0">
              <a:buNone/>
            </a:pPr>
            <a:r>
              <a:rPr lang="ja-JP" altLang="en-US" sz="3200" dirty="0">
                <a:ea typeface="ＭＳ Ｐゴシック"/>
              </a:rPr>
              <a:t>尿酸値が7.0mg/dlを超えている方は、まず生活習慣を見直しましょう。</a:t>
            </a:r>
            <a:endParaRPr lang="en-US" altLang="ja-JP" sz="3200" dirty="0">
              <a:ea typeface="ＭＳ Ｐゴシック"/>
            </a:endParaRPr>
          </a:p>
          <a:p>
            <a:pPr marL="0" indent="0">
              <a:buNone/>
            </a:pPr>
            <a:endParaRPr lang="ja-JP" altLang="en-US" dirty="0">
              <a:ea typeface="ＭＳ Ｐゴシック"/>
            </a:endParaRPr>
          </a:p>
          <a:p>
            <a:pPr marL="0" indent="0">
              <a:buNone/>
            </a:pPr>
            <a:r>
              <a:rPr lang="ja-JP" altLang="en-US" dirty="0">
                <a:ea typeface="ＭＳ Ｐゴシック"/>
              </a:rPr>
              <a:t>①食事の量を抑えて、体重を落とす</a:t>
            </a:r>
          </a:p>
          <a:p>
            <a:pPr marL="0" indent="0">
              <a:buNone/>
            </a:pPr>
            <a:r>
              <a:rPr lang="ja-JP" altLang="en-US" dirty="0">
                <a:ea typeface="ＭＳ Ｐゴシック"/>
              </a:rPr>
              <a:t>②アルコールを減らす</a:t>
            </a:r>
          </a:p>
          <a:p>
            <a:pPr marL="0" indent="0">
              <a:buNone/>
            </a:pPr>
            <a:r>
              <a:rPr lang="ja-JP" altLang="en-US" dirty="0">
                <a:ea typeface="ＭＳ Ｐゴシック"/>
              </a:rPr>
              <a:t>③水分を十分にとる</a:t>
            </a:r>
          </a:p>
          <a:p>
            <a:pPr marL="0" indent="0">
              <a:buNone/>
            </a:pPr>
            <a:r>
              <a:rPr lang="ja-JP" altLang="en-US" dirty="0">
                <a:ea typeface="ＭＳ Ｐゴシック"/>
              </a:rPr>
              <a:t>④適度な有酸素運動をする</a:t>
            </a:r>
          </a:p>
          <a:p>
            <a:pPr marL="0" indent="0">
              <a:buNone/>
            </a:pPr>
            <a:r>
              <a:rPr lang="ja-JP" altLang="en-US" dirty="0">
                <a:ea typeface="ＭＳ Ｐゴシック"/>
              </a:rPr>
              <a:t>⑤ストレスを上手に発散する</a:t>
            </a:r>
            <a:endParaRPr lang="ja-JP" altLang="en-US" dirty="0">
              <a:ea typeface="ＭＳ Ｐゴシック" panose="020B0600070205080204" pitchFamily="34" charset="-128"/>
            </a:endParaRPr>
          </a:p>
        </p:txBody>
      </p:sp>
      <p:pic>
        <p:nvPicPr>
          <p:cNvPr id="4" name="図 3">
            <a:extLst>
              <a:ext uri="{FF2B5EF4-FFF2-40B4-BE49-F238E27FC236}">
                <a16:creationId xmlns:a16="http://schemas.microsoft.com/office/drawing/2014/main" id="{2C452594-A4A3-CF25-8854-E8A48E3EEA97}"/>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2080670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7C7C0C-DEBF-6390-9FDD-E489BE966815}"/>
              </a:ext>
            </a:extLst>
          </p:cNvPr>
          <p:cNvSpPr>
            <a:spLocks noGrp="1"/>
          </p:cNvSpPr>
          <p:nvPr>
            <p:ph type="title"/>
          </p:nvPr>
        </p:nvSpPr>
        <p:spPr/>
        <p:txBody>
          <a:bodyPr/>
          <a:lstStyle/>
          <a:p>
            <a:r>
              <a:rPr lang="ja-JP" altLang="en-US" dirty="0">
                <a:ea typeface="ＭＳ Ｐゴシック"/>
              </a:rPr>
              <a:t>　　　　　　　生活改善のポイント①</a:t>
            </a:r>
            <a:endParaRPr kumimoji="1" lang="ja-JP" altLang="en-US" dirty="0"/>
          </a:p>
        </p:txBody>
      </p:sp>
      <p:sp>
        <p:nvSpPr>
          <p:cNvPr id="3" name="コンテンツ プレースホルダー 2">
            <a:extLst>
              <a:ext uri="{FF2B5EF4-FFF2-40B4-BE49-F238E27FC236}">
                <a16:creationId xmlns:a16="http://schemas.microsoft.com/office/drawing/2014/main" id="{1503F8B6-E330-9BDF-4CD4-42616EA1D463}"/>
              </a:ext>
            </a:extLst>
          </p:cNvPr>
          <p:cNvSpPr>
            <a:spLocks noGrp="1"/>
          </p:cNvSpPr>
          <p:nvPr>
            <p:ph idx="1"/>
          </p:nvPr>
        </p:nvSpPr>
        <p:spPr/>
        <p:txBody>
          <a:bodyPr vert="horz" lIns="91440" tIns="45720" rIns="91440" bIns="45720" rtlCol="0" anchor="t">
            <a:normAutofit/>
          </a:bodyPr>
          <a:lstStyle/>
          <a:p>
            <a:pPr marL="0" indent="0">
              <a:buNone/>
            </a:pPr>
            <a:r>
              <a:rPr lang="ja-JP" altLang="en-US" sz="3600" dirty="0">
                <a:ea typeface="ＭＳ Ｐゴシック"/>
              </a:rPr>
              <a:t>食事の量を抑えて、体重を落としましょう</a:t>
            </a:r>
          </a:p>
          <a:p>
            <a:endParaRPr lang="ja-JP" altLang="en-US" dirty="0">
              <a:ea typeface="ＭＳ Ｐゴシック"/>
            </a:endParaRPr>
          </a:p>
          <a:p>
            <a:r>
              <a:rPr lang="ja-JP" altLang="en-US" dirty="0">
                <a:ea typeface="ＭＳ Ｐゴシック"/>
              </a:rPr>
              <a:t>適正カロリー：標準体重 X 25～30 Kcal</a:t>
            </a:r>
          </a:p>
          <a:p>
            <a:endParaRPr lang="ja-JP" altLang="en-US" dirty="0">
              <a:ea typeface="ＭＳ Ｐゴシック"/>
            </a:endParaRPr>
          </a:p>
          <a:p>
            <a:r>
              <a:rPr lang="ja-JP" altLang="en-US" dirty="0">
                <a:ea typeface="ＭＳ Ｐゴシック"/>
              </a:rPr>
              <a:t>プリン体(魚卵や内臓など）の摂りすぎに注意しましょう。</a:t>
            </a:r>
          </a:p>
          <a:p>
            <a:endParaRPr lang="ja-JP" altLang="en-US" dirty="0">
              <a:ea typeface="ＭＳ Ｐゴシック"/>
            </a:endParaRPr>
          </a:p>
          <a:p>
            <a:r>
              <a:rPr lang="ja-JP" altLang="en-US" dirty="0">
                <a:ea typeface="ＭＳ Ｐゴシック"/>
              </a:rPr>
              <a:t>アルカリ性食品（野菜、海藻、牛乳など）を摂りましょう。</a:t>
            </a:r>
          </a:p>
          <a:p>
            <a:endParaRPr lang="ja-JP" altLang="en-US" dirty="0">
              <a:ea typeface="ＭＳ Ｐゴシック"/>
            </a:endParaRPr>
          </a:p>
        </p:txBody>
      </p:sp>
      <p:pic>
        <p:nvPicPr>
          <p:cNvPr id="4" name="図 3">
            <a:extLst>
              <a:ext uri="{FF2B5EF4-FFF2-40B4-BE49-F238E27FC236}">
                <a16:creationId xmlns:a16="http://schemas.microsoft.com/office/drawing/2014/main" id="{5B7C66F8-8AEE-58BB-F8DD-609FE00606BE}"/>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1546377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B017C1-17D8-9CEF-CA29-51AB04FB4394}"/>
              </a:ext>
            </a:extLst>
          </p:cNvPr>
          <p:cNvSpPr>
            <a:spLocks noGrp="1"/>
          </p:cNvSpPr>
          <p:nvPr>
            <p:ph type="title"/>
          </p:nvPr>
        </p:nvSpPr>
        <p:spPr/>
        <p:txBody>
          <a:bodyPr/>
          <a:lstStyle/>
          <a:p>
            <a:r>
              <a:rPr lang="ja-JP" altLang="en-US" dirty="0">
                <a:ea typeface="ＭＳ Ｐゴシック"/>
              </a:rPr>
              <a:t>　　　　　　　生活改善のポイント②</a:t>
            </a:r>
            <a:endParaRPr kumimoji="1" lang="ja-JP" altLang="en-US" dirty="0"/>
          </a:p>
        </p:txBody>
      </p:sp>
      <p:sp>
        <p:nvSpPr>
          <p:cNvPr id="3" name="コンテンツ プレースホルダー 2">
            <a:extLst>
              <a:ext uri="{FF2B5EF4-FFF2-40B4-BE49-F238E27FC236}">
                <a16:creationId xmlns:a16="http://schemas.microsoft.com/office/drawing/2014/main" id="{5B53EF12-C2FF-760B-22E9-A05DE2FA343B}"/>
              </a:ext>
            </a:extLst>
          </p:cNvPr>
          <p:cNvSpPr>
            <a:spLocks noGrp="1"/>
          </p:cNvSpPr>
          <p:nvPr>
            <p:ph idx="1"/>
          </p:nvPr>
        </p:nvSpPr>
        <p:spPr/>
        <p:txBody>
          <a:bodyPr vert="horz" lIns="91440" tIns="45720" rIns="91440" bIns="45720" rtlCol="0" anchor="t">
            <a:normAutofit/>
          </a:bodyPr>
          <a:lstStyle/>
          <a:p>
            <a:pPr marL="0" indent="0">
              <a:buNone/>
            </a:pPr>
            <a:r>
              <a:rPr lang="ja-JP" altLang="en-US" sz="3600" dirty="0">
                <a:ea typeface="ＭＳ Ｐゴシック"/>
              </a:rPr>
              <a:t>アルコールを減らしましょう</a:t>
            </a:r>
            <a:endParaRPr lang="ja-JP" altLang="en-US" sz="3600" dirty="0">
              <a:ea typeface="ＭＳ Ｐゴシック" panose="020B0600070205080204" pitchFamily="34" charset="-128"/>
            </a:endParaRPr>
          </a:p>
          <a:p>
            <a:endParaRPr lang="ja-JP" altLang="en-US" dirty="0">
              <a:ea typeface="ＭＳ Ｐゴシック"/>
            </a:endParaRPr>
          </a:p>
          <a:p>
            <a:r>
              <a:rPr lang="ja-JP" altLang="en-US" dirty="0">
                <a:ea typeface="ＭＳ Ｐゴシック"/>
              </a:rPr>
              <a:t>ビールにプリン体が多いのは有名な話ですが、アルコールそのものが尿酸値を上げる原因になります。</a:t>
            </a:r>
            <a:endParaRPr lang="ja-JP" dirty="0"/>
          </a:p>
          <a:p>
            <a:endParaRPr lang="ja-JP" altLang="en-US" dirty="0">
              <a:ea typeface="ＭＳ Ｐゴシック"/>
            </a:endParaRPr>
          </a:p>
          <a:p>
            <a:r>
              <a:rPr lang="ja-JP" altLang="en-US" dirty="0">
                <a:ea typeface="ＭＳ Ｐゴシック"/>
              </a:rPr>
              <a:t>1日の飲酒量の目安はビール　350～500ml、焼酎　25度　90ml、</a:t>
            </a:r>
            <a:endParaRPr lang="ja-JP" dirty="0">
              <a:ea typeface="ＭＳ Ｐゴシック"/>
            </a:endParaRPr>
          </a:p>
          <a:p>
            <a:pPr marL="0" indent="0">
              <a:buNone/>
            </a:pPr>
            <a:r>
              <a:rPr lang="ja-JP" altLang="en-US" dirty="0">
                <a:ea typeface="ＭＳ Ｐゴシック"/>
              </a:rPr>
              <a:t>　ウイスキー　40度　60ml、日本酒　180ml、ワイン　200mlです。</a:t>
            </a:r>
            <a:endParaRPr lang="ja-JP" dirty="0">
              <a:ea typeface="ＭＳ Ｐゴシック"/>
            </a:endParaRPr>
          </a:p>
        </p:txBody>
      </p:sp>
      <p:pic>
        <p:nvPicPr>
          <p:cNvPr id="4" name="図 3">
            <a:extLst>
              <a:ext uri="{FF2B5EF4-FFF2-40B4-BE49-F238E27FC236}">
                <a16:creationId xmlns:a16="http://schemas.microsoft.com/office/drawing/2014/main" id="{2C3096A8-432B-10BD-9C56-2B24FAF6B780}"/>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379910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D3ACC7-342E-DC9F-FD85-6541F628536B}"/>
              </a:ext>
            </a:extLst>
          </p:cNvPr>
          <p:cNvSpPr>
            <a:spLocks noGrp="1"/>
          </p:cNvSpPr>
          <p:nvPr>
            <p:ph type="title"/>
          </p:nvPr>
        </p:nvSpPr>
        <p:spPr/>
        <p:txBody>
          <a:bodyPr/>
          <a:lstStyle/>
          <a:p>
            <a:r>
              <a:rPr lang="ja-JP" altLang="en-US" dirty="0">
                <a:ea typeface="ＭＳ Ｐゴシック"/>
              </a:rPr>
              <a:t>　　　　　　　生活改善のポイント③</a:t>
            </a:r>
            <a:endParaRPr kumimoji="1" lang="ja-JP" altLang="en-US" dirty="0"/>
          </a:p>
        </p:txBody>
      </p:sp>
      <p:sp>
        <p:nvSpPr>
          <p:cNvPr id="3" name="コンテンツ プレースホルダー 2">
            <a:extLst>
              <a:ext uri="{FF2B5EF4-FFF2-40B4-BE49-F238E27FC236}">
                <a16:creationId xmlns:a16="http://schemas.microsoft.com/office/drawing/2014/main" id="{8063639A-654A-9AD5-D7C9-A43B5997AF84}"/>
              </a:ext>
            </a:extLst>
          </p:cNvPr>
          <p:cNvSpPr>
            <a:spLocks noGrp="1"/>
          </p:cNvSpPr>
          <p:nvPr>
            <p:ph idx="1"/>
          </p:nvPr>
        </p:nvSpPr>
        <p:spPr/>
        <p:txBody>
          <a:bodyPr vert="horz" lIns="91440" tIns="45720" rIns="91440" bIns="45720" rtlCol="0" anchor="t">
            <a:normAutofit/>
          </a:bodyPr>
          <a:lstStyle/>
          <a:p>
            <a:pPr marL="0" indent="0">
              <a:buNone/>
            </a:pPr>
            <a:r>
              <a:rPr lang="ja-JP" altLang="en-US" sz="3600" dirty="0">
                <a:ea typeface="ＭＳ Ｐゴシック"/>
              </a:rPr>
              <a:t>水分を十分にとりましょう</a:t>
            </a:r>
            <a:endParaRPr lang="en-US" altLang="ja-JP" sz="3600" dirty="0">
              <a:ea typeface="ＭＳ Ｐゴシック"/>
            </a:endParaRPr>
          </a:p>
          <a:p>
            <a:pPr marL="0" indent="0">
              <a:buNone/>
            </a:pPr>
            <a:endParaRPr lang="ja-JP" altLang="en-US" dirty="0">
              <a:ea typeface="ＭＳ Ｐゴシック"/>
            </a:endParaRPr>
          </a:p>
          <a:p>
            <a:r>
              <a:rPr lang="ja-JP" altLang="en-US" dirty="0">
                <a:ea typeface="ＭＳ Ｐゴシック"/>
              </a:rPr>
              <a:t>水やお茶など1日２リットル以上を目安にしてください。</a:t>
            </a:r>
            <a:endParaRPr lang="en-US" altLang="ja-JP" dirty="0">
              <a:ea typeface="ＭＳ Ｐゴシック"/>
            </a:endParaRPr>
          </a:p>
          <a:p>
            <a:pPr marL="0" indent="0">
              <a:buNone/>
            </a:pPr>
            <a:endParaRPr lang="ja-JP" altLang="en-US" dirty="0">
              <a:ea typeface="ＭＳ Ｐゴシック"/>
            </a:endParaRPr>
          </a:p>
          <a:p>
            <a:r>
              <a:rPr lang="ja-JP" altLang="en-US" dirty="0">
                <a:ea typeface="ＭＳ Ｐゴシック"/>
              </a:rPr>
              <a:t>甘いソフトドリンクなどは痛風のリスクを高めるので注意。</a:t>
            </a:r>
          </a:p>
        </p:txBody>
      </p:sp>
      <p:pic>
        <p:nvPicPr>
          <p:cNvPr id="4" name="図 3">
            <a:extLst>
              <a:ext uri="{FF2B5EF4-FFF2-40B4-BE49-F238E27FC236}">
                <a16:creationId xmlns:a16="http://schemas.microsoft.com/office/drawing/2014/main" id="{7C11B904-289D-46D4-C47D-0DAA8401AA7C}"/>
              </a:ext>
            </a:extLst>
          </p:cNvPr>
          <p:cNvPicPr>
            <a:picLocks noChangeAspect="1" noChangeArrowheads="1"/>
          </p:cNvPicPr>
          <p:nvPr/>
        </p:nvPicPr>
        <p:blipFill>
          <a:blip r:embed="rId2">
            <a:duotone>
              <a:srgbClr val="989AAC">
                <a:shade val="45000"/>
                <a:satMod val="135000"/>
              </a:srgbClr>
              <a:prstClr val="white"/>
            </a:duotone>
          </a:blip>
          <a:srcRect/>
          <a:stretch>
            <a:fillRect/>
          </a:stretch>
        </p:blipFill>
        <p:spPr bwMode="auto">
          <a:xfrm>
            <a:off x="244772" y="6010266"/>
            <a:ext cx="719138" cy="736600"/>
          </a:xfrm>
          <a:prstGeom prst="rect">
            <a:avLst/>
          </a:prstGeom>
          <a:noFill/>
          <a:ln>
            <a:noFill/>
          </a:ln>
        </p:spPr>
      </p:pic>
    </p:spTree>
    <p:extLst>
      <p:ext uri="{BB962C8B-B14F-4D97-AF65-F5344CB8AC3E}">
        <p14:creationId xmlns:p14="http://schemas.microsoft.com/office/powerpoint/2010/main" val="34261469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757</Words>
  <Application>Microsoft Office PowerPoint</Application>
  <PresentationFormat>ワイド画面</PresentationFormat>
  <Paragraphs>70</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Aptos</vt:lpstr>
      <vt:lpstr>Aptos Display</vt:lpstr>
      <vt:lpstr>Arial</vt:lpstr>
      <vt:lpstr>Calibri</vt:lpstr>
      <vt:lpstr>Office テーマ</vt:lpstr>
      <vt:lpstr>尿酸が重要です</vt:lpstr>
      <vt:lpstr>　　　　　　　　　　尿酸とは</vt:lpstr>
      <vt:lpstr>　　　　　　　　　高尿酸血症</vt:lpstr>
      <vt:lpstr>　　　　　　　　　痛風発作とは</vt:lpstr>
      <vt:lpstr>　　　　　高尿酸血症と生活習慣病</vt:lpstr>
      <vt:lpstr>　　　　　　　生活改善のポイント</vt:lpstr>
      <vt:lpstr>　　　　　　　生活改善のポイント①</vt:lpstr>
      <vt:lpstr>　　　　　　　生活改善のポイント②</vt:lpstr>
      <vt:lpstr>　　　　　　　生活改善のポイント③</vt:lpstr>
      <vt:lpstr>　　　　　　　生活改善のポイント④</vt:lpstr>
      <vt:lpstr>　　　　　　　生活改善のポイント⑤</vt:lpstr>
      <vt:lpstr>　　　　　　　高尿酸血症の治療</vt:lpstr>
      <vt:lpstr>　　　痛風発作（急性関節炎）の治療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前田 聡子</dc:creator>
  <cp:lastModifiedBy>児玉 恵美</cp:lastModifiedBy>
  <cp:revision>398</cp:revision>
  <dcterms:created xsi:type="dcterms:W3CDTF">2024-08-15T07:26:39Z</dcterms:created>
  <dcterms:modified xsi:type="dcterms:W3CDTF">2025-03-19T06:39:03Z</dcterms:modified>
</cp:coreProperties>
</file>