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8" r:id="rId1"/>
    <p:sldMasterId id="2147484054" r:id="rId2"/>
  </p:sldMasterIdLst>
  <p:notesMasterIdLst>
    <p:notesMasterId r:id="rId35"/>
  </p:notesMasterIdLst>
  <p:handoutMasterIdLst>
    <p:handoutMasterId r:id="rId36"/>
  </p:handoutMasterIdLst>
  <p:sldIdLst>
    <p:sldId id="256" r:id="rId3"/>
    <p:sldId id="267" r:id="rId4"/>
    <p:sldId id="370" r:id="rId5"/>
    <p:sldId id="269" r:id="rId6"/>
    <p:sldId id="268" r:id="rId7"/>
    <p:sldId id="257" r:id="rId8"/>
    <p:sldId id="299" r:id="rId9"/>
    <p:sldId id="263" r:id="rId10"/>
    <p:sldId id="429" r:id="rId11"/>
    <p:sldId id="298" r:id="rId12"/>
    <p:sldId id="311" r:id="rId13"/>
    <p:sldId id="280" r:id="rId14"/>
    <p:sldId id="306" r:id="rId15"/>
    <p:sldId id="318" r:id="rId16"/>
    <p:sldId id="394" r:id="rId17"/>
    <p:sldId id="395" r:id="rId18"/>
    <p:sldId id="404" r:id="rId19"/>
    <p:sldId id="432" r:id="rId20"/>
    <p:sldId id="403" r:id="rId21"/>
    <p:sldId id="287" r:id="rId22"/>
    <p:sldId id="415" r:id="rId23"/>
    <p:sldId id="419" r:id="rId24"/>
    <p:sldId id="358" r:id="rId25"/>
    <p:sldId id="430" r:id="rId26"/>
    <p:sldId id="433" r:id="rId27"/>
    <p:sldId id="302" r:id="rId28"/>
    <p:sldId id="346" r:id="rId29"/>
    <p:sldId id="284" r:id="rId30"/>
    <p:sldId id="285" r:id="rId31"/>
    <p:sldId id="289" r:id="rId32"/>
    <p:sldId id="357" r:id="rId33"/>
    <p:sldId id="367" r:id="rId34"/>
  </p:sldIdLst>
  <p:sldSz cx="9144000" cy="6858000" type="screen4x3"/>
  <p:notesSz cx="7099300" cy="10234613"/>
  <p:defaultTextStyle>
    <a:defPPr>
      <a:defRPr lang="ja-JP"/>
    </a:defPPr>
    <a:lvl1pPr algn="l" rtl="0" eaLnBrk="0" fontAlgn="base" hangingPunct="0">
      <a:spcBef>
        <a:spcPct val="0"/>
      </a:spcBef>
      <a:spcAft>
        <a:spcPct val="0"/>
      </a:spcAft>
      <a:defRPr kumimoji="1" sz="20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0"/>
      </a:spcBef>
      <a:spcAft>
        <a:spcPct val="0"/>
      </a:spcAft>
      <a:defRPr kumimoji="1" sz="20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0"/>
      </a:spcBef>
      <a:spcAft>
        <a:spcPct val="0"/>
      </a:spcAft>
      <a:defRPr kumimoji="1" sz="20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0"/>
      </a:spcBef>
      <a:spcAft>
        <a:spcPct val="0"/>
      </a:spcAft>
      <a:defRPr kumimoji="1" sz="20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0"/>
      </a:spcBef>
      <a:spcAft>
        <a:spcPct val="0"/>
      </a:spcAft>
      <a:defRPr kumimoji="1" sz="20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2000" kern="1200">
        <a:solidFill>
          <a:schemeClr val="tx1"/>
        </a:solidFill>
        <a:latin typeface="Times New Roman" pitchFamily="18" charset="0"/>
        <a:ea typeface="ＭＳ Ｐ明朝" pitchFamily="18" charset="-128"/>
        <a:cs typeface="+mn-cs"/>
      </a:defRPr>
    </a:lvl6pPr>
    <a:lvl7pPr marL="2743200" algn="l" defTabSz="914400" rtl="0" eaLnBrk="1" latinLnBrk="0" hangingPunct="1">
      <a:defRPr kumimoji="1" sz="2000" kern="1200">
        <a:solidFill>
          <a:schemeClr val="tx1"/>
        </a:solidFill>
        <a:latin typeface="Times New Roman" pitchFamily="18" charset="0"/>
        <a:ea typeface="ＭＳ Ｐ明朝" pitchFamily="18" charset="-128"/>
        <a:cs typeface="+mn-cs"/>
      </a:defRPr>
    </a:lvl7pPr>
    <a:lvl8pPr marL="3200400" algn="l" defTabSz="914400" rtl="0" eaLnBrk="1" latinLnBrk="0" hangingPunct="1">
      <a:defRPr kumimoji="1" sz="2000" kern="1200">
        <a:solidFill>
          <a:schemeClr val="tx1"/>
        </a:solidFill>
        <a:latin typeface="Times New Roman" pitchFamily="18" charset="0"/>
        <a:ea typeface="ＭＳ Ｐ明朝" pitchFamily="18" charset="-128"/>
        <a:cs typeface="+mn-cs"/>
      </a:defRPr>
    </a:lvl8pPr>
    <a:lvl9pPr marL="3657600" algn="l" defTabSz="914400" rtl="0" eaLnBrk="1" latinLnBrk="0" hangingPunct="1">
      <a:defRPr kumimoji="1" sz="2000" kern="1200">
        <a:solidFill>
          <a:schemeClr val="tx1"/>
        </a:solidFill>
        <a:latin typeface="Times New Roman" pitchFamily="18" charset="0"/>
        <a:ea typeface="ＭＳ Ｐ明朝" pitchFamily="18" charset="-128"/>
        <a:cs typeface="+mn-cs"/>
      </a:defRPr>
    </a:lvl9pPr>
  </p:defaultTextStyle>
  <p:modifyVerifier cryptProviderType="rsaFull" cryptAlgorithmClass="hash" cryptAlgorithmType="typeAny" cryptAlgorithmSid="4" spinCount="100000" saltData="7ZQbB1s219PgU6xAisKRBg==" hashData="HnRfZKBOfVDPmA4FctYgUEhaNrY="/>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FF"/>
    <a:srgbClr val="66FFFF"/>
    <a:srgbClr val="7CF0F6"/>
    <a:srgbClr val="211917"/>
    <a:srgbClr val="3D2D29"/>
    <a:srgbClr val="0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37" autoAdjust="0"/>
  </p:normalViewPr>
  <p:slideViewPr>
    <p:cSldViewPr>
      <p:cViewPr>
        <p:scale>
          <a:sx n="70" d="100"/>
          <a:sy n="70" d="100"/>
        </p:scale>
        <p:origin x="738" y="-114"/>
      </p:cViewPr>
      <p:guideLst>
        <p:guide orient="horz" pos="2160"/>
        <p:guide pos="2880"/>
      </p:guideLst>
    </p:cSldViewPr>
  </p:slideViewPr>
  <p:outlineViewPr>
    <p:cViewPr>
      <p:scale>
        <a:sx n="33" d="100"/>
        <a:sy n="33" d="100"/>
      </p:scale>
      <p:origin x="0" y="-327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4" d="100"/>
          <a:sy n="44" d="100"/>
        </p:scale>
        <p:origin x="-1932"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4022937"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eaLnBrk="1" hangingPunct="1">
              <a:spcBef>
                <a:spcPct val="0"/>
              </a:spcBef>
              <a:defRPr sz="130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0"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4022937"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eaLnBrk="1" hangingPunct="1">
              <a:defRPr sz="1300">
                <a:ea typeface="ＭＳ Ｐゴシック" pitchFamily="50" charset="-128"/>
              </a:defRPr>
            </a:lvl1pPr>
          </a:lstStyle>
          <a:p>
            <a:fld id="{E2CC2B41-32A1-4A91-B75F-FBC098A19D13}" type="slidenum">
              <a:rPr lang="en-US" altLang="ja-JP"/>
              <a:pPr/>
              <a:t>‹#›</a:t>
            </a:fld>
            <a:endParaRPr lang="en-US" altLang="ja-JP"/>
          </a:p>
        </p:txBody>
      </p:sp>
    </p:spTree>
    <p:extLst>
      <p:ext uri="{BB962C8B-B14F-4D97-AF65-F5344CB8AC3E}">
        <p14:creationId xmlns:p14="http://schemas.microsoft.com/office/powerpoint/2010/main" val="37434068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13315" name="Rectangle 3"/>
          <p:cNvSpPr>
            <a:spLocks noGrp="1" noChangeArrowheads="1"/>
          </p:cNvSpPr>
          <p:nvPr>
            <p:ph type="dt" idx="1"/>
          </p:nvPr>
        </p:nvSpPr>
        <p:spPr bwMode="auto">
          <a:xfrm>
            <a:off x="4022937"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eaLnBrk="1" hangingPunct="1">
              <a:spcBef>
                <a:spcPct val="0"/>
              </a:spcBef>
              <a:defRPr sz="1300">
                <a:ea typeface="ＭＳ Ｐゴシック" pitchFamily="50" charset="-128"/>
              </a:defRPr>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46574" y="4861441"/>
            <a:ext cx="5206153"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3318" name="Rectangle 6"/>
          <p:cNvSpPr>
            <a:spLocks noGrp="1" noChangeArrowheads="1"/>
          </p:cNvSpPr>
          <p:nvPr>
            <p:ph type="ftr" sz="quarter" idx="4"/>
          </p:nvPr>
        </p:nvSpPr>
        <p:spPr bwMode="auto">
          <a:xfrm>
            <a:off x="0"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13319" name="Rectangle 7"/>
          <p:cNvSpPr>
            <a:spLocks noGrp="1" noChangeArrowheads="1"/>
          </p:cNvSpPr>
          <p:nvPr>
            <p:ph type="sldNum" sz="quarter" idx="5"/>
          </p:nvPr>
        </p:nvSpPr>
        <p:spPr bwMode="auto">
          <a:xfrm>
            <a:off x="4022937"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eaLnBrk="1" hangingPunct="1">
              <a:defRPr sz="1300">
                <a:ea typeface="ＭＳ Ｐゴシック" pitchFamily="50" charset="-128"/>
              </a:defRPr>
            </a:lvl1pPr>
          </a:lstStyle>
          <a:p>
            <a:fld id="{0BEF2E8A-8ABB-41C3-ADB4-BAA1EB1AC045}" type="slidenum">
              <a:rPr lang="en-US" altLang="ja-JP"/>
              <a:pPr/>
              <a:t>‹#›</a:t>
            </a:fld>
            <a:endParaRPr lang="en-US" altLang="ja-JP"/>
          </a:p>
        </p:txBody>
      </p:sp>
    </p:spTree>
    <p:extLst>
      <p:ext uri="{BB962C8B-B14F-4D97-AF65-F5344CB8AC3E}">
        <p14:creationId xmlns:p14="http://schemas.microsoft.com/office/powerpoint/2010/main" val="59625073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ja-JP" altLang="en-US" sz="2200"/>
              <a:t>東京都医師会公衆衛生委員会では乳がん検診を、多くの方に受けていただけるように、マンモグラフィーあるいは超音波撮影を併用した、乳がん検診をわかりやすくまとめました。</a:t>
            </a:r>
          </a:p>
        </p:txBody>
      </p:sp>
    </p:spTree>
    <p:extLst>
      <p:ext uri="{BB962C8B-B14F-4D97-AF65-F5344CB8AC3E}">
        <p14:creationId xmlns:p14="http://schemas.microsoft.com/office/powerpoint/2010/main" val="1843831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ja-JP" altLang="en-US" sz="2200">
                <a:latin typeface="ＭＳ Ｐ明朝" pitchFamily="18" charset="-128"/>
              </a:rPr>
              <a:t>マンモグラフィーを視触診に併用して行うことにより、大きさが</a:t>
            </a:r>
            <a:r>
              <a:rPr lang="en-US" altLang="ja-JP" sz="2200">
                <a:latin typeface="ＭＳ Ｐ明朝" pitchFamily="18" charset="-128"/>
              </a:rPr>
              <a:t>2cm</a:t>
            </a:r>
            <a:r>
              <a:rPr lang="ja-JP" altLang="en-US" sz="2200">
                <a:latin typeface="ＭＳ Ｐ明朝" pitchFamily="18" charset="-128"/>
              </a:rPr>
              <a:t>までの早期の乳がんの発見率が上がることがわかっています。</a:t>
            </a:r>
          </a:p>
        </p:txBody>
      </p:sp>
    </p:spTree>
    <p:extLst>
      <p:ext uri="{BB962C8B-B14F-4D97-AF65-F5344CB8AC3E}">
        <p14:creationId xmlns:p14="http://schemas.microsoft.com/office/powerpoint/2010/main" val="13206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lnSpc>
                <a:spcPct val="90000"/>
              </a:lnSpc>
            </a:pPr>
            <a:r>
              <a:rPr lang="ja-JP" altLang="en-US" sz="2200"/>
              <a:t>マンモグラフィーとは乳房を２枚の板の間に挟んで平たくし、レントゲンで撮影する方法です。</a:t>
            </a:r>
          </a:p>
          <a:p>
            <a:pPr eaLnBrk="1" hangingPunct="1">
              <a:lnSpc>
                <a:spcPct val="90000"/>
              </a:lnSpc>
            </a:pPr>
            <a:r>
              <a:rPr lang="ja-JP" altLang="en-US" sz="2200"/>
              <a:t>専用の装置を使います。</a:t>
            </a:r>
          </a:p>
          <a:p>
            <a:pPr eaLnBrk="1" hangingPunct="1">
              <a:lnSpc>
                <a:spcPct val="90000"/>
              </a:lnSpc>
            </a:pPr>
            <a:r>
              <a:rPr lang="ja-JP" altLang="en-US" sz="2200"/>
              <a:t>従来は触ることができなかった、小さな病変をうつして、乳がんの早期発見に役立ちます。</a:t>
            </a:r>
          </a:p>
          <a:p>
            <a:pPr eaLnBrk="1" hangingPunct="1">
              <a:lnSpc>
                <a:spcPct val="90000"/>
              </a:lnSpc>
            </a:pPr>
            <a:endParaRPr lang="en-US" altLang="ja-JP" sz="2200"/>
          </a:p>
        </p:txBody>
      </p:sp>
    </p:spTree>
    <p:extLst>
      <p:ext uri="{BB962C8B-B14F-4D97-AF65-F5344CB8AC3E}">
        <p14:creationId xmlns:p14="http://schemas.microsoft.com/office/powerpoint/2010/main" val="468704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ja-JP" altLang="en-US" sz="2200">
                <a:latin typeface="ＭＳ Ｐ明朝" pitchFamily="18" charset="-128"/>
              </a:rPr>
              <a:t>マンモグラフィーの実際の撮影の様子です。検診では一般的に写真のように斜め方向にはさむ片側一方向の撮影ですが、上下方向ではさむ撮影法を併用し、片側</a:t>
            </a:r>
            <a:r>
              <a:rPr lang="en-US" altLang="ja-JP" sz="2200">
                <a:latin typeface="ＭＳ Ｐ明朝" pitchFamily="18" charset="-128"/>
              </a:rPr>
              <a:t>2</a:t>
            </a:r>
            <a:r>
              <a:rPr lang="ja-JP" altLang="en-US" sz="2200">
                <a:latin typeface="ＭＳ Ｐ明朝" pitchFamily="18" charset="-128"/>
              </a:rPr>
              <a:t>方向撮影で行う場合もあります。４０代までの方は２方向撮影が推奨されています。</a:t>
            </a:r>
          </a:p>
        </p:txBody>
      </p:sp>
    </p:spTree>
    <p:extLst>
      <p:ext uri="{BB962C8B-B14F-4D97-AF65-F5344CB8AC3E}">
        <p14:creationId xmlns:p14="http://schemas.microsoft.com/office/powerpoint/2010/main" val="377046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ja-JP" altLang="en-US" sz="2200">
                <a:latin typeface="ＭＳ Ｐ明朝" pitchFamily="18" charset="-128"/>
              </a:rPr>
              <a:t>マンモグラフィーの画像を示します。ピンク色の円に囲まれた部位が乳がんを示しています。マンモグラフィーの特徴は、乳腺組織が脂肪に置き換わる</a:t>
            </a:r>
            <a:r>
              <a:rPr lang="ja-JP" altLang="en-US" sz="2200">
                <a:solidFill>
                  <a:schemeClr val="tx2"/>
                </a:solidFill>
                <a:latin typeface="ＭＳ Ｐ明朝" pitchFamily="18" charset="-128"/>
              </a:rPr>
              <a:t>閉経後にはさらに見つかりやすくなり、撮影時期の違う写真を並べることにより、経過を比較しやすいため早期発見に役立ちます。反面、微量ながら放射線を浴び、</a:t>
            </a:r>
            <a:r>
              <a:rPr lang="en-US" altLang="ja-JP" sz="2200">
                <a:solidFill>
                  <a:schemeClr val="tx2"/>
                </a:solidFill>
                <a:latin typeface="ＭＳ Ｐ明朝" pitchFamily="18" charset="-128"/>
              </a:rPr>
              <a:t>2</a:t>
            </a:r>
            <a:r>
              <a:rPr lang="ja-JP" altLang="en-US" sz="2200">
                <a:solidFill>
                  <a:schemeClr val="tx2"/>
                </a:solidFill>
                <a:latin typeface="ＭＳ Ｐ明朝" pitchFamily="18" charset="-128"/>
              </a:rPr>
              <a:t>枚の板に乳腺をはさむため、少しの痛みをともないます。</a:t>
            </a:r>
          </a:p>
          <a:p>
            <a:pPr eaLnBrk="1" hangingPunct="1">
              <a:lnSpc>
                <a:spcPct val="170000"/>
              </a:lnSpc>
              <a:spcBef>
                <a:spcPct val="0"/>
              </a:spcBef>
              <a:buClr>
                <a:schemeClr val="tx1"/>
              </a:buClr>
              <a:buFont typeface="Wingdings" pitchFamily="2" charset="2"/>
              <a:buChar char="n"/>
            </a:pPr>
            <a:endParaRPr lang="en-US" altLang="ja-JP" sz="2200">
              <a:latin typeface="ＭＳ Ｐ明朝" pitchFamily="18" charset="-128"/>
            </a:endParaRPr>
          </a:p>
        </p:txBody>
      </p:sp>
    </p:spTree>
    <p:extLst>
      <p:ext uri="{BB962C8B-B14F-4D97-AF65-F5344CB8AC3E}">
        <p14:creationId xmlns:p14="http://schemas.microsoft.com/office/powerpoint/2010/main" val="77948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ja-JP" altLang="en-US" sz="2200"/>
              <a:t>マンモグラフィーに映された腫瘤、すなわちしこりの病変です。矢印の部位にはっきりと白い影で映されています。</a:t>
            </a:r>
          </a:p>
        </p:txBody>
      </p:sp>
    </p:spTree>
    <p:extLst>
      <p:ext uri="{BB962C8B-B14F-4D97-AF65-F5344CB8AC3E}">
        <p14:creationId xmlns:p14="http://schemas.microsoft.com/office/powerpoint/2010/main" val="3251167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6867" name="ノート プレースホルダー 2"/>
          <p:cNvSpPr>
            <a:spLocks noGrp="1"/>
          </p:cNvSpPr>
          <p:nvPr>
            <p:ph type="body" idx="1"/>
          </p:nvPr>
        </p:nvSpPr>
        <p:spPr>
          <a:noFill/>
        </p:spPr>
        <p:txBody>
          <a:bodyPr/>
          <a:lstStyle/>
          <a:p>
            <a:r>
              <a:rPr lang="ja-JP" altLang="en-US" sz="2200"/>
              <a:t>マンモグラフィーで発見された乳がんの石灰化例を示しています。ピンクの楕円の中に見られる砂の粒をまいたような白い点状の構造がみられます。乳がん特有の石灰化はマンモグラフィーに写される重要な兆候です。</a:t>
            </a:r>
          </a:p>
          <a:p>
            <a:endParaRPr lang="ja-JP" altLang="en-US" sz="2200"/>
          </a:p>
        </p:txBody>
      </p:sp>
    </p:spTree>
    <p:extLst>
      <p:ext uri="{BB962C8B-B14F-4D97-AF65-F5344CB8AC3E}">
        <p14:creationId xmlns:p14="http://schemas.microsoft.com/office/powerpoint/2010/main" val="240405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ja-JP" altLang="en-US" sz="2200"/>
              <a:t>マンモグラフィで映る病変がすべて乳がんと限りません。様々な良性の病変も映し出します。ピンクの円内に写っているややでこぼこした円形の影は線維腺腫というよく見かける良性のしこりです。</a:t>
            </a:r>
          </a:p>
        </p:txBody>
      </p:sp>
    </p:spTree>
    <p:extLst>
      <p:ext uri="{BB962C8B-B14F-4D97-AF65-F5344CB8AC3E}">
        <p14:creationId xmlns:p14="http://schemas.microsoft.com/office/powerpoint/2010/main" val="3308428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40963" name="ノート プレースホルダー 2"/>
          <p:cNvSpPr>
            <a:spLocks noGrp="1"/>
          </p:cNvSpPr>
          <p:nvPr>
            <p:ph type="body" idx="1"/>
          </p:nvPr>
        </p:nvSpPr>
        <p:spPr>
          <a:noFill/>
        </p:spPr>
        <p:txBody>
          <a:bodyPr/>
          <a:lstStyle/>
          <a:p>
            <a:r>
              <a:rPr lang="ja-JP" altLang="en-US" sz="2200"/>
              <a:t>マンモグラフィでは、乳腺は白く映ります。乳がんのしこりも白く映るので隠れることがあり発見困難な場合があります。閉経前ではとくに隠れやすくなります。このような隠れやすい病変には超音波が役に立つことがあります。</a:t>
            </a:r>
          </a:p>
        </p:txBody>
      </p:sp>
    </p:spTree>
    <p:extLst>
      <p:ext uri="{BB962C8B-B14F-4D97-AF65-F5344CB8AC3E}">
        <p14:creationId xmlns:p14="http://schemas.microsoft.com/office/powerpoint/2010/main" val="388883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p:spPr>
        <p:txBody>
          <a:bodyPr/>
          <a:lstStyle/>
          <a:p>
            <a:r>
              <a:rPr lang="ja-JP" altLang="en-US" sz="2200">
                <a:latin typeface="ＭＳ Ｐ明朝" pitchFamily="18" charset="-128"/>
              </a:rPr>
              <a:t>マンモグラフィの被ばくは大丈夫でしょうか？</a:t>
            </a:r>
            <a:endParaRPr lang="en-US" altLang="ja-JP" sz="2200">
              <a:latin typeface="ＭＳ Ｐ明朝" pitchFamily="18" charset="-128"/>
            </a:endParaRPr>
          </a:p>
          <a:p>
            <a:r>
              <a:rPr lang="ja-JP" altLang="en-US" sz="2200">
                <a:latin typeface="ＭＳ Ｐ明朝" pitchFamily="18" charset="-128"/>
              </a:rPr>
              <a:t>大丈夫、私たちが普段知らないで浴びている被ばくと比較しても小さいものです。</a:t>
            </a:r>
          </a:p>
          <a:p>
            <a:r>
              <a:rPr lang="ja-JP" altLang="en-US" sz="2200">
                <a:latin typeface="ＭＳ Ｐ明朝" pitchFamily="18" charset="-128"/>
              </a:rPr>
              <a:t>しかし、</a:t>
            </a:r>
            <a:r>
              <a:rPr lang="en-US" altLang="ja-JP" sz="2200">
                <a:latin typeface="ＭＳ Ｐ明朝" pitchFamily="18" charset="-128"/>
              </a:rPr>
              <a:t>2</a:t>
            </a:r>
            <a:r>
              <a:rPr lang="ja-JP" altLang="en-US" sz="2200">
                <a:latin typeface="ＭＳ Ｐ明朝" pitchFamily="18" charset="-128"/>
              </a:rPr>
              <a:t>年に一度マンモグラフィ検診を受けた場合、</a:t>
            </a:r>
            <a:r>
              <a:rPr lang="en-US" altLang="ja-JP" sz="2200">
                <a:latin typeface="ＭＳ Ｐ明朝" pitchFamily="18" charset="-128"/>
              </a:rPr>
              <a:t>20</a:t>
            </a:r>
            <a:r>
              <a:rPr lang="ja-JP" altLang="en-US" sz="2200">
                <a:latin typeface="ＭＳ Ｐ明朝" pitchFamily="18" charset="-128"/>
              </a:rPr>
              <a:t>歳代をはじめとする若い年代では被ばくなどのリスクが利益を超えてしまうこともあり、現在の検診では</a:t>
            </a:r>
            <a:r>
              <a:rPr lang="en-US" altLang="ja-JP" sz="2200">
                <a:latin typeface="ＭＳ Ｐ明朝" pitchFamily="18" charset="-128"/>
              </a:rPr>
              <a:t>40</a:t>
            </a:r>
            <a:r>
              <a:rPr lang="ja-JP" altLang="en-US" sz="2200">
                <a:latin typeface="ＭＳ Ｐ明朝" pitchFamily="18" charset="-128"/>
              </a:rPr>
              <a:t>歳以上の女性が対象とされています。</a:t>
            </a:r>
          </a:p>
          <a:p>
            <a:endParaRPr lang="ja-JP" altLang="en-US" smtClean="0"/>
          </a:p>
        </p:txBody>
      </p:sp>
    </p:spTree>
    <p:extLst>
      <p:ext uri="{BB962C8B-B14F-4D97-AF65-F5344CB8AC3E}">
        <p14:creationId xmlns:p14="http://schemas.microsoft.com/office/powerpoint/2010/main" val="1736379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ln/>
        </p:spPr>
      </p:sp>
      <p:sp>
        <p:nvSpPr>
          <p:cNvPr id="45059" name="ノート プレースホルダー 2"/>
          <p:cNvSpPr>
            <a:spLocks noGrp="1"/>
          </p:cNvSpPr>
          <p:nvPr>
            <p:ph type="body" idx="1"/>
          </p:nvPr>
        </p:nvSpPr>
        <p:spPr>
          <a:noFill/>
        </p:spPr>
        <p:txBody>
          <a:bodyPr/>
          <a:lstStyle/>
          <a:p>
            <a:r>
              <a:rPr lang="ja-JP" altLang="en-US" sz="2200"/>
              <a:t>マンモグラフィは様々な病変の発見に役立ちますが、２０歳代の女性では、がんの発見率が低く、被ばくなどのリスクがゼロではないため、とくに無症状の２０歳代の女性へのマンモグラフィは避けるべきと考えられています。</a:t>
            </a:r>
          </a:p>
        </p:txBody>
      </p:sp>
    </p:spTree>
    <p:extLst>
      <p:ext uri="{BB962C8B-B14F-4D97-AF65-F5344CB8AC3E}">
        <p14:creationId xmlns:p14="http://schemas.microsoft.com/office/powerpoint/2010/main" val="335779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ja-JP" altLang="en-US" sz="2200" dirty="0">
                <a:latin typeface="ＭＳ Ｐ明朝" pitchFamily="18" charset="-128"/>
              </a:rPr>
              <a:t>日本において、</a:t>
            </a:r>
            <a:r>
              <a:rPr lang="en-US" altLang="ja-JP" sz="2200" dirty="0">
                <a:latin typeface="ＭＳ Ｐ明朝" pitchFamily="18" charset="-128"/>
              </a:rPr>
              <a:t>1</a:t>
            </a:r>
            <a:r>
              <a:rPr lang="ja-JP" altLang="en-US" sz="2200" dirty="0">
                <a:latin typeface="ＭＳ Ｐ明朝" pitchFamily="18" charset="-128"/>
              </a:rPr>
              <a:t>年間に乳がんで亡くなる方の数は、この</a:t>
            </a:r>
            <a:r>
              <a:rPr lang="en-US" altLang="ja-JP" sz="2200" dirty="0">
                <a:latin typeface="ＭＳ Ｐ明朝" pitchFamily="18" charset="-128"/>
              </a:rPr>
              <a:t>40</a:t>
            </a:r>
            <a:r>
              <a:rPr lang="ja-JP" altLang="en-US" sz="2200" dirty="0">
                <a:latin typeface="ＭＳ Ｐ明朝" pitchFamily="18" charset="-128"/>
              </a:rPr>
              <a:t>年間</a:t>
            </a:r>
            <a:r>
              <a:rPr lang="ja-JP" altLang="en-US" sz="2200" dirty="0" smtClean="0">
                <a:latin typeface="ＭＳ Ｐ明朝" pitchFamily="18" charset="-128"/>
              </a:rPr>
              <a:t>で</a:t>
            </a:r>
            <a:r>
              <a:rPr lang="en-US" altLang="ja-JP" sz="2200" dirty="0" smtClean="0">
                <a:latin typeface="ＭＳ Ｐ明朝" pitchFamily="18" charset="-128"/>
              </a:rPr>
              <a:t>5</a:t>
            </a:r>
            <a:r>
              <a:rPr lang="ja-JP" altLang="en-US" sz="2200" dirty="0">
                <a:latin typeface="ＭＳ Ｐ明朝" pitchFamily="18" charset="-128"/>
              </a:rPr>
              <a:t>倍以上となり、</a:t>
            </a:r>
            <a:r>
              <a:rPr lang="en-US" altLang="ja-JP" sz="2200" dirty="0">
                <a:latin typeface="ＭＳ Ｐ明朝" pitchFamily="18" charset="-128"/>
              </a:rPr>
              <a:t>2013</a:t>
            </a:r>
            <a:r>
              <a:rPr lang="ja-JP" altLang="en-US" sz="2200" dirty="0">
                <a:latin typeface="ＭＳ Ｐ明朝" pitchFamily="18" charset="-128"/>
              </a:rPr>
              <a:t>年には</a:t>
            </a:r>
            <a:r>
              <a:rPr lang="en-US" altLang="ja-JP" sz="2200" dirty="0">
                <a:latin typeface="ＭＳ Ｐ明朝" pitchFamily="18" charset="-128"/>
              </a:rPr>
              <a:t>1</a:t>
            </a:r>
            <a:r>
              <a:rPr lang="ja-JP" altLang="en-US" sz="2200" dirty="0">
                <a:latin typeface="ＭＳ Ｐ明朝" pitchFamily="18" charset="-128"/>
              </a:rPr>
              <a:t>万</a:t>
            </a:r>
            <a:r>
              <a:rPr lang="en-US" altLang="ja-JP" sz="2200" dirty="0">
                <a:latin typeface="ＭＳ Ｐ明朝" pitchFamily="18" charset="-128"/>
              </a:rPr>
              <a:t>3000</a:t>
            </a:r>
            <a:r>
              <a:rPr lang="ja-JP" altLang="en-US" sz="2200" dirty="0">
                <a:latin typeface="ＭＳ Ｐ明朝" pitchFamily="18" charset="-128"/>
              </a:rPr>
              <a:t>人を超えました。</a:t>
            </a:r>
          </a:p>
        </p:txBody>
      </p:sp>
    </p:spTree>
    <p:extLst>
      <p:ext uri="{BB962C8B-B14F-4D97-AF65-F5344CB8AC3E}">
        <p14:creationId xmlns:p14="http://schemas.microsoft.com/office/powerpoint/2010/main" val="1303175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ja-JP" altLang="en-US" sz="2200"/>
              <a:t>超音波撮影はこのように、超音波を発生する棒状のセンサーを乳房に直接当てて行います。マンモグラフィーに写りにくい若い年代の方にはより効果的で、簡便な上に、傷害がなく何度でも受けることができます。</a:t>
            </a:r>
          </a:p>
        </p:txBody>
      </p:sp>
    </p:spTree>
    <p:extLst>
      <p:ext uri="{BB962C8B-B14F-4D97-AF65-F5344CB8AC3E}">
        <p14:creationId xmlns:p14="http://schemas.microsoft.com/office/powerpoint/2010/main" val="1710021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ln/>
        </p:spPr>
      </p:sp>
      <p:sp>
        <p:nvSpPr>
          <p:cNvPr id="49155" name="ノート プレースホルダー 2"/>
          <p:cNvSpPr>
            <a:spLocks noGrp="1"/>
          </p:cNvSpPr>
          <p:nvPr>
            <p:ph type="body" idx="1"/>
          </p:nvPr>
        </p:nvSpPr>
        <p:spPr>
          <a:noFill/>
        </p:spPr>
        <p:txBody>
          <a:bodyPr/>
          <a:lstStyle/>
          <a:p>
            <a:r>
              <a:rPr lang="ja-JP" altLang="en-US" sz="2200"/>
              <a:t>乳がんの超音波画像を示しています。矢印の先端のやや黒く写っている像が乳がんです。</a:t>
            </a:r>
          </a:p>
          <a:p>
            <a:endParaRPr lang="ja-JP" altLang="en-US" sz="2200"/>
          </a:p>
        </p:txBody>
      </p:sp>
    </p:spTree>
    <p:extLst>
      <p:ext uri="{BB962C8B-B14F-4D97-AF65-F5344CB8AC3E}">
        <p14:creationId xmlns:p14="http://schemas.microsoft.com/office/powerpoint/2010/main" val="1353355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a:spLocks noGrp="1"/>
          </p:cNvSpPr>
          <p:nvPr>
            <p:ph type="body" idx="1"/>
          </p:nvPr>
        </p:nvSpPr>
        <p:spPr>
          <a:noFill/>
        </p:spPr>
        <p:txBody>
          <a:bodyPr/>
          <a:lstStyle/>
          <a:p>
            <a:r>
              <a:rPr lang="ja-JP" altLang="en-US" sz="2200"/>
              <a:t>マンモグラフィと超音波のどちらがよい検査なのかは答えがありません。</a:t>
            </a:r>
            <a:endParaRPr lang="en-US" altLang="ja-JP" sz="2200"/>
          </a:p>
          <a:p>
            <a:r>
              <a:rPr lang="ja-JP" altLang="en-US" sz="2200"/>
              <a:t>それぞれに発見される病変の特徴が異なり、どちらもよい検査と言えます。</a:t>
            </a:r>
            <a:endParaRPr lang="en-US" altLang="ja-JP" sz="2200"/>
          </a:p>
          <a:p>
            <a:r>
              <a:rPr lang="ja-JP" altLang="en-US" sz="2200"/>
              <a:t>それぞれに長所、短所があるので、上手に使っていく必要があります。</a:t>
            </a:r>
            <a:endParaRPr lang="en-US" altLang="ja-JP" sz="2200"/>
          </a:p>
        </p:txBody>
      </p:sp>
    </p:spTree>
    <p:extLst>
      <p:ext uri="{BB962C8B-B14F-4D97-AF65-F5344CB8AC3E}">
        <p14:creationId xmlns:p14="http://schemas.microsoft.com/office/powerpoint/2010/main" val="3458576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lnSpc>
                <a:spcPct val="90000"/>
              </a:lnSpc>
            </a:pPr>
            <a:r>
              <a:rPr lang="ja-JP" altLang="en-US" sz="2200"/>
              <a:t>画像診断法を併用した乳がん検診の写真をお示ししましたが、乳がんの画像はとても繊細な所見が多く、すべてのがんが見つかるわけではありません。</a:t>
            </a:r>
            <a:endParaRPr lang="en-US" altLang="ja-JP" sz="2200"/>
          </a:p>
          <a:p>
            <a:pPr eaLnBrk="1" hangingPunct="1">
              <a:lnSpc>
                <a:spcPct val="90000"/>
              </a:lnSpc>
            </a:pPr>
            <a:r>
              <a:rPr lang="ja-JP" altLang="en-US" sz="2200"/>
              <a:t>また一生、問題とならないような非常におとなしい癌が、検診を受けることで検出されることもわかってきました。</a:t>
            </a:r>
            <a:endParaRPr lang="en-US" altLang="ja-JP" sz="2200"/>
          </a:p>
        </p:txBody>
      </p:sp>
    </p:spTree>
    <p:extLst>
      <p:ext uri="{BB962C8B-B14F-4D97-AF65-F5344CB8AC3E}">
        <p14:creationId xmlns:p14="http://schemas.microsoft.com/office/powerpoint/2010/main" val="3867203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lnSpc>
                <a:spcPct val="90000"/>
              </a:lnSpc>
            </a:pPr>
            <a:r>
              <a:rPr lang="ja-JP" altLang="en-US" sz="2200"/>
              <a:t>乳がん検診は万能ではありません。</a:t>
            </a:r>
            <a:endParaRPr lang="en-US" altLang="ja-JP" sz="2200"/>
          </a:p>
          <a:p>
            <a:pPr eaLnBrk="1" hangingPunct="1">
              <a:lnSpc>
                <a:spcPct val="90000"/>
              </a:lnSpc>
            </a:pPr>
            <a:r>
              <a:rPr lang="ja-JP" altLang="en-US" sz="2200"/>
              <a:t>次回の検診までのあいだには、自己触診を行って管理しましょう。</a:t>
            </a:r>
            <a:endParaRPr lang="en-US" altLang="ja-JP" sz="2200"/>
          </a:p>
          <a:p>
            <a:pPr eaLnBrk="1" hangingPunct="1">
              <a:lnSpc>
                <a:spcPct val="90000"/>
              </a:lnSpc>
            </a:pPr>
            <a:r>
              <a:rPr lang="ja-JP" altLang="en-US" sz="2200"/>
              <a:t>なにか気になることがあった場合には、次回の検診を待たず、医療機関を受診ください。</a:t>
            </a:r>
          </a:p>
          <a:p>
            <a:pPr eaLnBrk="1" hangingPunct="1">
              <a:lnSpc>
                <a:spcPct val="90000"/>
              </a:lnSpc>
            </a:pPr>
            <a:endParaRPr lang="en-US" altLang="ja-JP" sz="2200"/>
          </a:p>
        </p:txBody>
      </p:sp>
    </p:spTree>
    <p:extLst>
      <p:ext uri="{BB962C8B-B14F-4D97-AF65-F5344CB8AC3E}">
        <p14:creationId xmlns:p14="http://schemas.microsoft.com/office/powerpoint/2010/main" val="1953571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ln/>
        </p:spPr>
      </p:sp>
      <p:sp>
        <p:nvSpPr>
          <p:cNvPr id="57347" name="ノート プレースホルダー 2"/>
          <p:cNvSpPr>
            <a:spLocks noGrp="1"/>
          </p:cNvSpPr>
          <p:nvPr>
            <p:ph type="body" idx="1"/>
          </p:nvPr>
        </p:nvSpPr>
        <p:spPr>
          <a:xfrm>
            <a:off x="946574" y="4861440"/>
            <a:ext cx="5206153" cy="5080402"/>
          </a:xfrm>
          <a:noFill/>
        </p:spPr>
        <p:txBody>
          <a:bodyPr/>
          <a:lstStyle/>
          <a:p>
            <a:pPr eaLnBrk="1" hangingPunct="1"/>
            <a:r>
              <a:rPr lang="ja-JP" altLang="en-US" sz="2200" dirty="0"/>
              <a:t>乳がん検診の利益と不利益は避けられない現実です。</a:t>
            </a:r>
            <a:endParaRPr lang="en-US" altLang="ja-JP" sz="2200" dirty="0"/>
          </a:p>
          <a:p>
            <a:pPr eaLnBrk="1" hangingPunct="1"/>
            <a:r>
              <a:rPr lang="ja-JP" altLang="en-US" sz="2200" dirty="0"/>
              <a:t>マンモグラフィは、５０歳から７４歳の女性については、それより若い女性に対してよりも、乳がん死亡率減少効果があるとされ、検診をうけることで明らかな利益があります。</a:t>
            </a:r>
          </a:p>
          <a:p>
            <a:pPr eaLnBrk="1" hangingPunct="1"/>
            <a:r>
              <a:rPr lang="ja-JP" altLang="en-US" sz="2200" dirty="0"/>
              <a:t>診断の過程で</a:t>
            </a:r>
            <a:r>
              <a:rPr lang="ja-JP" altLang="ja-JP" sz="2200" dirty="0"/>
              <a:t>がんではなかった場合、結果的には受けなくてもよかった精密検査</a:t>
            </a:r>
            <a:r>
              <a:rPr lang="ja-JP" altLang="en-US" sz="2200" dirty="0"/>
              <a:t>、それにかかわる被ばくや、細胞・組織検査などで痛みや不安を与える可能性があって、若い年代の方によりその可能性が高いことは不利益としてご理解いただく必要があります。</a:t>
            </a:r>
          </a:p>
          <a:p>
            <a:endParaRPr lang="ja-JP" altLang="en-US" sz="2200" dirty="0"/>
          </a:p>
        </p:txBody>
      </p:sp>
    </p:spTree>
    <p:extLst>
      <p:ext uri="{BB962C8B-B14F-4D97-AF65-F5344CB8AC3E}">
        <p14:creationId xmlns:p14="http://schemas.microsoft.com/office/powerpoint/2010/main" val="45094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p:txBody>
          <a:bodyPr/>
          <a:lstStyle/>
          <a:p>
            <a:pPr eaLnBrk="1" hangingPunct="1">
              <a:defRPr/>
            </a:pPr>
            <a:r>
              <a:rPr lang="ja-JP" altLang="en-US" sz="2200" dirty="0"/>
              <a:t>乳がんの早期発見につながるきっかけは</a:t>
            </a:r>
            <a:endParaRPr lang="en-US" altLang="ja-JP" sz="2200" dirty="0"/>
          </a:p>
          <a:p>
            <a:pPr marL="371429" indent="-371429" eaLnBrk="1" hangingPunct="1">
              <a:buFont typeface="Arial" panose="020B0604020202020204" pitchFamily="34" charset="0"/>
              <a:buChar char="•"/>
              <a:defRPr/>
            </a:pPr>
            <a:r>
              <a:rPr lang="ja-JP" altLang="en-US" sz="2200" dirty="0"/>
              <a:t>小さなしこりをさわること、</a:t>
            </a:r>
            <a:endParaRPr lang="en-US" altLang="ja-JP" sz="2200" dirty="0"/>
          </a:p>
          <a:p>
            <a:pPr marL="371429" indent="-371429" eaLnBrk="1" hangingPunct="1">
              <a:buFont typeface="Arial" panose="020B0604020202020204" pitchFamily="34" charset="0"/>
              <a:buChar char="•"/>
              <a:defRPr/>
            </a:pPr>
            <a:r>
              <a:rPr lang="ja-JP" altLang="en-US" sz="2200" dirty="0"/>
              <a:t>血液、あるいは黒色の乳汁分泌を見たとき</a:t>
            </a:r>
            <a:endParaRPr lang="en-US" altLang="ja-JP" sz="2200" dirty="0"/>
          </a:p>
          <a:p>
            <a:pPr marL="371429" indent="-371429" eaLnBrk="1" hangingPunct="1">
              <a:buFont typeface="Arial" panose="020B0604020202020204" pitchFamily="34" charset="0"/>
              <a:buChar char="•"/>
              <a:defRPr/>
            </a:pPr>
            <a:r>
              <a:rPr lang="ja-JP" altLang="en-US" sz="2200" dirty="0"/>
              <a:t>乳頭のび</a:t>
            </a:r>
            <a:r>
              <a:rPr lang="ja-JP" altLang="en-US" sz="2200" dirty="0" err="1"/>
              <a:t>らん</a:t>
            </a:r>
            <a:r>
              <a:rPr lang="ja-JP" altLang="en-US" sz="2200" dirty="0"/>
              <a:t>、すなわちただれを見たとき</a:t>
            </a:r>
            <a:endParaRPr lang="en-US" altLang="ja-JP" sz="2200" dirty="0"/>
          </a:p>
          <a:p>
            <a:pPr eaLnBrk="1" hangingPunct="1">
              <a:defRPr/>
            </a:pPr>
            <a:r>
              <a:rPr lang="ja-JP" altLang="en-US" sz="2200" dirty="0"/>
              <a:t>などがあります。</a:t>
            </a:r>
          </a:p>
        </p:txBody>
      </p:sp>
    </p:spTree>
    <p:extLst>
      <p:ext uri="{BB962C8B-B14F-4D97-AF65-F5344CB8AC3E}">
        <p14:creationId xmlns:p14="http://schemas.microsoft.com/office/powerpoint/2010/main" val="1366702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ja-JP" altLang="en-US" sz="2200"/>
              <a:t>乳頭部のびらん、すなわちただれを示した写真です。血液の分泌物は黒色の場合もあります。</a:t>
            </a:r>
          </a:p>
          <a:p>
            <a:pPr eaLnBrk="1" hangingPunct="1"/>
            <a:r>
              <a:rPr lang="ja-JP" altLang="en-US" sz="2200"/>
              <a:t>写真の方は乳がんと診断されました。</a:t>
            </a:r>
          </a:p>
        </p:txBody>
      </p:sp>
    </p:spTree>
    <p:extLst>
      <p:ext uri="{BB962C8B-B14F-4D97-AF65-F5344CB8AC3E}">
        <p14:creationId xmlns:p14="http://schemas.microsoft.com/office/powerpoint/2010/main" val="221366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ja-JP" altLang="en-US" sz="2200"/>
              <a:t>乳がんの患者さんは、ご自分で発見される方が最も多いため、自己触診法を行っていただくことは早期発見に有効です。</a:t>
            </a:r>
          </a:p>
          <a:p>
            <a:pPr eaLnBrk="1" hangingPunct="1"/>
            <a:r>
              <a:rPr lang="ja-JP" altLang="en-US" sz="2200"/>
              <a:t>図（１）のように鏡に向かい、両腕を高く上げて「ひきつれ・くぼみ・ふくらみ・乳首や乳輪の変化」はないか確認します。</a:t>
            </a:r>
          </a:p>
          <a:p>
            <a:pPr eaLnBrk="1" hangingPunct="1"/>
            <a:r>
              <a:rPr lang="ja-JP" altLang="en-US" sz="2200"/>
              <a:t>続いて図（２）のように両腕をまっすぐ下ろした状態や腰にあてた状態で、</a:t>
            </a:r>
            <a:r>
              <a:rPr lang="en-US" altLang="ja-JP" sz="2200"/>
              <a:t>(1)</a:t>
            </a:r>
            <a:r>
              <a:rPr lang="ja-JP" altLang="en-US" sz="2200"/>
              <a:t>と同じように確認します。</a:t>
            </a:r>
          </a:p>
          <a:p>
            <a:pPr eaLnBrk="1" hangingPunct="1"/>
            <a:endParaRPr lang="ja-JP" altLang="en-US" sz="1900"/>
          </a:p>
          <a:p>
            <a:pPr eaLnBrk="1" hangingPunct="1"/>
            <a:endParaRPr lang="en-US" altLang="ja-JP" sz="1900"/>
          </a:p>
        </p:txBody>
      </p:sp>
    </p:spTree>
    <p:extLst>
      <p:ext uri="{BB962C8B-B14F-4D97-AF65-F5344CB8AC3E}">
        <p14:creationId xmlns:p14="http://schemas.microsoft.com/office/powerpoint/2010/main" val="2651727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ja-JP" altLang="en-US" sz="2200"/>
              <a:t>続いて３～４本指をそろえて、指の腹と肋骨で乳房をはさむように触れます。「の」の字を書くように、しこりがないか乳房全体をチェックします。特に乳房の上部外側に注意しましょう。入浴中に石鹸がついてすべる状態ですとよりわかりやすくなります。</a:t>
            </a:r>
          </a:p>
          <a:p>
            <a:pPr eaLnBrk="1" hangingPunct="1"/>
            <a:r>
              <a:rPr lang="ja-JP" altLang="en-US" sz="2200"/>
              <a:t>さらにわきの下に手を入れて、しこりがないかチェックします。</a:t>
            </a:r>
          </a:p>
          <a:p>
            <a:pPr eaLnBrk="1" hangingPunct="1"/>
            <a:r>
              <a:rPr lang="ja-JP" altLang="en-US" sz="2200"/>
              <a:t>また（５）のように乳房や乳首をしぼるようにして、分泌物がないかチェックします。</a:t>
            </a:r>
          </a:p>
          <a:p>
            <a:pPr eaLnBrk="1" hangingPunct="1"/>
            <a:endParaRPr lang="ja-JP" altLang="en-US" sz="2200"/>
          </a:p>
          <a:p>
            <a:pPr eaLnBrk="1" hangingPunct="1"/>
            <a:endParaRPr lang="en-US" altLang="ja-JP" smtClean="0"/>
          </a:p>
        </p:txBody>
      </p:sp>
    </p:spTree>
    <p:extLst>
      <p:ext uri="{BB962C8B-B14F-4D97-AF65-F5344CB8AC3E}">
        <p14:creationId xmlns:p14="http://schemas.microsoft.com/office/powerpoint/2010/main" val="77239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a:ln/>
        </p:spPr>
      </p:sp>
      <p:sp>
        <p:nvSpPr>
          <p:cNvPr id="12291" name="ノート プレースホルダー 2"/>
          <p:cNvSpPr>
            <a:spLocks noGrp="1"/>
          </p:cNvSpPr>
          <p:nvPr>
            <p:ph type="body" idx="1"/>
          </p:nvPr>
        </p:nvSpPr>
        <p:spPr>
          <a:noFill/>
        </p:spPr>
        <p:txBody>
          <a:bodyPr/>
          <a:lstStyle/>
          <a:p>
            <a:r>
              <a:rPr lang="ja-JP" altLang="en-US" sz="2200"/>
              <a:t>日本女性において最もかかりやすいのは乳がんで、次いで大腸がん、胃がん、肺がんと続きます。</a:t>
            </a:r>
          </a:p>
        </p:txBody>
      </p:sp>
    </p:spTree>
    <p:extLst>
      <p:ext uri="{BB962C8B-B14F-4D97-AF65-F5344CB8AC3E}">
        <p14:creationId xmlns:p14="http://schemas.microsoft.com/office/powerpoint/2010/main" val="167422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ja-JP" altLang="en-US" sz="2200" dirty="0"/>
              <a:t>自己検診法など、でもしも気になる症状があったときにはどこを受診すればよいのでしょう。</a:t>
            </a:r>
          </a:p>
          <a:p>
            <a:pPr eaLnBrk="1" hangingPunct="1"/>
            <a:r>
              <a:rPr lang="ja-JP" altLang="en-US" sz="2200" dirty="0"/>
              <a:t>まずはお近くの掛かりつけ医にご相談いただき、乳腺を専門としている医療機関を紹介してもらうようにしましょう。</a:t>
            </a:r>
            <a:endParaRPr lang="en-US" altLang="ja-JP" sz="2200" dirty="0"/>
          </a:p>
          <a:p>
            <a:pPr eaLnBrk="1" hangingPunct="1"/>
            <a:r>
              <a:rPr lang="ja-JP" altLang="en-US" sz="2200" dirty="0"/>
              <a:t>かかりつけ医がいらっしゃらない方は、外科、放射線科、婦人科などで乳腺を専門としている外来を行っていないかお近くの医療機関にお尋ねください。</a:t>
            </a:r>
          </a:p>
        </p:txBody>
      </p:sp>
    </p:spTree>
    <p:extLst>
      <p:ext uri="{BB962C8B-B14F-4D97-AF65-F5344CB8AC3E}">
        <p14:creationId xmlns:p14="http://schemas.microsoft.com/office/powerpoint/2010/main" val="3730085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p:txBody>
          <a:bodyPr/>
          <a:lstStyle/>
          <a:p>
            <a:pPr eaLnBrk="1" hangingPunct="1">
              <a:lnSpc>
                <a:spcPct val="70000"/>
              </a:lnSpc>
              <a:defRPr/>
            </a:pPr>
            <a:r>
              <a:rPr lang="ja-JP" altLang="en-US" sz="2200" dirty="0"/>
              <a:t>乳がんの予防と早期発見のためには、</a:t>
            </a:r>
          </a:p>
          <a:p>
            <a:pPr marL="371429" indent="-371429" eaLnBrk="1" hangingPunct="1">
              <a:lnSpc>
                <a:spcPct val="70000"/>
              </a:lnSpc>
              <a:buClr>
                <a:srgbClr val="A50021"/>
              </a:buClr>
              <a:buFont typeface="Arial" panose="020B0604020202020204" pitchFamily="34" charset="0"/>
              <a:buChar char="•"/>
              <a:defRPr/>
            </a:pPr>
            <a:r>
              <a:rPr lang="ja-JP" altLang="en-US" sz="2200" dirty="0"/>
              <a:t>しつこい食事はほどほどに</a:t>
            </a:r>
          </a:p>
          <a:p>
            <a:pPr marL="371429" indent="-371429" eaLnBrk="1" hangingPunct="1">
              <a:lnSpc>
                <a:spcPct val="70000"/>
              </a:lnSpc>
              <a:buClr>
                <a:srgbClr val="A50021"/>
              </a:buClr>
              <a:buFont typeface="Arial" panose="020B0604020202020204" pitchFamily="34" charset="0"/>
              <a:buChar char="•"/>
              <a:defRPr/>
            </a:pPr>
            <a:r>
              <a:rPr lang="ja-JP" altLang="en-US" sz="2200" dirty="0"/>
              <a:t>適度な運動でダイエット</a:t>
            </a:r>
          </a:p>
          <a:p>
            <a:pPr marL="371429" indent="-371429" eaLnBrk="1" hangingPunct="1">
              <a:lnSpc>
                <a:spcPct val="70000"/>
              </a:lnSpc>
              <a:buClr>
                <a:srgbClr val="A50021"/>
              </a:buClr>
              <a:buFont typeface="Arial" panose="020B0604020202020204" pitchFamily="34" charset="0"/>
              <a:buChar char="•"/>
              <a:defRPr/>
            </a:pPr>
            <a:r>
              <a:rPr lang="ja-JP" altLang="en-US" sz="2200" dirty="0"/>
              <a:t>アルコールなどの嗜好品は控えめに</a:t>
            </a:r>
          </a:p>
          <a:p>
            <a:pPr marL="371429" indent="-371429" eaLnBrk="1" hangingPunct="1">
              <a:lnSpc>
                <a:spcPct val="70000"/>
              </a:lnSpc>
              <a:buClr>
                <a:srgbClr val="A50021"/>
              </a:buClr>
              <a:buFont typeface="Arial" panose="020B0604020202020204" pitchFamily="34" charset="0"/>
              <a:buChar char="•"/>
              <a:defRPr/>
            </a:pPr>
            <a:r>
              <a:rPr lang="ja-JP" altLang="en-US" sz="2200" dirty="0"/>
              <a:t>たっぷり睡眠、心身ともに健康に</a:t>
            </a:r>
          </a:p>
          <a:p>
            <a:pPr marL="371429" indent="-371429" eaLnBrk="1" hangingPunct="1">
              <a:lnSpc>
                <a:spcPct val="70000"/>
              </a:lnSpc>
              <a:buClr>
                <a:srgbClr val="A50021"/>
              </a:buClr>
              <a:buFont typeface="Arial" panose="020B0604020202020204" pitchFamily="34" charset="0"/>
              <a:buChar char="•"/>
              <a:defRPr/>
            </a:pPr>
            <a:r>
              <a:rPr lang="ja-JP" altLang="en-US" sz="2200" dirty="0"/>
              <a:t>月に１度は自己触診</a:t>
            </a:r>
          </a:p>
          <a:p>
            <a:pPr marL="371429" indent="-371429" eaLnBrk="1" hangingPunct="1">
              <a:lnSpc>
                <a:spcPct val="70000"/>
              </a:lnSpc>
              <a:buClr>
                <a:srgbClr val="A50021"/>
              </a:buClr>
              <a:buFont typeface="Arial" panose="020B0604020202020204" pitchFamily="34" charset="0"/>
              <a:buChar char="•"/>
              <a:defRPr/>
            </a:pPr>
            <a:r>
              <a:rPr lang="ja-JP" altLang="en-US" sz="2200" dirty="0"/>
              <a:t>２年に１度はマンモグラフィー乳がん検診</a:t>
            </a:r>
          </a:p>
          <a:p>
            <a:pPr eaLnBrk="1" hangingPunct="1">
              <a:lnSpc>
                <a:spcPct val="70000"/>
              </a:lnSpc>
              <a:buClr>
                <a:srgbClr val="A50021"/>
              </a:buClr>
              <a:defRPr/>
            </a:pPr>
            <a:r>
              <a:rPr lang="ja-JP" altLang="en-US" sz="2200" dirty="0"/>
              <a:t>をぜひ心がけてください。</a:t>
            </a:r>
          </a:p>
          <a:p>
            <a:pPr eaLnBrk="1" hangingPunct="1">
              <a:lnSpc>
                <a:spcPct val="70000"/>
              </a:lnSpc>
              <a:buClr>
                <a:srgbClr val="A50021"/>
              </a:buClr>
              <a:defRPr/>
            </a:pPr>
            <a:endParaRPr lang="ja-JP" altLang="en-US" sz="2200" dirty="0"/>
          </a:p>
          <a:p>
            <a:pPr eaLnBrk="1" hangingPunct="1">
              <a:lnSpc>
                <a:spcPct val="70000"/>
              </a:lnSpc>
              <a:buClr>
                <a:srgbClr val="A50021"/>
              </a:buClr>
              <a:defRPr/>
            </a:pPr>
            <a:r>
              <a:rPr lang="ja-JP" altLang="en-US" sz="2200" dirty="0"/>
              <a:t>ご清聴ありがとうございました。</a:t>
            </a:r>
          </a:p>
        </p:txBody>
      </p:sp>
    </p:spTree>
    <p:extLst>
      <p:ext uri="{BB962C8B-B14F-4D97-AF65-F5344CB8AC3E}">
        <p14:creationId xmlns:p14="http://schemas.microsoft.com/office/powerpoint/2010/main" val="79395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a:ln/>
        </p:spPr>
      </p:sp>
      <p:sp>
        <p:nvSpPr>
          <p:cNvPr id="71683" name="ノート プレースホルダー 2"/>
          <p:cNvSpPr>
            <a:spLocks noGrp="1"/>
          </p:cNvSpPr>
          <p:nvPr>
            <p:ph type="body" idx="1"/>
          </p:nvPr>
        </p:nvSpPr>
        <p:spPr>
          <a:noFill/>
        </p:spPr>
        <p:txBody>
          <a:bodyPr/>
          <a:lstStyle/>
          <a:p>
            <a:endParaRPr lang="ja-JP" altLang="en-US" smtClean="0"/>
          </a:p>
        </p:txBody>
      </p:sp>
    </p:spTree>
    <p:extLst>
      <p:ext uri="{BB962C8B-B14F-4D97-AF65-F5344CB8AC3E}">
        <p14:creationId xmlns:p14="http://schemas.microsoft.com/office/powerpoint/2010/main" val="345454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ja-JP" sz="2200">
                <a:latin typeface="ＭＳ Ｐ明朝" pitchFamily="18" charset="-128"/>
              </a:rPr>
              <a:t>30</a:t>
            </a:r>
            <a:r>
              <a:rPr lang="ja-JP" altLang="en-US" sz="2200">
                <a:latin typeface="ＭＳ Ｐ明朝" pitchFamily="18" charset="-128"/>
              </a:rPr>
              <a:t>代から</a:t>
            </a:r>
            <a:r>
              <a:rPr lang="en-US" altLang="ja-JP" sz="2200">
                <a:latin typeface="ＭＳ Ｐ明朝" pitchFamily="18" charset="-128"/>
              </a:rPr>
              <a:t>60</a:t>
            </a:r>
            <a:r>
              <a:rPr lang="ja-JP" altLang="en-US" sz="2200">
                <a:latin typeface="ＭＳ Ｐ明朝" pitchFamily="18" charset="-128"/>
              </a:rPr>
              <a:t>代までの女性のがんの種類をかかりやすい順に並べてみると、全年代で乳がんが最もかかりやすくなっています。</a:t>
            </a:r>
          </a:p>
        </p:txBody>
      </p:sp>
    </p:spTree>
    <p:extLst>
      <p:ext uri="{BB962C8B-B14F-4D97-AF65-F5344CB8AC3E}">
        <p14:creationId xmlns:p14="http://schemas.microsoft.com/office/powerpoint/2010/main" val="143520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ja-JP" altLang="en-US" sz="2200"/>
              <a:t>乳がんで亡くなる方の比率を都道府県別に色で示した日本地図です。色の濃い方が比率が高いことをあらわします。東日本・北九州に高い傾向がわかります。</a:t>
            </a:r>
          </a:p>
        </p:txBody>
      </p:sp>
    </p:spTree>
    <p:extLst>
      <p:ext uri="{BB962C8B-B14F-4D97-AF65-F5344CB8AC3E}">
        <p14:creationId xmlns:p14="http://schemas.microsoft.com/office/powerpoint/2010/main" val="84840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ja-JP" altLang="en-US" sz="2200">
                <a:latin typeface="ＭＳ Ｐ明朝" pitchFamily="18" charset="-128"/>
              </a:rPr>
              <a:t>東京都は乳がんで亡くなる方が全国１位で、全国平均よりも</a:t>
            </a:r>
            <a:r>
              <a:rPr lang="en-US" altLang="ja-JP" sz="2200">
                <a:latin typeface="ＭＳ Ｐ明朝" pitchFamily="18" charset="-128"/>
              </a:rPr>
              <a:t>25%</a:t>
            </a:r>
            <a:r>
              <a:rPr lang="ja-JP" altLang="en-US" sz="2200">
                <a:latin typeface="ＭＳ Ｐ明朝" pitchFamily="18" charset="-128"/>
              </a:rPr>
              <a:t>も高くなっています。死亡率を減らすには、早期発見・早期治療が最も効果的な対処法です。</a:t>
            </a:r>
          </a:p>
        </p:txBody>
      </p:sp>
    </p:spTree>
    <p:extLst>
      <p:ext uri="{BB962C8B-B14F-4D97-AF65-F5344CB8AC3E}">
        <p14:creationId xmlns:p14="http://schemas.microsoft.com/office/powerpoint/2010/main" val="320036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ja-JP" altLang="en-US" sz="2200">
                <a:latin typeface="ＭＳ Ｐ明朝" pitchFamily="18" charset="-128"/>
              </a:rPr>
              <a:t>乳がんの経過はしこりの大きさと関連が深く、治療を受けた方が</a:t>
            </a:r>
            <a:r>
              <a:rPr lang="en-US" altLang="ja-JP" sz="2200">
                <a:latin typeface="ＭＳ Ｐ明朝" pitchFamily="18" charset="-128"/>
              </a:rPr>
              <a:t>10</a:t>
            </a:r>
            <a:r>
              <a:rPr lang="ja-JP" altLang="en-US" sz="2200">
                <a:latin typeface="ＭＳ Ｐ明朝" pitchFamily="18" charset="-128"/>
              </a:rPr>
              <a:t>年間生存する率が、しこりの直径</a:t>
            </a:r>
            <a:r>
              <a:rPr lang="en-US" altLang="ja-JP" sz="2200">
                <a:latin typeface="ＭＳ Ｐ明朝" pitchFamily="18" charset="-128"/>
              </a:rPr>
              <a:t>2cm</a:t>
            </a:r>
            <a:r>
              <a:rPr lang="ja-JP" altLang="en-US" sz="2200">
                <a:latin typeface="ＭＳ Ｐ明朝" pitchFamily="18" charset="-128"/>
              </a:rPr>
              <a:t>までの方は</a:t>
            </a:r>
            <a:r>
              <a:rPr lang="en-US" altLang="ja-JP" sz="2200">
                <a:latin typeface="ＭＳ Ｐ明朝" pitchFamily="18" charset="-128"/>
              </a:rPr>
              <a:t>90%</a:t>
            </a:r>
            <a:r>
              <a:rPr lang="ja-JP" altLang="en-US" sz="2200">
                <a:latin typeface="ＭＳ Ｐ明朝" pitchFamily="18" charset="-128"/>
              </a:rPr>
              <a:t>以上ですが、</a:t>
            </a:r>
            <a:r>
              <a:rPr lang="en-US" altLang="ja-JP" sz="2200">
                <a:latin typeface="ＭＳ Ｐ明朝" pitchFamily="18" charset="-128"/>
              </a:rPr>
              <a:t>5cm</a:t>
            </a:r>
            <a:r>
              <a:rPr lang="ja-JP" altLang="en-US" sz="2200">
                <a:latin typeface="ＭＳ Ｐ明朝" pitchFamily="18" charset="-128"/>
              </a:rPr>
              <a:t>まででは</a:t>
            </a:r>
            <a:r>
              <a:rPr lang="en-US" altLang="ja-JP" sz="2200">
                <a:latin typeface="ＭＳ Ｐ明朝" pitchFamily="18" charset="-128"/>
              </a:rPr>
              <a:t>70%</a:t>
            </a:r>
            <a:r>
              <a:rPr lang="ja-JP" altLang="en-US" sz="2200">
                <a:latin typeface="ＭＳ Ｐ明朝" pitchFamily="18" charset="-128"/>
              </a:rPr>
              <a:t>、</a:t>
            </a:r>
            <a:r>
              <a:rPr lang="en-US" altLang="ja-JP" sz="2200">
                <a:latin typeface="ＭＳ Ｐ明朝" pitchFamily="18" charset="-128"/>
              </a:rPr>
              <a:t>5cm</a:t>
            </a:r>
            <a:r>
              <a:rPr lang="ja-JP" altLang="en-US" sz="2200">
                <a:latin typeface="ＭＳ Ｐ明朝" pitchFamily="18" charset="-128"/>
              </a:rPr>
              <a:t>以上になると</a:t>
            </a:r>
            <a:r>
              <a:rPr lang="en-US" altLang="ja-JP" sz="2200">
                <a:latin typeface="ＭＳ Ｐ明朝" pitchFamily="18" charset="-128"/>
              </a:rPr>
              <a:t>40%</a:t>
            </a:r>
            <a:r>
              <a:rPr lang="ja-JP" altLang="en-US" sz="2200">
                <a:latin typeface="ＭＳ Ｐ明朝" pitchFamily="18" charset="-128"/>
              </a:rPr>
              <a:t>程度に下がってしまいます。小さいうちに発見することが重要です。</a:t>
            </a:r>
          </a:p>
        </p:txBody>
      </p:sp>
    </p:spTree>
    <p:extLst>
      <p:ext uri="{BB962C8B-B14F-4D97-AF65-F5344CB8AC3E}">
        <p14:creationId xmlns:p14="http://schemas.microsoft.com/office/powerpoint/2010/main" val="21334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p:txBody>
          <a:bodyPr/>
          <a:lstStyle/>
          <a:p>
            <a:pPr eaLnBrk="1" hangingPunct="1">
              <a:defRPr/>
            </a:pPr>
            <a:r>
              <a:rPr lang="ja-JP" altLang="en-US" sz="1700" dirty="0">
                <a:latin typeface="ＭＳ Ｐ明朝" pitchFamily="18" charset="-128"/>
              </a:rPr>
              <a:t>乳がんになりやすい人は</a:t>
            </a:r>
          </a:p>
          <a:p>
            <a:pPr marL="309524" indent="-309524" eaLnBrk="1" hangingPunct="1">
              <a:buFont typeface="Arial" panose="020B0604020202020204" pitchFamily="34" charset="0"/>
              <a:buChar char="•"/>
              <a:defRPr/>
            </a:pPr>
            <a:r>
              <a:rPr lang="en-US" altLang="ja-JP" sz="1900" dirty="0">
                <a:latin typeface="ＭＳ Ｐ明朝" pitchFamily="18" charset="-128"/>
              </a:rPr>
              <a:t>40</a:t>
            </a:r>
            <a:r>
              <a:rPr lang="ja-JP" altLang="en-US" sz="1900" dirty="0">
                <a:latin typeface="ＭＳ Ｐ明朝" pitchFamily="18" charset="-128"/>
              </a:rPr>
              <a:t>歳以上の方</a:t>
            </a:r>
          </a:p>
          <a:p>
            <a:pPr marL="309524" indent="-309524" eaLnBrk="1" hangingPunct="1">
              <a:buFont typeface="Arial" panose="020B0604020202020204" pitchFamily="34" charset="0"/>
              <a:buChar char="•"/>
              <a:defRPr/>
            </a:pPr>
            <a:r>
              <a:rPr lang="en-US" altLang="ja-JP" sz="1900" dirty="0">
                <a:latin typeface="ＭＳ Ｐ明朝" pitchFamily="18" charset="-128"/>
              </a:rPr>
              <a:t>30</a:t>
            </a:r>
            <a:r>
              <a:rPr lang="ja-JP" altLang="en-US" sz="1900" dirty="0">
                <a:latin typeface="ＭＳ Ｐ明朝" pitchFamily="18" charset="-128"/>
              </a:rPr>
              <a:t>歳以上で未婚の方</a:t>
            </a:r>
          </a:p>
          <a:p>
            <a:pPr marL="309524" indent="-309524" eaLnBrk="1" hangingPunct="1">
              <a:buFont typeface="Arial" panose="020B0604020202020204" pitchFamily="34" charset="0"/>
              <a:buChar char="•"/>
              <a:defRPr/>
            </a:pPr>
            <a:r>
              <a:rPr lang="ja-JP" altLang="en-US" sz="1900" dirty="0">
                <a:latin typeface="ＭＳ Ｐ明朝" pitchFamily="18" charset="-128"/>
              </a:rPr>
              <a:t>出産経験がなく初産が</a:t>
            </a:r>
            <a:r>
              <a:rPr lang="en-US" altLang="ja-JP" sz="1900" dirty="0">
                <a:latin typeface="ＭＳ Ｐ明朝" pitchFamily="18" charset="-128"/>
              </a:rPr>
              <a:t>30</a:t>
            </a:r>
            <a:r>
              <a:rPr lang="ja-JP" altLang="en-US" sz="1900" dirty="0">
                <a:latin typeface="ＭＳ Ｐ明朝" pitchFamily="18" charset="-128"/>
              </a:rPr>
              <a:t>歳以上の方</a:t>
            </a:r>
          </a:p>
          <a:p>
            <a:pPr marL="309524" indent="-309524" eaLnBrk="1" hangingPunct="1">
              <a:buFont typeface="Arial" panose="020B0604020202020204" pitchFamily="34" charset="0"/>
              <a:buChar char="•"/>
              <a:defRPr/>
            </a:pPr>
            <a:r>
              <a:rPr lang="ja-JP" altLang="en-US" sz="1900" dirty="0">
                <a:latin typeface="ＭＳ Ｐ明朝" pitchFamily="18" charset="-128"/>
              </a:rPr>
              <a:t>初潮年齢が早く閉経年齢が</a:t>
            </a:r>
            <a:r>
              <a:rPr lang="en-US" altLang="ja-JP" sz="1900" dirty="0">
                <a:latin typeface="ＭＳ Ｐ明朝" pitchFamily="18" charset="-128"/>
              </a:rPr>
              <a:t>55</a:t>
            </a:r>
            <a:r>
              <a:rPr lang="ja-JP" altLang="en-US" sz="1900" dirty="0">
                <a:latin typeface="ＭＳ Ｐ明朝" pitchFamily="18" charset="-128"/>
              </a:rPr>
              <a:t>歳以降と遅い方</a:t>
            </a:r>
          </a:p>
          <a:p>
            <a:pPr marL="309524" indent="-309524" eaLnBrk="1" hangingPunct="1">
              <a:buFont typeface="Arial" panose="020B0604020202020204" pitchFamily="34" charset="0"/>
              <a:buChar char="•"/>
              <a:defRPr/>
            </a:pPr>
            <a:r>
              <a:rPr lang="ja-JP" altLang="en-US" sz="1900" dirty="0">
                <a:latin typeface="ＭＳ Ｐ明朝" pitchFamily="18" charset="-128"/>
              </a:rPr>
              <a:t>肥満の方、特に</a:t>
            </a:r>
            <a:r>
              <a:rPr lang="en-US" altLang="ja-JP" sz="1900" dirty="0">
                <a:latin typeface="ＭＳ Ｐ明朝" pitchFamily="18" charset="-128"/>
              </a:rPr>
              <a:t>50</a:t>
            </a:r>
            <a:r>
              <a:rPr lang="ja-JP" altLang="en-US" sz="1900" dirty="0">
                <a:latin typeface="ＭＳ Ｐ明朝" pitchFamily="18" charset="-128"/>
              </a:rPr>
              <a:t>歳以上で標準体重より</a:t>
            </a:r>
            <a:r>
              <a:rPr lang="en-US" altLang="ja-JP" sz="1900" dirty="0">
                <a:latin typeface="ＭＳ Ｐ明朝" pitchFamily="18" charset="-128"/>
              </a:rPr>
              <a:t>20%</a:t>
            </a:r>
            <a:r>
              <a:rPr lang="ja-JP" altLang="en-US" sz="1900" dirty="0">
                <a:latin typeface="ＭＳ Ｐ明朝" pitchFamily="18" charset="-128"/>
              </a:rPr>
              <a:t>以上多い方</a:t>
            </a:r>
          </a:p>
          <a:p>
            <a:pPr marL="309524" indent="-309524" eaLnBrk="1" hangingPunct="1">
              <a:buFont typeface="Arial" panose="020B0604020202020204" pitchFamily="34" charset="0"/>
              <a:buChar char="•"/>
              <a:defRPr/>
            </a:pPr>
            <a:r>
              <a:rPr lang="ja-JP" altLang="en-US" sz="1900" dirty="0">
                <a:latin typeface="ＭＳ Ｐ明朝" pitchFamily="18" charset="-128"/>
              </a:rPr>
              <a:t>良性の乳腺疾患になったことのある方</a:t>
            </a:r>
          </a:p>
          <a:p>
            <a:pPr marL="309524" indent="-309524" eaLnBrk="1" hangingPunct="1">
              <a:buFont typeface="Arial" panose="020B0604020202020204" pitchFamily="34" charset="0"/>
              <a:buChar char="•"/>
              <a:defRPr/>
            </a:pPr>
            <a:r>
              <a:rPr lang="ja-JP" altLang="en-US" sz="1900" dirty="0">
                <a:latin typeface="ＭＳ Ｐ明朝" pitchFamily="18" charset="-128"/>
              </a:rPr>
              <a:t>母、姉妹などの近い家族に乳がんになった人がいる方</a:t>
            </a:r>
          </a:p>
          <a:p>
            <a:pPr marL="309524" indent="-309524" eaLnBrk="1" hangingPunct="1">
              <a:buFont typeface="Arial" panose="020B0604020202020204" pitchFamily="34" charset="0"/>
              <a:buChar char="•"/>
              <a:defRPr/>
            </a:pPr>
            <a:r>
              <a:rPr lang="ja-JP" altLang="en-US" sz="1900" dirty="0">
                <a:latin typeface="ＭＳ Ｐ明朝" pitchFamily="18" charset="-128"/>
              </a:rPr>
              <a:t>過去に乳がんになったことがある方</a:t>
            </a:r>
          </a:p>
          <a:p>
            <a:pPr eaLnBrk="1" hangingPunct="1">
              <a:defRPr/>
            </a:pPr>
            <a:r>
              <a:rPr lang="ja-JP" altLang="en-US" sz="1700" dirty="0">
                <a:latin typeface="ＭＳ Ｐ明朝" pitchFamily="18" charset="-128"/>
              </a:rPr>
              <a:t>が</a:t>
            </a:r>
            <a:r>
              <a:rPr lang="en-US" altLang="ja-JP" sz="1700" dirty="0">
                <a:latin typeface="ＭＳ Ｐ明朝" pitchFamily="18" charset="-128"/>
              </a:rPr>
              <a:t>NPO</a:t>
            </a:r>
            <a:r>
              <a:rPr lang="ja-JP" altLang="en-US" sz="1700" dirty="0">
                <a:latin typeface="ＭＳ Ｐ明朝" pitchFamily="18" charset="-128"/>
              </a:rPr>
              <a:t>法人乳房健康研究会によって示されています。</a:t>
            </a:r>
          </a:p>
        </p:txBody>
      </p:sp>
    </p:spTree>
    <p:extLst>
      <p:ext uri="{BB962C8B-B14F-4D97-AF65-F5344CB8AC3E}">
        <p14:creationId xmlns:p14="http://schemas.microsoft.com/office/powerpoint/2010/main" val="151493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ja-JP" altLang="en-US" sz="2200">
                <a:latin typeface="ＭＳ Ｐ明朝" pitchFamily="18" charset="-128"/>
              </a:rPr>
              <a:t>自治体が主体となって行う、現在の乳がん住民検診はマンモグラフィーと視触診の併用で、対象年齢は</a:t>
            </a:r>
            <a:r>
              <a:rPr lang="en-US" altLang="ja-JP" sz="2200">
                <a:latin typeface="ＭＳ Ｐ明朝" pitchFamily="18" charset="-128"/>
              </a:rPr>
              <a:t>40</a:t>
            </a:r>
            <a:r>
              <a:rPr lang="ja-JP" altLang="en-US" sz="2200">
                <a:latin typeface="ＭＳ Ｐ明朝" pitchFamily="18" charset="-128"/>
              </a:rPr>
              <a:t>歳以上、</a:t>
            </a:r>
            <a:r>
              <a:rPr lang="en-US" altLang="ja-JP" sz="2200">
                <a:latin typeface="ＭＳ Ｐ明朝" pitchFamily="18" charset="-128"/>
              </a:rPr>
              <a:t>2</a:t>
            </a:r>
            <a:r>
              <a:rPr lang="ja-JP" altLang="en-US" sz="2200">
                <a:latin typeface="ＭＳ Ｐ明朝" pitchFamily="18" charset="-128"/>
              </a:rPr>
              <a:t>年に１度実施するのが標準的な方法として採用されています。</a:t>
            </a:r>
          </a:p>
        </p:txBody>
      </p:sp>
    </p:spTree>
    <p:extLst>
      <p:ext uri="{BB962C8B-B14F-4D97-AF65-F5344CB8AC3E}">
        <p14:creationId xmlns:p14="http://schemas.microsoft.com/office/powerpoint/2010/main" val="230269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050"/>
          <p:cNvGrpSpPr>
            <a:grpSpLocks/>
          </p:cNvGrpSpPr>
          <p:nvPr/>
        </p:nvGrpSpPr>
        <p:grpSpPr bwMode="auto">
          <a:xfrm>
            <a:off x="0" y="0"/>
            <a:ext cx="9140825" cy="6850063"/>
            <a:chOff x="0" y="0"/>
            <a:chExt cx="5758" cy="4315"/>
          </a:xfrm>
        </p:grpSpPr>
        <p:grpSp>
          <p:nvGrpSpPr>
            <p:cNvPr id="5" name="Group 2051"/>
            <p:cNvGrpSpPr>
              <a:grpSpLocks/>
            </p:cNvGrpSpPr>
            <p:nvPr userDrawn="1"/>
          </p:nvGrpSpPr>
          <p:grpSpPr bwMode="auto">
            <a:xfrm>
              <a:off x="1728" y="2230"/>
              <a:ext cx="4027" cy="2085"/>
              <a:chOff x="1728" y="2230"/>
              <a:chExt cx="4027" cy="2085"/>
            </a:xfrm>
          </p:grpSpPr>
          <p:sp>
            <p:nvSpPr>
              <p:cNvPr id="8" name="Freeform 2052"/>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9" name="Freeform 2053"/>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10" name="Freeform 2054"/>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11" name="Freeform 2055"/>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2056"/>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grpSp>
        <p:sp>
          <p:nvSpPr>
            <p:cNvPr id="6" name="Freeform 2057"/>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7" name="Freeform 2058"/>
            <p:cNvSpPr>
              <a:spLocks/>
            </p:cNvSpPr>
            <p:nvPr/>
          </p:nvSpPr>
          <p:spPr bwMode="hidden">
            <a:xfrm>
              <a:off x="0" y="0"/>
              <a:ext cx="5758" cy="1776"/>
            </a:xfrm>
            <a:custGeom>
              <a:avLst/>
              <a:gdLst>
                <a:gd name="T0" fmla="*/ 0 w 5740"/>
                <a:gd name="T1" fmla="*/ 0 h 1906"/>
                <a:gd name="T2" fmla="*/ 0 w 5740"/>
                <a:gd name="T3" fmla="*/ 376 h 1906"/>
                <a:gd name="T4" fmla="*/ 6168 w 5740"/>
                <a:gd name="T5" fmla="*/ 376 h 1906"/>
                <a:gd name="T6" fmla="*/ 616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8379" name="Rectangle 2059"/>
          <p:cNvSpPr>
            <a:spLocks noGrp="1" noChangeArrowheads="1"/>
          </p:cNvSpPr>
          <p:nvPr>
            <p:ph type="ctrTitle" sz="quarter"/>
          </p:nvPr>
        </p:nvSpPr>
        <p:spPr>
          <a:xfrm>
            <a:off x="685800" y="1736725"/>
            <a:ext cx="7772400" cy="1920875"/>
          </a:xfrm>
        </p:spPr>
        <p:txBody>
          <a:bodyPr/>
          <a:lstStyle>
            <a:lvl1pPr>
              <a:defRPr sz="6000"/>
            </a:lvl1pPr>
          </a:lstStyle>
          <a:p>
            <a:pPr lvl="0"/>
            <a:r>
              <a:rPr lang="ja-JP" altLang="en-US" noProof="0" smtClean="0"/>
              <a:t>マスタ タイトルの書式設定</a:t>
            </a:r>
          </a:p>
        </p:txBody>
      </p:sp>
      <p:sp>
        <p:nvSpPr>
          <p:cNvPr id="58380" name="Rectangle 206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
        <p:nvSpPr>
          <p:cNvPr id="13" name="Rectangle 2061"/>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ja-JP"/>
          </a:p>
        </p:txBody>
      </p:sp>
      <p:sp>
        <p:nvSpPr>
          <p:cNvPr id="14" name="Rectangle 2062"/>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ja-JP"/>
          </a:p>
        </p:txBody>
      </p:sp>
      <p:sp>
        <p:nvSpPr>
          <p:cNvPr id="15" name="Rectangle 2063"/>
          <p:cNvSpPr>
            <a:spLocks noGrp="1" noChangeArrowheads="1"/>
          </p:cNvSpPr>
          <p:nvPr>
            <p:ph type="sldNum" sz="quarter" idx="12"/>
          </p:nvPr>
        </p:nvSpPr>
        <p:spPr>
          <a:xfrm>
            <a:off x="6553200" y="6254750"/>
            <a:ext cx="2133600" cy="476250"/>
          </a:xfrm>
        </p:spPr>
        <p:txBody>
          <a:bodyPr/>
          <a:lstStyle>
            <a:lvl1pPr>
              <a:defRPr/>
            </a:lvl1pPr>
          </a:lstStyle>
          <a:p>
            <a:fld id="{858812DD-E087-408B-A288-77FCA158C075}" type="slidenum">
              <a:rPr lang="en-US" altLang="ja-JP"/>
              <a:pPr/>
              <a:t>‹#›</a:t>
            </a:fld>
            <a:endParaRPr lang="en-US" altLang="ja-JP"/>
          </a:p>
        </p:txBody>
      </p:sp>
    </p:spTree>
    <p:extLst>
      <p:ext uri="{BB962C8B-B14F-4D97-AF65-F5344CB8AC3E}">
        <p14:creationId xmlns:p14="http://schemas.microsoft.com/office/powerpoint/2010/main" val="139965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1BAF7815-A613-4B64-AB24-E19FA61F9E54}"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057344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BD044EB7-E21E-4DE3-BCDC-F660C751A26D}"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4892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01209F4B-C02B-4313-BAF4-63D3C6028653}"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881369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381000"/>
            <a:ext cx="82296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fld id="{D0FC87FA-2EC2-4BC2-B4E8-E865964F72D4}" type="slidenum">
              <a:rPr lang="en-US" altLang="ja-JP"/>
              <a:pPr/>
              <a: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569092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050"/>
          <p:cNvGrpSpPr>
            <a:grpSpLocks/>
          </p:cNvGrpSpPr>
          <p:nvPr/>
        </p:nvGrpSpPr>
        <p:grpSpPr bwMode="auto">
          <a:xfrm>
            <a:off x="0" y="0"/>
            <a:ext cx="9140825" cy="6850063"/>
            <a:chOff x="0" y="0"/>
            <a:chExt cx="5758" cy="4315"/>
          </a:xfrm>
        </p:grpSpPr>
        <p:grpSp>
          <p:nvGrpSpPr>
            <p:cNvPr id="5" name="Group 2051"/>
            <p:cNvGrpSpPr>
              <a:grpSpLocks/>
            </p:cNvGrpSpPr>
            <p:nvPr userDrawn="1"/>
          </p:nvGrpSpPr>
          <p:grpSpPr bwMode="auto">
            <a:xfrm>
              <a:off x="1728" y="2230"/>
              <a:ext cx="4027" cy="2085"/>
              <a:chOff x="1728" y="2230"/>
              <a:chExt cx="4027" cy="2085"/>
            </a:xfrm>
          </p:grpSpPr>
          <p:sp>
            <p:nvSpPr>
              <p:cNvPr id="8" name="Freeform 2052"/>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9" name="Freeform 2053"/>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10" name="Freeform 2054"/>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11" name="Freeform 2055"/>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2056"/>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grpSp>
        <p:sp>
          <p:nvSpPr>
            <p:cNvPr id="6" name="Freeform 2057"/>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7" name="Freeform 2058"/>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8379" name="Rectangle 2059"/>
          <p:cNvSpPr>
            <a:spLocks noGrp="1" noChangeArrowheads="1"/>
          </p:cNvSpPr>
          <p:nvPr>
            <p:ph type="ctrTitle" sz="quarter"/>
          </p:nvPr>
        </p:nvSpPr>
        <p:spPr>
          <a:xfrm>
            <a:off x="685800" y="1736725"/>
            <a:ext cx="7772400" cy="1920875"/>
          </a:xfrm>
        </p:spPr>
        <p:txBody>
          <a:bodyPr/>
          <a:lstStyle>
            <a:lvl1pPr>
              <a:defRPr sz="6000"/>
            </a:lvl1pPr>
          </a:lstStyle>
          <a:p>
            <a:pPr lvl="0"/>
            <a:r>
              <a:rPr lang="ja-JP" altLang="en-US" noProof="0" smtClean="0"/>
              <a:t>マスタ タイトルの書式設定</a:t>
            </a:r>
          </a:p>
        </p:txBody>
      </p:sp>
      <p:sp>
        <p:nvSpPr>
          <p:cNvPr id="58380" name="Rectangle 206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
        <p:nvSpPr>
          <p:cNvPr id="13" name="Rectangle 2061"/>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ja-JP"/>
          </a:p>
        </p:txBody>
      </p:sp>
      <p:sp>
        <p:nvSpPr>
          <p:cNvPr id="14" name="Rectangle 2062"/>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ja-JP"/>
          </a:p>
        </p:txBody>
      </p:sp>
      <p:sp>
        <p:nvSpPr>
          <p:cNvPr id="15" name="Rectangle 2063"/>
          <p:cNvSpPr>
            <a:spLocks noGrp="1" noChangeArrowheads="1"/>
          </p:cNvSpPr>
          <p:nvPr>
            <p:ph type="sldNum" sz="quarter" idx="12"/>
          </p:nvPr>
        </p:nvSpPr>
        <p:spPr>
          <a:xfrm>
            <a:off x="6553200" y="6254750"/>
            <a:ext cx="2133600" cy="476250"/>
          </a:xfrm>
        </p:spPr>
        <p:txBody>
          <a:bodyPr/>
          <a:lstStyle>
            <a:lvl1pPr>
              <a:defRPr/>
            </a:lvl1pPr>
          </a:lstStyle>
          <a:p>
            <a:fld id="{6449B31B-0BEE-4133-8F3E-7B00E60AE0EF}" type="slidenum">
              <a:rPr lang="en-US" altLang="ja-JP"/>
              <a:pPr/>
              <a:t>‹#›</a:t>
            </a:fld>
            <a:endParaRPr lang="en-US" altLang="ja-JP"/>
          </a:p>
        </p:txBody>
      </p:sp>
    </p:spTree>
    <p:extLst>
      <p:ext uri="{BB962C8B-B14F-4D97-AF65-F5344CB8AC3E}">
        <p14:creationId xmlns:p14="http://schemas.microsoft.com/office/powerpoint/2010/main" val="106944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C3A4CB09-275D-4FA0-96B7-1BA22D195092}"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054467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4EEC9BFE-223F-4907-AB93-01C42668F0DC}"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247029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32B4FF37-4A84-48BA-8712-E73089515145}" type="slidenum">
              <a:rPr lang="en-US" altLang="ja-JP"/>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515427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fld id="{15058699-DADE-4003-9FC2-65BD91BD6B74}" type="slidenum">
              <a:rPr lang="en-US" altLang="ja-JP"/>
              <a:pPr/>
              <a:t>‹#›</a:t>
            </a:fld>
            <a:endParaRPr lang="en-US" altLang="ja-JP"/>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525411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fld id="{7778A06C-570B-4198-94E2-E5B103AFA5B3}" type="slidenum">
              <a:rPr lang="en-US" altLang="ja-JP"/>
              <a:pPr/>
              <a: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04760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62DA09C9-A4DD-4D7E-9000-30581475C1A9}"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893382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fld id="{E603D390-C40E-47EE-AD5C-09A8DE00532E}" type="slidenum">
              <a:rPr lang="en-US" altLang="ja-JP"/>
              <a:pPr/>
              <a:t>‹#›</a:t>
            </a:fld>
            <a:endParaRPr lang="en-US" altLang="ja-JP"/>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98172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B9D601CB-588B-4F5D-9868-97FE5A8FAFFC}" type="slidenum">
              <a:rPr lang="en-US" altLang="ja-JP"/>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737329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68E0F5A7-DFBD-4B09-84C6-D9E7639A2C9A}" type="slidenum">
              <a:rPr lang="en-US" altLang="ja-JP"/>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425580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6A1B8B72-76A8-418E-8B48-13D1FE3FD2B1}"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471624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4F653D13-4724-48A2-89E6-BC46F27D2605}"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331802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A31324B8-49C4-4EEB-B614-226F350944CE}"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73277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654A5057-AA3D-46B6-9185-2AC6AF87C9FB}"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24056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7407B028-D52E-4B14-A7B0-227B36EEBE08}" type="slidenum">
              <a:rPr lang="en-US" altLang="ja-JP"/>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05059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fld id="{4F114EAC-8A21-4DBC-9432-ED63393CE28F}" type="slidenum">
              <a:rPr lang="en-US" altLang="ja-JP"/>
              <a:pPr/>
              <a:t>‹#›</a:t>
            </a:fld>
            <a:endParaRPr lang="en-US" altLang="ja-JP"/>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7034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fld id="{AC381A3B-FF29-4DD0-AC58-CC5A328D9B0D}" type="slidenum">
              <a:rPr lang="en-US" altLang="ja-JP"/>
              <a:pPr/>
              <a: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40100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fld id="{CC671E5F-B5D7-472E-8CA8-225B14B51C2B}" type="slidenum">
              <a:rPr lang="en-US" altLang="ja-JP"/>
              <a:pPr/>
              <a:t>‹#›</a:t>
            </a:fld>
            <a:endParaRPr lang="en-US" altLang="ja-JP"/>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21683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8479F509-3A23-4B33-8513-5797E8ECBA3B}" type="slidenum">
              <a:rPr lang="en-US" altLang="ja-JP"/>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7957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94A34FF2-7B14-4B2F-BF28-DB50448459DE}" type="slidenum">
              <a:rPr lang="en-US" altLang="ja-JP"/>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46804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kumimoji="0" sz="1200">
                <a:solidFill>
                  <a:srgbClr val="FFFFFF"/>
                </a:solidFill>
                <a:latin typeface="Arial" pitchFamily="34" charset="0"/>
                <a:ea typeface="+mn-ea"/>
              </a:defRPr>
            </a:lvl1pPr>
          </a:lstStyle>
          <a:p>
            <a:pPr>
              <a:defRPr/>
            </a:pPr>
            <a:endParaRPr lang="en-US" altLang="ja-JP"/>
          </a:p>
        </p:txBody>
      </p:sp>
      <p:sp>
        <p:nvSpPr>
          <p:cNvPr id="573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a:solidFill>
                  <a:srgbClr val="FFFFFF"/>
                </a:solidFill>
                <a:latin typeface="Arial" pitchFamily="34" charset="0"/>
                <a:ea typeface="ＭＳ Ｐゴシック" pitchFamily="50" charset="-128"/>
              </a:defRPr>
            </a:lvl1pPr>
          </a:lstStyle>
          <a:p>
            <a:fld id="{61EE11BF-E983-4D5A-A3E5-C6C6C5DFD843}" type="slidenum">
              <a:rPr lang="en-US" altLang="ja-JP"/>
              <a:pPr/>
              <a:t>‹#›</a:t>
            </a:fld>
            <a:endParaRPr lang="en-US" altLang="ja-JP"/>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573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573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573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3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grpSp>
        <p:sp>
          <p:nvSpPr>
            <p:cNvPr id="573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376 h 1906"/>
                <a:gd name="T4" fmla="*/ 6168 w 5740"/>
                <a:gd name="T5" fmla="*/ 376 h 1906"/>
                <a:gd name="T6" fmla="*/ 616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735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73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spcBef>
                <a:spcPct val="0"/>
              </a:spcBef>
              <a:defRPr kumimoji="0" sz="1200">
                <a:solidFill>
                  <a:srgbClr val="FFFFFF"/>
                </a:solidFill>
                <a:latin typeface="Arial" pitchFamily="34" charset="0"/>
                <a:ea typeface="+mn-ea"/>
              </a:defRPr>
            </a:lvl1pPr>
          </a:lstStyle>
          <a:p>
            <a:pPr>
              <a:defRPr/>
            </a:pPr>
            <a:endParaRPr lang="en-US" altLang="ja-JP"/>
          </a:p>
        </p:txBody>
      </p:sp>
      <p:sp>
        <p:nvSpPr>
          <p:cNvPr id="573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dk2" tx1="lt1" bg2="dk1" tx2="lt2" accent1="accent1" accent2="accent2" accent3="accent3" accent4="accent4" accent5="accent5" accent6="accent6" hlink="hlink" folHlink="folHlink"/>
  <p:sldLayoutIdLst>
    <p:sldLayoutId id="2147484200"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kumimoji="0" sz="1200">
                <a:solidFill>
                  <a:srgbClr val="FFFFFF"/>
                </a:solidFill>
                <a:latin typeface="Arial" pitchFamily="34" charset="0"/>
                <a:ea typeface="+mn-ea"/>
              </a:defRPr>
            </a:lvl1pPr>
          </a:lstStyle>
          <a:p>
            <a:pPr>
              <a:defRPr/>
            </a:pPr>
            <a:endParaRPr lang="en-US" altLang="ja-JP"/>
          </a:p>
        </p:txBody>
      </p:sp>
      <p:sp>
        <p:nvSpPr>
          <p:cNvPr id="573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a:solidFill>
                  <a:srgbClr val="FFFFFF"/>
                </a:solidFill>
                <a:latin typeface="Arial" pitchFamily="34" charset="0"/>
                <a:ea typeface="ＭＳ Ｐゴシック" pitchFamily="50" charset="-128"/>
              </a:defRPr>
            </a:lvl1pPr>
          </a:lstStyle>
          <a:p>
            <a:fld id="{240EE93F-960D-4765-8348-115C2B129A72}" type="slidenum">
              <a:rPr lang="en-US" altLang="ja-JP"/>
              <a:pPr/>
              <a:t>‹#›</a:t>
            </a:fld>
            <a:endParaRPr lang="en-US" altLang="ja-JP"/>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573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573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573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3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grpSp>
        <p:sp>
          <p:nvSpPr>
            <p:cNvPr id="573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30000"/>
                </a:spcBef>
                <a:defRPr/>
              </a:pPr>
              <a:endParaRPr lang="ja-JP" altLang="en-US">
                <a:solidFill>
                  <a:srgbClr val="FFFFFF"/>
                </a:solidFill>
              </a:endParaRPr>
            </a:p>
          </p:txBody>
        </p:sp>
        <p:sp>
          <p:nvSpPr>
            <p:cNvPr id="2058" name="Freeform 12"/>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735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73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spcBef>
                <a:spcPct val="0"/>
              </a:spcBef>
              <a:defRPr kumimoji="0" sz="1200">
                <a:solidFill>
                  <a:srgbClr val="FFFFFF"/>
                </a:solidFill>
                <a:latin typeface="Arial" pitchFamily="34" charset="0"/>
                <a:ea typeface="+mn-ea"/>
              </a:defRPr>
            </a:lvl1pPr>
          </a:lstStyle>
          <a:p>
            <a:pPr>
              <a:defRPr/>
            </a:pPr>
            <a:endParaRPr lang="en-US" altLang="ja-JP"/>
          </a:p>
        </p:txBody>
      </p:sp>
      <p:sp>
        <p:nvSpPr>
          <p:cNvPr id="573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dk2" tx1="lt1" bg2="dk1" tx2="lt2" accent1="accent1" accent2="accent2" accent3="accent3" accent4="accent4" accent5="accent5" accent6="accent6" hlink="hlink" folHlink="folHlink"/>
  <p:sldLayoutIdLst>
    <p:sldLayoutId id="2147484201"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524000"/>
            <a:ext cx="7772400" cy="1143000"/>
          </a:xfrm>
        </p:spPr>
        <p:txBody>
          <a:bodyPr/>
          <a:lstStyle/>
          <a:p>
            <a:pPr eaLnBrk="1" hangingPunct="1">
              <a:defRPr/>
            </a:pPr>
            <a:r>
              <a:rPr lang="ja-JP" altLang="en-US" sz="5400" dirty="0" smtClean="0"/>
              <a:t>乳がん検診のすすめ</a:t>
            </a:r>
            <a:br>
              <a:rPr lang="ja-JP" altLang="en-US" sz="5400" dirty="0" smtClean="0"/>
            </a:br>
            <a:r>
              <a:rPr lang="ja-JP" altLang="en-US" sz="4000" dirty="0" smtClean="0"/>
              <a:t>～ 乳がん検診を受けましょう ～</a:t>
            </a:r>
          </a:p>
        </p:txBody>
      </p:sp>
      <p:sp>
        <p:nvSpPr>
          <p:cNvPr id="2051" name="Rectangle 3"/>
          <p:cNvSpPr>
            <a:spLocks noGrp="1" noChangeArrowheads="1"/>
          </p:cNvSpPr>
          <p:nvPr>
            <p:ph type="subTitle" sz="quarter" idx="1"/>
          </p:nvPr>
        </p:nvSpPr>
        <p:spPr>
          <a:xfrm>
            <a:off x="1295400" y="4953000"/>
            <a:ext cx="6872288" cy="685800"/>
          </a:xfrm>
        </p:spPr>
        <p:txBody>
          <a:bodyPr/>
          <a:lstStyle/>
          <a:p>
            <a:pPr eaLnBrk="1" hangingPunct="1">
              <a:defRPr/>
            </a:pPr>
            <a:r>
              <a:rPr lang="ja-JP" altLang="en-US" sz="3600" dirty="0" smtClean="0"/>
              <a:t>東京都医師会公衆衛生委員会</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323850" y="115888"/>
            <a:ext cx="8489950" cy="1620837"/>
          </a:xfrm>
        </p:spPr>
        <p:txBody>
          <a:bodyPr/>
          <a:lstStyle/>
          <a:p>
            <a:pPr algn="l" eaLnBrk="1" hangingPunct="1">
              <a:defRPr/>
            </a:pPr>
            <a:r>
              <a:rPr lang="ja-JP" altLang="en-US" sz="4800" dirty="0" smtClean="0"/>
              <a:t>マンモグラフィを併用すると・・・</a:t>
            </a:r>
          </a:p>
        </p:txBody>
      </p:sp>
      <p:sp>
        <p:nvSpPr>
          <p:cNvPr id="55299" name="Rectangle 3"/>
          <p:cNvSpPr>
            <a:spLocks noGrp="1" noChangeArrowheads="1"/>
          </p:cNvSpPr>
          <p:nvPr>
            <p:ph idx="1"/>
          </p:nvPr>
        </p:nvSpPr>
        <p:spPr>
          <a:xfrm>
            <a:off x="539750" y="1916113"/>
            <a:ext cx="8001000" cy="3810000"/>
          </a:xfrm>
        </p:spPr>
        <p:txBody>
          <a:bodyPr/>
          <a:lstStyle/>
          <a:p>
            <a:pPr eaLnBrk="1" hangingPunct="1">
              <a:lnSpc>
                <a:spcPct val="140000"/>
              </a:lnSpc>
              <a:defRPr/>
            </a:pPr>
            <a:r>
              <a:rPr lang="ja-JP" altLang="en-US" sz="4000" dirty="0" smtClean="0"/>
              <a:t>早期の乳がん（大きさが２ｃｍまで）の発見率が上がることがわかっています。</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468313" y="333375"/>
            <a:ext cx="8229600" cy="1143000"/>
          </a:xfrm>
        </p:spPr>
        <p:txBody>
          <a:bodyPr/>
          <a:lstStyle/>
          <a:p>
            <a:pPr eaLnBrk="1" hangingPunct="1">
              <a:defRPr/>
            </a:pPr>
            <a:r>
              <a:rPr lang="ja-JP" altLang="en-US" sz="4800" dirty="0" smtClean="0"/>
              <a:t>マンモグラフィってなに？</a:t>
            </a:r>
          </a:p>
        </p:txBody>
      </p:sp>
      <p:sp>
        <p:nvSpPr>
          <p:cNvPr id="72707" name="Rectangle 3"/>
          <p:cNvSpPr>
            <a:spLocks noGrp="1" noChangeArrowheads="1"/>
          </p:cNvSpPr>
          <p:nvPr>
            <p:ph idx="1"/>
          </p:nvPr>
        </p:nvSpPr>
        <p:spPr>
          <a:xfrm>
            <a:off x="457200" y="1676400"/>
            <a:ext cx="8229600" cy="4525963"/>
          </a:xfrm>
        </p:spPr>
        <p:txBody>
          <a:bodyPr/>
          <a:lstStyle/>
          <a:p>
            <a:pPr eaLnBrk="1" hangingPunct="1">
              <a:lnSpc>
                <a:spcPct val="120000"/>
              </a:lnSpc>
              <a:defRPr/>
            </a:pPr>
            <a:r>
              <a:rPr lang="ja-JP" altLang="en-US" sz="3600" dirty="0" smtClean="0"/>
              <a:t>乳房を２枚の板の間に挟んで押し広げ、レントゲンで撮影する方法です。</a:t>
            </a:r>
          </a:p>
          <a:p>
            <a:pPr eaLnBrk="1" hangingPunct="1">
              <a:lnSpc>
                <a:spcPct val="120000"/>
              </a:lnSpc>
              <a:defRPr/>
            </a:pPr>
            <a:r>
              <a:rPr lang="ja-JP" altLang="en-US" sz="3600" dirty="0" smtClean="0"/>
              <a:t>専用の装置を使います。</a:t>
            </a:r>
          </a:p>
          <a:p>
            <a:pPr eaLnBrk="1" hangingPunct="1">
              <a:lnSpc>
                <a:spcPct val="120000"/>
              </a:lnSpc>
              <a:defRPr/>
            </a:pPr>
            <a:r>
              <a:rPr lang="ja-JP" altLang="en-US" sz="3600" dirty="0" smtClean="0"/>
              <a:t>従来は触ることができなかった、小さな病変をうつして、乳がんの早期発見に役立ちます。</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611188" y="61913"/>
            <a:ext cx="7772400" cy="1143000"/>
          </a:xfrm>
        </p:spPr>
        <p:txBody>
          <a:bodyPr/>
          <a:lstStyle/>
          <a:p>
            <a:pPr eaLnBrk="1" hangingPunct="1">
              <a:defRPr/>
            </a:pPr>
            <a:r>
              <a:rPr lang="ja-JP" altLang="en-US" sz="4800" dirty="0" smtClean="0"/>
              <a:t>マンモグラフィの実際</a:t>
            </a:r>
          </a:p>
        </p:txBody>
      </p:sp>
      <p:pic>
        <p:nvPicPr>
          <p:cNvPr id="29699" name="Picture 8" descr="I:\医師会\東京都乳がん対策委員会\IMAGE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052513"/>
            <a:ext cx="5400675"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576263" y="4559300"/>
            <a:ext cx="8207375" cy="2016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kumimoji="1"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1" hangingPunct="1">
              <a:buClr>
                <a:srgbClr val="00CCFF"/>
              </a:buClr>
              <a:defRPr/>
            </a:pPr>
            <a:r>
              <a:rPr lang="ja-JP" altLang="en-US" dirty="0" smtClean="0">
                <a:solidFill>
                  <a:schemeClr val="tx1">
                    <a:lumMod val="95000"/>
                  </a:schemeClr>
                </a:solidFill>
                <a:latin typeface="Tahoma"/>
              </a:rPr>
              <a:t>圧迫の際、痛みを伴う場合もあります。しかし圧迫で良い写真が撮れ、また被ばくを減らすこともできます。</a:t>
            </a:r>
            <a:endParaRPr lang="en-US" altLang="ja-JP" dirty="0" smtClean="0">
              <a:solidFill>
                <a:schemeClr val="tx1">
                  <a:lumMod val="95000"/>
                </a:schemeClr>
              </a:solidFill>
              <a:latin typeface="Tahoma"/>
            </a:endParaRPr>
          </a:p>
          <a:p>
            <a:pPr eaLnBrk="1" hangingPunct="1">
              <a:buClr>
                <a:srgbClr val="00CCFF"/>
              </a:buClr>
              <a:defRPr/>
            </a:pPr>
            <a:r>
              <a:rPr lang="ja-JP" altLang="en-US" dirty="0" smtClean="0">
                <a:solidFill>
                  <a:schemeClr val="tx1">
                    <a:lumMod val="95000"/>
                  </a:schemeClr>
                </a:solidFill>
                <a:latin typeface="Tahoma"/>
              </a:rPr>
              <a:t>少しがまんできますか？</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755650" y="260350"/>
            <a:ext cx="7772400" cy="1143000"/>
          </a:xfrm>
        </p:spPr>
        <p:txBody>
          <a:bodyPr/>
          <a:lstStyle/>
          <a:p>
            <a:pPr eaLnBrk="1" hangingPunct="1">
              <a:defRPr/>
            </a:pPr>
            <a:r>
              <a:rPr lang="ja-JP" altLang="en-US" sz="4800" dirty="0" smtClean="0"/>
              <a:t>マンモグラフィの特徴</a:t>
            </a:r>
          </a:p>
        </p:txBody>
      </p:sp>
      <p:sp>
        <p:nvSpPr>
          <p:cNvPr id="31747" name="Text Box 6"/>
          <p:cNvSpPr txBox="1">
            <a:spLocks noChangeArrowheads="1"/>
          </p:cNvSpPr>
          <p:nvPr/>
        </p:nvSpPr>
        <p:spPr bwMode="auto">
          <a:xfrm>
            <a:off x="5148263" y="1989138"/>
            <a:ext cx="3527425" cy="448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lnSpc>
                <a:spcPct val="170000"/>
              </a:lnSpc>
              <a:spcBef>
                <a:spcPct val="0"/>
              </a:spcBef>
              <a:buSzTx/>
            </a:pPr>
            <a:r>
              <a:rPr lang="ja-JP" altLang="en-US" sz="2800">
                <a:solidFill>
                  <a:schemeClr val="tx2"/>
                </a:solidFill>
                <a:latin typeface="Times New Roman" pitchFamily="18" charset="0"/>
              </a:rPr>
              <a:t>閉経後には　さらに　見つかりやすくなる</a:t>
            </a:r>
          </a:p>
          <a:p>
            <a:pPr eaLnBrk="1" hangingPunct="1">
              <a:lnSpc>
                <a:spcPct val="170000"/>
              </a:lnSpc>
              <a:spcBef>
                <a:spcPct val="0"/>
              </a:spcBef>
              <a:buSzTx/>
            </a:pPr>
            <a:r>
              <a:rPr lang="ja-JP" altLang="en-US" sz="2800">
                <a:solidFill>
                  <a:schemeClr val="tx2"/>
                </a:solidFill>
                <a:latin typeface="Times New Roman" pitchFamily="18" charset="0"/>
              </a:rPr>
              <a:t>経過を比較しやすい</a:t>
            </a:r>
          </a:p>
          <a:p>
            <a:pPr eaLnBrk="1" hangingPunct="1">
              <a:lnSpc>
                <a:spcPct val="170000"/>
              </a:lnSpc>
              <a:spcBef>
                <a:spcPct val="0"/>
              </a:spcBef>
              <a:buClr>
                <a:schemeClr val="tx1"/>
              </a:buClr>
              <a:buSzTx/>
            </a:pPr>
            <a:r>
              <a:rPr lang="ja-JP" altLang="en-US" sz="2800">
                <a:solidFill>
                  <a:schemeClr val="tx2"/>
                </a:solidFill>
                <a:latin typeface="Times New Roman" pitchFamily="18" charset="0"/>
              </a:rPr>
              <a:t>微量ながら放射線を浴びる</a:t>
            </a:r>
          </a:p>
          <a:p>
            <a:pPr eaLnBrk="1" hangingPunct="1">
              <a:lnSpc>
                <a:spcPct val="170000"/>
              </a:lnSpc>
              <a:spcBef>
                <a:spcPct val="0"/>
              </a:spcBef>
              <a:buSzTx/>
            </a:pPr>
            <a:endParaRPr lang="en-US" altLang="ja-JP" sz="2800">
              <a:solidFill>
                <a:schemeClr val="tx2"/>
              </a:solidFill>
              <a:latin typeface="Times New Roman" pitchFamily="18" charset="0"/>
            </a:endParaRPr>
          </a:p>
        </p:txBody>
      </p:sp>
      <p:pic>
        <p:nvPicPr>
          <p:cNvPr id="31748" name="図 1" descr="rtmlo.jpg"/>
          <p:cNvPicPr>
            <a:picLocks noChangeAspect="1"/>
          </p:cNvPicPr>
          <p:nvPr/>
        </p:nvPicPr>
        <p:blipFill>
          <a:blip r:embed="rId3" cstate="print">
            <a:extLst>
              <a:ext uri="{28A0092B-C50C-407E-A947-70E740481C1C}">
                <a14:useLocalDpi xmlns:a14="http://schemas.microsoft.com/office/drawing/2010/main" val="0"/>
              </a:ext>
            </a:extLst>
          </a:blip>
          <a:srcRect l="49812" r="1387" b="15370"/>
          <a:stretch>
            <a:fillRect/>
          </a:stretch>
        </p:blipFill>
        <p:spPr bwMode="auto">
          <a:xfrm>
            <a:off x="407988" y="1628775"/>
            <a:ext cx="207962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2" descr="ltmlo.jpg"/>
          <p:cNvPicPr>
            <a:picLocks noChangeAspect="1"/>
          </p:cNvPicPr>
          <p:nvPr/>
        </p:nvPicPr>
        <p:blipFill>
          <a:blip r:embed="rId4" cstate="print">
            <a:extLst>
              <a:ext uri="{28A0092B-C50C-407E-A947-70E740481C1C}">
                <a14:useLocalDpi xmlns:a14="http://schemas.microsoft.com/office/drawing/2010/main" val="0"/>
              </a:ext>
            </a:extLst>
          </a:blip>
          <a:srcRect t="169" r="51640" b="18750"/>
          <a:stretch>
            <a:fillRect/>
          </a:stretch>
        </p:blipFill>
        <p:spPr bwMode="auto">
          <a:xfrm>
            <a:off x="2487613" y="1628775"/>
            <a:ext cx="2155825"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円/楕円 1"/>
          <p:cNvSpPr>
            <a:spLocks noChangeArrowheads="1"/>
          </p:cNvSpPr>
          <p:nvPr/>
        </p:nvSpPr>
        <p:spPr bwMode="auto">
          <a:xfrm>
            <a:off x="2552700" y="2636838"/>
            <a:ext cx="787400" cy="792162"/>
          </a:xfrm>
          <a:prstGeom prst="ellipse">
            <a:avLst/>
          </a:prstGeom>
          <a:noFill/>
          <a:ln w="28575" algn="ctr">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30000"/>
              </a:spcBef>
              <a:buClrTx/>
              <a:buSzTx/>
              <a:buFontTx/>
              <a:buNone/>
            </a:pPr>
            <a:endParaRPr lang="ja-JP" altLang="en-US" sz="2000">
              <a:latin typeface="Times New Roman" pitchFamily="18" charset="0"/>
              <a:ea typeface="ＭＳ Ｐ明朝" pitchFamily="18"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8" descr="ser71300000img0022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0"/>
            <a:ext cx="52578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矢印コネクタ 12"/>
          <p:cNvCxnSpPr/>
          <p:nvPr/>
        </p:nvCxnSpPr>
        <p:spPr bwMode="auto">
          <a:xfrm flipH="1">
            <a:off x="4572000" y="2133600"/>
            <a:ext cx="936625" cy="576263"/>
          </a:xfrm>
          <a:prstGeom prst="straightConnector1">
            <a:avLst/>
          </a:prstGeom>
          <a:ln w="50800">
            <a:solidFill>
              <a:srgbClr val="FF66FF"/>
            </a:solidFill>
            <a:tailEnd type="arrow"/>
          </a:ln>
          <a:extLst/>
        </p:spPr>
        <p:style>
          <a:lnRef idx="3">
            <a:schemeClr val="accent1"/>
          </a:lnRef>
          <a:fillRef idx="0">
            <a:schemeClr val="accent1"/>
          </a:fillRef>
          <a:effectRef idx="2">
            <a:schemeClr val="accent1"/>
          </a:effectRef>
          <a:fontRef idx="minor">
            <a:schemeClr val="tx1"/>
          </a:fontRef>
        </p:style>
      </p:cxnSp>
      <p:sp>
        <p:nvSpPr>
          <p:cNvPr id="33796" name="Rectangle 3"/>
          <p:cNvSpPr>
            <a:spLocks noChangeArrowheads="1"/>
          </p:cNvSpPr>
          <p:nvPr/>
        </p:nvSpPr>
        <p:spPr bwMode="auto">
          <a:xfrm>
            <a:off x="293688" y="188913"/>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lgn="ctr" eaLnBrk="1" hangingPunct="1">
              <a:spcBef>
                <a:spcPct val="0"/>
              </a:spcBef>
              <a:buClrTx/>
              <a:buSzTx/>
              <a:buFontTx/>
              <a:buNone/>
            </a:pPr>
            <a:r>
              <a:rPr lang="ja-JP" altLang="en-US" sz="4000" b="1">
                <a:solidFill>
                  <a:schemeClr val="tx2"/>
                </a:solidFill>
                <a:latin typeface="Times New Roman" pitchFamily="18" charset="0"/>
              </a:rPr>
              <a:t>マンモグラフィの腫瘤（しこり）病変</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850" y="228600"/>
            <a:ext cx="8308975" cy="708025"/>
          </a:xfrm>
          <a:prstGeom prst="rect">
            <a:avLst/>
          </a:prstGeom>
          <a:noFill/>
        </p:spPr>
        <p:txBody>
          <a:bodyPr wrap="none">
            <a:spAutoFit/>
          </a:bodyPr>
          <a:lstStyle/>
          <a:p>
            <a:pPr>
              <a:defRPr/>
            </a:pPr>
            <a:r>
              <a:rPr lang="ja-JP" altLang="en-US" sz="4000" b="1" dirty="0">
                <a:solidFill>
                  <a:schemeClr val="tx2"/>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マンモグラフィの石灰化病変（乳がん）</a:t>
            </a:r>
          </a:p>
        </p:txBody>
      </p:sp>
      <p:pic>
        <p:nvPicPr>
          <p:cNvPr id="35843" name="図 5" descr="ser71300000img00179.jpg"/>
          <p:cNvPicPr>
            <a:picLocks noChangeAspect="1"/>
          </p:cNvPicPr>
          <p:nvPr/>
        </p:nvPicPr>
        <p:blipFill>
          <a:blip r:embed="rId3" cstate="print">
            <a:extLst>
              <a:ext uri="{28A0092B-C50C-407E-A947-70E740481C1C}">
                <a14:useLocalDpi xmlns:a14="http://schemas.microsoft.com/office/drawing/2010/main" val="0"/>
              </a:ext>
            </a:extLst>
          </a:blip>
          <a:srcRect l="-3"/>
          <a:stretch>
            <a:fillRect/>
          </a:stretch>
        </p:blipFill>
        <p:spPr bwMode="auto">
          <a:xfrm>
            <a:off x="1908175" y="1036638"/>
            <a:ext cx="5327650"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487363" y="6092825"/>
            <a:ext cx="835342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a:solidFill>
                  <a:srgbClr val="FFFFCC"/>
                </a:solidFill>
                <a:latin typeface="Arial" pitchFamily="34" charset="0"/>
              </a:rPr>
              <a:t>石灰化　砂の粒をまいたような白い点状の構造</a:t>
            </a:r>
          </a:p>
        </p:txBody>
      </p:sp>
      <p:sp>
        <p:nvSpPr>
          <p:cNvPr id="35845" name="円/楕円 4"/>
          <p:cNvSpPr>
            <a:spLocks noChangeArrowheads="1"/>
          </p:cNvSpPr>
          <p:nvPr/>
        </p:nvSpPr>
        <p:spPr bwMode="auto">
          <a:xfrm rot="2607840">
            <a:off x="2571750" y="2646363"/>
            <a:ext cx="3028950" cy="1879600"/>
          </a:xfrm>
          <a:prstGeom prst="ellipse">
            <a:avLst/>
          </a:prstGeom>
          <a:noFill/>
          <a:ln w="9525" algn="ctr">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30000"/>
              </a:spcBef>
              <a:buClrTx/>
              <a:buSzTx/>
              <a:buFontTx/>
              <a:buNone/>
            </a:pPr>
            <a:endParaRPr lang="ja-JP" altLang="en-US" sz="2000">
              <a:latin typeface="Times New Roman" pitchFamily="18" charset="0"/>
              <a:ea typeface="ＭＳ Ｐ明朝" pitchFamily="18"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2" descr="ltmlo.jpg"/>
          <p:cNvPicPr>
            <a:picLocks noChangeAspect="1"/>
          </p:cNvPicPr>
          <p:nvPr/>
        </p:nvPicPr>
        <p:blipFill>
          <a:blip r:embed="rId3" cstate="print">
            <a:extLst>
              <a:ext uri="{28A0092B-C50C-407E-A947-70E740481C1C}">
                <a14:useLocalDpi xmlns:a14="http://schemas.microsoft.com/office/drawing/2010/main" val="0"/>
              </a:ext>
            </a:extLst>
          </a:blip>
          <a:srcRect l="2" t="790" r="55455" b="47752"/>
          <a:stretch>
            <a:fillRect/>
          </a:stretch>
        </p:blipFill>
        <p:spPr bwMode="auto">
          <a:xfrm>
            <a:off x="2555875" y="44450"/>
            <a:ext cx="4537075"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3"/>
          <p:cNvSpPr txBox="1">
            <a:spLocks noChangeArrowheads="1"/>
          </p:cNvSpPr>
          <p:nvPr/>
        </p:nvSpPr>
        <p:spPr bwMode="auto">
          <a:xfrm>
            <a:off x="1692275" y="115888"/>
            <a:ext cx="5832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a:spcBef>
                <a:spcPct val="20000"/>
              </a:spcBef>
              <a:buClr>
                <a:schemeClr val="folHlink"/>
              </a:buClr>
              <a:buSzPct val="6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a:spcBef>
                <a:spcPct val="20000"/>
              </a:spcBef>
              <a:buClr>
                <a:schemeClr val="hlink"/>
              </a:buClr>
              <a:buSzPct val="65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a:spcBef>
                <a:spcPct val="20000"/>
              </a:spcBef>
              <a:buClr>
                <a:schemeClr val="folHlink"/>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a:spcBef>
                <a:spcPct val="20000"/>
              </a:spcBef>
              <a:buClr>
                <a:schemeClr val="hlink"/>
              </a:buClr>
              <a:buSzPct val="65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0"/>
              </a:spcBef>
              <a:buClrTx/>
              <a:buSzTx/>
              <a:buFontTx/>
              <a:buNone/>
              <a:defRPr/>
            </a:pPr>
            <a:r>
              <a:rPr lang="ja-JP" altLang="en-US" sz="3600" b="1" dirty="0" smtClean="0">
                <a:solidFill>
                  <a:schemeClr val="tx2"/>
                </a:solidFill>
                <a:effectLst>
                  <a:outerShdw blurRad="38100" dist="38100" dir="2700000" algn="tl">
                    <a:srgbClr val="000000">
                      <a:alpha val="43137"/>
                    </a:srgbClr>
                  </a:outerShdw>
                </a:effectLst>
                <a:latin typeface="Arial" pitchFamily="34" charset="0"/>
              </a:rPr>
              <a:t>マンモグラフィで映る病変が</a:t>
            </a:r>
            <a:endParaRPr lang="en-US" altLang="ja-JP" sz="3600" b="1" dirty="0" smtClean="0">
              <a:solidFill>
                <a:schemeClr val="tx2"/>
              </a:solidFill>
              <a:effectLst>
                <a:outerShdw blurRad="38100" dist="38100" dir="2700000" algn="tl">
                  <a:srgbClr val="000000">
                    <a:alpha val="43137"/>
                  </a:srgbClr>
                </a:outerShdw>
              </a:effectLst>
              <a:latin typeface="Arial" pitchFamily="34" charset="0"/>
            </a:endParaRPr>
          </a:p>
          <a:p>
            <a:pPr eaLnBrk="1" hangingPunct="1">
              <a:spcBef>
                <a:spcPct val="0"/>
              </a:spcBef>
              <a:buClrTx/>
              <a:buSzTx/>
              <a:buFontTx/>
              <a:buNone/>
              <a:defRPr/>
            </a:pPr>
            <a:r>
              <a:rPr lang="ja-JP" altLang="en-US" sz="3600" b="1" dirty="0" smtClean="0">
                <a:solidFill>
                  <a:schemeClr val="tx2"/>
                </a:solidFill>
                <a:effectLst>
                  <a:outerShdw blurRad="38100" dist="38100" dir="2700000" algn="tl">
                    <a:srgbClr val="000000">
                      <a:alpha val="43137"/>
                    </a:srgbClr>
                  </a:outerShdw>
                </a:effectLst>
                <a:latin typeface="Arial" pitchFamily="34" charset="0"/>
              </a:rPr>
              <a:t>全部乳がんとは限りません</a:t>
            </a:r>
          </a:p>
        </p:txBody>
      </p:sp>
      <p:sp>
        <p:nvSpPr>
          <p:cNvPr id="37892" name="円/楕円 2"/>
          <p:cNvSpPr>
            <a:spLocks noChangeArrowheads="1"/>
          </p:cNvSpPr>
          <p:nvPr/>
        </p:nvSpPr>
        <p:spPr bwMode="auto">
          <a:xfrm>
            <a:off x="3348038" y="2133600"/>
            <a:ext cx="1944687" cy="2159000"/>
          </a:xfrm>
          <a:prstGeom prst="ellipse">
            <a:avLst/>
          </a:prstGeom>
          <a:noFill/>
          <a:ln w="28575" algn="ctr">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30000"/>
              </a:spcBef>
              <a:buClrTx/>
              <a:buSzTx/>
              <a:buFontTx/>
              <a:buNone/>
            </a:pPr>
            <a:endParaRPr lang="ja-JP" altLang="en-US" sz="2000">
              <a:latin typeface="Times New Roman" pitchFamily="18" charset="0"/>
              <a:ea typeface="ＭＳ Ｐ明朝" pitchFamily="18" charset="-128"/>
            </a:endParaRPr>
          </a:p>
        </p:txBody>
      </p:sp>
      <p:sp>
        <p:nvSpPr>
          <p:cNvPr id="8" name="テキスト ボックス 7"/>
          <p:cNvSpPr txBox="1"/>
          <p:nvPr/>
        </p:nvSpPr>
        <p:spPr>
          <a:xfrm>
            <a:off x="449263" y="6021388"/>
            <a:ext cx="8316912" cy="523875"/>
          </a:xfrm>
          <a:prstGeom prst="rect">
            <a:avLst/>
          </a:prstGeom>
          <a:noFill/>
        </p:spPr>
        <p:txBody>
          <a:bodyPr wrap="none">
            <a:spAutoFit/>
          </a:bodyPr>
          <a:lstStyle/>
          <a:p>
            <a:pPr>
              <a:defRPr/>
            </a:pPr>
            <a:r>
              <a:rPr lang="ja-JP" altLang="en-US" sz="2800" dirty="0">
                <a:latin typeface="+mj-ea"/>
                <a:ea typeface="+mj-ea"/>
              </a:rPr>
              <a:t>ここに写っているのは線維腺腫という良性の</a:t>
            </a:r>
            <a:r>
              <a:rPr lang="ja-JP" altLang="en-US" sz="2800" dirty="0" err="1">
                <a:latin typeface="+mj-ea"/>
                <a:ea typeface="+mj-ea"/>
              </a:rPr>
              <a:t>し</a:t>
            </a:r>
            <a:r>
              <a:rPr lang="ja-JP" altLang="en-US" sz="2800" dirty="0">
                <a:latin typeface="+mj-ea"/>
                <a:ea typeface="+mj-ea"/>
              </a:rPr>
              <a:t>こりです</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4"/>
          <p:cNvSpPr>
            <a:spLocks noChangeShapeType="1"/>
          </p:cNvSpPr>
          <p:nvPr/>
        </p:nvSpPr>
        <p:spPr bwMode="auto">
          <a:xfrm>
            <a:off x="3351213" y="274638"/>
            <a:ext cx="947737" cy="4899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39" name="Freeform 5"/>
          <p:cNvSpPr>
            <a:spLocks/>
          </p:cNvSpPr>
          <p:nvPr/>
        </p:nvSpPr>
        <p:spPr bwMode="auto">
          <a:xfrm rot="588365">
            <a:off x="1360488" y="608013"/>
            <a:ext cx="3240087" cy="5715000"/>
          </a:xfrm>
          <a:custGeom>
            <a:avLst/>
            <a:gdLst>
              <a:gd name="T0" fmla="*/ 2147483646 w 1550"/>
              <a:gd name="T1" fmla="*/ 0 h 3122"/>
              <a:gd name="T2" fmla="*/ 2147483646 w 1550"/>
              <a:gd name="T3" fmla="*/ 2147483646 h 3122"/>
              <a:gd name="T4" fmla="*/ 2147483646 w 1550"/>
              <a:gd name="T5" fmla="*/ 2147483646 h 3122"/>
              <a:gd name="T6" fmla="*/ 2147483646 w 1550"/>
              <a:gd name="T7" fmla="*/ 2147483646 h 3122"/>
              <a:gd name="T8" fmla="*/ 2147483646 w 1550"/>
              <a:gd name="T9" fmla="*/ 2147483646 h 3122"/>
              <a:gd name="T10" fmla="*/ 2147483646 w 1550"/>
              <a:gd name="T11" fmla="*/ 2147483646 h 3122"/>
              <a:gd name="T12" fmla="*/ 2147483646 w 1550"/>
              <a:gd name="T13" fmla="*/ 2147483646 h 3122"/>
              <a:gd name="T14" fmla="*/ 2147483646 w 1550"/>
              <a:gd name="T15" fmla="*/ 2147483646 h 3122"/>
              <a:gd name="T16" fmla="*/ 2147483646 w 1550"/>
              <a:gd name="T17" fmla="*/ 2147483646 h 3122"/>
              <a:gd name="T18" fmla="*/ 2147483646 w 1550"/>
              <a:gd name="T19" fmla="*/ 2147483646 h 3122"/>
              <a:gd name="T20" fmla="*/ 2147483646 w 1550"/>
              <a:gd name="T21" fmla="*/ 2147483646 h 3122"/>
              <a:gd name="T22" fmla="*/ 2147483646 w 1550"/>
              <a:gd name="T23" fmla="*/ 2147483646 h 3122"/>
              <a:gd name="T24" fmla="*/ 2147483646 w 1550"/>
              <a:gd name="T25" fmla="*/ 2147483646 h 3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0" h="3122">
                <a:moveTo>
                  <a:pt x="461" y="0"/>
                </a:moveTo>
                <a:cubicBezTo>
                  <a:pt x="514" y="38"/>
                  <a:pt x="568" y="76"/>
                  <a:pt x="598" y="136"/>
                </a:cubicBezTo>
                <a:cubicBezTo>
                  <a:pt x="628" y="196"/>
                  <a:pt x="651" y="265"/>
                  <a:pt x="643" y="363"/>
                </a:cubicBezTo>
                <a:cubicBezTo>
                  <a:pt x="635" y="461"/>
                  <a:pt x="590" y="604"/>
                  <a:pt x="552" y="725"/>
                </a:cubicBezTo>
                <a:cubicBezTo>
                  <a:pt x="514" y="846"/>
                  <a:pt x="469" y="982"/>
                  <a:pt x="416" y="1088"/>
                </a:cubicBezTo>
                <a:cubicBezTo>
                  <a:pt x="363" y="1194"/>
                  <a:pt x="296" y="1254"/>
                  <a:pt x="235" y="1360"/>
                </a:cubicBezTo>
                <a:cubicBezTo>
                  <a:pt x="174" y="1466"/>
                  <a:pt x="91" y="1594"/>
                  <a:pt x="53" y="1723"/>
                </a:cubicBezTo>
                <a:cubicBezTo>
                  <a:pt x="15" y="1852"/>
                  <a:pt x="0" y="1996"/>
                  <a:pt x="8" y="2132"/>
                </a:cubicBezTo>
                <a:cubicBezTo>
                  <a:pt x="16" y="2268"/>
                  <a:pt x="39" y="2419"/>
                  <a:pt x="99" y="2540"/>
                </a:cubicBezTo>
                <a:cubicBezTo>
                  <a:pt x="159" y="2661"/>
                  <a:pt x="242" y="2766"/>
                  <a:pt x="371" y="2857"/>
                </a:cubicBezTo>
                <a:cubicBezTo>
                  <a:pt x="500" y="2948"/>
                  <a:pt x="711" y="3046"/>
                  <a:pt x="870" y="3084"/>
                </a:cubicBezTo>
                <a:cubicBezTo>
                  <a:pt x="1029" y="3122"/>
                  <a:pt x="1210" y="3099"/>
                  <a:pt x="1323" y="3084"/>
                </a:cubicBezTo>
                <a:cubicBezTo>
                  <a:pt x="1436" y="3069"/>
                  <a:pt x="1493" y="3031"/>
                  <a:pt x="1550" y="2993"/>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40" name="Oval 6"/>
          <p:cNvSpPr>
            <a:spLocks noChangeArrowheads="1"/>
          </p:cNvSpPr>
          <p:nvPr/>
        </p:nvSpPr>
        <p:spPr bwMode="auto">
          <a:xfrm rot="3947650">
            <a:off x="1474788" y="5527675"/>
            <a:ext cx="249237" cy="188913"/>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endParaRPr lang="ja-JP" altLang="en-US" sz="2800">
              <a:solidFill>
                <a:srgbClr val="FFFFFF"/>
              </a:solidFill>
              <a:latin typeface="Arial" pitchFamily="34" charset="0"/>
            </a:endParaRPr>
          </a:p>
        </p:txBody>
      </p:sp>
      <p:sp>
        <p:nvSpPr>
          <p:cNvPr id="39941" name="Oval 79"/>
          <p:cNvSpPr>
            <a:spLocks noChangeArrowheads="1"/>
          </p:cNvSpPr>
          <p:nvPr/>
        </p:nvSpPr>
        <p:spPr bwMode="auto">
          <a:xfrm rot="-1267484">
            <a:off x="1647825" y="5314950"/>
            <a:ext cx="288925"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endParaRPr lang="ja-JP" altLang="en-US" sz="2800">
              <a:solidFill>
                <a:srgbClr val="FFFFFF"/>
              </a:solidFill>
              <a:latin typeface="Arial" pitchFamily="34" charset="0"/>
            </a:endParaRPr>
          </a:p>
        </p:txBody>
      </p:sp>
      <p:sp>
        <p:nvSpPr>
          <p:cNvPr id="39942" name="Oval 80"/>
          <p:cNvSpPr>
            <a:spLocks noChangeArrowheads="1"/>
          </p:cNvSpPr>
          <p:nvPr/>
        </p:nvSpPr>
        <p:spPr bwMode="auto">
          <a:xfrm rot="-1267484">
            <a:off x="1720850" y="5386388"/>
            <a:ext cx="288925" cy="1444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endParaRPr lang="ja-JP" altLang="en-US" sz="2800">
              <a:solidFill>
                <a:srgbClr val="FFFFFF"/>
              </a:solidFill>
              <a:latin typeface="Arial" pitchFamily="34" charset="0"/>
            </a:endParaRPr>
          </a:p>
        </p:txBody>
      </p:sp>
      <p:sp>
        <p:nvSpPr>
          <p:cNvPr id="39943" name="Oval 81"/>
          <p:cNvSpPr>
            <a:spLocks noChangeArrowheads="1"/>
          </p:cNvSpPr>
          <p:nvPr/>
        </p:nvSpPr>
        <p:spPr bwMode="auto">
          <a:xfrm rot="-1267484">
            <a:off x="1792288" y="5459413"/>
            <a:ext cx="288925"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endParaRPr lang="ja-JP" altLang="en-US" sz="2800">
              <a:solidFill>
                <a:srgbClr val="FFFFFF"/>
              </a:solidFill>
              <a:latin typeface="Arial" pitchFamily="34" charset="0"/>
            </a:endParaRPr>
          </a:p>
        </p:txBody>
      </p:sp>
      <p:sp>
        <p:nvSpPr>
          <p:cNvPr id="39944" name="Line 82"/>
          <p:cNvSpPr>
            <a:spLocks noChangeShapeType="1"/>
          </p:cNvSpPr>
          <p:nvPr/>
        </p:nvSpPr>
        <p:spPr bwMode="auto">
          <a:xfrm flipH="1">
            <a:off x="1531938" y="5445125"/>
            <a:ext cx="231775" cy="1714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45" name="Line 83"/>
          <p:cNvSpPr>
            <a:spLocks noChangeShapeType="1"/>
          </p:cNvSpPr>
          <p:nvPr/>
        </p:nvSpPr>
        <p:spPr bwMode="auto">
          <a:xfrm flipH="1">
            <a:off x="1614488" y="5559425"/>
            <a:ext cx="215900" cy="730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46" name="AutoShape 84"/>
          <p:cNvSpPr>
            <a:spLocks noChangeArrowheads="1"/>
          </p:cNvSpPr>
          <p:nvPr/>
        </p:nvSpPr>
        <p:spPr bwMode="auto">
          <a:xfrm rot="741222">
            <a:off x="1692275" y="2636838"/>
            <a:ext cx="1800225" cy="3068637"/>
          </a:xfrm>
          <a:prstGeom prst="cloudCallout">
            <a:avLst>
              <a:gd name="adj1" fmla="val -22824"/>
              <a:gd name="adj2" fmla="val 27843"/>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lgn="ctr" eaLnBrk="1" hangingPunct="1">
              <a:spcBef>
                <a:spcPct val="0"/>
              </a:spcBef>
              <a:buClrTx/>
              <a:buSzTx/>
              <a:buFontTx/>
              <a:buNone/>
            </a:pPr>
            <a:endParaRPr lang="ja-JP" altLang="ja-JP" sz="2800">
              <a:solidFill>
                <a:srgbClr val="FFFFFF"/>
              </a:solidFill>
              <a:latin typeface="Arial" pitchFamily="34" charset="0"/>
            </a:endParaRPr>
          </a:p>
        </p:txBody>
      </p:sp>
      <p:sp>
        <p:nvSpPr>
          <p:cNvPr id="39947" name="AutoShape 85"/>
          <p:cNvSpPr>
            <a:spLocks noChangeArrowheads="1"/>
          </p:cNvSpPr>
          <p:nvPr/>
        </p:nvSpPr>
        <p:spPr bwMode="auto">
          <a:xfrm rot="2618566">
            <a:off x="2051050" y="3933825"/>
            <a:ext cx="1584325" cy="2046288"/>
          </a:xfrm>
          <a:prstGeom prst="cloudCallout">
            <a:avLst>
              <a:gd name="adj1" fmla="val -24824"/>
              <a:gd name="adj2" fmla="val 48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lgn="ctr" eaLnBrk="1" hangingPunct="1">
              <a:spcBef>
                <a:spcPct val="0"/>
              </a:spcBef>
              <a:buClrTx/>
              <a:buSzTx/>
              <a:buFontTx/>
              <a:buNone/>
            </a:pPr>
            <a:endParaRPr lang="ja-JP" altLang="ja-JP" sz="2800">
              <a:solidFill>
                <a:srgbClr val="FFFFFF"/>
              </a:solidFill>
              <a:latin typeface="Arial" pitchFamily="34" charset="0"/>
            </a:endParaRPr>
          </a:p>
        </p:txBody>
      </p:sp>
      <p:sp>
        <p:nvSpPr>
          <p:cNvPr id="39948" name="AutoShape 86"/>
          <p:cNvSpPr>
            <a:spLocks noChangeArrowheads="1"/>
          </p:cNvSpPr>
          <p:nvPr/>
        </p:nvSpPr>
        <p:spPr bwMode="auto">
          <a:xfrm rot="1003192">
            <a:off x="2335213" y="5043488"/>
            <a:ext cx="1655762" cy="1123950"/>
          </a:xfrm>
          <a:prstGeom prst="cloudCallout">
            <a:avLst>
              <a:gd name="adj1" fmla="val -24968"/>
              <a:gd name="adj2" fmla="val -14625"/>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lgn="ctr" eaLnBrk="1" hangingPunct="1">
              <a:spcBef>
                <a:spcPct val="0"/>
              </a:spcBef>
              <a:buClrTx/>
              <a:buSzTx/>
              <a:buFontTx/>
              <a:buNone/>
            </a:pPr>
            <a:endParaRPr lang="ja-JP" altLang="ja-JP" sz="2800">
              <a:solidFill>
                <a:srgbClr val="FFFFFF"/>
              </a:solidFill>
              <a:latin typeface="Arial" pitchFamily="34" charset="0"/>
            </a:endParaRPr>
          </a:p>
        </p:txBody>
      </p:sp>
      <p:sp>
        <p:nvSpPr>
          <p:cNvPr id="39949" name="Line 87"/>
          <p:cNvSpPr>
            <a:spLocks noChangeShapeType="1"/>
          </p:cNvSpPr>
          <p:nvPr/>
        </p:nvSpPr>
        <p:spPr bwMode="auto">
          <a:xfrm>
            <a:off x="7239000" y="261938"/>
            <a:ext cx="947738" cy="4899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50" name="Freeform 88"/>
          <p:cNvSpPr>
            <a:spLocks/>
          </p:cNvSpPr>
          <p:nvPr/>
        </p:nvSpPr>
        <p:spPr bwMode="auto">
          <a:xfrm rot="588365">
            <a:off x="5248275" y="595313"/>
            <a:ext cx="3240088" cy="5715000"/>
          </a:xfrm>
          <a:custGeom>
            <a:avLst/>
            <a:gdLst>
              <a:gd name="T0" fmla="*/ 2147483646 w 1550"/>
              <a:gd name="T1" fmla="*/ 0 h 3122"/>
              <a:gd name="T2" fmla="*/ 2147483646 w 1550"/>
              <a:gd name="T3" fmla="*/ 2147483646 h 3122"/>
              <a:gd name="T4" fmla="*/ 2147483646 w 1550"/>
              <a:gd name="T5" fmla="*/ 2147483646 h 3122"/>
              <a:gd name="T6" fmla="*/ 2147483646 w 1550"/>
              <a:gd name="T7" fmla="*/ 2147483646 h 3122"/>
              <a:gd name="T8" fmla="*/ 2147483646 w 1550"/>
              <a:gd name="T9" fmla="*/ 2147483646 h 3122"/>
              <a:gd name="T10" fmla="*/ 2147483646 w 1550"/>
              <a:gd name="T11" fmla="*/ 2147483646 h 3122"/>
              <a:gd name="T12" fmla="*/ 2147483646 w 1550"/>
              <a:gd name="T13" fmla="*/ 2147483646 h 3122"/>
              <a:gd name="T14" fmla="*/ 2147483646 w 1550"/>
              <a:gd name="T15" fmla="*/ 2147483646 h 3122"/>
              <a:gd name="T16" fmla="*/ 2147483646 w 1550"/>
              <a:gd name="T17" fmla="*/ 2147483646 h 3122"/>
              <a:gd name="T18" fmla="*/ 2147483646 w 1550"/>
              <a:gd name="T19" fmla="*/ 2147483646 h 3122"/>
              <a:gd name="T20" fmla="*/ 2147483646 w 1550"/>
              <a:gd name="T21" fmla="*/ 2147483646 h 3122"/>
              <a:gd name="T22" fmla="*/ 2147483646 w 1550"/>
              <a:gd name="T23" fmla="*/ 2147483646 h 3122"/>
              <a:gd name="T24" fmla="*/ 2147483646 w 1550"/>
              <a:gd name="T25" fmla="*/ 2147483646 h 3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0" h="3122">
                <a:moveTo>
                  <a:pt x="461" y="0"/>
                </a:moveTo>
                <a:cubicBezTo>
                  <a:pt x="514" y="38"/>
                  <a:pt x="568" y="76"/>
                  <a:pt x="598" y="136"/>
                </a:cubicBezTo>
                <a:cubicBezTo>
                  <a:pt x="628" y="196"/>
                  <a:pt x="651" y="265"/>
                  <a:pt x="643" y="363"/>
                </a:cubicBezTo>
                <a:cubicBezTo>
                  <a:pt x="635" y="461"/>
                  <a:pt x="590" y="604"/>
                  <a:pt x="552" y="725"/>
                </a:cubicBezTo>
                <a:cubicBezTo>
                  <a:pt x="514" y="846"/>
                  <a:pt x="469" y="982"/>
                  <a:pt x="416" y="1088"/>
                </a:cubicBezTo>
                <a:cubicBezTo>
                  <a:pt x="363" y="1194"/>
                  <a:pt x="296" y="1254"/>
                  <a:pt x="235" y="1360"/>
                </a:cubicBezTo>
                <a:cubicBezTo>
                  <a:pt x="174" y="1466"/>
                  <a:pt x="91" y="1594"/>
                  <a:pt x="53" y="1723"/>
                </a:cubicBezTo>
                <a:cubicBezTo>
                  <a:pt x="15" y="1852"/>
                  <a:pt x="0" y="1996"/>
                  <a:pt x="8" y="2132"/>
                </a:cubicBezTo>
                <a:cubicBezTo>
                  <a:pt x="16" y="2268"/>
                  <a:pt x="39" y="2419"/>
                  <a:pt x="99" y="2540"/>
                </a:cubicBezTo>
                <a:cubicBezTo>
                  <a:pt x="159" y="2661"/>
                  <a:pt x="242" y="2766"/>
                  <a:pt x="371" y="2857"/>
                </a:cubicBezTo>
                <a:cubicBezTo>
                  <a:pt x="500" y="2948"/>
                  <a:pt x="711" y="3046"/>
                  <a:pt x="870" y="3084"/>
                </a:cubicBezTo>
                <a:cubicBezTo>
                  <a:pt x="1029" y="3122"/>
                  <a:pt x="1210" y="3099"/>
                  <a:pt x="1323" y="3084"/>
                </a:cubicBezTo>
                <a:cubicBezTo>
                  <a:pt x="1436" y="3069"/>
                  <a:pt x="1493" y="3031"/>
                  <a:pt x="1550" y="2993"/>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51" name="Oval 89"/>
          <p:cNvSpPr>
            <a:spLocks noChangeArrowheads="1"/>
          </p:cNvSpPr>
          <p:nvPr/>
        </p:nvSpPr>
        <p:spPr bwMode="auto">
          <a:xfrm rot="3947650">
            <a:off x="5362575" y="5514976"/>
            <a:ext cx="249237" cy="188912"/>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endParaRPr lang="ja-JP" altLang="en-US" sz="2800">
              <a:solidFill>
                <a:srgbClr val="FFFFFF"/>
              </a:solidFill>
              <a:latin typeface="Arial" pitchFamily="34" charset="0"/>
            </a:endParaRPr>
          </a:p>
        </p:txBody>
      </p:sp>
      <p:sp>
        <p:nvSpPr>
          <p:cNvPr id="39952" name="Oval 90"/>
          <p:cNvSpPr>
            <a:spLocks noChangeArrowheads="1"/>
          </p:cNvSpPr>
          <p:nvPr/>
        </p:nvSpPr>
        <p:spPr bwMode="auto">
          <a:xfrm rot="-1267484">
            <a:off x="5535613" y="5302250"/>
            <a:ext cx="288925"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endParaRPr lang="ja-JP" altLang="en-US" sz="2800">
              <a:solidFill>
                <a:srgbClr val="FFFFFF"/>
              </a:solidFill>
              <a:latin typeface="Arial" pitchFamily="34" charset="0"/>
            </a:endParaRPr>
          </a:p>
        </p:txBody>
      </p:sp>
      <p:sp>
        <p:nvSpPr>
          <p:cNvPr id="39953" name="Oval 91"/>
          <p:cNvSpPr>
            <a:spLocks noChangeArrowheads="1"/>
          </p:cNvSpPr>
          <p:nvPr/>
        </p:nvSpPr>
        <p:spPr bwMode="auto">
          <a:xfrm rot="-1267484">
            <a:off x="5608638" y="5373688"/>
            <a:ext cx="288925" cy="1444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endParaRPr lang="ja-JP" altLang="en-US" sz="2800">
              <a:solidFill>
                <a:srgbClr val="FFFFFF"/>
              </a:solidFill>
              <a:latin typeface="Arial" pitchFamily="34" charset="0"/>
            </a:endParaRPr>
          </a:p>
        </p:txBody>
      </p:sp>
      <p:sp>
        <p:nvSpPr>
          <p:cNvPr id="39954" name="Oval 92"/>
          <p:cNvSpPr>
            <a:spLocks noChangeArrowheads="1"/>
          </p:cNvSpPr>
          <p:nvPr/>
        </p:nvSpPr>
        <p:spPr bwMode="auto">
          <a:xfrm rot="-1267484">
            <a:off x="5680075" y="5446713"/>
            <a:ext cx="288925"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endParaRPr lang="ja-JP" altLang="en-US" sz="2800">
              <a:solidFill>
                <a:srgbClr val="FFFFFF"/>
              </a:solidFill>
              <a:latin typeface="Arial" pitchFamily="34" charset="0"/>
            </a:endParaRPr>
          </a:p>
        </p:txBody>
      </p:sp>
      <p:sp>
        <p:nvSpPr>
          <p:cNvPr id="39955" name="Line 93"/>
          <p:cNvSpPr>
            <a:spLocks noChangeShapeType="1"/>
          </p:cNvSpPr>
          <p:nvPr/>
        </p:nvSpPr>
        <p:spPr bwMode="auto">
          <a:xfrm flipH="1">
            <a:off x="5419725" y="5432425"/>
            <a:ext cx="231775" cy="1714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56" name="Line 94"/>
          <p:cNvSpPr>
            <a:spLocks noChangeShapeType="1"/>
          </p:cNvSpPr>
          <p:nvPr/>
        </p:nvSpPr>
        <p:spPr bwMode="auto">
          <a:xfrm flipH="1">
            <a:off x="5502275" y="5546725"/>
            <a:ext cx="215900" cy="730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57" name="AutoShape 98"/>
          <p:cNvSpPr>
            <a:spLocks noChangeArrowheads="1"/>
          </p:cNvSpPr>
          <p:nvPr/>
        </p:nvSpPr>
        <p:spPr bwMode="auto">
          <a:xfrm rot="976620">
            <a:off x="6111875" y="2446338"/>
            <a:ext cx="344488" cy="2952750"/>
          </a:xfrm>
          <a:prstGeom prst="cloudCallout">
            <a:avLst>
              <a:gd name="adj1" fmla="val -1144"/>
              <a:gd name="adj2" fmla="val 19935"/>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lgn="ctr" eaLnBrk="1" hangingPunct="1">
              <a:spcBef>
                <a:spcPct val="0"/>
              </a:spcBef>
              <a:buClrTx/>
              <a:buSzTx/>
              <a:buFontTx/>
              <a:buNone/>
            </a:pPr>
            <a:endParaRPr lang="ja-JP" altLang="ja-JP" sz="2800">
              <a:solidFill>
                <a:srgbClr val="FFFFFF"/>
              </a:solidFill>
              <a:latin typeface="Arial" pitchFamily="34" charset="0"/>
            </a:endParaRPr>
          </a:p>
        </p:txBody>
      </p:sp>
      <p:sp>
        <p:nvSpPr>
          <p:cNvPr id="39958" name="AutoShape 99"/>
          <p:cNvSpPr>
            <a:spLocks noChangeArrowheads="1"/>
          </p:cNvSpPr>
          <p:nvPr/>
        </p:nvSpPr>
        <p:spPr bwMode="auto">
          <a:xfrm rot="3322967">
            <a:off x="6442075" y="3851275"/>
            <a:ext cx="331788" cy="2198688"/>
          </a:xfrm>
          <a:prstGeom prst="cloudCallout">
            <a:avLst>
              <a:gd name="adj1" fmla="val -26083"/>
              <a:gd name="adj2" fmla="val 30574"/>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lgn="ctr" eaLnBrk="1" hangingPunct="1">
              <a:spcBef>
                <a:spcPct val="0"/>
              </a:spcBef>
              <a:buClrTx/>
              <a:buSzTx/>
              <a:buFontTx/>
              <a:buNone/>
            </a:pPr>
            <a:endParaRPr lang="ja-JP" altLang="ja-JP" sz="2800">
              <a:solidFill>
                <a:srgbClr val="FFFFFF"/>
              </a:solidFill>
              <a:latin typeface="Arial" pitchFamily="34" charset="0"/>
            </a:endParaRPr>
          </a:p>
        </p:txBody>
      </p:sp>
      <p:sp>
        <p:nvSpPr>
          <p:cNvPr id="39959" name="AutoShape 100"/>
          <p:cNvSpPr>
            <a:spLocks noChangeArrowheads="1"/>
          </p:cNvSpPr>
          <p:nvPr/>
        </p:nvSpPr>
        <p:spPr bwMode="auto">
          <a:xfrm rot="5400000">
            <a:off x="6452394" y="4788694"/>
            <a:ext cx="431800" cy="1455738"/>
          </a:xfrm>
          <a:prstGeom prst="cloudCallout">
            <a:avLst>
              <a:gd name="adj1" fmla="val 2023"/>
              <a:gd name="adj2" fmla="val 25065"/>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lgn="ctr" eaLnBrk="1" hangingPunct="1">
              <a:spcBef>
                <a:spcPct val="0"/>
              </a:spcBef>
              <a:buClrTx/>
              <a:buSzTx/>
              <a:buFontTx/>
              <a:buNone/>
            </a:pPr>
            <a:endParaRPr lang="ja-JP" altLang="ja-JP" sz="2800">
              <a:solidFill>
                <a:srgbClr val="FFFFFF"/>
              </a:solidFill>
              <a:latin typeface="Arial" pitchFamily="34" charset="0"/>
            </a:endParaRPr>
          </a:p>
        </p:txBody>
      </p:sp>
      <p:sp>
        <p:nvSpPr>
          <p:cNvPr id="554085" name="AutoShape 101" descr="ひな形"/>
          <p:cNvSpPr>
            <a:spLocks noChangeArrowheads="1"/>
          </p:cNvSpPr>
          <p:nvPr/>
        </p:nvSpPr>
        <p:spPr bwMode="auto">
          <a:xfrm>
            <a:off x="6227763" y="3573463"/>
            <a:ext cx="1079500" cy="792162"/>
          </a:xfrm>
          <a:prstGeom prst="irregularSeal1">
            <a:avLst/>
          </a:prstGeom>
          <a:solidFill>
            <a:schemeClr val="tx1">
              <a:lumMod val="85000"/>
            </a:schemeClr>
          </a:solidFill>
          <a:ln w="9525">
            <a:solidFill>
              <a:schemeClr val="tx1"/>
            </a:solidFill>
            <a:miter lim="800000"/>
            <a:headEnd/>
            <a:tailEnd/>
          </a:ln>
          <a:effectLst/>
        </p:spPr>
        <p:txBody>
          <a:bodyPr wrap="none" anchor="ctr"/>
          <a:lstStyle/>
          <a:p>
            <a:pPr eaLnBrk="1" hangingPunct="1">
              <a:defRPr/>
            </a:pPr>
            <a:endParaRPr lang="ja-JP" altLang="en-US" sz="2800">
              <a:solidFill>
                <a:srgbClr val="FFFFFF"/>
              </a:solidFill>
              <a:latin typeface="Arial" pitchFamily="34" charset="0"/>
              <a:ea typeface="ＭＳ Ｐゴシック" pitchFamily="50" charset="-128"/>
            </a:endParaRPr>
          </a:p>
        </p:txBody>
      </p:sp>
      <p:sp>
        <p:nvSpPr>
          <p:cNvPr id="554086" name="AutoShape 102" descr="再生紙"/>
          <p:cNvSpPr>
            <a:spLocks noChangeArrowheads="1"/>
          </p:cNvSpPr>
          <p:nvPr/>
        </p:nvSpPr>
        <p:spPr bwMode="auto">
          <a:xfrm>
            <a:off x="2195513" y="3573463"/>
            <a:ext cx="1079500" cy="792162"/>
          </a:xfrm>
          <a:prstGeom prst="irregularSeal1">
            <a:avLst/>
          </a:prstGeom>
          <a:solidFill>
            <a:schemeClr val="tx1">
              <a:lumMod val="85000"/>
            </a:schemeClr>
          </a:solidFill>
          <a:ln w="9525">
            <a:solidFill>
              <a:schemeClr val="tx1"/>
            </a:solidFill>
            <a:miter lim="800000"/>
            <a:headEnd/>
            <a:tailEnd/>
          </a:ln>
          <a:effectLst/>
        </p:spPr>
        <p:txBody>
          <a:bodyPr wrap="none" anchor="ctr"/>
          <a:lstStyle/>
          <a:p>
            <a:pPr eaLnBrk="1" hangingPunct="1">
              <a:defRPr/>
            </a:pPr>
            <a:endParaRPr lang="ja-JP" altLang="en-US" sz="2800">
              <a:solidFill>
                <a:srgbClr val="FFFFFF"/>
              </a:solidFill>
              <a:latin typeface="Arial" pitchFamily="34" charset="0"/>
              <a:ea typeface="ＭＳ Ｐゴシック" pitchFamily="50" charset="-128"/>
            </a:endParaRPr>
          </a:p>
        </p:txBody>
      </p:sp>
      <p:sp>
        <p:nvSpPr>
          <p:cNvPr id="86042" name="Text Box 103"/>
          <p:cNvSpPr txBox="1">
            <a:spLocks noChangeArrowheads="1"/>
          </p:cNvSpPr>
          <p:nvPr/>
        </p:nvSpPr>
        <p:spPr bwMode="auto">
          <a:xfrm>
            <a:off x="539750" y="360363"/>
            <a:ext cx="80359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a:spcBef>
                <a:spcPct val="20000"/>
              </a:spcBef>
              <a:buClr>
                <a:schemeClr val="folHlink"/>
              </a:buClr>
              <a:buSzPct val="6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a:spcBef>
                <a:spcPct val="20000"/>
              </a:spcBef>
              <a:buClr>
                <a:schemeClr val="hlink"/>
              </a:buClr>
              <a:buSzPct val="65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a:spcBef>
                <a:spcPct val="20000"/>
              </a:spcBef>
              <a:buClr>
                <a:schemeClr val="folHlink"/>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a:spcBef>
                <a:spcPct val="20000"/>
              </a:spcBef>
              <a:buClr>
                <a:schemeClr val="hlink"/>
              </a:buClr>
              <a:buSzPct val="65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0"/>
              </a:spcBef>
              <a:buClrTx/>
              <a:buSzTx/>
              <a:buFontTx/>
              <a:buNone/>
              <a:defRPr/>
            </a:pPr>
            <a:r>
              <a:rPr lang="ja-JP" altLang="en-US" sz="2800" b="1" dirty="0" smtClean="0">
                <a:solidFill>
                  <a:srgbClr val="FFC000"/>
                </a:solidFill>
                <a:effectLst>
                  <a:outerShdw blurRad="38100" dist="38100" dir="2700000" algn="tl">
                    <a:srgbClr val="000000">
                      <a:alpha val="43137"/>
                    </a:srgbClr>
                  </a:outerShdw>
                </a:effectLst>
                <a:latin typeface="Arial" pitchFamily="34" charset="0"/>
              </a:rPr>
              <a:t>マンモグラフィでは、乳腺は白く映ります</a:t>
            </a:r>
            <a:endParaRPr lang="en-US" altLang="ja-JP" sz="2800" b="1" dirty="0" smtClean="0">
              <a:solidFill>
                <a:srgbClr val="FFC000"/>
              </a:solidFill>
              <a:effectLst>
                <a:outerShdw blurRad="38100" dist="38100" dir="2700000" algn="tl">
                  <a:srgbClr val="000000">
                    <a:alpha val="43137"/>
                  </a:srgbClr>
                </a:outerShdw>
              </a:effectLst>
              <a:latin typeface="Arial" pitchFamily="34" charset="0"/>
            </a:endParaRPr>
          </a:p>
          <a:p>
            <a:pPr eaLnBrk="1" hangingPunct="1">
              <a:spcBef>
                <a:spcPct val="0"/>
              </a:spcBef>
              <a:buClrTx/>
              <a:buSzTx/>
              <a:buFont typeface="Wingdings" pitchFamily="2" charset="2"/>
              <a:buNone/>
              <a:defRPr/>
            </a:pPr>
            <a:r>
              <a:rPr lang="ja-JP" altLang="en-US" sz="2800" b="1" dirty="0">
                <a:solidFill>
                  <a:srgbClr val="FFC000"/>
                </a:solidFill>
                <a:effectLst>
                  <a:outerShdw blurRad="38100" dist="38100" dir="2700000" algn="tl">
                    <a:srgbClr val="000000">
                      <a:alpha val="43137"/>
                    </a:srgbClr>
                  </a:outerShdw>
                </a:effectLst>
                <a:latin typeface="Arial" pitchFamily="34" charset="0"/>
              </a:rPr>
              <a:t>乳がんのしこりも白く写るので隠れることがあります</a:t>
            </a:r>
          </a:p>
          <a:p>
            <a:pPr eaLnBrk="1" hangingPunct="1">
              <a:spcBef>
                <a:spcPct val="0"/>
              </a:spcBef>
              <a:buClrTx/>
              <a:buSzTx/>
              <a:buFontTx/>
              <a:buNone/>
              <a:defRPr/>
            </a:pPr>
            <a:r>
              <a:rPr lang="ja-JP" altLang="en-US" sz="2800" b="1" dirty="0" smtClean="0">
                <a:solidFill>
                  <a:srgbClr val="FFC000"/>
                </a:solidFill>
                <a:effectLst>
                  <a:outerShdw blurRad="38100" dist="38100" dir="2700000" algn="tl">
                    <a:srgbClr val="000000">
                      <a:alpha val="43137"/>
                    </a:srgbClr>
                  </a:outerShdw>
                </a:effectLst>
                <a:latin typeface="Arial" pitchFamily="34" charset="0"/>
              </a:rPr>
              <a:t>閉経前ではとくに隠れやすくなります</a:t>
            </a:r>
          </a:p>
        </p:txBody>
      </p:sp>
      <p:sp>
        <p:nvSpPr>
          <p:cNvPr id="39963" name="Text Box 104"/>
          <p:cNvSpPr txBox="1">
            <a:spLocks noChangeArrowheads="1"/>
          </p:cNvSpPr>
          <p:nvPr/>
        </p:nvSpPr>
        <p:spPr bwMode="auto">
          <a:xfrm>
            <a:off x="879475" y="2008188"/>
            <a:ext cx="1250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2800">
                <a:solidFill>
                  <a:srgbClr val="FFFFFF"/>
                </a:solidFill>
                <a:latin typeface="Arial" pitchFamily="34" charset="0"/>
              </a:rPr>
              <a:t>閉経前</a:t>
            </a:r>
          </a:p>
        </p:txBody>
      </p:sp>
      <p:sp>
        <p:nvSpPr>
          <p:cNvPr id="39964" name="Text Box 105"/>
          <p:cNvSpPr txBox="1">
            <a:spLocks noChangeArrowheads="1"/>
          </p:cNvSpPr>
          <p:nvPr/>
        </p:nvSpPr>
        <p:spPr bwMode="auto">
          <a:xfrm>
            <a:off x="4859338" y="1989138"/>
            <a:ext cx="1250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2800">
                <a:solidFill>
                  <a:srgbClr val="FFFFFF"/>
                </a:solidFill>
                <a:latin typeface="Arial" pitchFamily="34" charset="0"/>
              </a:rPr>
              <a:t>閉経後</a:t>
            </a:r>
          </a:p>
        </p:txBody>
      </p:sp>
      <p:sp>
        <p:nvSpPr>
          <p:cNvPr id="3" name="テキスト ボックス 2"/>
          <p:cNvSpPr txBox="1"/>
          <p:nvPr/>
        </p:nvSpPr>
        <p:spPr>
          <a:xfrm>
            <a:off x="968375" y="6313488"/>
            <a:ext cx="7218363" cy="461962"/>
          </a:xfrm>
          <a:prstGeom prst="rect">
            <a:avLst/>
          </a:prstGeom>
          <a:noFill/>
        </p:spPr>
        <p:txBody>
          <a:bodyPr wrap="none">
            <a:spAutoFit/>
          </a:bodyPr>
          <a:lstStyle/>
          <a:p>
            <a:pPr>
              <a:defRPr/>
            </a:pPr>
            <a:r>
              <a:rPr lang="ja-JP" altLang="en-US"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隠れやすい病変には超音波が役に立つことがあります</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323850" y="404813"/>
            <a:ext cx="8229600" cy="1366837"/>
          </a:xfrm>
        </p:spPr>
        <p:txBody>
          <a:bodyPr/>
          <a:lstStyle/>
          <a:p>
            <a:pPr eaLnBrk="1" hangingPunct="1">
              <a:defRPr/>
            </a:pPr>
            <a:r>
              <a:rPr lang="ja-JP" altLang="en-US" sz="4800" dirty="0" smtClean="0"/>
              <a:t>マンモグラフィの被ばくは</a:t>
            </a:r>
            <a:r>
              <a:rPr lang="en-US" altLang="ja-JP" sz="4800" dirty="0" smtClean="0"/>
              <a:t/>
            </a:r>
            <a:br>
              <a:rPr lang="en-US" altLang="ja-JP" sz="4800" dirty="0" smtClean="0"/>
            </a:br>
            <a:r>
              <a:rPr lang="ja-JP" altLang="en-US" sz="4800" dirty="0" smtClean="0"/>
              <a:t>大丈夫でしょうか？</a:t>
            </a:r>
          </a:p>
        </p:txBody>
      </p:sp>
      <p:sp>
        <p:nvSpPr>
          <p:cNvPr id="530435" name="Rectangle 3"/>
          <p:cNvSpPr>
            <a:spLocks noGrp="1" noChangeArrowheads="1"/>
          </p:cNvSpPr>
          <p:nvPr>
            <p:ph idx="1"/>
          </p:nvPr>
        </p:nvSpPr>
        <p:spPr>
          <a:xfrm>
            <a:off x="395288" y="1989138"/>
            <a:ext cx="8280400" cy="4105275"/>
          </a:xfrm>
        </p:spPr>
        <p:txBody>
          <a:bodyPr/>
          <a:lstStyle/>
          <a:p>
            <a:pPr eaLnBrk="1" hangingPunct="1">
              <a:lnSpc>
                <a:spcPct val="150000"/>
              </a:lnSpc>
              <a:defRPr/>
            </a:pPr>
            <a:r>
              <a:rPr lang="ja-JP" altLang="en-US" dirty="0" smtClean="0"/>
              <a:t>大</a:t>
            </a:r>
            <a:r>
              <a:rPr lang="ja-JP" altLang="en-US" sz="2800" dirty="0" smtClean="0"/>
              <a:t>丈夫、私たちが普段知らないで浴びている被ばくと比較しても小さいものです。</a:t>
            </a:r>
          </a:p>
          <a:p>
            <a:pPr eaLnBrk="1" hangingPunct="1">
              <a:lnSpc>
                <a:spcPct val="150000"/>
              </a:lnSpc>
              <a:defRPr/>
            </a:pPr>
            <a:r>
              <a:rPr lang="ja-JP" altLang="en-US" sz="2800" dirty="0" smtClean="0"/>
              <a:t>しかし、</a:t>
            </a:r>
            <a:r>
              <a:rPr lang="en-US" altLang="ja-JP" sz="2800" dirty="0" smtClean="0"/>
              <a:t>2</a:t>
            </a:r>
            <a:r>
              <a:rPr lang="ja-JP" altLang="en-US" sz="2800" dirty="0" smtClean="0"/>
              <a:t>年に一度マンモグラフィ検診を受けた場合、</a:t>
            </a:r>
            <a:r>
              <a:rPr lang="en-US" altLang="ja-JP" sz="2800" dirty="0" smtClean="0"/>
              <a:t>20</a:t>
            </a:r>
            <a:r>
              <a:rPr lang="ja-JP" altLang="en-US" sz="2800" dirty="0" smtClean="0"/>
              <a:t>歳代をはじめとする若い年代では被ばくなどのリスクが利益を超えてしまうこともあり、現在の検診では</a:t>
            </a:r>
            <a:r>
              <a:rPr lang="en-US" altLang="ja-JP" sz="2800" dirty="0" smtClean="0"/>
              <a:t>40</a:t>
            </a:r>
            <a:r>
              <a:rPr lang="ja-JP" altLang="en-US" sz="2800" dirty="0" smtClean="0"/>
              <a:t>歳以上の女性が対象とされています。</a:t>
            </a:r>
          </a:p>
        </p:txBody>
      </p:sp>
      <p:sp>
        <p:nvSpPr>
          <p:cNvPr id="41988" name="テキスト ボックス 1"/>
          <p:cNvSpPr txBox="1">
            <a:spLocks noChangeArrowheads="1"/>
          </p:cNvSpPr>
          <p:nvPr/>
        </p:nvSpPr>
        <p:spPr bwMode="auto">
          <a:xfrm>
            <a:off x="2771775" y="6237288"/>
            <a:ext cx="613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spcBef>
                <a:spcPct val="0"/>
              </a:spcBef>
              <a:buClrTx/>
              <a:buSzTx/>
              <a:buFontTx/>
              <a:buNone/>
            </a:pPr>
            <a:r>
              <a:rPr lang="ja-JP" altLang="en-US" sz="2000">
                <a:solidFill>
                  <a:srgbClr val="FFFFFF"/>
                </a:solidFill>
                <a:latin typeface="ＭＳ Ｐゴシック" pitchFamily="50" charset="-128"/>
              </a:rPr>
              <a:t>（マンモグラフィガイドライン　第</a:t>
            </a:r>
            <a:r>
              <a:rPr lang="en-US" altLang="ja-JP" sz="2000">
                <a:solidFill>
                  <a:srgbClr val="FFFFFF"/>
                </a:solidFill>
                <a:latin typeface="ＭＳ Ｐゴシック" pitchFamily="50" charset="-128"/>
              </a:rPr>
              <a:t>3</a:t>
            </a:r>
            <a:r>
              <a:rPr lang="ja-JP" altLang="en-US" sz="2000">
                <a:solidFill>
                  <a:srgbClr val="FFFFFF"/>
                </a:solidFill>
                <a:latin typeface="ＭＳ Ｐゴシック" pitchFamily="50" charset="-128"/>
              </a:rPr>
              <a:t>版　医学書院　</a:t>
            </a:r>
            <a:r>
              <a:rPr lang="en-US" altLang="ja-JP" sz="2000">
                <a:solidFill>
                  <a:srgbClr val="FFFFFF"/>
                </a:solidFill>
                <a:latin typeface="ＭＳ Ｐゴシック" pitchFamily="50" charset="-128"/>
              </a:rPr>
              <a:t>2010</a:t>
            </a:r>
            <a:r>
              <a:rPr lang="ja-JP" altLang="en-US" sz="2000">
                <a:solidFill>
                  <a:srgbClr val="FFFFFF"/>
                </a:solidFill>
                <a:latin typeface="ＭＳ Ｐゴシック" pitchFamily="50" charset="-128"/>
              </a:rPr>
              <a:t>年）</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Rectangle 3"/>
          <p:cNvSpPr>
            <a:spLocks noGrp="1" noChangeArrowheads="1"/>
          </p:cNvSpPr>
          <p:nvPr>
            <p:ph idx="1"/>
          </p:nvPr>
        </p:nvSpPr>
        <p:spPr>
          <a:xfrm>
            <a:off x="822325" y="3573463"/>
            <a:ext cx="7848600" cy="2159000"/>
          </a:xfrm>
        </p:spPr>
        <p:txBody>
          <a:bodyPr/>
          <a:lstStyle/>
          <a:p>
            <a:pPr eaLnBrk="1" hangingPunct="1">
              <a:lnSpc>
                <a:spcPct val="150000"/>
              </a:lnSpc>
              <a:defRPr/>
            </a:pPr>
            <a:r>
              <a:rPr lang="ja-JP" altLang="en-US" sz="3600" dirty="0" smtClean="0"/>
              <a:t>特に無症状の２０歳代の女性への</a:t>
            </a:r>
            <a:endParaRPr lang="en-US" altLang="ja-JP" sz="3600" dirty="0" smtClean="0"/>
          </a:p>
          <a:p>
            <a:pPr marL="0" indent="0" eaLnBrk="1" hangingPunct="1">
              <a:lnSpc>
                <a:spcPct val="150000"/>
              </a:lnSpc>
              <a:buFont typeface="Wingdings" pitchFamily="2" charset="2"/>
              <a:buNone/>
              <a:defRPr/>
            </a:pPr>
            <a:r>
              <a:rPr lang="ja-JP" altLang="en-US" sz="3600" dirty="0"/>
              <a:t>　 </a:t>
            </a:r>
            <a:r>
              <a:rPr lang="ja-JP" altLang="en-US" sz="3600" dirty="0" smtClean="0"/>
              <a:t>マンモグラフィは避けるべきです。</a:t>
            </a:r>
            <a:endParaRPr lang="en-US" altLang="ja-JP" sz="3600" dirty="0" smtClean="0"/>
          </a:p>
        </p:txBody>
      </p:sp>
      <p:sp>
        <p:nvSpPr>
          <p:cNvPr id="534530" name="Rectangle 2"/>
          <p:cNvSpPr>
            <a:spLocks noGrp="1" noChangeArrowheads="1"/>
          </p:cNvSpPr>
          <p:nvPr>
            <p:ph type="title"/>
          </p:nvPr>
        </p:nvSpPr>
        <p:spPr>
          <a:xfrm>
            <a:off x="468313" y="549275"/>
            <a:ext cx="8229600" cy="2159000"/>
          </a:xfrm>
        </p:spPr>
        <p:txBody>
          <a:bodyPr/>
          <a:lstStyle/>
          <a:p>
            <a:pPr eaLnBrk="1" hangingPunct="1">
              <a:defRPr/>
            </a:pPr>
            <a:r>
              <a:rPr lang="ja-JP" altLang="en-US" sz="4800" dirty="0" smtClean="0"/>
              <a:t>マンモグラフィの</a:t>
            </a:r>
            <a:r>
              <a:rPr lang="en-US" altLang="ja-JP" sz="4800" dirty="0" smtClean="0"/>
              <a:t/>
            </a:r>
            <a:br>
              <a:rPr lang="en-US" altLang="ja-JP" sz="4800" dirty="0" smtClean="0"/>
            </a:br>
            <a:r>
              <a:rPr lang="ja-JP" altLang="en-US" sz="4800" dirty="0" smtClean="0"/>
              <a:t>被ばくなどのリスクは</a:t>
            </a:r>
            <a:r>
              <a:rPr lang="en-US" altLang="ja-JP" sz="4800" dirty="0" smtClean="0"/>
              <a:t/>
            </a:r>
            <a:br>
              <a:rPr lang="en-US" altLang="ja-JP" sz="4800" dirty="0" smtClean="0"/>
            </a:br>
            <a:r>
              <a:rPr lang="ja-JP" altLang="en-US" sz="4800" dirty="0" smtClean="0"/>
              <a:t>ゼロでありません</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Rot="1" noChangeArrowheads="1"/>
          </p:cNvSpPr>
          <p:nvPr/>
        </p:nvSpPr>
        <p:spPr>
          <a:xfrm>
            <a:off x="714375" y="357188"/>
            <a:ext cx="7848600" cy="823912"/>
          </a:xfrm>
          <a:prstGeom prst="rect">
            <a:avLst/>
          </a:prstGeom>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eaLnBrk="1" hangingPunct="1">
              <a:defRPr/>
            </a:pPr>
            <a:r>
              <a:rPr lang="ja-JP" altLang="en-US" sz="4000" kern="0" dirty="0" smtClean="0"/>
              <a:t>日本人の乳がんは増えています</a:t>
            </a:r>
          </a:p>
        </p:txBody>
      </p:sp>
      <p:graphicFrame>
        <p:nvGraphicFramePr>
          <p:cNvPr id="9219" name="グラフ 11"/>
          <p:cNvGraphicFramePr>
            <a:graphicFrameLocks/>
          </p:cNvGraphicFramePr>
          <p:nvPr/>
        </p:nvGraphicFramePr>
        <p:xfrm>
          <a:off x="323850" y="1412875"/>
          <a:ext cx="8596313" cy="5184775"/>
        </p:xfrm>
        <a:graphic>
          <a:graphicData uri="http://schemas.openxmlformats.org/presentationml/2006/ole">
            <mc:AlternateContent xmlns:mc="http://schemas.openxmlformats.org/markup-compatibility/2006">
              <mc:Choice xmlns:v="urn:schemas-microsoft-com:vml" Requires="v">
                <p:oleObj spid="_x0000_s9228" r:id="rId5" imgW="8596105" imgH="5212532" progId="Excel.Chart.8">
                  <p:embed/>
                </p:oleObj>
              </mc:Choice>
              <mc:Fallback>
                <p:oleObj r:id="rId5" imgW="8596105" imgH="5212532" progId="Excel.Chart.8">
                  <p:embed/>
                  <p:pic>
                    <p:nvPicPr>
                      <p:cNvPr id="0" name="グラフ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412875"/>
                        <a:ext cx="85963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Rectangle 9"/>
          <p:cNvSpPr>
            <a:spLocks noGrp="1" noRot="1" noChangeArrowheads="1"/>
          </p:cNvSpPr>
          <p:nvPr>
            <p:ph type="title" idx="4294967295"/>
          </p:nvPr>
        </p:nvSpPr>
        <p:spPr>
          <a:xfrm>
            <a:off x="2843213" y="1557338"/>
            <a:ext cx="3657600" cy="620712"/>
          </a:xfrm>
        </p:spPr>
        <p:txBody>
          <a:bodyPr/>
          <a:lstStyle/>
          <a:p>
            <a:pPr eaLnBrk="1" hangingPunct="1">
              <a:defRPr/>
            </a:pPr>
            <a:r>
              <a:rPr lang="ja-JP" altLang="en-US" sz="2400" dirty="0" smtClean="0">
                <a:solidFill>
                  <a:schemeClr val="tx2">
                    <a:lumMod val="25000"/>
                  </a:schemeClr>
                </a:solidFill>
                <a:effectLst/>
                <a:latin typeface="Arial" pitchFamily="34" charset="0"/>
              </a:rPr>
              <a:t>日本の乳がんの死亡者数</a:t>
            </a:r>
            <a:endParaRPr lang="ja-JP" altLang="en-US" sz="2800" dirty="0" smtClean="0">
              <a:solidFill>
                <a:schemeClr val="tx2">
                  <a:lumMod val="25000"/>
                </a:schemeClr>
              </a:solidFill>
            </a:endParaRPr>
          </a:p>
        </p:txBody>
      </p:sp>
      <p:sp>
        <p:nvSpPr>
          <p:cNvPr id="9221" name="テキスト ボックス 1"/>
          <p:cNvSpPr txBox="1">
            <a:spLocks noChangeArrowheads="1"/>
          </p:cNvSpPr>
          <p:nvPr/>
        </p:nvSpPr>
        <p:spPr bwMode="auto">
          <a:xfrm>
            <a:off x="600075" y="1412875"/>
            <a:ext cx="503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spcBef>
                <a:spcPct val="0"/>
              </a:spcBef>
              <a:buClrTx/>
              <a:buSzTx/>
              <a:buFontTx/>
              <a:buNone/>
            </a:pPr>
            <a:r>
              <a:rPr lang="ja-JP" altLang="en-US" sz="2000">
                <a:solidFill>
                  <a:schemeClr val="bg2"/>
                </a:solidFill>
                <a:latin typeface="Times New Roman" pitchFamily="18" charset="0"/>
                <a:ea typeface="ＭＳ Ｐ明朝" pitchFamily="18" charset="-128"/>
              </a:rPr>
              <a:t>人</a:t>
            </a:r>
          </a:p>
        </p:txBody>
      </p:sp>
      <p:sp>
        <p:nvSpPr>
          <p:cNvPr id="9222" name="テキスト ボックス 4"/>
          <p:cNvSpPr txBox="1">
            <a:spLocks noChangeArrowheads="1"/>
          </p:cNvSpPr>
          <p:nvPr/>
        </p:nvSpPr>
        <p:spPr bwMode="auto">
          <a:xfrm>
            <a:off x="6894513" y="1012825"/>
            <a:ext cx="2017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2000">
                <a:solidFill>
                  <a:srgbClr val="FFFFFF"/>
                </a:solidFill>
                <a:latin typeface="Times New Roman" pitchFamily="18" charset="0"/>
              </a:rPr>
              <a:t>人口動態統計</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RIMG0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38274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Rot="1" noChangeArrowheads="1"/>
          </p:cNvSpPr>
          <p:nvPr/>
        </p:nvSpPr>
        <p:spPr bwMode="auto">
          <a:xfrm>
            <a:off x="339725" y="404813"/>
            <a:ext cx="8496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eaLnBrk="1" hangingPunct="1">
              <a:defRPr/>
            </a:pPr>
            <a:r>
              <a:rPr lang="ja-JP" altLang="en-US" sz="4800" kern="0" dirty="0" smtClean="0"/>
              <a:t>超音波検査（エコー）ってなに？</a:t>
            </a:r>
          </a:p>
        </p:txBody>
      </p:sp>
      <p:sp>
        <p:nvSpPr>
          <p:cNvPr id="7" name="Rectangle 3"/>
          <p:cNvSpPr txBox="1">
            <a:spLocks noChangeArrowheads="1"/>
          </p:cNvSpPr>
          <p:nvPr/>
        </p:nvSpPr>
        <p:spPr>
          <a:xfrm>
            <a:off x="4578350" y="1557338"/>
            <a:ext cx="4451350" cy="4248150"/>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eaLnBrk="1" hangingPunct="1">
              <a:lnSpc>
                <a:spcPct val="140000"/>
              </a:lnSpc>
              <a:defRPr/>
            </a:pPr>
            <a:r>
              <a:rPr lang="ja-JP" altLang="en-US" sz="2800" kern="0" dirty="0" smtClean="0"/>
              <a:t>乳房に超音波をあてて、はね返った波を画像に写す方法です。</a:t>
            </a:r>
          </a:p>
          <a:p>
            <a:pPr eaLnBrk="1" hangingPunct="1">
              <a:lnSpc>
                <a:spcPct val="140000"/>
              </a:lnSpc>
              <a:buClr>
                <a:schemeClr val="tx1"/>
              </a:buClr>
              <a:defRPr/>
            </a:pPr>
            <a:endParaRPr lang="en-US" altLang="ja-JP" sz="2800" kern="0" dirty="0" smtClean="0"/>
          </a:p>
          <a:p>
            <a:pPr eaLnBrk="1" hangingPunct="1">
              <a:lnSpc>
                <a:spcPct val="140000"/>
              </a:lnSpc>
              <a:buClr>
                <a:schemeClr val="tx1"/>
              </a:buClr>
              <a:defRPr/>
            </a:pPr>
            <a:r>
              <a:rPr lang="ja-JP" altLang="en-US" sz="2800" kern="0" dirty="0" smtClean="0"/>
              <a:t>集団検診としての有効性は確立していません。</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ー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spcBef>
                <a:spcPct val="0"/>
              </a:spcBef>
              <a:buClrTx/>
              <a:buSzTx/>
              <a:buFontTx/>
              <a:buNone/>
            </a:pPr>
            <a:fld id="{0EA0C8B0-9B18-482A-9633-4E27162BC562}" type="slidenum">
              <a:rPr kumimoji="0" lang="en-US" altLang="ja-JP" sz="1400">
                <a:solidFill>
                  <a:srgbClr val="FFFFFF"/>
                </a:solidFill>
                <a:latin typeface="Arial" pitchFamily="34" charset="0"/>
              </a:rPr>
              <a:pPr>
                <a:spcBef>
                  <a:spcPct val="0"/>
                </a:spcBef>
                <a:buClrTx/>
                <a:buSzTx/>
                <a:buFontTx/>
                <a:buNone/>
              </a:pPr>
              <a:t>21</a:t>
            </a:fld>
            <a:endParaRPr kumimoji="0" lang="en-US" altLang="ja-JP" sz="1400">
              <a:solidFill>
                <a:srgbClr val="FFFFFF"/>
              </a:solidFill>
              <a:latin typeface="Arial" pitchFamily="34" charset="0"/>
            </a:endParaRPr>
          </a:p>
        </p:txBody>
      </p:sp>
      <p:sp>
        <p:nvSpPr>
          <p:cNvPr id="8" name="Rectangle 2"/>
          <p:cNvSpPr txBox="1">
            <a:spLocks noRot="1" noChangeArrowheads="1"/>
          </p:cNvSpPr>
          <p:nvPr/>
        </p:nvSpPr>
        <p:spPr bwMode="auto">
          <a:xfrm>
            <a:off x="1187450" y="261938"/>
            <a:ext cx="705643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marL="0" indent="0" eaLnBrk="1" hangingPunct="1">
              <a:buFont typeface="Wingdings" pitchFamily="2" charset="2"/>
              <a:buNone/>
              <a:defRPr/>
            </a:pPr>
            <a:r>
              <a:rPr lang="ja-JP" altLang="en-US" sz="4400" b="1" kern="0" dirty="0" smtClean="0">
                <a:solidFill>
                  <a:schemeClr val="tx2"/>
                </a:solidFill>
              </a:rPr>
              <a:t>乳がんの超音波像（腫瘤）</a:t>
            </a:r>
          </a:p>
        </p:txBody>
      </p:sp>
      <p:pic>
        <p:nvPicPr>
          <p:cNvPr id="48132" name="図 1"/>
          <p:cNvPicPr>
            <a:picLocks noChangeAspect="1"/>
          </p:cNvPicPr>
          <p:nvPr/>
        </p:nvPicPr>
        <p:blipFill>
          <a:blip r:embed="rId3">
            <a:extLst>
              <a:ext uri="{28A0092B-C50C-407E-A947-70E740481C1C}">
                <a14:useLocalDpi xmlns:a14="http://schemas.microsoft.com/office/drawing/2010/main" val="0"/>
              </a:ext>
            </a:extLst>
          </a:blip>
          <a:srcRect l="-20869" t="-24377"/>
          <a:stretch>
            <a:fillRect/>
          </a:stretch>
        </p:blipFill>
        <p:spPr bwMode="auto">
          <a:xfrm>
            <a:off x="-900113" y="280988"/>
            <a:ext cx="9277351"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矢印コネクタ 3"/>
          <p:cNvCxnSpPr/>
          <p:nvPr/>
        </p:nvCxnSpPr>
        <p:spPr bwMode="auto">
          <a:xfrm flipH="1">
            <a:off x="5795963" y="1484313"/>
            <a:ext cx="936625" cy="576262"/>
          </a:xfrm>
          <a:prstGeom prst="straightConnector1">
            <a:avLst/>
          </a:prstGeom>
          <a:ln w="50800">
            <a:solidFill>
              <a:srgbClr val="FF66FF"/>
            </a:solidFill>
            <a:tailEnd type="arrow"/>
          </a:ln>
          <a:extLst/>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395288" y="549275"/>
            <a:ext cx="8229600" cy="1371600"/>
          </a:xfrm>
        </p:spPr>
        <p:txBody>
          <a:bodyPr/>
          <a:lstStyle/>
          <a:p>
            <a:pPr eaLnBrk="1" hangingPunct="1">
              <a:defRPr/>
            </a:pPr>
            <a:r>
              <a:rPr lang="ja-JP" altLang="en-US" sz="4000" dirty="0" smtClean="0"/>
              <a:t>マンモグラフィと超音波でどちらが</a:t>
            </a:r>
            <a:br>
              <a:rPr lang="ja-JP" altLang="en-US" sz="4000" dirty="0" smtClean="0"/>
            </a:br>
            <a:r>
              <a:rPr lang="ja-JP" altLang="en-US" sz="4000" dirty="0" smtClean="0"/>
              <a:t>よい検査なのですか？</a:t>
            </a:r>
          </a:p>
        </p:txBody>
      </p:sp>
      <p:sp>
        <p:nvSpPr>
          <p:cNvPr id="551939" name="Rectangle 3"/>
          <p:cNvSpPr>
            <a:spLocks noGrp="1" noChangeArrowheads="1"/>
          </p:cNvSpPr>
          <p:nvPr>
            <p:ph idx="1"/>
          </p:nvPr>
        </p:nvSpPr>
        <p:spPr>
          <a:xfrm>
            <a:off x="395288" y="2708275"/>
            <a:ext cx="8207375" cy="2881313"/>
          </a:xfrm>
        </p:spPr>
        <p:txBody>
          <a:bodyPr/>
          <a:lstStyle/>
          <a:p>
            <a:pPr eaLnBrk="1" hangingPunct="1">
              <a:lnSpc>
                <a:spcPct val="150000"/>
              </a:lnSpc>
              <a:defRPr/>
            </a:pPr>
            <a:r>
              <a:rPr lang="ja-JP" altLang="en-US" sz="3600" dirty="0" smtClean="0"/>
              <a:t>どちらもよい検査です。</a:t>
            </a:r>
          </a:p>
          <a:p>
            <a:pPr eaLnBrk="1" hangingPunct="1">
              <a:lnSpc>
                <a:spcPct val="150000"/>
              </a:lnSpc>
              <a:defRPr/>
            </a:pPr>
            <a:r>
              <a:rPr lang="ja-JP" altLang="en-US" sz="3600" dirty="0" smtClean="0"/>
              <a:t>それぞれに長所、短所があるので上手に使っていく必要があるのです。</a:t>
            </a:r>
            <a:endParaRPr lang="en-US" altLang="ja-JP"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179388" y="188913"/>
            <a:ext cx="8794750" cy="1333500"/>
          </a:xfrm>
        </p:spPr>
        <p:txBody>
          <a:bodyPr/>
          <a:lstStyle/>
          <a:p>
            <a:pPr algn="l" eaLnBrk="1" hangingPunct="1">
              <a:defRPr/>
            </a:pPr>
            <a:r>
              <a:rPr lang="ja-JP" altLang="en-US" dirty="0" smtClean="0"/>
              <a:t>　乳がん検診は万能ではありません</a:t>
            </a:r>
          </a:p>
        </p:txBody>
      </p:sp>
      <p:sp>
        <p:nvSpPr>
          <p:cNvPr id="120835" name="Rectangle 3"/>
          <p:cNvSpPr>
            <a:spLocks noGrp="1" noChangeArrowheads="1"/>
          </p:cNvSpPr>
          <p:nvPr>
            <p:ph idx="1"/>
          </p:nvPr>
        </p:nvSpPr>
        <p:spPr>
          <a:xfrm>
            <a:off x="395288" y="1700213"/>
            <a:ext cx="8229600" cy="4525962"/>
          </a:xfrm>
        </p:spPr>
        <p:txBody>
          <a:bodyPr/>
          <a:lstStyle/>
          <a:p>
            <a:pPr eaLnBrk="1" hangingPunct="1">
              <a:lnSpc>
                <a:spcPct val="130000"/>
              </a:lnSpc>
              <a:defRPr/>
            </a:pPr>
            <a:r>
              <a:rPr lang="ja-JP" altLang="en-US" sz="3600" dirty="0" smtClean="0"/>
              <a:t>乳がんの画像はとても繊細な所見が多く、すべてのがんが見つかるわけではありません。</a:t>
            </a:r>
          </a:p>
          <a:p>
            <a:pPr eaLnBrk="1" hangingPunct="1">
              <a:lnSpc>
                <a:spcPct val="130000"/>
              </a:lnSpc>
              <a:defRPr/>
            </a:pPr>
            <a:r>
              <a:rPr lang="ja-JP" altLang="en-US" sz="3600" dirty="0" smtClean="0"/>
              <a:t>一生、問題</a:t>
            </a:r>
            <a:r>
              <a:rPr lang="ja-JP" altLang="en-US" sz="3600" dirty="0"/>
              <a:t>とならないような非常におとなしい癌が、検診を受けることで検出されることもわかって</a:t>
            </a:r>
            <a:r>
              <a:rPr lang="ja-JP" altLang="en-US" sz="3600" dirty="0" smtClean="0"/>
              <a:t>きました。</a:t>
            </a:r>
            <a:endParaRPr lang="ja-JP" alt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468313" y="188913"/>
            <a:ext cx="8382000" cy="1371600"/>
          </a:xfrm>
        </p:spPr>
        <p:txBody>
          <a:bodyPr/>
          <a:lstStyle/>
          <a:p>
            <a:pPr algn="l" eaLnBrk="1" hangingPunct="1">
              <a:defRPr/>
            </a:pPr>
            <a:r>
              <a:rPr lang="ja-JP" altLang="en-US" dirty="0" smtClean="0"/>
              <a:t>乳がん検診は万能ではありません</a:t>
            </a:r>
          </a:p>
        </p:txBody>
      </p:sp>
      <p:sp>
        <p:nvSpPr>
          <p:cNvPr id="120835" name="Rectangle 3"/>
          <p:cNvSpPr>
            <a:spLocks noGrp="1" noChangeArrowheads="1"/>
          </p:cNvSpPr>
          <p:nvPr>
            <p:ph idx="1"/>
          </p:nvPr>
        </p:nvSpPr>
        <p:spPr>
          <a:xfrm>
            <a:off x="457200" y="1981200"/>
            <a:ext cx="8229600" cy="4525963"/>
          </a:xfrm>
        </p:spPr>
        <p:txBody>
          <a:bodyPr/>
          <a:lstStyle/>
          <a:p>
            <a:pPr eaLnBrk="1" hangingPunct="1">
              <a:lnSpc>
                <a:spcPct val="130000"/>
              </a:lnSpc>
              <a:defRPr/>
            </a:pPr>
            <a:r>
              <a:rPr lang="ja-JP" altLang="en-US" sz="4000" dirty="0" smtClean="0"/>
              <a:t>次回の検診までのあいだには、　　自己触診を行って管理しましょう。</a:t>
            </a:r>
            <a:endParaRPr lang="en-US" altLang="ja-JP" sz="4000" dirty="0" smtClean="0"/>
          </a:p>
          <a:p>
            <a:pPr eaLnBrk="1" hangingPunct="1">
              <a:lnSpc>
                <a:spcPct val="130000"/>
              </a:lnSpc>
              <a:defRPr/>
            </a:pPr>
            <a:r>
              <a:rPr lang="ja-JP" altLang="en-US" sz="4000" dirty="0"/>
              <a:t>なに</a:t>
            </a:r>
            <a:r>
              <a:rPr lang="ja-JP" altLang="en-US" sz="4000" dirty="0" smtClean="0"/>
              <a:t>か気になることがあった場合には、次回の検診を待たず、医療機関を受診ください。</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922337"/>
          </a:xfrm>
        </p:spPr>
        <p:txBody>
          <a:bodyPr/>
          <a:lstStyle/>
          <a:p>
            <a:pPr eaLnBrk="1" hangingPunct="1">
              <a:defRPr/>
            </a:pPr>
            <a:r>
              <a:rPr lang="ja-JP" altLang="en-US" dirty="0" smtClean="0"/>
              <a:t>乳がん検診の利益と不利益</a:t>
            </a:r>
            <a:endParaRPr lang="ja-JP" altLang="en-US" dirty="0"/>
          </a:p>
        </p:txBody>
      </p:sp>
      <p:sp>
        <p:nvSpPr>
          <p:cNvPr id="19459" name="Rectangle 3"/>
          <p:cNvSpPr>
            <a:spLocks noGrp="1" noChangeArrowheads="1"/>
          </p:cNvSpPr>
          <p:nvPr>
            <p:ph type="body" idx="1"/>
          </p:nvPr>
        </p:nvSpPr>
        <p:spPr>
          <a:xfrm>
            <a:off x="457200" y="1557338"/>
            <a:ext cx="8229600" cy="4929187"/>
          </a:xfrm>
        </p:spPr>
        <p:txBody>
          <a:bodyPr/>
          <a:lstStyle/>
          <a:p>
            <a:pPr eaLnBrk="1" hangingPunct="1">
              <a:defRPr/>
            </a:pPr>
            <a:r>
              <a:rPr lang="ja-JP" altLang="en-US" sz="2800" dirty="0"/>
              <a:t>マンモグラフィは</a:t>
            </a:r>
            <a:r>
              <a:rPr lang="ja-JP" altLang="en-US" sz="2800" dirty="0" smtClean="0"/>
              <a:t>、５０歳から７４歳</a:t>
            </a:r>
            <a:r>
              <a:rPr lang="ja-JP" altLang="en-US" sz="2800" dirty="0"/>
              <a:t>の女性については、それより若い女性に対してよりも</a:t>
            </a:r>
            <a:r>
              <a:rPr lang="ja-JP" altLang="en-US" sz="2800" dirty="0" smtClean="0"/>
              <a:t>、乳がん死亡率減少</a:t>
            </a:r>
            <a:r>
              <a:rPr lang="ja-JP" altLang="en-US" sz="2800" dirty="0"/>
              <a:t>効果が</a:t>
            </a:r>
            <a:r>
              <a:rPr lang="ja-JP" altLang="en-US" sz="2800" dirty="0" smtClean="0"/>
              <a:t>あるとされ、検診をうけることで明らかな利益があります。</a:t>
            </a:r>
            <a:endParaRPr lang="ja-JP" altLang="en-US" sz="2800" dirty="0"/>
          </a:p>
          <a:p>
            <a:pPr eaLnBrk="1" hangingPunct="1">
              <a:defRPr/>
            </a:pPr>
            <a:r>
              <a:rPr lang="ja-JP" altLang="en-US" sz="2800" dirty="0" smtClean="0"/>
              <a:t>診断の過程でがんではなかった場合、結果的には受けなくても良かった精密検査が行われ、それにかかわる被ばくや、細胞・組織検査などで痛みや不安を与える可能性があって、若い年代の方によりその可能性が高いことは不利益としてご理解いただく必要があります。</a:t>
            </a:r>
            <a:endParaRPr lang="ja-JP" alt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468313" y="404813"/>
            <a:ext cx="8229600" cy="1143000"/>
          </a:xfrm>
        </p:spPr>
        <p:txBody>
          <a:bodyPr/>
          <a:lstStyle/>
          <a:p>
            <a:pPr eaLnBrk="1" hangingPunct="1">
              <a:defRPr/>
            </a:pPr>
            <a:r>
              <a:rPr lang="ja-JP" altLang="en-US" sz="4800" dirty="0" smtClean="0">
                <a:latin typeface="New York" charset="0"/>
              </a:rPr>
              <a:t>乳がんの早期発見のきっかけ</a:t>
            </a:r>
            <a:r>
              <a:rPr lang="ja-JP" altLang="en-US" sz="4800" dirty="0" smtClean="0"/>
              <a:t> </a:t>
            </a:r>
          </a:p>
        </p:txBody>
      </p:sp>
      <p:sp>
        <p:nvSpPr>
          <p:cNvPr id="63491" name="Rectangle 3"/>
          <p:cNvSpPr>
            <a:spLocks noGrp="1" noChangeArrowheads="1"/>
          </p:cNvSpPr>
          <p:nvPr>
            <p:ph idx="1"/>
          </p:nvPr>
        </p:nvSpPr>
        <p:spPr>
          <a:xfrm>
            <a:off x="1143000" y="1676400"/>
            <a:ext cx="7010400" cy="4343400"/>
          </a:xfrm>
        </p:spPr>
        <p:txBody>
          <a:bodyPr/>
          <a:lstStyle/>
          <a:p>
            <a:pPr eaLnBrk="1" hangingPunct="1">
              <a:lnSpc>
                <a:spcPct val="150000"/>
              </a:lnSpc>
              <a:defRPr/>
            </a:pPr>
            <a:r>
              <a:rPr lang="ja-JP" altLang="en-US" sz="4800" dirty="0" smtClean="0">
                <a:latin typeface="New York" charset="0"/>
              </a:rPr>
              <a:t>　</a:t>
            </a:r>
            <a:r>
              <a:rPr lang="ja-JP" altLang="en-US" sz="4400" dirty="0" smtClean="0">
                <a:latin typeface="New York" charset="0"/>
              </a:rPr>
              <a:t>小さいしこり</a:t>
            </a:r>
          </a:p>
          <a:p>
            <a:pPr eaLnBrk="1" hangingPunct="1">
              <a:lnSpc>
                <a:spcPct val="150000"/>
              </a:lnSpc>
              <a:defRPr/>
            </a:pPr>
            <a:r>
              <a:rPr lang="ja-JP" altLang="en-US" sz="4400" dirty="0" smtClean="0">
                <a:latin typeface="New York" charset="0"/>
              </a:rPr>
              <a:t>　乳汁分泌（血性・黒色）</a:t>
            </a:r>
          </a:p>
          <a:p>
            <a:pPr eaLnBrk="1" hangingPunct="1">
              <a:lnSpc>
                <a:spcPct val="150000"/>
              </a:lnSpc>
              <a:defRPr/>
            </a:pPr>
            <a:r>
              <a:rPr lang="ja-JP" altLang="en-US" sz="4400" dirty="0" smtClean="0">
                <a:latin typeface="New York" charset="0"/>
              </a:rPr>
              <a:t>　乳頭</a:t>
            </a:r>
            <a:r>
              <a:rPr lang="ja-JP" altLang="en-US" sz="4400" dirty="0" err="1" smtClean="0">
                <a:latin typeface="New York" charset="0"/>
              </a:rPr>
              <a:t>びらん</a:t>
            </a:r>
            <a:endParaRPr lang="ja-JP" altLang="en-US" sz="4000" dirty="0" smtClean="0">
              <a:solidFill>
                <a:schemeClr val="hlin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473075"/>
            <a:ext cx="80772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lgn="ctr" fontAlgn="t">
              <a:spcBef>
                <a:spcPct val="0"/>
              </a:spcBef>
              <a:buClrTx/>
              <a:buSzTx/>
              <a:buFontTx/>
              <a:buNone/>
              <a:defRPr/>
            </a:pPr>
            <a:r>
              <a:rPr lang="ja-JP" altLang="en-US" sz="4400" b="1" dirty="0" smtClean="0">
                <a:solidFill>
                  <a:schemeClr val="tx2"/>
                </a:solidFill>
                <a:effectLst>
                  <a:outerShdw blurRad="38100" dist="38100" dir="2700000" algn="tl">
                    <a:srgbClr val="000000">
                      <a:alpha val="43137"/>
                    </a:srgbClr>
                  </a:outerShdw>
                </a:effectLst>
                <a:latin typeface="Times New Roman" pitchFamily="18" charset="0"/>
              </a:rPr>
              <a:t>乳頭部のび</a:t>
            </a:r>
            <a:r>
              <a:rPr lang="ja-JP" altLang="en-US" sz="4400" b="1" dirty="0" err="1" smtClean="0">
                <a:solidFill>
                  <a:schemeClr val="tx2"/>
                </a:solidFill>
                <a:effectLst>
                  <a:outerShdw blurRad="38100" dist="38100" dir="2700000" algn="tl">
                    <a:srgbClr val="000000">
                      <a:alpha val="43137"/>
                    </a:srgbClr>
                  </a:outerShdw>
                </a:effectLst>
                <a:latin typeface="Times New Roman" pitchFamily="18" charset="0"/>
              </a:rPr>
              <a:t>らん</a:t>
            </a:r>
            <a:r>
              <a:rPr lang="ja-JP" altLang="en-US" sz="4400" b="1" dirty="0" smtClean="0">
                <a:solidFill>
                  <a:schemeClr val="tx2"/>
                </a:solidFill>
                <a:effectLst>
                  <a:outerShdw blurRad="38100" dist="38100" dir="2700000" algn="tl">
                    <a:srgbClr val="000000">
                      <a:alpha val="43137"/>
                    </a:srgbClr>
                  </a:outerShdw>
                </a:effectLst>
                <a:latin typeface="Times New Roman" pitchFamily="18" charset="0"/>
              </a:rPr>
              <a:t>・出血</a:t>
            </a:r>
          </a:p>
        </p:txBody>
      </p:sp>
      <p:pic>
        <p:nvPicPr>
          <p:cNvPr id="60419" name="Picture 3" descr="RIMG0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916113"/>
            <a:ext cx="40957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8"/>
          <p:cNvSpPr txBox="1">
            <a:spLocks noChangeArrowheads="1"/>
          </p:cNvSpPr>
          <p:nvPr/>
        </p:nvSpPr>
        <p:spPr bwMode="auto">
          <a:xfrm>
            <a:off x="2703513" y="5802313"/>
            <a:ext cx="3948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2400">
                <a:solidFill>
                  <a:srgbClr val="FF3300"/>
                </a:solidFill>
                <a:latin typeface="Times New Roman" pitchFamily="18" charset="0"/>
              </a:rPr>
              <a:t>出血は黒色の場合もあります</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838200" y="193675"/>
            <a:ext cx="7772400" cy="1143000"/>
          </a:xfrm>
        </p:spPr>
        <p:txBody>
          <a:bodyPr/>
          <a:lstStyle/>
          <a:p>
            <a:pPr eaLnBrk="1" hangingPunct="1">
              <a:defRPr/>
            </a:pPr>
            <a:r>
              <a:rPr lang="ja-JP" altLang="en-US" dirty="0" smtClean="0"/>
              <a:t>自己触診法 ①</a:t>
            </a:r>
          </a:p>
        </p:txBody>
      </p:sp>
      <p:sp>
        <p:nvSpPr>
          <p:cNvPr id="33802" name="Rectangle 10"/>
          <p:cNvSpPr>
            <a:spLocks noChangeArrowheads="1"/>
          </p:cNvSpPr>
          <p:nvPr/>
        </p:nvSpPr>
        <p:spPr bwMode="auto">
          <a:xfrm>
            <a:off x="457200" y="1371600"/>
            <a:ext cx="4267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ja-JP" altLang="en-US" sz="2400">
                <a:solidFill>
                  <a:schemeClr val="folHlink"/>
                </a:solidFill>
                <a:effectLst>
                  <a:outerShdw blurRad="38100" dist="38100" dir="2700000" algn="tl">
                    <a:srgbClr val="000000"/>
                  </a:outerShdw>
                </a:effectLst>
                <a:ea typeface="ＭＳ Ｐゴシック" pitchFamily="50" charset="-128"/>
              </a:rPr>
              <a:t>鏡に向かい、両腕を高く上げて「ひきつれ・くぼみ・ふくらみ・乳首や乳輪の変化」はないか確認します。</a:t>
            </a:r>
          </a:p>
        </p:txBody>
      </p:sp>
      <p:sp>
        <p:nvSpPr>
          <p:cNvPr id="62468" name="Rectangle 11"/>
          <p:cNvSpPr>
            <a:spLocks noChangeArrowheads="1"/>
          </p:cNvSpPr>
          <p:nvPr/>
        </p:nvSpPr>
        <p:spPr bwMode="auto">
          <a:xfrm>
            <a:off x="2286000" y="2819400"/>
            <a:ext cx="846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2400" b="1">
                <a:latin typeface="Times New Roman" pitchFamily="18" charset="0"/>
              </a:rPr>
              <a:t>（１）</a:t>
            </a:r>
            <a:endParaRPr lang="ja-JP" altLang="en-US" sz="4000">
              <a:latin typeface="Times New Roman" pitchFamily="18" charset="0"/>
            </a:endParaRPr>
          </a:p>
        </p:txBody>
      </p:sp>
      <p:sp>
        <p:nvSpPr>
          <p:cNvPr id="62469" name="Rectangle 12"/>
          <p:cNvSpPr>
            <a:spLocks noChangeArrowheads="1"/>
          </p:cNvSpPr>
          <p:nvPr/>
        </p:nvSpPr>
        <p:spPr bwMode="auto">
          <a:xfrm>
            <a:off x="6324600" y="2819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2400" b="1">
                <a:latin typeface="Times New Roman" pitchFamily="18" charset="0"/>
              </a:rPr>
              <a:t>（２）</a:t>
            </a:r>
            <a:endParaRPr lang="ja-JP" altLang="en-US" sz="4000">
              <a:latin typeface="Times New Roman" pitchFamily="18" charset="0"/>
            </a:endParaRPr>
          </a:p>
        </p:txBody>
      </p:sp>
      <p:sp>
        <p:nvSpPr>
          <p:cNvPr id="33805" name="Rectangle 13"/>
          <p:cNvSpPr>
            <a:spLocks noChangeArrowheads="1"/>
          </p:cNvSpPr>
          <p:nvPr/>
        </p:nvSpPr>
        <p:spPr bwMode="auto">
          <a:xfrm>
            <a:off x="5029200" y="1371600"/>
            <a:ext cx="3886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ja-JP" altLang="en-US" sz="2400">
                <a:solidFill>
                  <a:schemeClr val="folHlink"/>
                </a:solidFill>
                <a:effectLst>
                  <a:outerShdw blurRad="38100" dist="38100" dir="2700000" algn="tl">
                    <a:srgbClr val="000000"/>
                  </a:outerShdw>
                </a:effectLst>
                <a:ea typeface="ＭＳ Ｐゴシック" pitchFamily="50" charset="-128"/>
              </a:rPr>
              <a:t>両腕をまっすぐ下ろした状態や腰にあてた状態で、</a:t>
            </a:r>
            <a:r>
              <a:rPr lang="en-US" altLang="ja-JP" sz="2400">
                <a:solidFill>
                  <a:schemeClr val="folHlink"/>
                </a:solidFill>
                <a:effectLst>
                  <a:outerShdw blurRad="38100" dist="38100" dir="2700000" algn="tl">
                    <a:srgbClr val="000000"/>
                  </a:outerShdw>
                </a:effectLst>
                <a:ea typeface="ＭＳ Ｐゴシック" pitchFamily="50" charset="-128"/>
              </a:rPr>
              <a:t>(1)</a:t>
            </a:r>
            <a:r>
              <a:rPr lang="ja-JP" altLang="en-US" sz="2400">
                <a:solidFill>
                  <a:schemeClr val="folHlink"/>
                </a:solidFill>
                <a:effectLst>
                  <a:outerShdw blurRad="38100" dist="38100" dir="2700000" algn="tl">
                    <a:srgbClr val="000000"/>
                  </a:outerShdw>
                </a:effectLst>
                <a:ea typeface="ＭＳ Ｐゴシック" pitchFamily="50" charset="-128"/>
              </a:rPr>
              <a:t>と同じように確認します。</a:t>
            </a:r>
          </a:p>
          <a:p>
            <a:pPr>
              <a:defRPr/>
            </a:pPr>
            <a:endParaRPr lang="en-US" altLang="ja-JP" sz="2400">
              <a:solidFill>
                <a:schemeClr val="folHlink"/>
              </a:solidFill>
              <a:effectLst>
                <a:outerShdw blurRad="38100" dist="38100" dir="2700000" algn="tl">
                  <a:srgbClr val="000000"/>
                </a:outerShdw>
              </a:effectLst>
              <a:ea typeface="ＭＳ Ｐゴシック" pitchFamily="50" charset="-128"/>
            </a:endParaRPr>
          </a:p>
        </p:txBody>
      </p:sp>
      <p:sp>
        <p:nvSpPr>
          <p:cNvPr id="62471" name="Rectangle 14"/>
          <p:cNvSpPr>
            <a:spLocks noChangeArrowheads="1"/>
          </p:cNvSpPr>
          <p:nvPr/>
        </p:nvSpPr>
        <p:spPr bwMode="auto">
          <a:xfrm>
            <a:off x="2362200" y="4953000"/>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1400" b="1">
                <a:solidFill>
                  <a:srgbClr val="0000CC"/>
                </a:solidFill>
                <a:latin typeface="Times New Roman" pitchFamily="18" charset="0"/>
              </a:rPr>
              <a:t>（１）</a:t>
            </a:r>
            <a:endParaRPr lang="ja-JP" altLang="en-US" sz="900">
              <a:solidFill>
                <a:schemeClr val="tx2"/>
              </a:solidFill>
              <a:latin typeface="Times New Roman" pitchFamily="18" charset="0"/>
            </a:endParaRPr>
          </a:p>
          <a:p>
            <a:pPr>
              <a:spcBef>
                <a:spcPct val="0"/>
              </a:spcBef>
              <a:buClrTx/>
              <a:buSzTx/>
              <a:buFontTx/>
              <a:buNone/>
            </a:pPr>
            <a:endParaRPr lang="en-US" altLang="ja-JP" sz="2400">
              <a:latin typeface="Times New Roman" pitchFamily="18" charset="0"/>
            </a:endParaRPr>
          </a:p>
        </p:txBody>
      </p:sp>
      <p:pic>
        <p:nvPicPr>
          <p:cNvPr id="62472" name="Picture 24"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352800"/>
            <a:ext cx="27574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28"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352800"/>
            <a:ext cx="28130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762000" y="249238"/>
            <a:ext cx="7772400" cy="1143000"/>
          </a:xfrm>
        </p:spPr>
        <p:txBody>
          <a:bodyPr/>
          <a:lstStyle/>
          <a:p>
            <a:pPr eaLnBrk="1" hangingPunct="1">
              <a:defRPr/>
            </a:pPr>
            <a:r>
              <a:rPr lang="ja-JP" altLang="en-US" dirty="0" smtClean="0"/>
              <a:t>自己触診法 ②</a:t>
            </a:r>
          </a:p>
        </p:txBody>
      </p:sp>
      <p:sp>
        <p:nvSpPr>
          <p:cNvPr id="64515" name="Rectangle 4"/>
          <p:cNvSpPr>
            <a:spLocks noChangeArrowheads="1"/>
          </p:cNvSpPr>
          <p:nvPr/>
        </p:nvSpPr>
        <p:spPr bwMode="auto">
          <a:xfrm>
            <a:off x="152400" y="1371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1800" b="1">
                <a:latin typeface="Times New Roman" pitchFamily="18" charset="0"/>
              </a:rPr>
              <a:t>（３）</a:t>
            </a:r>
            <a:endParaRPr lang="ja-JP" altLang="en-US" sz="1800">
              <a:latin typeface="Times New Roman" pitchFamily="18" charset="0"/>
            </a:endParaRPr>
          </a:p>
        </p:txBody>
      </p:sp>
      <p:sp>
        <p:nvSpPr>
          <p:cNvPr id="34821" name="Rectangle 5"/>
          <p:cNvSpPr>
            <a:spLocks noChangeArrowheads="1"/>
          </p:cNvSpPr>
          <p:nvPr/>
        </p:nvSpPr>
        <p:spPr bwMode="auto">
          <a:xfrm>
            <a:off x="609600" y="129540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ja-JP" altLang="en-US" sz="2400">
                <a:solidFill>
                  <a:schemeClr val="folHlink"/>
                </a:solidFill>
                <a:effectLst>
                  <a:outerShdw blurRad="38100" dist="38100" dir="2700000" algn="tl">
                    <a:srgbClr val="000000"/>
                  </a:outerShdw>
                </a:effectLst>
                <a:ea typeface="ＭＳ Ｐゴシック" pitchFamily="50" charset="-128"/>
              </a:rPr>
              <a:t>３～４本指をそろえて、指の腹と肋骨で乳房をはさむように触れます。「の」の字を書くように、しこりがないか乳房全体をチェックします。特に乳房の上部外側に注意しましょう。</a:t>
            </a:r>
          </a:p>
        </p:txBody>
      </p:sp>
      <p:sp>
        <p:nvSpPr>
          <p:cNvPr id="64517" name="Rectangle 6"/>
          <p:cNvSpPr>
            <a:spLocks noChangeArrowheads="1"/>
          </p:cNvSpPr>
          <p:nvPr/>
        </p:nvSpPr>
        <p:spPr bwMode="auto">
          <a:xfrm>
            <a:off x="152400" y="4724400"/>
            <a:ext cx="747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1800" b="1">
                <a:latin typeface="Times New Roman" pitchFamily="18" charset="0"/>
              </a:rPr>
              <a:t>（４）</a:t>
            </a:r>
            <a:endParaRPr lang="ja-JP" altLang="en-US" sz="1800">
              <a:latin typeface="Times New Roman" pitchFamily="18" charset="0"/>
            </a:endParaRPr>
          </a:p>
        </p:txBody>
      </p:sp>
      <p:sp>
        <p:nvSpPr>
          <p:cNvPr id="34823" name="Rectangle 7"/>
          <p:cNvSpPr>
            <a:spLocks noChangeArrowheads="1"/>
          </p:cNvSpPr>
          <p:nvPr/>
        </p:nvSpPr>
        <p:spPr bwMode="auto">
          <a:xfrm>
            <a:off x="609600" y="4648200"/>
            <a:ext cx="729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ja-JP" altLang="en-US" sz="2400">
                <a:solidFill>
                  <a:schemeClr val="folHlink"/>
                </a:solidFill>
                <a:effectLst>
                  <a:outerShdw blurRad="38100" dist="38100" dir="2700000" algn="tl">
                    <a:srgbClr val="000000"/>
                  </a:outerShdw>
                </a:effectLst>
                <a:ea typeface="ＭＳ Ｐゴシック" pitchFamily="50" charset="-128"/>
              </a:rPr>
              <a:t>わきの下に手を入れて、しこりがないかチェックします。</a:t>
            </a:r>
          </a:p>
        </p:txBody>
      </p:sp>
      <p:pic>
        <p:nvPicPr>
          <p:cNvPr id="64519" name="Picture 13"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43200"/>
            <a:ext cx="17605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5"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14600"/>
            <a:ext cx="10810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16" descr="&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257800"/>
            <a:ext cx="17256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17" descr="&quot;&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2514600"/>
            <a:ext cx="11604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Rectangle 23"/>
          <p:cNvSpPr>
            <a:spLocks noChangeArrowheads="1"/>
          </p:cNvSpPr>
          <p:nvPr/>
        </p:nvSpPr>
        <p:spPr bwMode="auto">
          <a:xfrm>
            <a:off x="152400" y="5334000"/>
            <a:ext cx="674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1800" b="1">
                <a:latin typeface="Times New Roman" pitchFamily="18" charset="0"/>
              </a:rPr>
              <a:t>（５）</a:t>
            </a:r>
            <a:endParaRPr lang="ja-JP" altLang="en-US" sz="1800">
              <a:latin typeface="Times New Roman" pitchFamily="18" charset="0"/>
            </a:endParaRPr>
          </a:p>
        </p:txBody>
      </p:sp>
      <p:sp>
        <p:nvSpPr>
          <p:cNvPr id="34840" name="Rectangle 24"/>
          <p:cNvSpPr>
            <a:spLocks noChangeArrowheads="1"/>
          </p:cNvSpPr>
          <p:nvPr/>
        </p:nvSpPr>
        <p:spPr bwMode="auto">
          <a:xfrm>
            <a:off x="609600" y="5257800"/>
            <a:ext cx="571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ja-JP" altLang="en-US" sz="2400">
                <a:solidFill>
                  <a:schemeClr val="folHlink"/>
                </a:solidFill>
                <a:effectLst>
                  <a:outerShdw blurRad="38100" dist="38100" dir="2700000" algn="tl">
                    <a:srgbClr val="000000"/>
                  </a:outerShdw>
                </a:effectLst>
                <a:ea typeface="ＭＳ Ｐゴシック" pitchFamily="50" charset="-128"/>
              </a:rPr>
              <a:t>乳房や乳首をしぼるようにして、分泌物が</a:t>
            </a:r>
            <a:br>
              <a:rPr lang="ja-JP" altLang="en-US" sz="2400">
                <a:solidFill>
                  <a:schemeClr val="folHlink"/>
                </a:solidFill>
                <a:effectLst>
                  <a:outerShdw blurRad="38100" dist="38100" dir="2700000" algn="tl">
                    <a:srgbClr val="000000"/>
                  </a:outerShdw>
                </a:effectLst>
                <a:ea typeface="ＭＳ Ｐゴシック" pitchFamily="50" charset="-128"/>
              </a:rPr>
            </a:br>
            <a:r>
              <a:rPr lang="ja-JP" altLang="en-US" sz="2400">
                <a:solidFill>
                  <a:schemeClr val="folHlink"/>
                </a:solidFill>
                <a:effectLst>
                  <a:outerShdw blurRad="38100" dist="38100" dir="2700000" algn="tl">
                    <a:srgbClr val="000000"/>
                  </a:outerShdw>
                </a:effectLst>
                <a:ea typeface="ＭＳ Ｐゴシック" pitchFamily="50" charset="-128"/>
              </a:rPr>
              <a:t>出ないかチェックします。</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088" y="417513"/>
            <a:ext cx="7572375" cy="714375"/>
          </a:xfrm>
        </p:spPr>
        <p:txBody>
          <a:bodyPr/>
          <a:lstStyle/>
          <a:p>
            <a:pPr>
              <a:defRPr/>
            </a:pPr>
            <a:r>
              <a:rPr lang="ja-JP" altLang="en-US" sz="4000" dirty="0" smtClean="0"/>
              <a:t>日本女性の主要ながんの り患数</a:t>
            </a:r>
            <a:endParaRPr lang="ja-JP" altLang="en-US" sz="3200" dirty="0"/>
          </a:p>
        </p:txBody>
      </p:sp>
      <p:sp>
        <p:nvSpPr>
          <p:cNvPr id="11267" name="テキスト ボックス 4"/>
          <p:cNvSpPr txBox="1">
            <a:spLocks noChangeArrowheads="1"/>
          </p:cNvSpPr>
          <p:nvPr/>
        </p:nvSpPr>
        <p:spPr bwMode="auto">
          <a:xfrm>
            <a:off x="5219700" y="1157288"/>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2000">
                <a:solidFill>
                  <a:srgbClr val="FFFFFF"/>
                </a:solidFill>
                <a:latin typeface="Times New Roman" pitchFamily="18" charset="0"/>
              </a:rPr>
              <a:t>地域がん登録全国推計</a:t>
            </a:r>
            <a:r>
              <a:rPr lang="en-US" altLang="ja-JP" sz="2000">
                <a:solidFill>
                  <a:srgbClr val="FFFFFF"/>
                </a:solidFill>
                <a:latin typeface="Times New Roman" pitchFamily="18" charset="0"/>
              </a:rPr>
              <a:t>2010</a:t>
            </a:r>
            <a:r>
              <a:rPr lang="ja-JP" altLang="en-US" sz="2000">
                <a:solidFill>
                  <a:srgbClr val="FFFFFF"/>
                </a:solidFill>
                <a:latin typeface="Times New Roman" pitchFamily="18" charset="0"/>
              </a:rPr>
              <a:t>年</a:t>
            </a:r>
          </a:p>
        </p:txBody>
      </p:sp>
      <p:graphicFrame>
        <p:nvGraphicFramePr>
          <p:cNvPr id="11268" name="グラフ 8"/>
          <p:cNvGraphicFramePr>
            <a:graphicFrameLocks/>
          </p:cNvGraphicFramePr>
          <p:nvPr/>
        </p:nvGraphicFramePr>
        <p:xfrm>
          <a:off x="395288" y="1557338"/>
          <a:ext cx="8259762" cy="5091112"/>
        </p:xfrm>
        <a:graphic>
          <a:graphicData uri="http://schemas.openxmlformats.org/presentationml/2006/ole">
            <mc:AlternateContent xmlns:mc="http://schemas.openxmlformats.org/markup-compatibility/2006">
              <mc:Choice xmlns:v="urn:schemas-microsoft-com:vml" Requires="v">
                <p:oleObj spid="_x0000_s11274" r:id="rId5" imgW="8309568" imgH="5334462" progId="Excel.Chart.8">
                  <p:embed/>
                </p:oleObj>
              </mc:Choice>
              <mc:Fallback>
                <p:oleObj r:id="rId5" imgW="8309568" imgH="5334462" progId="Excel.Chart.8">
                  <p:embed/>
                  <p:pic>
                    <p:nvPicPr>
                      <p:cNvPr id="0" name="グラフ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557338"/>
                        <a:ext cx="8259762"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762000" y="476250"/>
            <a:ext cx="7772400" cy="1219200"/>
          </a:xfrm>
        </p:spPr>
        <p:txBody>
          <a:bodyPr/>
          <a:lstStyle/>
          <a:p>
            <a:pPr eaLnBrk="1" hangingPunct="1">
              <a:defRPr/>
            </a:pPr>
            <a:r>
              <a:rPr lang="ja-JP" altLang="en-US" sz="4000" dirty="0" smtClean="0"/>
              <a:t>もしも気になる症状があったときは</a:t>
            </a:r>
            <a:br>
              <a:rPr lang="ja-JP" altLang="en-US" sz="4000" dirty="0" smtClean="0"/>
            </a:br>
            <a:r>
              <a:rPr lang="ja-JP" altLang="en-US" sz="4000" dirty="0" smtClean="0"/>
              <a:t>どこを受診すればいいの？</a:t>
            </a:r>
          </a:p>
        </p:txBody>
      </p:sp>
      <p:sp>
        <p:nvSpPr>
          <p:cNvPr id="44037" name="Rectangle 5"/>
          <p:cNvSpPr>
            <a:spLocks noChangeArrowheads="1"/>
          </p:cNvSpPr>
          <p:nvPr/>
        </p:nvSpPr>
        <p:spPr bwMode="auto">
          <a:xfrm>
            <a:off x="609600" y="2362200"/>
            <a:ext cx="8077200"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50000"/>
              </a:lnSpc>
              <a:defRPr/>
            </a:pPr>
            <a:r>
              <a:rPr lang="ja-JP" altLang="en-US" sz="4400">
                <a:solidFill>
                  <a:schemeClr val="folHlink"/>
                </a:solidFill>
                <a:effectLst>
                  <a:outerShdw blurRad="38100" dist="38100" dir="2700000" algn="tl">
                    <a:srgbClr val="000000"/>
                  </a:outerShdw>
                </a:effectLst>
                <a:ea typeface="ＭＳ Ｐゴシック" pitchFamily="50" charset="-128"/>
              </a:rPr>
              <a:t>かかりつけ医にご相談いただき、乳腺を専門としている医療機関を紹介してもらうようにしましょう。</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a:xfrm>
            <a:off x="838200" y="228600"/>
            <a:ext cx="7772400" cy="1143000"/>
          </a:xfrm>
        </p:spPr>
        <p:txBody>
          <a:bodyPr/>
          <a:lstStyle/>
          <a:p>
            <a:pPr eaLnBrk="1" hangingPunct="1">
              <a:buClr>
                <a:srgbClr val="A50021"/>
              </a:buClr>
              <a:buFont typeface="Wingdings" pitchFamily="2" charset="2"/>
              <a:buNone/>
              <a:defRPr/>
            </a:pPr>
            <a:r>
              <a:rPr lang="ja-JP" altLang="en-US" sz="4000" dirty="0" smtClean="0"/>
              <a:t>乳がんの予防と早期発見のために</a:t>
            </a:r>
          </a:p>
        </p:txBody>
      </p:sp>
      <p:sp>
        <p:nvSpPr>
          <p:cNvPr id="119811" name="Rectangle 3"/>
          <p:cNvSpPr>
            <a:spLocks noGrp="1" noChangeArrowheads="1"/>
          </p:cNvSpPr>
          <p:nvPr>
            <p:ph idx="1"/>
          </p:nvPr>
        </p:nvSpPr>
        <p:spPr>
          <a:xfrm>
            <a:off x="762000" y="1676400"/>
            <a:ext cx="7958138" cy="4648200"/>
          </a:xfrm>
        </p:spPr>
        <p:txBody>
          <a:bodyPr/>
          <a:lstStyle/>
          <a:p>
            <a:pPr eaLnBrk="1" hangingPunct="1">
              <a:lnSpc>
                <a:spcPct val="120000"/>
              </a:lnSpc>
              <a:defRPr/>
            </a:pPr>
            <a:r>
              <a:rPr lang="ja-JP" altLang="en-US" dirty="0" smtClean="0"/>
              <a:t>しつこい食事はほどほどに</a:t>
            </a:r>
          </a:p>
          <a:p>
            <a:pPr eaLnBrk="1" hangingPunct="1">
              <a:lnSpc>
                <a:spcPct val="120000"/>
              </a:lnSpc>
              <a:defRPr/>
            </a:pPr>
            <a:r>
              <a:rPr lang="ja-JP" altLang="en-US" dirty="0" smtClean="0"/>
              <a:t>適度な運動でダイエット</a:t>
            </a:r>
          </a:p>
          <a:p>
            <a:pPr eaLnBrk="1" hangingPunct="1">
              <a:lnSpc>
                <a:spcPct val="120000"/>
              </a:lnSpc>
              <a:defRPr/>
            </a:pPr>
            <a:r>
              <a:rPr lang="ja-JP" altLang="en-US" dirty="0" smtClean="0"/>
              <a:t>アルコールなどの嗜好品は控えめに</a:t>
            </a:r>
          </a:p>
          <a:p>
            <a:pPr eaLnBrk="1" hangingPunct="1">
              <a:lnSpc>
                <a:spcPct val="120000"/>
              </a:lnSpc>
              <a:defRPr/>
            </a:pPr>
            <a:r>
              <a:rPr lang="ja-JP" altLang="en-US" dirty="0" smtClean="0"/>
              <a:t>たっぷり睡眠、心身ともに健康に</a:t>
            </a:r>
          </a:p>
          <a:p>
            <a:pPr eaLnBrk="1" hangingPunct="1">
              <a:lnSpc>
                <a:spcPct val="120000"/>
              </a:lnSpc>
              <a:defRPr/>
            </a:pPr>
            <a:r>
              <a:rPr lang="ja-JP" altLang="en-US" dirty="0" smtClean="0"/>
              <a:t>月に１度は自己触診</a:t>
            </a:r>
          </a:p>
          <a:p>
            <a:pPr eaLnBrk="1" hangingPunct="1">
              <a:lnSpc>
                <a:spcPct val="120000"/>
              </a:lnSpc>
              <a:defRPr/>
            </a:pPr>
            <a:r>
              <a:rPr lang="ja-JP" altLang="en-US" dirty="0" smtClean="0"/>
              <a:t>２年に１度はマンモグラフィ乳がん検診</a:t>
            </a:r>
          </a:p>
          <a:p>
            <a:pPr eaLnBrk="1" hangingPunct="1">
              <a:lnSpc>
                <a:spcPct val="120000"/>
              </a:lnSpc>
              <a:defRPr/>
            </a:pPr>
            <a:endParaRPr lang="en-US" altLang="ja-JP"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404813"/>
            <a:ext cx="8280400" cy="865187"/>
          </a:xfrm>
        </p:spPr>
        <p:txBody>
          <a:bodyPr/>
          <a:lstStyle/>
          <a:p>
            <a:pPr>
              <a:defRPr/>
            </a:pPr>
            <a:r>
              <a:rPr lang="ja-JP" altLang="en-US" sz="3200" dirty="0"/>
              <a:t>東京都</a:t>
            </a:r>
            <a:r>
              <a:rPr lang="ja-JP" altLang="en-US" sz="3200" dirty="0" smtClean="0"/>
              <a:t>医師会公衆衛生委員会</a:t>
            </a:r>
            <a:r>
              <a:rPr lang="ja-JP" altLang="en-US" sz="3200" dirty="0"/>
              <a:t>　</a:t>
            </a:r>
            <a:r>
              <a:rPr lang="ja-JP" altLang="en-US" sz="1600" dirty="0" smtClean="0"/>
              <a:t>平成２７年３月第２版作製</a:t>
            </a:r>
            <a:r>
              <a:rPr lang="ja-JP" altLang="en-US" sz="1600" dirty="0"/>
              <a:t>　</a:t>
            </a:r>
            <a:endParaRPr lang="ja-JP" altLang="en-US" sz="3200" dirty="0"/>
          </a:p>
        </p:txBody>
      </p:sp>
      <p:sp>
        <p:nvSpPr>
          <p:cNvPr id="3" name="コンテンツ プレースホルダー 2"/>
          <p:cNvSpPr>
            <a:spLocks noGrp="1"/>
          </p:cNvSpPr>
          <p:nvPr>
            <p:ph idx="1"/>
          </p:nvPr>
        </p:nvSpPr>
        <p:spPr>
          <a:xfrm>
            <a:off x="395288" y="1773238"/>
            <a:ext cx="8229600" cy="4176712"/>
          </a:xfrm>
        </p:spPr>
        <p:txBody>
          <a:bodyPr/>
          <a:lstStyle/>
          <a:p>
            <a:pPr>
              <a:defRPr/>
            </a:pPr>
            <a:r>
              <a:rPr lang="ja-JP" altLang="en-US" sz="2000" dirty="0" smtClean="0"/>
              <a:t>山　口　規　夫　      （東久留米市医師会）　委員長 </a:t>
            </a:r>
          </a:p>
          <a:p>
            <a:pPr>
              <a:defRPr/>
            </a:pPr>
            <a:r>
              <a:rPr lang="ja-JP" altLang="en-US" sz="2000" dirty="0" smtClean="0"/>
              <a:t>宇　井　義　典　      （三鷹市医師会）　　　   副委員長</a:t>
            </a:r>
          </a:p>
          <a:p>
            <a:pPr>
              <a:defRPr/>
            </a:pPr>
            <a:r>
              <a:rPr lang="ja-JP" altLang="en-US" sz="2000" dirty="0" smtClean="0"/>
              <a:t>草　間　　香 　　      （港区医師会）</a:t>
            </a:r>
          </a:p>
          <a:p>
            <a:pPr>
              <a:defRPr/>
            </a:pPr>
            <a:r>
              <a:rPr lang="ja-JP" altLang="en-US" sz="2000" dirty="0" smtClean="0"/>
              <a:t>西　　純　一            （江戸川区医師会）</a:t>
            </a:r>
          </a:p>
          <a:p>
            <a:pPr>
              <a:defRPr/>
            </a:pPr>
            <a:r>
              <a:rPr lang="ja-JP" altLang="en-US" sz="2000" dirty="0" smtClean="0"/>
              <a:t>成　子　　浩            （目黒区医師会）</a:t>
            </a:r>
          </a:p>
          <a:p>
            <a:pPr>
              <a:defRPr/>
            </a:pPr>
            <a:r>
              <a:rPr lang="ja-JP" altLang="en-US" sz="2000" dirty="0" smtClean="0"/>
              <a:t>永　田　靖　彦        （西東京市医師会）</a:t>
            </a:r>
          </a:p>
          <a:p>
            <a:pPr>
              <a:defRPr/>
            </a:pPr>
            <a:r>
              <a:rPr lang="ja-JP" altLang="en-US" sz="2000" dirty="0" smtClean="0"/>
              <a:t>津　金　昌 一 郎     （国立がん研究センター）</a:t>
            </a:r>
          </a:p>
          <a:p>
            <a:pPr>
              <a:defRPr/>
            </a:pPr>
            <a:r>
              <a:rPr lang="ja-JP" altLang="en-US" sz="2000" dirty="0" smtClean="0"/>
              <a:t>星　合　　明            （東京産婦人科医会）</a:t>
            </a:r>
          </a:p>
          <a:p>
            <a:pPr>
              <a:defRPr/>
            </a:pPr>
            <a:r>
              <a:rPr lang="ja-JP" altLang="en-US" sz="2000" dirty="0" smtClean="0"/>
              <a:t>角　田　　徹　          （東京都医師会）　　　　 担当理事</a:t>
            </a:r>
            <a:endParaRPr lang="en-US" altLang="ja-JP" sz="2000" dirty="0" smtClean="0"/>
          </a:p>
          <a:p>
            <a:pPr marL="0" indent="0">
              <a:buFont typeface="Wingdings" pitchFamily="2" charset="2"/>
              <a:buNone/>
              <a:defRPr/>
            </a:pPr>
            <a:endParaRPr lang="ja-JP" altLang="en-US" sz="2000" dirty="0"/>
          </a:p>
          <a:p>
            <a:pPr>
              <a:defRPr/>
            </a:pPr>
            <a:r>
              <a:rPr lang="ja-JP" altLang="en-US" sz="2000" dirty="0" smtClean="0"/>
              <a:t>角</a:t>
            </a:r>
            <a:r>
              <a:rPr lang="ja-JP" altLang="en-US" sz="2000" dirty="0"/>
              <a:t>　田　博　子　</a:t>
            </a:r>
            <a:r>
              <a:rPr lang="ja-JP" altLang="en-US" sz="2000" dirty="0" smtClean="0"/>
              <a:t>      （</a:t>
            </a:r>
            <a:r>
              <a:rPr lang="ja-JP" altLang="en-US" sz="2000" dirty="0"/>
              <a:t>聖路加国際病院</a:t>
            </a:r>
            <a:r>
              <a:rPr lang="ja-JP" altLang="en-US" sz="2000" dirty="0" smtClean="0"/>
              <a:t>）　　  監修・写真協力</a:t>
            </a:r>
            <a:endParaRPr lang="ja-JP" altLang="en-US" sz="2000" dirty="0"/>
          </a:p>
        </p:txBody>
      </p:sp>
      <p:sp>
        <p:nvSpPr>
          <p:cNvPr id="70660" name="テキスト ボックス 4"/>
          <p:cNvSpPr txBox="1">
            <a:spLocks noChangeArrowheads="1"/>
          </p:cNvSpPr>
          <p:nvPr/>
        </p:nvSpPr>
        <p:spPr bwMode="auto">
          <a:xfrm>
            <a:off x="3635375" y="6208713"/>
            <a:ext cx="513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a:spcBef>
                <a:spcPct val="0"/>
              </a:spcBef>
              <a:buClrTx/>
              <a:buSzTx/>
              <a:buFontTx/>
              <a:buNone/>
            </a:pPr>
            <a:r>
              <a:rPr lang="ja-JP" altLang="en-US" sz="1400">
                <a:latin typeface="ＭＳ Ｐゴシック" pitchFamily="50" charset="-128"/>
              </a:rPr>
              <a:t>東京都医師会乳がん対策委員会作成　平成１９年３月初版を改編</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684213" y="333375"/>
            <a:ext cx="7848600" cy="914400"/>
          </a:xfrm>
        </p:spPr>
        <p:txBody>
          <a:bodyPr/>
          <a:lstStyle/>
          <a:p>
            <a:pPr eaLnBrk="1" hangingPunct="1">
              <a:defRPr/>
            </a:pPr>
            <a:r>
              <a:rPr lang="ja-JP" altLang="en-US" sz="4000" dirty="0" smtClean="0"/>
              <a:t>女性のがんの種類別り患年齢</a:t>
            </a:r>
          </a:p>
        </p:txBody>
      </p:sp>
      <p:graphicFrame>
        <p:nvGraphicFramePr>
          <p:cNvPr id="17519" name="Group 111"/>
          <p:cNvGraphicFramePr>
            <a:graphicFrameLocks noGrp="1"/>
          </p:cNvGraphicFramePr>
          <p:nvPr/>
        </p:nvGraphicFramePr>
        <p:xfrm>
          <a:off x="685800" y="2209800"/>
          <a:ext cx="7848600" cy="3683000"/>
        </p:xfrm>
        <a:graphic>
          <a:graphicData uri="http://schemas.openxmlformats.org/drawingml/2006/table">
            <a:tbl>
              <a:tblPr/>
              <a:tblGrid>
                <a:gridCol w="1219200"/>
                <a:gridCol w="1676400"/>
                <a:gridCol w="1676400"/>
                <a:gridCol w="1676400"/>
                <a:gridCol w="1600200"/>
              </a:tblGrid>
              <a:tr h="736600">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３０歳代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４０歳代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５０歳代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６０歳代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第１位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1" lang="ja-JP" altLang="en-US" sz="2800" b="0" i="0" u="none" strike="noStrike" cap="none" normalizeH="0" baseline="0" dirty="0" smtClean="0">
                          <a:ln>
                            <a:noFill/>
                          </a:ln>
                          <a:solidFill>
                            <a:srgbClr val="FFC000"/>
                          </a:solidFill>
                          <a:effectLst>
                            <a:outerShdw blurRad="38100" dist="38100" dir="2700000" algn="tl">
                              <a:srgbClr val="000000"/>
                            </a:outerShdw>
                          </a:effectLst>
                          <a:latin typeface="Garamond" pitchFamily="18" charset="0"/>
                          <a:ea typeface="ＭＳ Ｐゴシック" pitchFamily="50" charset="-128"/>
                        </a:rPr>
                        <a:t>乳がん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rgbClr val="FFC000"/>
                          </a:solidFill>
                          <a:effectLst>
                            <a:outerShdw blurRad="38100" dist="38100" dir="2700000" algn="tl">
                              <a:srgbClr val="000000"/>
                            </a:outerShdw>
                          </a:effectLst>
                          <a:latin typeface="Garamond" pitchFamily="18" charset="0"/>
                          <a:ea typeface="ＭＳ Ｐゴシック" pitchFamily="50" charset="-128"/>
                        </a:rPr>
                        <a:t>乳がん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rgbClr val="FFC000"/>
                          </a:solidFill>
                          <a:effectLst>
                            <a:outerShdw blurRad="38100" dist="38100" dir="2700000" algn="tl">
                              <a:srgbClr val="000000"/>
                            </a:outerShdw>
                          </a:effectLst>
                          <a:latin typeface="Garamond" pitchFamily="18" charset="0"/>
                          <a:ea typeface="ＭＳ Ｐゴシック" pitchFamily="50" charset="-128"/>
                        </a:rPr>
                        <a:t>乳がん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1" lang="ja-JP" altLang="en-US" sz="2800" b="0" i="0" u="none" strike="noStrike" cap="none" normalizeH="0" baseline="0" dirty="0" smtClean="0">
                          <a:ln>
                            <a:noFill/>
                          </a:ln>
                          <a:solidFill>
                            <a:srgbClr val="FFC000"/>
                          </a:solidFill>
                          <a:effectLst>
                            <a:outerShdw blurRad="38100" dist="38100" dir="2700000" algn="tl">
                              <a:srgbClr val="000000"/>
                            </a:outerShdw>
                          </a:effectLst>
                          <a:latin typeface="Garamond" pitchFamily="18" charset="0"/>
                          <a:ea typeface="ＭＳ Ｐゴシック" pitchFamily="50" charset="-128"/>
                        </a:rPr>
                        <a:t>乳がん</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第２位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1" lang="ja-JP"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子宮がん</a:t>
                      </a:r>
                      <a:endParaRPr kumimoji="1" lang="ja-JP" altLang="en-US" sz="2800" b="0" i="0" u="none" strike="noStrike" cap="none" normalizeH="0" baseline="0" dirty="0" smtClean="0">
                        <a:ln>
                          <a:noFill/>
                        </a:ln>
                        <a:solidFill>
                          <a:srgbClr val="FF3300"/>
                        </a:solidFill>
                        <a:effectLst>
                          <a:outerShdw blurRad="38100" dist="38100" dir="2700000" algn="tl">
                            <a:srgbClr val="000000"/>
                          </a:outerShdw>
                        </a:effectLst>
                        <a:latin typeface="Garamond"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子宮がん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胃がん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1" lang="ja-JP"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胃がん</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第３位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胃がん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胃がん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子宮がん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大腸がん</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第４位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甲状腺がん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大腸がん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大腸がん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肺がん</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Rot="1" noChangeArrowheads="1"/>
          </p:cNvSpPr>
          <p:nvPr>
            <p:ph type="title"/>
          </p:nvPr>
        </p:nvSpPr>
        <p:spPr>
          <a:xfrm>
            <a:off x="457200" y="404813"/>
            <a:ext cx="8229600" cy="762000"/>
          </a:xfrm>
        </p:spPr>
        <p:txBody>
          <a:bodyPr/>
          <a:lstStyle/>
          <a:p>
            <a:pPr eaLnBrk="1" hangingPunct="1"/>
            <a:r>
              <a:rPr lang="ja-JP" altLang="en-US" sz="4000" smtClean="0">
                <a:effectLst/>
                <a:latin typeface="Tahoma" pitchFamily="34" charset="0"/>
              </a:rPr>
              <a:t>乳がんの都道府県別死亡率</a:t>
            </a:r>
          </a:p>
        </p:txBody>
      </p:sp>
      <p:sp>
        <p:nvSpPr>
          <p:cNvPr id="3" name="テキスト ボックス 2"/>
          <p:cNvSpPr txBox="1"/>
          <p:nvPr/>
        </p:nvSpPr>
        <p:spPr>
          <a:xfrm>
            <a:off x="1979613" y="1495425"/>
            <a:ext cx="2011362" cy="800100"/>
          </a:xfrm>
          <a:prstGeom prst="rect">
            <a:avLst/>
          </a:prstGeom>
          <a:noFill/>
        </p:spPr>
        <p:txBody>
          <a:bodyPr wrap="none">
            <a:spAutoFit/>
          </a:bodyPr>
          <a:lstStyle/>
          <a:p>
            <a:pPr eaLnBrk="1" hangingPunct="1">
              <a:spcBef>
                <a:spcPct val="30000"/>
              </a:spcBef>
              <a:defRPr/>
            </a:pPr>
            <a:r>
              <a:rPr lang="en-US" altLang="ja-JP" dirty="0">
                <a:solidFill>
                  <a:schemeClr val="bg2">
                    <a:lumMod val="75000"/>
                    <a:lumOff val="25000"/>
                  </a:schemeClr>
                </a:solidFill>
              </a:rPr>
              <a:t>2013</a:t>
            </a:r>
            <a:r>
              <a:rPr lang="ja-JP" altLang="en-US" dirty="0">
                <a:solidFill>
                  <a:schemeClr val="bg2">
                    <a:lumMod val="75000"/>
                    <a:lumOff val="25000"/>
                  </a:schemeClr>
                </a:solidFill>
              </a:rPr>
              <a:t>年</a:t>
            </a:r>
            <a:r>
              <a:rPr lang="en-US" altLang="ja-JP" dirty="0">
                <a:solidFill>
                  <a:schemeClr val="bg2">
                    <a:lumMod val="75000"/>
                    <a:lumOff val="25000"/>
                  </a:schemeClr>
                </a:solidFill>
              </a:rPr>
              <a:t>75</a:t>
            </a:r>
            <a:r>
              <a:rPr lang="ja-JP" altLang="en-US" dirty="0">
                <a:solidFill>
                  <a:schemeClr val="bg2">
                    <a:lumMod val="75000"/>
                    <a:lumOff val="25000"/>
                  </a:schemeClr>
                </a:solidFill>
              </a:rPr>
              <a:t>歳未満</a:t>
            </a:r>
            <a:endParaRPr lang="en-US" altLang="ja-JP" dirty="0">
              <a:solidFill>
                <a:schemeClr val="bg2">
                  <a:lumMod val="75000"/>
                  <a:lumOff val="25000"/>
                </a:schemeClr>
              </a:solidFill>
            </a:endParaRPr>
          </a:p>
          <a:p>
            <a:pPr eaLnBrk="1" hangingPunct="1">
              <a:spcBef>
                <a:spcPct val="30000"/>
              </a:spcBef>
              <a:defRPr/>
            </a:pPr>
            <a:r>
              <a:rPr lang="ja-JP" altLang="en-US" dirty="0">
                <a:solidFill>
                  <a:schemeClr val="bg2">
                    <a:lumMod val="75000"/>
                    <a:lumOff val="25000"/>
                  </a:schemeClr>
                </a:solidFill>
              </a:rPr>
              <a:t>人口１０万対</a:t>
            </a:r>
            <a:r>
              <a:rPr lang="en-US" altLang="ja-JP" dirty="0">
                <a:solidFill>
                  <a:schemeClr val="bg2">
                    <a:lumMod val="75000"/>
                    <a:lumOff val="25000"/>
                  </a:schemeClr>
                </a:solidFill>
              </a:rPr>
              <a:t> </a:t>
            </a:r>
          </a:p>
        </p:txBody>
      </p:sp>
      <p:sp>
        <p:nvSpPr>
          <p:cNvPr id="15364" name="テキスト ボックス 3"/>
          <p:cNvSpPr txBox="1">
            <a:spLocks noChangeArrowheads="1"/>
          </p:cNvSpPr>
          <p:nvPr/>
        </p:nvSpPr>
        <p:spPr bwMode="auto">
          <a:xfrm>
            <a:off x="2124075" y="6357938"/>
            <a:ext cx="675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30000"/>
              </a:spcBef>
              <a:buClrTx/>
              <a:buSzTx/>
              <a:buFontTx/>
              <a:buNone/>
            </a:pPr>
            <a:r>
              <a:rPr lang="ja-JP" altLang="en-US" sz="2000">
                <a:latin typeface="ＭＳ Ｐゴシック" pitchFamily="50" charset="-128"/>
              </a:rPr>
              <a:t>独立行政法人国立がん研究センターがん対策情報センター</a:t>
            </a:r>
          </a:p>
        </p:txBody>
      </p:sp>
      <p:pic>
        <p:nvPicPr>
          <p:cNvPr id="15365"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95425"/>
            <a:ext cx="723741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テキスト ボックス 3"/>
          <p:cNvSpPr txBox="1">
            <a:spLocks noChangeArrowheads="1"/>
          </p:cNvSpPr>
          <p:nvPr/>
        </p:nvSpPr>
        <p:spPr bwMode="auto">
          <a:xfrm>
            <a:off x="7308850" y="1095375"/>
            <a:ext cx="137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30000"/>
              </a:spcBef>
              <a:buClrTx/>
              <a:buSzTx/>
              <a:buFontTx/>
              <a:buNone/>
              <a:defRPr/>
            </a:pPr>
            <a:r>
              <a:rPr lang="en-US" altLang="ja-JP" sz="2000" dirty="0" smtClean="0">
                <a:latin typeface="+mj-ea"/>
                <a:ea typeface="+mj-ea"/>
              </a:rPr>
              <a:t>2012</a:t>
            </a:r>
            <a:r>
              <a:rPr lang="ja-JP" altLang="en-US" sz="2000" dirty="0" smtClean="0">
                <a:latin typeface="+mj-ea"/>
                <a:ea typeface="+mj-ea"/>
              </a:rPr>
              <a:t>年</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457200" y="152400"/>
            <a:ext cx="8229600" cy="1143000"/>
          </a:xfrm>
        </p:spPr>
        <p:txBody>
          <a:bodyPr/>
          <a:lstStyle/>
          <a:p>
            <a:pPr eaLnBrk="1" hangingPunct="1">
              <a:defRPr/>
            </a:pPr>
            <a:r>
              <a:rPr lang="ja-JP" altLang="en-US" sz="3600" dirty="0" smtClean="0"/>
              <a:t>東京都は乳がん死亡率が全国一位です</a:t>
            </a:r>
          </a:p>
        </p:txBody>
      </p:sp>
      <p:sp>
        <p:nvSpPr>
          <p:cNvPr id="3075" name="Rectangle 3"/>
          <p:cNvSpPr>
            <a:spLocks noGrp="1" noChangeArrowheads="1"/>
          </p:cNvSpPr>
          <p:nvPr>
            <p:ph idx="1"/>
          </p:nvPr>
        </p:nvSpPr>
        <p:spPr>
          <a:xfrm>
            <a:off x="539750" y="1196975"/>
            <a:ext cx="7772400" cy="1320800"/>
          </a:xfrm>
        </p:spPr>
        <p:txBody>
          <a:bodyPr/>
          <a:lstStyle/>
          <a:p>
            <a:pPr eaLnBrk="1" hangingPunct="1">
              <a:lnSpc>
                <a:spcPct val="120000"/>
              </a:lnSpc>
              <a:defRPr/>
            </a:pPr>
            <a:r>
              <a:rPr lang="ja-JP" altLang="en-US" dirty="0" smtClean="0"/>
              <a:t>死亡率を減らすには、早期発見・早期治療がもっとも効果的な対処法です。</a:t>
            </a:r>
          </a:p>
        </p:txBody>
      </p:sp>
      <p:graphicFrame>
        <p:nvGraphicFramePr>
          <p:cNvPr id="17412" name="グラフ 6"/>
          <p:cNvGraphicFramePr>
            <a:graphicFrameLocks/>
          </p:cNvGraphicFramePr>
          <p:nvPr/>
        </p:nvGraphicFramePr>
        <p:xfrm>
          <a:off x="1352550" y="2384425"/>
          <a:ext cx="6510338" cy="4060825"/>
        </p:xfrm>
        <a:graphic>
          <a:graphicData uri="http://schemas.openxmlformats.org/presentationml/2006/ole">
            <mc:AlternateContent xmlns:mc="http://schemas.openxmlformats.org/markup-compatibility/2006">
              <mc:Choice xmlns:v="urn:schemas-microsoft-com:vml" Requires="v">
                <p:oleObj spid="_x0000_s17421" r:id="rId5" imgW="6511092" imgH="4060288" progId="Excel.Chart.8">
                  <p:embed/>
                </p:oleObj>
              </mc:Choice>
              <mc:Fallback>
                <p:oleObj r:id="rId5" imgW="6511092" imgH="4060288" progId="Excel.Chart.8">
                  <p:embed/>
                  <p:pic>
                    <p:nvPicPr>
                      <p:cNvPr id="0" name="グラフ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2550" y="2384425"/>
                        <a:ext cx="6510338"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正方形/長方形 1"/>
          <p:cNvSpPr>
            <a:spLocks noChangeArrowheads="1"/>
          </p:cNvSpPr>
          <p:nvPr/>
        </p:nvSpPr>
        <p:spPr bwMode="auto">
          <a:xfrm>
            <a:off x="2124075" y="6448425"/>
            <a:ext cx="6872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30000"/>
              </a:spcBef>
              <a:buClrTx/>
              <a:buSzTx/>
              <a:buFontTx/>
              <a:buNone/>
            </a:pPr>
            <a:r>
              <a:rPr lang="ja-JP" altLang="en-US" sz="2000">
                <a:latin typeface="Times New Roman" pitchFamily="18" charset="0"/>
                <a:ea typeface="ＭＳ Ｐ明朝" pitchFamily="18" charset="-128"/>
              </a:rPr>
              <a:t>独立行政法人国立がん研究センターがん対策情報センター</a:t>
            </a:r>
          </a:p>
        </p:txBody>
      </p:sp>
      <p:sp>
        <p:nvSpPr>
          <p:cNvPr id="17414" name="Text Box 6"/>
          <p:cNvSpPr txBox="1">
            <a:spLocks noChangeArrowheads="1"/>
          </p:cNvSpPr>
          <p:nvPr/>
        </p:nvSpPr>
        <p:spPr bwMode="auto">
          <a:xfrm>
            <a:off x="1763713" y="26543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30000"/>
              </a:spcBef>
              <a:buClrTx/>
              <a:buSzTx/>
              <a:buFontTx/>
              <a:buNone/>
            </a:pPr>
            <a:r>
              <a:rPr lang="ja-JP" altLang="en-US" sz="2000">
                <a:solidFill>
                  <a:schemeClr val="bg2"/>
                </a:solidFill>
                <a:latin typeface="Times New Roman" pitchFamily="18" charset="0"/>
              </a:rPr>
              <a:t>（指数）</a:t>
            </a:r>
          </a:p>
        </p:txBody>
      </p:sp>
      <p:sp>
        <p:nvSpPr>
          <p:cNvPr id="17415" name="テキスト ボックス 4"/>
          <p:cNvSpPr txBox="1">
            <a:spLocks noChangeArrowheads="1"/>
          </p:cNvSpPr>
          <p:nvPr/>
        </p:nvSpPr>
        <p:spPr bwMode="auto">
          <a:xfrm>
            <a:off x="5076825" y="2654300"/>
            <a:ext cx="250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kumimoji="1" sz="3200">
                <a:solidFill>
                  <a:schemeClr val="tx1"/>
                </a:solidFill>
                <a:latin typeface="Garamond" pitchFamily="18" charset="0"/>
                <a:ea typeface="ＭＳ Ｐゴシック" pitchFamily="50" charset="-128"/>
              </a:defRPr>
            </a:lvl1pPr>
            <a:lvl2pPr marL="742950" indent="-285750">
              <a:spcBef>
                <a:spcPct val="20000"/>
              </a:spcBef>
              <a:buClr>
                <a:schemeClr val="accent2"/>
              </a:buClr>
              <a:buSzPct val="70000"/>
              <a:buFont typeface="Wingdings" pitchFamily="2" charset="2"/>
              <a:buChar char="n"/>
              <a:defRPr kumimoji="1" sz="2800">
                <a:solidFill>
                  <a:schemeClr val="tx1"/>
                </a:solidFill>
                <a:latin typeface="Garamond" pitchFamily="18" charset="0"/>
                <a:ea typeface="ＭＳ Ｐゴシック" pitchFamily="50" charset="-128"/>
              </a:defRPr>
            </a:lvl2pPr>
            <a:lvl3pPr marL="1143000" indent="-228600">
              <a:spcBef>
                <a:spcPct val="20000"/>
              </a:spcBef>
              <a:buClr>
                <a:schemeClr val="tx2"/>
              </a:buClr>
              <a:buSzPct val="70000"/>
              <a:buFont typeface="Wingdings" pitchFamily="2" charset="2"/>
              <a:buChar char="n"/>
              <a:defRPr kumimoji="1" sz="2400">
                <a:solidFill>
                  <a:schemeClr val="tx1"/>
                </a:solidFill>
                <a:latin typeface="Garamond" pitchFamily="18" charset="0"/>
                <a:ea typeface="ＭＳ Ｐゴシック" pitchFamily="50" charset="-128"/>
              </a:defRPr>
            </a:lvl3pPr>
            <a:lvl4pPr marL="1600200" indent="-228600">
              <a:spcBef>
                <a:spcPct val="20000"/>
              </a:spcBef>
              <a:buClr>
                <a:schemeClr val="accent2"/>
              </a:buClr>
              <a:buSzPct val="70000"/>
              <a:buFont typeface="Wingdings" pitchFamily="2" charset="2"/>
              <a:buChar char="n"/>
              <a:defRPr kumimoji="1" sz="2000">
                <a:solidFill>
                  <a:schemeClr val="tx1"/>
                </a:solidFill>
                <a:latin typeface="Garamond" pitchFamily="18" charset="0"/>
                <a:ea typeface="ＭＳ Ｐゴシック" pitchFamily="50" charset="-128"/>
              </a:defRPr>
            </a:lvl4pPr>
            <a:lvl5pPr marL="2057400" indent="-228600">
              <a:spcBef>
                <a:spcPct val="20000"/>
              </a:spcBef>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pitchFamily="18" charset="0"/>
                <a:ea typeface="ＭＳ Ｐゴシック" pitchFamily="50" charset="-128"/>
              </a:defRPr>
            </a:lvl9pPr>
          </a:lstStyle>
          <a:p>
            <a:pPr eaLnBrk="1" hangingPunct="1">
              <a:spcBef>
                <a:spcPct val="0"/>
              </a:spcBef>
              <a:buClrTx/>
              <a:buSzTx/>
              <a:buFontTx/>
              <a:buNone/>
            </a:pPr>
            <a:r>
              <a:rPr lang="ja-JP" altLang="en-US" sz="2000">
                <a:solidFill>
                  <a:schemeClr val="bg2"/>
                </a:solidFill>
                <a:latin typeface="Times New Roman" pitchFamily="18" charset="0"/>
              </a:rPr>
              <a:t>標準化死亡比</a:t>
            </a:r>
            <a:r>
              <a:rPr lang="en-US" altLang="ja-JP" sz="2000">
                <a:solidFill>
                  <a:schemeClr val="bg2"/>
                </a:solidFill>
                <a:latin typeface="Times New Roman" pitchFamily="18" charset="0"/>
              </a:rPr>
              <a:t>2013</a:t>
            </a:r>
            <a:r>
              <a:rPr lang="ja-JP" altLang="en-US" sz="2000">
                <a:solidFill>
                  <a:schemeClr val="bg2"/>
                </a:solidFill>
                <a:latin typeface="Times New Roman" pitchFamily="18" charset="0"/>
              </a:rPr>
              <a:t>年</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533400" y="1484313"/>
            <a:ext cx="5111750" cy="423862"/>
          </a:xfrm>
        </p:spPr>
        <p:txBody>
          <a:bodyPr/>
          <a:lstStyle/>
          <a:p>
            <a:pPr eaLnBrk="1" hangingPunct="1">
              <a:defRPr/>
            </a:pPr>
            <a:r>
              <a:rPr lang="ja-JP" altLang="en-US" sz="2400" dirty="0" smtClean="0"/>
              <a:t>乳がんのしこりの大きさと１０年生存率</a:t>
            </a:r>
          </a:p>
        </p:txBody>
      </p:sp>
      <p:graphicFrame>
        <p:nvGraphicFramePr>
          <p:cNvPr id="60419" name="Group 3"/>
          <p:cNvGraphicFramePr>
            <a:graphicFrameLocks noGrp="1"/>
          </p:cNvGraphicFramePr>
          <p:nvPr>
            <p:ph type="tbl" idx="1"/>
          </p:nvPr>
        </p:nvGraphicFramePr>
        <p:xfrm>
          <a:off x="385763" y="2060575"/>
          <a:ext cx="8229600" cy="3924300"/>
        </p:xfrm>
        <a:graphic>
          <a:graphicData uri="http://schemas.openxmlformats.org/drawingml/2006/table">
            <a:tbl>
              <a:tblPr/>
              <a:tblGrid>
                <a:gridCol w="4114800"/>
                <a:gridCol w="4114800"/>
              </a:tblGrid>
              <a:tr h="838200">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しこりの直径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6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１０年生存率</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6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２ｃｍまで</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6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約９０％</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6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２～５ｃｍ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6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　７０％</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600" b="0" i="0" u="none" strike="noStrike" cap="none" normalizeH="0" baseline="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５ｃｍ以上</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kumimoji="1" sz="2800">
                          <a:solidFill>
                            <a:schemeClr val="tx1"/>
                          </a:solidFill>
                          <a:effectLst>
                            <a:outerShdw blurRad="38100" dist="38100" dir="2700000" algn="tl">
                              <a:srgbClr val="000000"/>
                            </a:outerShdw>
                          </a:effectLst>
                          <a:latin typeface="Garamond" pitchFamily="18" charset="0"/>
                          <a:ea typeface="ＭＳ Ｐゴシック" pitchFamily="50" charset="-128"/>
                        </a:defRPr>
                      </a:lvl1pPr>
                      <a:lvl2pPr>
                        <a:spcBef>
                          <a:spcPct val="20000"/>
                        </a:spcBef>
                        <a:buClr>
                          <a:schemeClr val="accent2"/>
                        </a:buClr>
                        <a:buSzPct val="70000"/>
                        <a:buFont typeface="Wingdings" pitchFamily="2" charset="2"/>
                        <a:defRPr kumimoji="1" sz="2400">
                          <a:solidFill>
                            <a:schemeClr val="tx1"/>
                          </a:solidFill>
                          <a:effectLst>
                            <a:outerShdw blurRad="38100" dist="38100" dir="2700000" algn="tl">
                              <a:srgbClr val="000000"/>
                            </a:outerShdw>
                          </a:effectLst>
                          <a:latin typeface="Garamond" pitchFamily="18" charset="0"/>
                          <a:ea typeface="ＭＳ Ｐゴシック" pitchFamily="50" charset="-128"/>
                        </a:defRPr>
                      </a:lvl2pPr>
                      <a:lvl3pPr>
                        <a:spcBef>
                          <a:spcPct val="20000"/>
                        </a:spcBef>
                        <a:buClr>
                          <a:schemeClr val="tx2"/>
                        </a:buClr>
                        <a:buSzPct val="70000"/>
                        <a:buFont typeface="Wingdings" pitchFamily="2" charset="2"/>
                        <a:defRPr kumimoji="1" sz="2000">
                          <a:solidFill>
                            <a:schemeClr val="tx1"/>
                          </a:solidFill>
                          <a:effectLst>
                            <a:outerShdw blurRad="38100" dist="38100" dir="2700000" algn="tl">
                              <a:srgbClr val="000000"/>
                            </a:outerShdw>
                          </a:effectLst>
                          <a:latin typeface="Garamond" pitchFamily="18" charset="0"/>
                          <a:ea typeface="ＭＳ Ｐゴシック" pitchFamily="50" charset="-128"/>
                        </a:defRPr>
                      </a:lvl3pPr>
                      <a:lvl4pPr>
                        <a:spcBef>
                          <a:spcPct val="20000"/>
                        </a:spcBef>
                        <a:buClr>
                          <a:schemeClr val="accent2"/>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4pPr>
                      <a:lvl5pPr>
                        <a:spcBef>
                          <a:spcPct val="20000"/>
                        </a:spcBef>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5pPr>
                      <a:lvl6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6pPr>
                      <a:lvl7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7pPr>
                      <a:lvl8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8pPr>
                      <a:lvl9pPr fontAlgn="base">
                        <a:spcBef>
                          <a:spcPct val="20000"/>
                        </a:spcBef>
                        <a:spcAft>
                          <a:spcPct val="0"/>
                        </a:spcAft>
                        <a:buClr>
                          <a:schemeClr val="hlink"/>
                        </a:buClr>
                        <a:buSzPct val="70000"/>
                        <a:buFont typeface="Wingdings" pitchFamily="2" charset="2"/>
                        <a:defRPr kumimoji="1">
                          <a:solidFill>
                            <a:schemeClr val="tx1"/>
                          </a:solidFill>
                          <a:effectLst>
                            <a:outerShdw blurRad="38100" dist="38100" dir="2700000" algn="tl">
                              <a:srgbClr val="000000"/>
                            </a:outerShdw>
                          </a:effectLst>
                          <a:latin typeface="Garamond"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36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a typeface="ＭＳ Ｐゴシック" pitchFamily="50" charset="-128"/>
                        </a:rPr>
                        <a:t>　４０％</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テキスト ボックス 1"/>
          <p:cNvSpPr txBox="1"/>
          <p:nvPr/>
        </p:nvSpPr>
        <p:spPr>
          <a:xfrm>
            <a:off x="1116013" y="404813"/>
            <a:ext cx="7848600" cy="768350"/>
          </a:xfrm>
          <a:prstGeom prst="rect">
            <a:avLst/>
          </a:prstGeom>
          <a:noFill/>
        </p:spPr>
        <p:txBody>
          <a:bodyPr>
            <a:spAutoFit/>
          </a:bodyPr>
          <a:lstStyle/>
          <a:p>
            <a:pPr>
              <a:defRPr/>
            </a:pPr>
            <a:r>
              <a:rPr lang="ja-JP" altLang="en-US" sz="4400" b="1" dirty="0">
                <a:solidFill>
                  <a:schemeClr val="tx2"/>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乳がんは早期発見が大切</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9900" y="260350"/>
            <a:ext cx="8229600" cy="1143000"/>
          </a:xfrm>
        </p:spPr>
        <p:txBody>
          <a:bodyPr/>
          <a:lstStyle/>
          <a:p>
            <a:pPr eaLnBrk="1" hangingPunct="1">
              <a:defRPr/>
            </a:pPr>
            <a:r>
              <a:rPr lang="ja-JP" altLang="en-US" sz="4800" dirty="0" smtClean="0"/>
              <a:t>乳がんになりやすい人は</a:t>
            </a:r>
          </a:p>
        </p:txBody>
      </p:sp>
      <p:sp>
        <p:nvSpPr>
          <p:cNvPr id="9272" name="Rectangle 56"/>
          <p:cNvSpPr>
            <a:spLocks noChangeArrowheads="1"/>
          </p:cNvSpPr>
          <p:nvPr/>
        </p:nvSpPr>
        <p:spPr bwMode="auto">
          <a:xfrm>
            <a:off x="6248400" y="64008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ja-JP" sz="1400">
                <a:solidFill>
                  <a:schemeClr val="folHlink"/>
                </a:solidFill>
                <a:effectLst>
                  <a:outerShdw blurRad="38100" dist="38100" dir="2700000" algn="tl">
                    <a:srgbClr val="000000"/>
                  </a:outerShdw>
                </a:effectLst>
                <a:ea typeface="ＭＳ Ｐゴシック" pitchFamily="50" charset="-128"/>
              </a:rPr>
              <a:t>NPO</a:t>
            </a:r>
            <a:r>
              <a:rPr lang="ja-JP" altLang="en-US" sz="1400">
                <a:solidFill>
                  <a:schemeClr val="folHlink"/>
                </a:solidFill>
                <a:effectLst>
                  <a:outerShdw blurRad="38100" dist="38100" dir="2700000" algn="tl">
                    <a:srgbClr val="000000"/>
                  </a:outerShdw>
                </a:effectLst>
                <a:ea typeface="ＭＳ Ｐゴシック" pitchFamily="50" charset="-128"/>
              </a:rPr>
              <a:t>法人乳房健康研究会　資料</a:t>
            </a:r>
            <a:endParaRPr lang="ja-JP" altLang="en-US" sz="4800">
              <a:solidFill>
                <a:schemeClr val="folHlink"/>
              </a:solidFill>
              <a:effectLst>
                <a:outerShdw blurRad="38100" dist="38100" dir="2700000" algn="tl">
                  <a:srgbClr val="000000"/>
                </a:outerShdw>
              </a:effectLst>
              <a:ea typeface="ＭＳ Ｐゴシック" pitchFamily="50" charset="-128"/>
            </a:endParaRPr>
          </a:p>
        </p:txBody>
      </p:sp>
      <p:sp>
        <p:nvSpPr>
          <p:cNvPr id="9275" name="Text Box 59"/>
          <p:cNvSpPr txBox="1">
            <a:spLocks noChangeArrowheads="1"/>
          </p:cNvSpPr>
          <p:nvPr/>
        </p:nvSpPr>
        <p:spPr bwMode="auto">
          <a:xfrm>
            <a:off x="457200" y="1295400"/>
            <a:ext cx="8229600" cy="500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
                <a:schemeClr val="hlink"/>
              </a:buClr>
              <a:buFont typeface="Wingdings" pitchFamily="2" charset="2"/>
              <a:buChar char="n"/>
              <a:defRPr/>
            </a:pPr>
            <a:r>
              <a:rPr lang="ja-JP" altLang="en-US" sz="2800">
                <a:solidFill>
                  <a:schemeClr val="folHlink"/>
                </a:solidFill>
                <a:effectLst>
                  <a:outerShdw blurRad="38100" dist="38100" dir="2700000" algn="tl">
                    <a:srgbClr val="000000"/>
                  </a:outerShdw>
                </a:effectLst>
                <a:ea typeface="ＭＳ Ｐゴシック" pitchFamily="50" charset="-128"/>
              </a:rPr>
              <a:t>４０歳以上</a:t>
            </a:r>
          </a:p>
          <a:p>
            <a:pPr eaLnBrk="1" hangingPunct="1">
              <a:spcBef>
                <a:spcPct val="50000"/>
              </a:spcBef>
              <a:buClr>
                <a:schemeClr val="hlink"/>
              </a:buClr>
              <a:buFont typeface="Wingdings" pitchFamily="2" charset="2"/>
              <a:buChar char="n"/>
              <a:defRPr/>
            </a:pPr>
            <a:r>
              <a:rPr lang="ja-JP" altLang="en-US" sz="2800">
                <a:solidFill>
                  <a:schemeClr val="folHlink"/>
                </a:solidFill>
                <a:effectLst>
                  <a:outerShdw blurRad="38100" dist="38100" dir="2700000" algn="tl">
                    <a:srgbClr val="000000"/>
                  </a:outerShdw>
                </a:effectLst>
                <a:ea typeface="ＭＳ Ｐゴシック" pitchFamily="50" charset="-128"/>
              </a:rPr>
              <a:t>３０歳以上で未婚</a:t>
            </a:r>
          </a:p>
          <a:p>
            <a:pPr eaLnBrk="1" hangingPunct="1">
              <a:spcBef>
                <a:spcPct val="50000"/>
              </a:spcBef>
              <a:buClr>
                <a:schemeClr val="hlink"/>
              </a:buClr>
              <a:buFont typeface="Wingdings" pitchFamily="2" charset="2"/>
              <a:buChar char="n"/>
              <a:defRPr/>
            </a:pPr>
            <a:r>
              <a:rPr lang="ja-JP" altLang="en-US" sz="2800">
                <a:solidFill>
                  <a:schemeClr val="folHlink"/>
                </a:solidFill>
                <a:effectLst>
                  <a:outerShdw blurRad="38100" dist="38100" dir="2700000" algn="tl">
                    <a:srgbClr val="000000"/>
                  </a:outerShdw>
                </a:effectLst>
                <a:ea typeface="ＭＳ Ｐゴシック" pitchFamily="50" charset="-128"/>
              </a:rPr>
              <a:t>出産経験がない、あるいは初産が３０歳以上</a:t>
            </a:r>
          </a:p>
          <a:p>
            <a:pPr eaLnBrk="1" hangingPunct="1">
              <a:spcBef>
                <a:spcPct val="50000"/>
              </a:spcBef>
              <a:buClr>
                <a:schemeClr val="hlink"/>
              </a:buClr>
              <a:buFont typeface="Wingdings" pitchFamily="2" charset="2"/>
              <a:buChar char="n"/>
              <a:defRPr/>
            </a:pPr>
            <a:r>
              <a:rPr lang="ja-JP" altLang="en-US" sz="2800">
                <a:solidFill>
                  <a:schemeClr val="folHlink"/>
                </a:solidFill>
                <a:effectLst>
                  <a:outerShdw blurRad="38100" dist="38100" dir="2700000" algn="tl">
                    <a:srgbClr val="000000"/>
                  </a:outerShdw>
                </a:effectLst>
                <a:ea typeface="ＭＳ Ｐゴシック" pitchFamily="50" charset="-128"/>
              </a:rPr>
              <a:t>初潮年齢が早く、閉経年齢が遅い（５５歳以降）</a:t>
            </a:r>
          </a:p>
          <a:p>
            <a:pPr eaLnBrk="1" hangingPunct="1">
              <a:spcBef>
                <a:spcPct val="50000"/>
              </a:spcBef>
              <a:buClr>
                <a:schemeClr val="hlink"/>
              </a:buClr>
              <a:buFont typeface="Wingdings" pitchFamily="2" charset="2"/>
              <a:buChar char="n"/>
              <a:defRPr/>
            </a:pPr>
            <a:r>
              <a:rPr lang="ja-JP" altLang="en-US" sz="2800">
                <a:solidFill>
                  <a:schemeClr val="folHlink"/>
                </a:solidFill>
                <a:effectLst>
                  <a:outerShdw blurRad="38100" dist="38100" dir="2700000" algn="tl">
                    <a:srgbClr val="000000"/>
                  </a:outerShdw>
                </a:effectLst>
                <a:ea typeface="ＭＳ Ｐゴシック" pitchFamily="50" charset="-128"/>
              </a:rPr>
              <a:t>肥満（特に５０歳以上で標準体重の＋２０％以上）</a:t>
            </a:r>
          </a:p>
          <a:p>
            <a:pPr eaLnBrk="1" hangingPunct="1">
              <a:spcBef>
                <a:spcPct val="50000"/>
              </a:spcBef>
              <a:buClr>
                <a:schemeClr val="hlink"/>
              </a:buClr>
              <a:buFont typeface="Wingdings" pitchFamily="2" charset="2"/>
              <a:buChar char="n"/>
              <a:defRPr/>
            </a:pPr>
            <a:r>
              <a:rPr lang="ja-JP" altLang="en-US" sz="2800">
                <a:solidFill>
                  <a:schemeClr val="folHlink"/>
                </a:solidFill>
                <a:effectLst>
                  <a:outerShdw blurRad="38100" dist="38100" dir="2700000" algn="tl">
                    <a:srgbClr val="000000"/>
                  </a:outerShdw>
                </a:effectLst>
                <a:ea typeface="ＭＳ Ｐゴシック" pitchFamily="50" charset="-128"/>
              </a:rPr>
              <a:t>良性の乳腺疾患になったことがある</a:t>
            </a:r>
          </a:p>
          <a:p>
            <a:pPr eaLnBrk="1" hangingPunct="1">
              <a:spcBef>
                <a:spcPct val="50000"/>
              </a:spcBef>
              <a:buClr>
                <a:schemeClr val="hlink"/>
              </a:buClr>
              <a:buFont typeface="Wingdings" pitchFamily="2" charset="2"/>
              <a:buChar char="n"/>
              <a:defRPr/>
            </a:pPr>
            <a:r>
              <a:rPr lang="ja-JP" altLang="en-US" sz="2800">
                <a:solidFill>
                  <a:schemeClr val="folHlink"/>
                </a:solidFill>
                <a:effectLst>
                  <a:outerShdw blurRad="38100" dist="38100" dir="2700000" algn="tl">
                    <a:srgbClr val="000000"/>
                  </a:outerShdw>
                </a:effectLst>
                <a:ea typeface="ＭＳ Ｐゴシック" pitchFamily="50" charset="-128"/>
              </a:rPr>
              <a:t>家族（特に母、姉妹）に乳がんになった人がいる</a:t>
            </a:r>
          </a:p>
          <a:p>
            <a:pPr eaLnBrk="1" hangingPunct="1">
              <a:spcBef>
                <a:spcPct val="50000"/>
              </a:spcBef>
              <a:buClr>
                <a:schemeClr val="hlink"/>
              </a:buClr>
              <a:buFont typeface="Wingdings" pitchFamily="2" charset="2"/>
              <a:buChar char="n"/>
              <a:defRPr/>
            </a:pPr>
            <a:r>
              <a:rPr lang="ja-JP" altLang="en-US" sz="2800">
                <a:solidFill>
                  <a:schemeClr val="folHlink"/>
                </a:solidFill>
                <a:effectLst>
                  <a:outerShdw blurRad="38100" dist="38100" dir="2700000" algn="tl">
                    <a:srgbClr val="000000"/>
                  </a:outerShdw>
                </a:effectLst>
                <a:ea typeface="ＭＳ Ｐゴシック" pitchFamily="50" charset="-128"/>
              </a:rPr>
              <a:t>過去に乳がんになったことがある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260350"/>
            <a:ext cx="8229600" cy="1143000"/>
          </a:xfrm>
        </p:spPr>
        <p:txBody>
          <a:bodyPr/>
          <a:lstStyle/>
          <a:p>
            <a:pPr>
              <a:defRPr/>
            </a:pPr>
            <a:r>
              <a:rPr lang="ja-JP" altLang="en-US" sz="4800" dirty="0"/>
              <a:t>現在の乳がん住民検診</a:t>
            </a:r>
          </a:p>
        </p:txBody>
      </p:sp>
      <p:sp>
        <p:nvSpPr>
          <p:cNvPr id="55299" name="Rectangle 3"/>
          <p:cNvSpPr>
            <a:spLocks noGrp="1" noChangeArrowheads="1"/>
          </p:cNvSpPr>
          <p:nvPr>
            <p:ph idx="1"/>
          </p:nvPr>
        </p:nvSpPr>
        <p:spPr>
          <a:xfrm>
            <a:off x="684213" y="1341438"/>
            <a:ext cx="7488237" cy="4608512"/>
          </a:xfrm>
        </p:spPr>
        <p:txBody>
          <a:bodyPr/>
          <a:lstStyle/>
          <a:p>
            <a:pPr eaLnBrk="1" hangingPunct="1">
              <a:lnSpc>
                <a:spcPct val="140000"/>
              </a:lnSpc>
              <a:defRPr/>
            </a:pPr>
            <a:r>
              <a:rPr lang="ja-JP" altLang="en-US" sz="3600" dirty="0" smtClean="0"/>
              <a:t>マンモグラフィ </a:t>
            </a:r>
            <a:r>
              <a:rPr lang="en-US" altLang="ja-JP" sz="3600" dirty="0" smtClean="0"/>
              <a:t>+</a:t>
            </a:r>
            <a:r>
              <a:rPr lang="ja-JP" altLang="en-US" sz="3600" dirty="0" smtClean="0"/>
              <a:t> 視触診</a:t>
            </a:r>
            <a:endParaRPr lang="en-US" altLang="ja-JP" sz="3600" dirty="0" smtClean="0"/>
          </a:p>
          <a:p>
            <a:pPr eaLnBrk="1" hangingPunct="1">
              <a:lnSpc>
                <a:spcPct val="140000"/>
              </a:lnSpc>
              <a:defRPr/>
            </a:pPr>
            <a:r>
              <a:rPr lang="ja-JP" altLang="en-US" sz="3600" dirty="0" smtClean="0"/>
              <a:t>対象</a:t>
            </a:r>
            <a:r>
              <a:rPr lang="ja-JP" altLang="en-US" sz="3600" dirty="0"/>
              <a:t>年齢　</a:t>
            </a:r>
            <a:r>
              <a:rPr lang="ja-JP" altLang="en-US" sz="3600" dirty="0" smtClean="0"/>
              <a:t>     ４０歳以上</a:t>
            </a:r>
            <a:endParaRPr lang="ja-JP" altLang="en-US" sz="3600" dirty="0"/>
          </a:p>
          <a:p>
            <a:pPr eaLnBrk="1" hangingPunct="1">
              <a:lnSpc>
                <a:spcPct val="140000"/>
              </a:lnSpc>
              <a:defRPr/>
            </a:pPr>
            <a:r>
              <a:rPr lang="ja-JP" altLang="en-US" sz="3600" dirty="0" smtClean="0"/>
              <a:t>検診</a:t>
            </a:r>
            <a:r>
              <a:rPr lang="ja-JP" altLang="en-US" sz="3600" dirty="0"/>
              <a:t>間隔　</a:t>
            </a:r>
            <a:r>
              <a:rPr lang="ja-JP" altLang="en-US" sz="3600" dirty="0" smtClean="0"/>
              <a:t>     ２年に一度</a:t>
            </a:r>
            <a:endParaRPr lang="ja-JP" altLang="en-US" sz="3600" dirty="0"/>
          </a:p>
          <a:p>
            <a:pPr eaLnBrk="1" hangingPunct="1">
              <a:defRPr/>
            </a:pPr>
            <a:r>
              <a:rPr lang="ja-JP" altLang="en-US" sz="3600" dirty="0" smtClean="0"/>
              <a:t>撮影方向</a:t>
            </a:r>
            <a:r>
              <a:rPr lang="ja-JP" altLang="en-US" sz="3600" dirty="0"/>
              <a:t>　</a:t>
            </a:r>
            <a:r>
              <a:rPr lang="ja-JP" altLang="en-US" sz="3600" dirty="0" smtClean="0"/>
              <a:t>     ４０歳代　２方向撮影</a:t>
            </a:r>
            <a:endParaRPr lang="en-US" altLang="ja-JP" sz="3600" dirty="0" smtClean="0"/>
          </a:p>
          <a:p>
            <a:pPr marL="0" indent="0" eaLnBrk="1" hangingPunct="1">
              <a:buFont typeface="Wingdings" pitchFamily="2" charset="2"/>
              <a:buNone/>
              <a:defRPr/>
            </a:pPr>
            <a:r>
              <a:rPr lang="ja-JP" altLang="en-US" sz="3600" dirty="0"/>
              <a:t>　</a:t>
            </a:r>
            <a:r>
              <a:rPr lang="ja-JP" altLang="en-US" sz="3600" dirty="0" smtClean="0"/>
              <a:t>　　　　　　　      ５０歳以上　１方向　</a:t>
            </a:r>
            <a:endParaRPr lang="en-US" altLang="ja-JP" sz="3600" dirty="0" smtClean="0"/>
          </a:p>
          <a:p>
            <a:pPr marL="0" indent="0" eaLnBrk="1" hangingPunct="1">
              <a:lnSpc>
                <a:spcPts val="3500"/>
              </a:lnSpc>
              <a:buFont typeface="Wingdings" pitchFamily="2" charset="2"/>
              <a:buNone/>
              <a:defRPr/>
            </a:pPr>
            <a:r>
              <a:rPr lang="ja-JP" altLang="en-US" sz="3600" dirty="0"/>
              <a:t>　</a:t>
            </a:r>
            <a:r>
              <a:rPr lang="ja-JP" altLang="en-US" sz="3600" dirty="0" smtClean="0"/>
              <a:t>　　　　　　　      または　２方向撮影</a:t>
            </a:r>
            <a:endParaRPr lang="ja-JP" alt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Times New Roman" pitchFamily="18" charset="0"/>
            <a:ea typeface="ＭＳ Ｐ明朝" pitchFamily="18"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Times New Roman" pitchFamily="18" charset="0"/>
            <a:ea typeface="ＭＳ Ｐ明朝" pitchFamily="18"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Times New Roman" pitchFamily="18" charset="0"/>
            <a:ea typeface="ＭＳ Ｐ明朝" pitchFamily="18"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Times New Roman" pitchFamily="18" charset="0"/>
            <a:ea typeface="ＭＳ Ｐ明朝" pitchFamily="18"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2723</Words>
  <Application>Microsoft Office PowerPoint</Application>
  <PresentationFormat>画面に合わせる (4:3)</PresentationFormat>
  <Paragraphs>232</Paragraphs>
  <Slides>32</Slides>
  <Notes>32</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32</vt:i4>
      </vt:variant>
    </vt:vector>
  </HeadingPairs>
  <TitlesOfParts>
    <vt:vector size="43" baseType="lpstr">
      <vt:lpstr>ＭＳ Ｐゴシック</vt:lpstr>
      <vt:lpstr>ＭＳ Ｐ明朝</vt:lpstr>
      <vt:lpstr>New York</vt:lpstr>
      <vt:lpstr>Arial</vt:lpstr>
      <vt:lpstr>Garamond</vt:lpstr>
      <vt:lpstr>Tahoma</vt:lpstr>
      <vt:lpstr>Times New Roman</vt:lpstr>
      <vt:lpstr>Wingdings</vt:lpstr>
      <vt:lpstr>1_Stream</vt:lpstr>
      <vt:lpstr>2_Stream</vt:lpstr>
      <vt:lpstr>Microsoft Excel Chart</vt:lpstr>
      <vt:lpstr>乳がん検診のすすめ ～ 乳がん検診を受けましょう ～</vt:lpstr>
      <vt:lpstr>日本の乳がんの死亡者数</vt:lpstr>
      <vt:lpstr>日本女性の主要ながんの り患数</vt:lpstr>
      <vt:lpstr>女性のがんの種類別り患年齢</vt:lpstr>
      <vt:lpstr>乳がんの都道府県別死亡率</vt:lpstr>
      <vt:lpstr>東京都は乳がん死亡率が全国一位です</vt:lpstr>
      <vt:lpstr>乳がんのしこりの大きさと１０年生存率</vt:lpstr>
      <vt:lpstr>乳がんになりやすい人は</vt:lpstr>
      <vt:lpstr>現在の乳がん住民検診</vt:lpstr>
      <vt:lpstr>マンモグラフィを併用すると・・・</vt:lpstr>
      <vt:lpstr>マンモグラフィってなに？</vt:lpstr>
      <vt:lpstr>マンモグラフィの実際</vt:lpstr>
      <vt:lpstr>マンモグラフィの特徴</vt:lpstr>
      <vt:lpstr>PowerPoint プレゼンテーション</vt:lpstr>
      <vt:lpstr>PowerPoint プレゼンテーション</vt:lpstr>
      <vt:lpstr>PowerPoint プレゼンテーション</vt:lpstr>
      <vt:lpstr>PowerPoint プレゼンテーション</vt:lpstr>
      <vt:lpstr>マンモグラフィの被ばくは 大丈夫でしょうか？</vt:lpstr>
      <vt:lpstr>マンモグラフィの 被ばくなどのリスクは ゼロでありません</vt:lpstr>
      <vt:lpstr>PowerPoint プレゼンテーション</vt:lpstr>
      <vt:lpstr>PowerPoint プレゼンテーション</vt:lpstr>
      <vt:lpstr>マンモグラフィと超音波でどちらが よい検査なのですか？</vt:lpstr>
      <vt:lpstr>　乳がん検診は万能ではありません</vt:lpstr>
      <vt:lpstr>乳がん検診は万能ではありません</vt:lpstr>
      <vt:lpstr>乳がん検診の利益と不利益</vt:lpstr>
      <vt:lpstr>乳がんの早期発見のきっかけ </vt:lpstr>
      <vt:lpstr>PowerPoint プレゼンテーション</vt:lpstr>
      <vt:lpstr>自己触診法 ①</vt:lpstr>
      <vt:lpstr>自己触診法 ②</vt:lpstr>
      <vt:lpstr>もしも気になる症状があったときは どこを受診すればいいの？</vt:lpstr>
      <vt:lpstr>乳がんの予防と早期発見のために</vt:lpstr>
      <vt:lpstr>東京都医師会公衆衛生委員会　平成２７年３月第２版作製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2015-03-19T07:33:22Z</dcterms:created>
  <dcterms:modified xsi:type="dcterms:W3CDTF">2017-06-05T02:39:14Z</dcterms:modified>
</cp:coreProperties>
</file>