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326" r:id="rId2"/>
    <p:sldId id="257" r:id="rId3"/>
    <p:sldId id="313" r:id="rId4"/>
    <p:sldId id="261" r:id="rId5"/>
    <p:sldId id="304" r:id="rId6"/>
    <p:sldId id="289" r:id="rId7"/>
    <p:sldId id="260" r:id="rId8"/>
    <p:sldId id="259" r:id="rId9"/>
    <p:sldId id="296" r:id="rId10"/>
    <p:sldId id="264" r:id="rId11"/>
    <p:sldId id="300" r:id="rId12"/>
    <p:sldId id="306" r:id="rId13"/>
    <p:sldId id="262" r:id="rId14"/>
    <p:sldId id="324" r:id="rId15"/>
    <p:sldId id="272" r:id="rId16"/>
    <p:sldId id="268" r:id="rId17"/>
    <p:sldId id="323" r:id="rId18"/>
    <p:sldId id="303" r:id="rId19"/>
    <p:sldId id="322" r:id="rId20"/>
    <p:sldId id="288" r:id="rId21"/>
    <p:sldId id="267" r:id="rId22"/>
    <p:sldId id="327" r:id="rId23"/>
  </p:sldIdLst>
  <p:sldSz cx="10691813" cy="7559675"/>
  <p:notesSz cx="7099300" cy="10234613"/>
  <p:defaultTextStyle>
    <a:defPPr>
      <a:defRPr lang="ja-JP"/>
    </a:defPPr>
    <a:lvl1pPr marL="0" algn="l" defTabSz="521437" rtl="0" eaLnBrk="1" latinLnBrk="0" hangingPunct="1">
      <a:defRPr kumimoji="1" sz="2053" kern="1200">
        <a:solidFill>
          <a:schemeClr val="tx1"/>
        </a:solidFill>
        <a:latin typeface="+mn-lt"/>
        <a:ea typeface="+mn-ea"/>
        <a:cs typeface="+mn-cs"/>
      </a:defRPr>
    </a:lvl1pPr>
    <a:lvl2pPr marL="521437" algn="l" defTabSz="521437" rtl="0" eaLnBrk="1" latinLnBrk="0" hangingPunct="1">
      <a:defRPr kumimoji="1" sz="2053" kern="1200">
        <a:solidFill>
          <a:schemeClr val="tx1"/>
        </a:solidFill>
        <a:latin typeface="+mn-lt"/>
        <a:ea typeface="+mn-ea"/>
        <a:cs typeface="+mn-cs"/>
      </a:defRPr>
    </a:lvl2pPr>
    <a:lvl3pPr marL="1042873" algn="l" defTabSz="521437" rtl="0" eaLnBrk="1" latinLnBrk="0" hangingPunct="1">
      <a:defRPr kumimoji="1" sz="2053" kern="1200">
        <a:solidFill>
          <a:schemeClr val="tx1"/>
        </a:solidFill>
        <a:latin typeface="+mn-lt"/>
        <a:ea typeface="+mn-ea"/>
        <a:cs typeface="+mn-cs"/>
      </a:defRPr>
    </a:lvl3pPr>
    <a:lvl4pPr marL="1564310" algn="l" defTabSz="521437" rtl="0" eaLnBrk="1" latinLnBrk="0" hangingPunct="1">
      <a:defRPr kumimoji="1" sz="2053" kern="1200">
        <a:solidFill>
          <a:schemeClr val="tx1"/>
        </a:solidFill>
        <a:latin typeface="+mn-lt"/>
        <a:ea typeface="+mn-ea"/>
        <a:cs typeface="+mn-cs"/>
      </a:defRPr>
    </a:lvl4pPr>
    <a:lvl5pPr marL="2085746" algn="l" defTabSz="521437" rtl="0" eaLnBrk="1" latinLnBrk="0" hangingPunct="1">
      <a:defRPr kumimoji="1" sz="2053" kern="1200">
        <a:solidFill>
          <a:schemeClr val="tx1"/>
        </a:solidFill>
        <a:latin typeface="+mn-lt"/>
        <a:ea typeface="+mn-ea"/>
        <a:cs typeface="+mn-cs"/>
      </a:defRPr>
    </a:lvl5pPr>
    <a:lvl6pPr marL="2607183" algn="l" defTabSz="521437" rtl="0" eaLnBrk="1" latinLnBrk="0" hangingPunct="1">
      <a:defRPr kumimoji="1" sz="2053" kern="1200">
        <a:solidFill>
          <a:schemeClr val="tx1"/>
        </a:solidFill>
        <a:latin typeface="+mn-lt"/>
        <a:ea typeface="+mn-ea"/>
        <a:cs typeface="+mn-cs"/>
      </a:defRPr>
    </a:lvl6pPr>
    <a:lvl7pPr marL="3128620" algn="l" defTabSz="521437" rtl="0" eaLnBrk="1" latinLnBrk="0" hangingPunct="1">
      <a:defRPr kumimoji="1" sz="2053" kern="1200">
        <a:solidFill>
          <a:schemeClr val="tx1"/>
        </a:solidFill>
        <a:latin typeface="+mn-lt"/>
        <a:ea typeface="+mn-ea"/>
        <a:cs typeface="+mn-cs"/>
      </a:defRPr>
    </a:lvl7pPr>
    <a:lvl8pPr marL="3650056" algn="l" defTabSz="521437" rtl="0" eaLnBrk="1" latinLnBrk="0" hangingPunct="1">
      <a:defRPr kumimoji="1" sz="2053" kern="1200">
        <a:solidFill>
          <a:schemeClr val="tx1"/>
        </a:solidFill>
        <a:latin typeface="+mn-lt"/>
        <a:ea typeface="+mn-ea"/>
        <a:cs typeface="+mn-cs"/>
      </a:defRPr>
    </a:lvl8pPr>
    <a:lvl9pPr marL="4171493" algn="l" defTabSz="521437" rtl="0" eaLnBrk="1" latinLnBrk="0" hangingPunct="1">
      <a:defRPr kumimoji="1"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1" autoAdjust="0"/>
    <p:restoredTop sz="76071" autoAdjust="0"/>
  </p:normalViewPr>
  <p:slideViewPr>
    <p:cSldViewPr snapToGrid="0" snapToObjects="1">
      <p:cViewPr varScale="1">
        <p:scale>
          <a:sx n="54" d="100"/>
          <a:sy n="54" d="100"/>
        </p:scale>
        <p:origin x="90" y="78"/>
      </p:cViewPr>
      <p:guideLst>
        <p:guide orient="horz" pos="2381"/>
        <p:guide pos="3368"/>
      </p:guideLst>
    </p:cSldViewPr>
  </p:slideViewPr>
  <p:notesTextViewPr>
    <p:cViewPr>
      <p:scale>
        <a:sx n="100" d="100"/>
        <a:sy n="100" d="100"/>
      </p:scale>
      <p:origin x="0" y="0"/>
    </p:cViewPr>
  </p:notesTextViewPr>
  <p:notesViewPr>
    <p:cSldViewPr snapToGrid="0" snapToObjects="1">
      <p:cViewPr varScale="1">
        <p:scale>
          <a:sx n="86" d="100"/>
          <a:sy n="86" d="100"/>
        </p:scale>
        <p:origin x="109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2F33FB88-E32E-8D41-9185-E8C837A29539}" type="datetimeFigureOut">
              <a:rPr kumimoji="1" lang="ja-JP" altLang="en-US" smtClean="0"/>
              <a:t>2020/12/1</a:t>
            </a:fld>
            <a:endParaRPr kumimoji="1" lang="ja-JP" altLang="en-US"/>
          </a:p>
        </p:txBody>
      </p:sp>
      <p:sp>
        <p:nvSpPr>
          <p:cNvPr id="4" name="フッター プレースホルダー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4841B52D-CE6E-9547-9CE4-941D2E6C6576}" type="slidenum">
              <a:rPr kumimoji="1" lang="ja-JP" altLang="en-US" smtClean="0"/>
              <a:t>‹#›</a:t>
            </a:fld>
            <a:endParaRPr kumimoji="1" lang="ja-JP" altLang="en-US"/>
          </a:p>
        </p:txBody>
      </p:sp>
    </p:spTree>
    <p:extLst>
      <p:ext uri="{BB962C8B-B14F-4D97-AF65-F5344CB8AC3E}">
        <p14:creationId xmlns:p14="http://schemas.microsoft.com/office/powerpoint/2010/main" val="18950494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D3F951D7-D862-B24E-99DE-93A7A5C1EE89}" type="datetimeFigureOut">
              <a:rPr kumimoji="1" lang="ja-JP" altLang="en-US" smtClean="0"/>
              <a:t>2020/12/1</a:t>
            </a:fld>
            <a:endParaRPr kumimoji="1" lang="ja-JP" altLang="en-US"/>
          </a:p>
        </p:txBody>
      </p:sp>
      <p:sp>
        <p:nvSpPr>
          <p:cNvPr id="4" name="スライド イメージ プレースホルダー 3"/>
          <p:cNvSpPr>
            <a:spLocks noGrp="1" noRot="1" noChangeAspect="1"/>
          </p:cNvSpPr>
          <p:nvPr>
            <p:ph type="sldImg" idx="2"/>
          </p:nvPr>
        </p:nvSpPr>
        <p:spPr>
          <a:xfrm>
            <a:off x="1108800" y="1278000"/>
            <a:ext cx="4881600" cy="34560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kumimoji="1" lang="ja-JP" altLang="en-US"/>
          </a:p>
        </p:txBody>
      </p:sp>
    </p:spTree>
    <p:extLst>
      <p:ext uri="{BB962C8B-B14F-4D97-AF65-F5344CB8AC3E}">
        <p14:creationId xmlns:p14="http://schemas.microsoft.com/office/powerpoint/2010/main" val="3309508818"/>
      </p:ext>
    </p:extLst>
  </p:cSld>
  <p:clrMap bg1="lt1" tx1="dk1" bg2="lt2" tx2="dk2" accent1="accent1" accent2="accent2" accent3="accent3" accent4="accent4" accent5="accent5" accent6="accent6" hlink="hlink" folHlink="folHlink"/>
  <p:hf hdr="0" ftr="0" dt="0"/>
  <p:notesStyle>
    <a:lvl1pPr marL="0" algn="l" defTabSz="521437"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1pPr>
    <a:lvl2pPr marL="521437" algn="l" defTabSz="521437"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2pPr>
    <a:lvl3pPr marL="1042873" algn="l" defTabSz="521437"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3pPr>
    <a:lvl4pPr marL="1564310" algn="l" defTabSz="521437"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4pPr>
    <a:lvl5pPr marL="2085746" algn="l" defTabSz="521437"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5pPr>
    <a:lvl6pPr marL="2607183" algn="l" defTabSz="521437" rtl="0" eaLnBrk="1" latinLnBrk="0" hangingPunct="1">
      <a:defRPr kumimoji="1" sz="1369" kern="1200">
        <a:solidFill>
          <a:schemeClr val="tx1"/>
        </a:solidFill>
        <a:latin typeface="+mn-lt"/>
        <a:ea typeface="+mn-ea"/>
        <a:cs typeface="+mn-cs"/>
      </a:defRPr>
    </a:lvl6pPr>
    <a:lvl7pPr marL="3128620" algn="l" defTabSz="521437" rtl="0" eaLnBrk="1" latinLnBrk="0" hangingPunct="1">
      <a:defRPr kumimoji="1" sz="1369" kern="1200">
        <a:solidFill>
          <a:schemeClr val="tx1"/>
        </a:solidFill>
        <a:latin typeface="+mn-lt"/>
        <a:ea typeface="+mn-ea"/>
        <a:cs typeface="+mn-cs"/>
      </a:defRPr>
    </a:lvl7pPr>
    <a:lvl8pPr marL="3650056" algn="l" defTabSz="521437" rtl="0" eaLnBrk="1" latinLnBrk="0" hangingPunct="1">
      <a:defRPr kumimoji="1" sz="1369" kern="1200">
        <a:solidFill>
          <a:schemeClr val="tx1"/>
        </a:solidFill>
        <a:latin typeface="+mn-lt"/>
        <a:ea typeface="+mn-ea"/>
        <a:cs typeface="+mn-cs"/>
      </a:defRPr>
    </a:lvl8pPr>
    <a:lvl9pPr marL="4171493" algn="l" defTabSz="521437" rtl="0" eaLnBrk="1" latinLnBrk="0" hangingPunct="1">
      <a:defRPr kumimoji="1"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hokenkai.or.jp/3/3-5/3-5-frame.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hokenkai.or.jp/3/3-5/3-5-frame.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6488" y="1277938"/>
            <a:ext cx="4884737" cy="3455987"/>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66993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未成年者では、成人に比べ、冷静に行動することができにくいと言われ、事故、性犯罪率、危険な性行動などの危険度が上がるとされています。</a:t>
            </a:r>
            <a:endParaRPr lang="en-US" altLang="ja-JP" dirty="0"/>
          </a:p>
          <a:p>
            <a:endParaRPr lang="en-US" altLang="ja-JP" dirty="0"/>
          </a:p>
          <a:p>
            <a:r>
              <a:rPr lang="en-US" altLang="zh-CN" dirty="0"/>
              <a:t>【</a:t>
            </a:r>
            <a:r>
              <a:rPr lang="zh-CN" altLang="en-US" dirty="0"/>
              <a:t>出典（引用文献）</a:t>
            </a:r>
            <a:r>
              <a:rPr lang="en-US" altLang="zh-CN" dirty="0"/>
              <a:t>】</a:t>
            </a:r>
          </a:p>
          <a:p>
            <a:r>
              <a:rPr lang="ja-JP" altLang="en-US" dirty="0"/>
              <a:t>子どもの飲酒を防ぐのはあなたです：発行　学習研究社、協力サントリー株式会社　</a:t>
            </a:r>
            <a:r>
              <a:rPr lang="en-US" altLang="ja-JP" dirty="0"/>
              <a:t>2005</a:t>
            </a:r>
            <a:r>
              <a:rPr lang="ja-JP" altLang="en-US" dirty="0"/>
              <a:t>年</a:t>
            </a:r>
            <a:r>
              <a:rPr lang="en-US" altLang="ja-JP" dirty="0"/>
              <a:t>11</a:t>
            </a:r>
            <a:r>
              <a:rPr lang="ja-JP" altLang="en-US" dirty="0"/>
              <a:t>月発行</a:t>
            </a:r>
          </a:p>
          <a:p>
            <a:endParaRPr lang="ja-JP" altLang="en-US" dirty="0"/>
          </a:p>
        </p:txBody>
      </p:sp>
      <p:sp>
        <p:nvSpPr>
          <p:cNvPr id="5" name="スライド イメージ プレースホルダー 4">
            <a:extLst>
              <a:ext uri="{FF2B5EF4-FFF2-40B4-BE49-F238E27FC236}">
                <a16:creationId xmlns:a16="http://schemas.microsoft.com/office/drawing/2014/main" id="{AA6654D7-3DB4-4C5C-985F-6F76FF2D9C77}"/>
              </a:ext>
            </a:extLst>
          </p:cNvPr>
          <p:cNvSpPr>
            <a:spLocks noGrp="1" noRot="1" noChangeAspect="1"/>
          </p:cNvSpPr>
          <p:nvPr>
            <p:ph type="sldImg"/>
          </p:nvPr>
        </p:nvSpPr>
        <p:spPr>
          <a:xfrm>
            <a:off x="1106488" y="1277938"/>
            <a:ext cx="4884737" cy="3455987"/>
          </a:xfrm>
        </p:spPr>
      </p:sp>
    </p:spTree>
    <p:extLst>
      <p:ext uri="{BB962C8B-B14F-4D97-AF65-F5344CB8AC3E}">
        <p14:creationId xmlns:p14="http://schemas.microsoft.com/office/powerpoint/2010/main" val="4146810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急性アルコール中毒について考えてみましょう。とくに、大量のアルコールをいっきに飲むと、アルコールの分解処理が追いつかないため、毒性の強いアセトアルデヒドがうっ滞するために、「泥酔」や「昏睡」などの危険な状態に至ることになります。</a:t>
            </a:r>
            <a:endParaRPr lang="en-US" altLang="ja-JP" dirty="0"/>
          </a:p>
          <a:p>
            <a:endParaRPr lang="en-US" altLang="ja-JP" dirty="0"/>
          </a:p>
          <a:p>
            <a:r>
              <a:rPr lang="en-US" altLang="zh-CN" dirty="0"/>
              <a:t>【</a:t>
            </a:r>
            <a:r>
              <a:rPr lang="zh-CN" altLang="en-US" dirty="0"/>
              <a:t>出典（引用文献）</a:t>
            </a:r>
            <a:r>
              <a:rPr lang="en-US" altLang="zh-CN" dirty="0"/>
              <a:t>】</a:t>
            </a:r>
          </a:p>
          <a:p>
            <a:r>
              <a:rPr lang="zh-TW" altLang="en-US" dirty="0"/>
              <a:t>財団法人 日本学校保健会</a:t>
            </a:r>
          </a:p>
          <a:p>
            <a:r>
              <a:rPr lang="ja-JP" altLang="en-US" dirty="0"/>
              <a:t>「きみたちの飲酒は、だめ　未成年者の飲酒は、なぜダメなのか？」</a:t>
            </a:r>
          </a:p>
        </p:txBody>
      </p:sp>
      <p:sp>
        <p:nvSpPr>
          <p:cNvPr id="5" name="スライド イメージ プレースホルダー 4">
            <a:extLst>
              <a:ext uri="{FF2B5EF4-FFF2-40B4-BE49-F238E27FC236}">
                <a16:creationId xmlns:a16="http://schemas.microsoft.com/office/drawing/2014/main" id="{631EAE06-DD7D-4804-B8A7-0AFBC31AC04D}"/>
              </a:ext>
            </a:extLst>
          </p:cNvPr>
          <p:cNvSpPr>
            <a:spLocks noGrp="1" noRot="1" noChangeAspect="1"/>
          </p:cNvSpPr>
          <p:nvPr>
            <p:ph type="sldImg"/>
          </p:nvPr>
        </p:nvSpPr>
        <p:spPr>
          <a:xfrm>
            <a:off x="1106488" y="1277938"/>
            <a:ext cx="4884737" cy="3455987"/>
          </a:xfrm>
        </p:spPr>
      </p:sp>
    </p:spTree>
    <p:extLst>
      <p:ext uri="{BB962C8B-B14F-4D97-AF65-F5344CB8AC3E}">
        <p14:creationId xmlns:p14="http://schemas.microsoft.com/office/powerpoint/2010/main" val="380316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この図は、飲酒開始の年齢とアルコール依存症の関係を示しています。アルコール依存症が家族歴がある場合は、ない場合とくらべて各年齢で高い割合を示しています。</a:t>
            </a:r>
            <a:endParaRPr lang="en-US" altLang="ja-JP" dirty="0"/>
          </a:p>
          <a:p>
            <a:endParaRPr lang="ja-JP" altLang="en-US" dirty="0"/>
          </a:p>
          <a:p>
            <a:r>
              <a:rPr lang="ja-JP" altLang="en-US" dirty="0"/>
              <a:t>　また、アルコールは若い時から飲み始めた人ほど依存症になりやすいことがわかります。</a:t>
            </a:r>
            <a:endParaRPr lang="en-US" altLang="ja-JP" dirty="0"/>
          </a:p>
          <a:p>
            <a:endParaRPr lang="ja-JP" altLang="en-US" dirty="0"/>
          </a:p>
          <a:p>
            <a:r>
              <a:rPr lang="ja-JP" altLang="en-US" dirty="0"/>
              <a:t>　アルコール依存症になると自分自身が苦しいだけでなく、家族や周囲の人たちも苦しみや悲しみなど迷惑をかけることになります。</a:t>
            </a:r>
            <a:endParaRPr lang="en-US" altLang="ja-JP" dirty="0"/>
          </a:p>
          <a:p>
            <a:endParaRPr lang="ja-JP" altLang="en-US" dirty="0"/>
          </a:p>
          <a:p>
            <a:r>
              <a:rPr lang="ja-JP" altLang="en-US" dirty="0"/>
              <a:t>　成人では、大量飲酒を</a:t>
            </a:r>
            <a:r>
              <a:rPr lang="en-US" altLang="ja-JP" dirty="0"/>
              <a:t>20</a:t>
            </a:r>
            <a:r>
              <a:rPr lang="ja-JP" altLang="en-US" dirty="0"/>
              <a:t>年以上つづけるとアルコール依存症になる危険性が高まるとされていますが、未成年者では数か月から</a:t>
            </a:r>
            <a:r>
              <a:rPr lang="en-US" altLang="ja-JP" dirty="0"/>
              <a:t>2</a:t>
            </a:r>
            <a:r>
              <a:rPr lang="ja-JP" altLang="en-US" dirty="0"/>
              <a:t>年という短期間で依存症になるといわれています。</a:t>
            </a:r>
            <a:endParaRPr lang="en-US" altLang="ja-JP" dirty="0"/>
          </a:p>
          <a:p>
            <a:endParaRPr lang="en-US" altLang="ja-JP" dirty="0"/>
          </a:p>
          <a:p>
            <a:r>
              <a:rPr lang="en-US" altLang="zh-CN" dirty="0"/>
              <a:t>【</a:t>
            </a:r>
            <a:r>
              <a:rPr lang="zh-CN" altLang="en-US" dirty="0"/>
              <a:t>出典（引用文献）</a:t>
            </a:r>
            <a:r>
              <a:rPr lang="en-US" altLang="zh-CN" dirty="0"/>
              <a:t>】</a:t>
            </a:r>
          </a:p>
          <a:p>
            <a:r>
              <a:rPr lang="zh-TW" altLang="en-US" dirty="0"/>
              <a:t>財団法人 日本学校保健会</a:t>
            </a:r>
          </a:p>
          <a:p>
            <a:r>
              <a:rPr lang="en-US" altLang="zh-TW" dirty="0">
                <a:hlinkClick r:id="rId3">
                  <a:extLst>
                    <a:ext uri="{A12FA001-AC4F-418D-AE19-62706E023703}">
                      <ahyp:hlinkClr xmlns:ahyp="http://schemas.microsoft.com/office/drawing/2018/hyperlinkcolor" val="tx"/>
                    </a:ext>
                  </a:extLst>
                </a:hlinkClick>
              </a:rPr>
              <a:t>http://www.hokenkai.or.jp/3/3-5/3-5-frame.html</a:t>
            </a:r>
            <a:r>
              <a:rPr lang="ja-JP" altLang="ja-JP" dirty="0"/>
              <a:t>　</a:t>
            </a:r>
            <a:endParaRPr lang="en-US" altLang="ja-JP" dirty="0"/>
          </a:p>
          <a:p>
            <a:r>
              <a:rPr lang="ja-JP" altLang="ja-JP" dirty="0"/>
              <a:t>「健康な生活を送るために（高校生用）　第</a:t>
            </a:r>
            <a:r>
              <a:rPr lang="en-US" altLang="ja-JP" dirty="0"/>
              <a:t>2</a:t>
            </a:r>
            <a:r>
              <a:rPr lang="ja-JP" altLang="ja-JP" dirty="0"/>
              <a:t>章 喫煙、飲酒と健康」</a:t>
            </a:r>
            <a:endParaRPr lang="ja-JP" altLang="en-US" dirty="0"/>
          </a:p>
        </p:txBody>
      </p:sp>
      <p:sp>
        <p:nvSpPr>
          <p:cNvPr id="5" name="スライド イメージ プレースホルダー 4">
            <a:extLst>
              <a:ext uri="{FF2B5EF4-FFF2-40B4-BE49-F238E27FC236}">
                <a16:creationId xmlns:a16="http://schemas.microsoft.com/office/drawing/2014/main" id="{D0F2FBF7-2309-46FE-9D38-70CEA9B7BAAC}"/>
              </a:ext>
            </a:extLst>
          </p:cNvPr>
          <p:cNvSpPr>
            <a:spLocks noGrp="1" noRot="1" noChangeAspect="1"/>
          </p:cNvSpPr>
          <p:nvPr>
            <p:ph type="sldImg"/>
          </p:nvPr>
        </p:nvSpPr>
        <p:spPr>
          <a:xfrm>
            <a:off x="1106488" y="1277938"/>
            <a:ext cx="4884737" cy="3455987"/>
          </a:xfrm>
        </p:spPr>
      </p:sp>
    </p:spTree>
    <p:extLst>
      <p:ext uri="{BB962C8B-B14F-4D97-AF65-F5344CB8AC3E}">
        <p14:creationId xmlns:p14="http://schemas.microsoft.com/office/powerpoint/2010/main" val="179333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アルコール依存者が自殺する割合は高く、対人関係に問題を抱えていたり、精神疾患を含め合併症が多いことが知られています。また、自殺直前に飲酒していることが多く、アルコールによる好ましくない影響が指摘されています。</a:t>
            </a:r>
            <a:endParaRPr lang="en-US" altLang="ja-JP" dirty="0"/>
          </a:p>
          <a:p>
            <a:endParaRPr lang="en-US" altLang="ja-JP" dirty="0"/>
          </a:p>
          <a:p>
            <a:r>
              <a:rPr lang="en-US" altLang="zh-CN" dirty="0"/>
              <a:t>【</a:t>
            </a:r>
            <a:r>
              <a:rPr lang="zh-CN" altLang="en-US" dirty="0"/>
              <a:t>出典（引用文献）</a:t>
            </a:r>
            <a:r>
              <a:rPr lang="en-US" altLang="zh-CN" dirty="0"/>
              <a:t>】</a:t>
            </a:r>
          </a:p>
          <a:p>
            <a:r>
              <a:rPr lang="ja-JP" altLang="en-US" dirty="0"/>
              <a:t>：鳥取大学医学部環境予防医学分野</a:t>
            </a:r>
          </a:p>
          <a:p>
            <a:r>
              <a:rPr lang="ja-JP" altLang="en-US" dirty="0"/>
              <a:t>尾崎米厚（</a:t>
            </a:r>
            <a:r>
              <a:rPr lang="en-US" altLang="ja-JP" dirty="0"/>
              <a:t>2010</a:t>
            </a:r>
            <a:r>
              <a:rPr lang="ja-JP" altLang="en-US" dirty="0"/>
              <a:t>年</a:t>
            </a:r>
            <a:r>
              <a:rPr lang="en-US" altLang="ja-JP" dirty="0"/>
              <a:t>WHO</a:t>
            </a:r>
            <a:r>
              <a:rPr lang="ja-JP" altLang="en-US" dirty="0"/>
              <a:t>総会アルコール関連問題の現状と減酒の効果）</a:t>
            </a:r>
          </a:p>
          <a:p>
            <a:endParaRPr lang="ja-JP" altLang="en-US" dirty="0"/>
          </a:p>
        </p:txBody>
      </p:sp>
      <p:sp>
        <p:nvSpPr>
          <p:cNvPr id="5" name="スライド イメージ プレースホルダー 4">
            <a:extLst>
              <a:ext uri="{FF2B5EF4-FFF2-40B4-BE49-F238E27FC236}">
                <a16:creationId xmlns:a16="http://schemas.microsoft.com/office/drawing/2014/main" id="{ACA9E47C-27A2-498A-8676-A27B81441EB3}"/>
              </a:ext>
            </a:extLst>
          </p:cNvPr>
          <p:cNvSpPr>
            <a:spLocks noGrp="1" noRot="1" noChangeAspect="1"/>
          </p:cNvSpPr>
          <p:nvPr>
            <p:ph type="sldImg"/>
          </p:nvPr>
        </p:nvSpPr>
        <p:spPr>
          <a:xfrm>
            <a:off x="1106488" y="1277938"/>
            <a:ext cx="4884737" cy="3455987"/>
          </a:xfrm>
        </p:spPr>
      </p:sp>
    </p:spTree>
    <p:extLst>
      <p:ext uri="{BB962C8B-B14F-4D97-AF65-F5344CB8AC3E}">
        <p14:creationId xmlns:p14="http://schemas.microsoft.com/office/powerpoint/2010/main" val="3792893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大量飲酒が長期にわたると、心身へのさまざまな深刻な影響が懸念されています。</a:t>
            </a:r>
            <a:endParaRPr lang="en-US" altLang="ja-JP" dirty="0"/>
          </a:p>
          <a:p>
            <a:endParaRPr lang="en-US" altLang="ja-JP" dirty="0"/>
          </a:p>
          <a:p>
            <a:r>
              <a:rPr lang="en-US" altLang="zh-CN" dirty="0"/>
              <a:t>【</a:t>
            </a:r>
            <a:r>
              <a:rPr lang="zh-CN" altLang="en-US" dirty="0"/>
              <a:t>出典（引用文献）</a:t>
            </a:r>
            <a:r>
              <a:rPr lang="en-US" altLang="zh-CN" dirty="0"/>
              <a:t>】</a:t>
            </a:r>
          </a:p>
          <a:p>
            <a:r>
              <a:rPr lang="zh-TW" altLang="en-US" dirty="0"/>
              <a:t>財団法人 日本学校保健会</a:t>
            </a:r>
          </a:p>
          <a:p>
            <a:r>
              <a:rPr lang="en-US" altLang="zh-TW" dirty="0">
                <a:hlinkClick r:id="rId3">
                  <a:extLst>
                    <a:ext uri="{A12FA001-AC4F-418D-AE19-62706E023703}">
                      <ahyp:hlinkClr xmlns:ahyp="http://schemas.microsoft.com/office/drawing/2018/hyperlinkcolor" val="tx"/>
                    </a:ext>
                  </a:extLst>
                </a:hlinkClick>
              </a:rPr>
              <a:t>http://www.hokenkai.or.jp/3/3-5/3-5-frame.html</a:t>
            </a:r>
            <a:endParaRPr lang="en-US" altLang="zh-TW" dirty="0"/>
          </a:p>
          <a:p>
            <a:r>
              <a:rPr lang="ja-JP" altLang="ja-JP" dirty="0"/>
              <a:t>「健康な生活を送るために（高校生用）　第</a:t>
            </a:r>
            <a:r>
              <a:rPr lang="en-US" altLang="ja-JP" dirty="0"/>
              <a:t>2</a:t>
            </a:r>
            <a:r>
              <a:rPr lang="ja-JP" altLang="ja-JP" dirty="0"/>
              <a:t>章 喫煙、飲酒と健康」</a:t>
            </a:r>
            <a:endParaRPr lang="ja-JP" altLang="en-US" dirty="0"/>
          </a:p>
        </p:txBody>
      </p:sp>
      <p:sp>
        <p:nvSpPr>
          <p:cNvPr id="5" name="スライド イメージ プレースホルダー 4">
            <a:extLst>
              <a:ext uri="{FF2B5EF4-FFF2-40B4-BE49-F238E27FC236}">
                <a16:creationId xmlns:a16="http://schemas.microsoft.com/office/drawing/2014/main" id="{25434390-09C4-46B0-BA63-23D3926809FA}"/>
              </a:ext>
            </a:extLst>
          </p:cNvPr>
          <p:cNvSpPr>
            <a:spLocks noGrp="1" noRot="1" noChangeAspect="1"/>
          </p:cNvSpPr>
          <p:nvPr>
            <p:ph type="sldImg"/>
          </p:nvPr>
        </p:nvSpPr>
        <p:spPr>
          <a:xfrm>
            <a:off x="1106488" y="1277938"/>
            <a:ext cx="4884737" cy="3455987"/>
          </a:xfrm>
        </p:spPr>
      </p:sp>
    </p:spTree>
    <p:extLst>
      <p:ext uri="{BB962C8B-B14F-4D97-AF65-F5344CB8AC3E}">
        <p14:creationId xmlns:p14="http://schemas.microsoft.com/office/powerpoint/2010/main" val="1297348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平成</a:t>
            </a:r>
            <a:r>
              <a:rPr lang="en-US" altLang="ja-JP" dirty="0"/>
              <a:t>27</a:t>
            </a:r>
            <a:r>
              <a:rPr lang="ja-JP" altLang="en-US" dirty="0"/>
              <a:t>年の横浜市の小・中学生を対象とした調査によると、お酒に関する印象については、小・中学生共に健康に悪いという印象を持っている割合が高く（</a:t>
            </a:r>
            <a:r>
              <a:rPr lang="en-US" altLang="ja-JP" dirty="0"/>
              <a:t>50</a:t>
            </a:r>
            <a:r>
              <a:rPr lang="ja-JP" altLang="en-US" dirty="0"/>
              <a:t>％強）、ついで「おいしそう」、「楽しそうに見える」とつづき、いずれも中学生でやや高い割合となっています。全体として中学生のお酒に対する印象は、小学生に比べてお酒に対する理解が進んでいるからと思われます。</a:t>
            </a:r>
            <a:endParaRPr lang="en-US" altLang="ja-JP" dirty="0"/>
          </a:p>
          <a:p>
            <a:endParaRPr lang="en-US" altLang="ja-JP" dirty="0"/>
          </a:p>
          <a:p>
            <a:r>
              <a:rPr lang="en-US" altLang="zh-CN" dirty="0"/>
              <a:t>【</a:t>
            </a:r>
            <a:r>
              <a:rPr lang="zh-CN" altLang="en-US" dirty="0"/>
              <a:t>出典（引用文献）</a:t>
            </a:r>
            <a:r>
              <a:rPr lang="en-US" altLang="zh-CN" dirty="0"/>
              <a:t>】</a:t>
            </a:r>
          </a:p>
          <a:p>
            <a:r>
              <a:rPr lang="ja-JP" altLang="en-US" dirty="0"/>
              <a:t>わが国の中高生の飲酒行動（</a:t>
            </a:r>
            <a:r>
              <a:rPr lang="en-US" altLang="ja-JP" dirty="0"/>
              <a:t>2012</a:t>
            </a:r>
            <a:r>
              <a:rPr lang="ja-JP" altLang="en-US" dirty="0"/>
              <a:t>年）</a:t>
            </a:r>
            <a:r>
              <a:rPr lang="en-US" altLang="ja-JP" dirty="0"/>
              <a:t>……</a:t>
            </a:r>
            <a:r>
              <a:rPr lang="ja-JP" altLang="en-US" dirty="0"/>
              <a:t>厚労省委託研究（尾崎米厚ら）</a:t>
            </a:r>
          </a:p>
        </p:txBody>
      </p:sp>
      <p:sp>
        <p:nvSpPr>
          <p:cNvPr id="5" name="スライド イメージ プレースホルダー 4">
            <a:extLst>
              <a:ext uri="{FF2B5EF4-FFF2-40B4-BE49-F238E27FC236}">
                <a16:creationId xmlns:a16="http://schemas.microsoft.com/office/drawing/2014/main" id="{7CC03D5C-7853-4788-9CE1-9AD647AC9EB8}"/>
              </a:ext>
            </a:extLst>
          </p:cNvPr>
          <p:cNvSpPr>
            <a:spLocks noGrp="1" noRot="1" noChangeAspect="1"/>
          </p:cNvSpPr>
          <p:nvPr>
            <p:ph type="sldImg"/>
          </p:nvPr>
        </p:nvSpPr>
        <p:spPr>
          <a:xfrm>
            <a:off x="1106488" y="1277938"/>
            <a:ext cx="4884737" cy="3455987"/>
          </a:xfrm>
        </p:spPr>
      </p:sp>
    </p:spTree>
    <p:extLst>
      <p:ext uri="{BB962C8B-B14F-4D97-AF65-F5344CB8AC3E}">
        <p14:creationId xmlns:p14="http://schemas.microsoft.com/office/powerpoint/2010/main" val="2063714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同調査で、未成年者が飲酒を勧められる機会についてまとめると、「冠婚葬祭」、ついで「家族を一緒」の割合が特に高くなっています。しかも、成人と一緒に飲んだ割合が高くなっています。</a:t>
            </a:r>
            <a:endParaRPr lang="en-US" altLang="ja-JP" dirty="0"/>
          </a:p>
          <a:p>
            <a:endParaRPr lang="en-US" altLang="ja-JP" dirty="0"/>
          </a:p>
          <a:p>
            <a:r>
              <a:rPr lang="en-US" altLang="zh-CN" dirty="0"/>
              <a:t>【</a:t>
            </a:r>
            <a:r>
              <a:rPr lang="zh-CN" altLang="en-US" dirty="0"/>
              <a:t>出典（引用文献）</a:t>
            </a:r>
            <a:r>
              <a:rPr lang="en-US" altLang="zh-CN" dirty="0"/>
              <a:t>】</a:t>
            </a:r>
          </a:p>
          <a:p>
            <a:r>
              <a:rPr lang="ja-JP" altLang="en-US" dirty="0"/>
              <a:t>人とお酒のイイ関係：</a:t>
            </a:r>
            <a:r>
              <a:rPr lang="en-US" altLang="ja-JP" dirty="0"/>
              <a:t>Copyright © ASAHI BREWERIES, LTD. All rights reserved.</a:t>
            </a:r>
            <a:endParaRPr lang="ja-JP" altLang="en-US" dirty="0"/>
          </a:p>
          <a:p>
            <a:endParaRPr lang="ja-JP" altLang="en-US" dirty="0"/>
          </a:p>
        </p:txBody>
      </p:sp>
      <p:sp>
        <p:nvSpPr>
          <p:cNvPr id="5" name="スライド イメージ プレースホルダー 4">
            <a:extLst>
              <a:ext uri="{FF2B5EF4-FFF2-40B4-BE49-F238E27FC236}">
                <a16:creationId xmlns:a16="http://schemas.microsoft.com/office/drawing/2014/main" id="{82165498-7FF7-4849-B102-9F608B53510B}"/>
              </a:ext>
            </a:extLst>
          </p:cNvPr>
          <p:cNvSpPr>
            <a:spLocks noGrp="1" noRot="1" noChangeAspect="1"/>
          </p:cNvSpPr>
          <p:nvPr>
            <p:ph type="sldImg"/>
          </p:nvPr>
        </p:nvSpPr>
        <p:spPr>
          <a:xfrm>
            <a:off x="1106488" y="1277938"/>
            <a:ext cx="4884737" cy="3455987"/>
          </a:xfrm>
        </p:spPr>
      </p:sp>
    </p:spTree>
    <p:extLst>
      <p:ext uri="{BB962C8B-B14F-4D97-AF65-F5344CB8AC3E}">
        <p14:creationId xmlns:p14="http://schemas.microsoft.com/office/powerpoint/2010/main" val="418291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ここに、なぜ女性が飲酒に注意しなければならないか、概要を述べておきます。</a:t>
            </a:r>
            <a:endParaRPr lang="en-US" altLang="ja-JP" dirty="0"/>
          </a:p>
          <a:p>
            <a:endParaRPr lang="en-US" altLang="ja-JP" dirty="0"/>
          </a:p>
          <a:p>
            <a:r>
              <a:rPr lang="en-US" altLang="zh-CN" dirty="0"/>
              <a:t>【</a:t>
            </a:r>
            <a:r>
              <a:rPr lang="zh-CN" altLang="en-US" dirty="0"/>
              <a:t>出典（引用文献）</a:t>
            </a:r>
            <a:r>
              <a:rPr lang="en-US" altLang="zh-CN" dirty="0"/>
              <a:t>】</a:t>
            </a:r>
          </a:p>
          <a:p>
            <a:r>
              <a:rPr lang="ja-JP" altLang="en-US" dirty="0"/>
              <a:t>適性飲酒のススメ：ビール酒造組合、日本洋酒酒造組合</a:t>
            </a:r>
          </a:p>
          <a:p>
            <a:r>
              <a:rPr lang="ja-JP" altLang="en-US" dirty="0"/>
              <a:t>発　行：ビール酒造組合、</a:t>
            </a:r>
            <a:r>
              <a:rPr lang="en-US" altLang="ja-JP" dirty="0"/>
              <a:t>www.brewers.or.jp.TEL. 03-6202-5728</a:t>
            </a:r>
          </a:p>
          <a:p>
            <a:r>
              <a:rPr lang="ja-JP" altLang="en-US" dirty="0"/>
              <a:t>日本洋酒酒造組合：</a:t>
            </a:r>
            <a:r>
              <a:rPr lang="en-US" altLang="ja-JP" dirty="0"/>
              <a:t>03−6202−5728.www.yoshu.or.jp/</a:t>
            </a:r>
          </a:p>
          <a:p>
            <a:endParaRPr lang="ja-JP" altLang="en-US" dirty="0"/>
          </a:p>
        </p:txBody>
      </p:sp>
      <p:sp>
        <p:nvSpPr>
          <p:cNvPr id="5" name="スライド イメージ プレースホルダー 4">
            <a:extLst>
              <a:ext uri="{FF2B5EF4-FFF2-40B4-BE49-F238E27FC236}">
                <a16:creationId xmlns:a16="http://schemas.microsoft.com/office/drawing/2014/main" id="{9770A5C0-E923-43F1-BCA4-DD13F01186D2}"/>
              </a:ext>
            </a:extLst>
          </p:cNvPr>
          <p:cNvSpPr>
            <a:spLocks noGrp="1" noRot="1" noChangeAspect="1"/>
          </p:cNvSpPr>
          <p:nvPr>
            <p:ph type="sldImg"/>
          </p:nvPr>
        </p:nvSpPr>
        <p:spPr>
          <a:xfrm>
            <a:off x="1106488" y="1277938"/>
            <a:ext cx="4884737" cy="3455987"/>
          </a:xfrm>
        </p:spPr>
      </p:sp>
    </p:spTree>
    <p:extLst>
      <p:ext uri="{BB962C8B-B14F-4D97-AF65-F5344CB8AC3E}">
        <p14:creationId xmlns:p14="http://schemas.microsoft.com/office/powerpoint/2010/main" val="2075677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無理に飲酒を勧めることは、相手を傷つける「人権侵害」にあたりますので、このような行為は絶対に避けましょう。</a:t>
            </a:r>
            <a:endParaRPr lang="en-US" altLang="ja-JP" dirty="0"/>
          </a:p>
          <a:p>
            <a:endParaRPr lang="en-US" altLang="ja-JP" dirty="0"/>
          </a:p>
          <a:p>
            <a:r>
              <a:rPr lang="en-US" altLang="zh-CN" dirty="0"/>
              <a:t>【</a:t>
            </a:r>
            <a:r>
              <a:rPr lang="zh-CN" altLang="en-US" dirty="0"/>
              <a:t>出典（引用文献）</a:t>
            </a:r>
            <a:r>
              <a:rPr lang="en-US" altLang="zh-CN" dirty="0"/>
              <a:t>】</a:t>
            </a:r>
          </a:p>
          <a:p>
            <a:r>
              <a:rPr lang="ja-JP" altLang="en-US" dirty="0"/>
              <a:t>適性飲酒のススメ：ビール酒造組合、日本洋酒酒造組合</a:t>
            </a:r>
          </a:p>
          <a:p>
            <a:r>
              <a:rPr lang="ja-JP" altLang="en-US" dirty="0"/>
              <a:t>発　行：ビール酒造組合、</a:t>
            </a:r>
            <a:r>
              <a:rPr lang="en-US" altLang="ja-JP" dirty="0"/>
              <a:t>www.brewers.or.jp</a:t>
            </a:r>
            <a:r>
              <a:rPr lang="ja-JP" altLang="en-US" dirty="0" err="1"/>
              <a:t>、</a:t>
            </a:r>
            <a:r>
              <a:rPr lang="en-US" altLang="ja-JP" dirty="0"/>
              <a:t>TEL. 03-6202-5728</a:t>
            </a:r>
          </a:p>
          <a:p>
            <a:r>
              <a:rPr lang="ja-JP" altLang="en-US" dirty="0"/>
              <a:t>日本洋酒酒造組合：</a:t>
            </a:r>
            <a:r>
              <a:rPr lang="en-US" altLang="ja-JP" dirty="0"/>
              <a:t>03−6202−5728</a:t>
            </a:r>
            <a:r>
              <a:rPr lang="ja-JP" altLang="en-US" dirty="0" err="1"/>
              <a:t>、</a:t>
            </a:r>
            <a:r>
              <a:rPr lang="en-US" altLang="ja-JP" dirty="0"/>
              <a:t>www.yoshu.or.jp/</a:t>
            </a:r>
          </a:p>
          <a:p>
            <a:endParaRPr lang="ja-JP" altLang="en-US" dirty="0"/>
          </a:p>
        </p:txBody>
      </p:sp>
      <p:sp>
        <p:nvSpPr>
          <p:cNvPr id="5" name="スライド イメージ プレースホルダー 4">
            <a:extLst>
              <a:ext uri="{FF2B5EF4-FFF2-40B4-BE49-F238E27FC236}">
                <a16:creationId xmlns:a16="http://schemas.microsoft.com/office/drawing/2014/main" id="{ECE11471-3009-4AD0-A878-46E4D6CC6795}"/>
              </a:ext>
            </a:extLst>
          </p:cNvPr>
          <p:cNvSpPr>
            <a:spLocks noGrp="1" noRot="1" noChangeAspect="1"/>
          </p:cNvSpPr>
          <p:nvPr>
            <p:ph type="sldImg"/>
          </p:nvPr>
        </p:nvSpPr>
        <p:spPr>
          <a:xfrm>
            <a:off x="1106488" y="1277938"/>
            <a:ext cx="4884737" cy="3455987"/>
          </a:xfrm>
        </p:spPr>
      </p:sp>
    </p:spTree>
    <p:extLst>
      <p:ext uri="{BB962C8B-B14F-4D97-AF65-F5344CB8AC3E}">
        <p14:creationId xmlns:p14="http://schemas.microsoft.com/office/powerpoint/2010/main" val="4192466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ノンアルコール飲料は、基本的には体に害はありませんが、飲酒に興味をもたせ、また将来的に飲酒により依存症を引き起こす危険性が注目されています。つぎのスライドをご覧ください。</a:t>
            </a:r>
          </a:p>
          <a:p>
            <a:endParaRPr lang="ja-JP" altLang="en-US" dirty="0"/>
          </a:p>
        </p:txBody>
      </p:sp>
      <p:sp>
        <p:nvSpPr>
          <p:cNvPr id="5" name="スライド イメージ プレースホルダー 4">
            <a:extLst>
              <a:ext uri="{FF2B5EF4-FFF2-40B4-BE49-F238E27FC236}">
                <a16:creationId xmlns:a16="http://schemas.microsoft.com/office/drawing/2014/main" id="{8E3B4CAF-8700-4464-9F4E-7167DD7ED400}"/>
              </a:ext>
            </a:extLst>
          </p:cNvPr>
          <p:cNvSpPr>
            <a:spLocks noGrp="1" noRot="1" noChangeAspect="1"/>
          </p:cNvSpPr>
          <p:nvPr>
            <p:ph type="sldImg"/>
          </p:nvPr>
        </p:nvSpPr>
        <p:spPr>
          <a:xfrm>
            <a:off x="1106488" y="1277938"/>
            <a:ext cx="4884737" cy="3455987"/>
          </a:xfrm>
        </p:spPr>
      </p:sp>
    </p:spTree>
    <p:extLst>
      <p:ext uri="{BB962C8B-B14F-4D97-AF65-F5344CB8AC3E}">
        <p14:creationId xmlns:p14="http://schemas.microsoft.com/office/powerpoint/2010/main" val="375028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未成年者が飲酒としてはいけない理由としては、</a:t>
            </a:r>
            <a:r>
              <a:rPr lang="en-US" altLang="ja-JP" dirty="0"/>
              <a:t>7</a:t>
            </a:r>
            <a:r>
              <a:rPr lang="ja-JP" altLang="en-US" dirty="0"/>
              <a:t>項目にまとめることができます。</a:t>
            </a:r>
            <a:endParaRPr lang="en-US" altLang="ja-JP" dirty="0"/>
          </a:p>
          <a:p>
            <a:endParaRPr lang="ja-JP" altLang="en-US" dirty="0"/>
          </a:p>
          <a:p>
            <a:r>
              <a:rPr lang="ja-JP" altLang="en-US" dirty="0"/>
              <a:t>　心と体が成長の途中にある未成年者は、成人よりたばこやアルコールの悪い影響を受けやすいのです。そのため、脳の働きや体力・運動機能を低下させ、さらに物事に対して冷静に判断することが難しくなり、飲酒運転やけんかなどで周囲に迷惑をかけるようなことも起こります。</a:t>
            </a:r>
            <a:endParaRPr lang="en-US" altLang="ja-JP" dirty="0"/>
          </a:p>
          <a:p>
            <a:endParaRPr lang="ja-JP" altLang="en-US" dirty="0"/>
          </a:p>
          <a:p>
            <a:r>
              <a:rPr lang="ja-JP" altLang="en-US" dirty="0"/>
              <a:t>　また、飲酒や喫煙をはじめたことで、その後ドラッグに手を伸ばすようになる事例があることから、薬物乱用に通じる入り口（ゲートウエイ）の役割を果たしていることが知られています。</a:t>
            </a:r>
            <a:endParaRPr lang="en-US" altLang="ja-JP" dirty="0"/>
          </a:p>
          <a:p>
            <a:endParaRPr lang="ja-JP" altLang="en-US" dirty="0"/>
          </a:p>
          <a:p>
            <a:r>
              <a:rPr lang="ja-JP" altLang="en-US" dirty="0"/>
              <a:t>　未成年者での飲酒はとくに害が大きいため法律で禁止して、皆さんを守っているのです。</a:t>
            </a:r>
          </a:p>
          <a:p>
            <a:endParaRPr lang="ja-JP" altLang="en-US" dirty="0"/>
          </a:p>
        </p:txBody>
      </p:sp>
      <p:sp>
        <p:nvSpPr>
          <p:cNvPr id="5" name="スライド イメージ プレースホルダー 4">
            <a:extLst>
              <a:ext uri="{FF2B5EF4-FFF2-40B4-BE49-F238E27FC236}">
                <a16:creationId xmlns:a16="http://schemas.microsoft.com/office/drawing/2014/main" id="{52EF23C8-B219-4912-AA6A-D376C127DC8A}"/>
              </a:ext>
            </a:extLst>
          </p:cNvPr>
          <p:cNvSpPr>
            <a:spLocks noGrp="1" noRot="1" noChangeAspect="1"/>
          </p:cNvSpPr>
          <p:nvPr>
            <p:ph type="sldImg"/>
          </p:nvPr>
        </p:nvSpPr>
        <p:spPr>
          <a:xfrm>
            <a:off x="1106488" y="1277938"/>
            <a:ext cx="4884737" cy="3455987"/>
          </a:xfrm>
        </p:spPr>
      </p:sp>
    </p:spTree>
    <p:extLst>
      <p:ext uri="{BB962C8B-B14F-4D97-AF65-F5344CB8AC3E}">
        <p14:creationId xmlns:p14="http://schemas.microsoft.com/office/powerpoint/2010/main" val="1723357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未成年者が飲酒をしっかり断る方法を箇条書きで示しておきました。ぜひ活用して、自分の身を守ってください。</a:t>
            </a:r>
            <a:endParaRPr lang="en-US" altLang="ja-JP" dirty="0"/>
          </a:p>
          <a:p>
            <a:endParaRPr lang="en-US" altLang="ja-JP" dirty="0"/>
          </a:p>
          <a:p>
            <a:r>
              <a:rPr lang="en-US" altLang="zh-CN" dirty="0"/>
              <a:t>【</a:t>
            </a:r>
            <a:r>
              <a:rPr lang="zh-CN" altLang="en-US" dirty="0"/>
              <a:t>出典（引用文献）</a:t>
            </a:r>
            <a:r>
              <a:rPr lang="en-US" altLang="zh-CN" dirty="0"/>
              <a:t>】</a:t>
            </a:r>
          </a:p>
          <a:p>
            <a:r>
              <a:rPr lang="ja-JP" altLang="en-US" dirty="0"/>
              <a:t>未成年者に起こりうる</a:t>
            </a:r>
            <a:r>
              <a:rPr lang="en-US" altLang="ja-JP" dirty="0"/>
              <a:t>7</a:t>
            </a:r>
            <a:r>
              <a:rPr lang="ja-JP" altLang="en-US" dirty="0" err="1"/>
              <a:t>つの</a:t>
            </a:r>
            <a:r>
              <a:rPr lang="ja-JP" altLang="en-US" dirty="0"/>
              <a:t>リスク：</a:t>
            </a:r>
            <a:r>
              <a:rPr lang="en-US" altLang="ja-JP" dirty="0"/>
              <a:t>©Copyright 2016 Brewers Association of Japan</a:t>
            </a:r>
            <a:endParaRPr lang="ja-JP" altLang="en-US" dirty="0"/>
          </a:p>
          <a:p>
            <a:endParaRPr lang="ja-JP" altLang="en-US" dirty="0"/>
          </a:p>
        </p:txBody>
      </p:sp>
      <p:sp>
        <p:nvSpPr>
          <p:cNvPr id="5" name="スライド イメージ プレースホルダー 4">
            <a:extLst>
              <a:ext uri="{FF2B5EF4-FFF2-40B4-BE49-F238E27FC236}">
                <a16:creationId xmlns:a16="http://schemas.microsoft.com/office/drawing/2014/main" id="{D6E607A6-2456-4E08-8335-BE7C899A1C0D}"/>
              </a:ext>
            </a:extLst>
          </p:cNvPr>
          <p:cNvSpPr>
            <a:spLocks noGrp="1" noRot="1" noChangeAspect="1"/>
          </p:cNvSpPr>
          <p:nvPr>
            <p:ph type="sldImg"/>
          </p:nvPr>
        </p:nvSpPr>
        <p:spPr>
          <a:xfrm>
            <a:off x="1106488" y="1277938"/>
            <a:ext cx="4884737" cy="3455987"/>
          </a:xfrm>
        </p:spPr>
      </p:sp>
    </p:spTree>
    <p:extLst>
      <p:ext uri="{BB962C8B-B14F-4D97-AF65-F5344CB8AC3E}">
        <p14:creationId xmlns:p14="http://schemas.microsoft.com/office/powerpoint/2010/main" val="3147177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未成年の皆さんの健康を守るために、未成年者飲酒禁止法によって規制されています。</a:t>
            </a:r>
          </a:p>
        </p:txBody>
      </p:sp>
      <p:sp>
        <p:nvSpPr>
          <p:cNvPr id="5" name="スライド イメージ プレースホルダー 4">
            <a:extLst>
              <a:ext uri="{FF2B5EF4-FFF2-40B4-BE49-F238E27FC236}">
                <a16:creationId xmlns:a16="http://schemas.microsoft.com/office/drawing/2014/main" id="{57F9F638-87FF-478A-9DF2-949F9721C5CE}"/>
              </a:ext>
            </a:extLst>
          </p:cNvPr>
          <p:cNvSpPr>
            <a:spLocks noGrp="1" noRot="1" noChangeAspect="1"/>
          </p:cNvSpPr>
          <p:nvPr>
            <p:ph type="sldImg"/>
          </p:nvPr>
        </p:nvSpPr>
        <p:spPr>
          <a:xfrm>
            <a:off x="1106488" y="1277938"/>
            <a:ext cx="4884737" cy="3455987"/>
          </a:xfrm>
        </p:spPr>
      </p:sp>
    </p:spTree>
    <p:extLst>
      <p:ext uri="{BB962C8B-B14F-4D97-AF65-F5344CB8AC3E}">
        <p14:creationId xmlns:p14="http://schemas.microsoft.com/office/powerpoint/2010/main" val="1260326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p>
        </p:txBody>
      </p:sp>
      <p:sp>
        <p:nvSpPr>
          <p:cNvPr id="5" name="スライド イメージ プレースホルダー 4">
            <a:extLst>
              <a:ext uri="{FF2B5EF4-FFF2-40B4-BE49-F238E27FC236}">
                <a16:creationId xmlns:a16="http://schemas.microsoft.com/office/drawing/2014/main" id="{52EF23C8-B219-4912-AA6A-D376C127DC8A}"/>
              </a:ext>
            </a:extLst>
          </p:cNvPr>
          <p:cNvSpPr>
            <a:spLocks noGrp="1" noRot="1" noChangeAspect="1"/>
          </p:cNvSpPr>
          <p:nvPr>
            <p:ph type="sldImg"/>
          </p:nvPr>
        </p:nvSpPr>
        <p:spPr>
          <a:xfrm>
            <a:off x="1106488" y="1277938"/>
            <a:ext cx="4884737" cy="3455987"/>
          </a:xfrm>
        </p:spPr>
      </p:sp>
    </p:spTree>
    <p:extLst>
      <p:ext uri="{BB962C8B-B14F-4D97-AF65-F5344CB8AC3E}">
        <p14:creationId xmlns:p14="http://schemas.microsoft.com/office/powerpoint/2010/main" val="1723357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体の中でアルコールを分解する過程は、アルコールの吸収にはじまってから排出に至るまでの</a:t>
            </a:r>
            <a:r>
              <a:rPr lang="en-US" altLang="ja-JP" dirty="0"/>
              <a:t>4</a:t>
            </a:r>
            <a:r>
              <a:rPr lang="ja-JP" altLang="en-US" dirty="0"/>
              <a:t>段階に分けて考えることができます。</a:t>
            </a:r>
            <a:endParaRPr lang="en-US" altLang="ja-JP" dirty="0"/>
          </a:p>
          <a:p>
            <a:endParaRPr lang="ja-JP" altLang="en-US" dirty="0"/>
          </a:p>
          <a:p>
            <a:r>
              <a:rPr lang="ja-JP" altLang="en-US" dirty="0"/>
              <a:t>　摂取したアルコールの約</a:t>
            </a:r>
            <a:r>
              <a:rPr lang="en-US" altLang="ja-JP" dirty="0"/>
              <a:t>10</a:t>
            </a:r>
            <a:r>
              <a:rPr lang="ja-JP" altLang="en-US" dirty="0"/>
              <a:t>％は代謝されないまま、汗、尿、呼気として体外に排出されています。</a:t>
            </a:r>
          </a:p>
          <a:p>
            <a:endParaRPr lang="en-US" altLang="ja-JP" dirty="0"/>
          </a:p>
          <a:p>
            <a:r>
              <a:rPr lang="en-US" altLang="zh-CN" dirty="0"/>
              <a:t>【</a:t>
            </a:r>
            <a:r>
              <a:rPr lang="zh-CN" altLang="en-US" dirty="0"/>
              <a:t>出典（引用文献）</a:t>
            </a:r>
            <a:r>
              <a:rPr lang="en-US" altLang="zh-CN" dirty="0"/>
              <a:t>】</a:t>
            </a:r>
          </a:p>
          <a:p>
            <a:r>
              <a:rPr lang="ja-JP" altLang="en-US" dirty="0"/>
              <a:t>ホーム＞たのしくお酒を＞</a:t>
            </a:r>
            <a:r>
              <a:rPr lang="en-US" altLang="ja-JP" dirty="0"/>
              <a:t>……</a:t>
            </a:r>
            <a:r>
              <a:rPr lang="ja-JP" altLang="en-US" dirty="0"/>
              <a:t>＞アルコール代謝の仕組み：サッポロビール株式会社</a:t>
            </a:r>
          </a:p>
        </p:txBody>
      </p:sp>
      <p:sp>
        <p:nvSpPr>
          <p:cNvPr id="5" name="スライド イメージ プレースホルダー 4">
            <a:extLst>
              <a:ext uri="{FF2B5EF4-FFF2-40B4-BE49-F238E27FC236}">
                <a16:creationId xmlns:a16="http://schemas.microsoft.com/office/drawing/2014/main" id="{90109E73-D2D4-4906-BAE6-A3C7B5605D27}"/>
              </a:ext>
            </a:extLst>
          </p:cNvPr>
          <p:cNvSpPr>
            <a:spLocks noGrp="1" noRot="1" noChangeAspect="1"/>
          </p:cNvSpPr>
          <p:nvPr>
            <p:ph type="sldImg"/>
          </p:nvPr>
        </p:nvSpPr>
        <p:spPr>
          <a:xfrm>
            <a:off x="1106488" y="1277938"/>
            <a:ext cx="4884737" cy="3455987"/>
          </a:xfrm>
        </p:spPr>
      </p:sp>
    </p:spTree>
    <p:extLst>
      <p:ext uri="{BB962C8B-B14F-4D97-AF65-F5344CB8AC3E}">
        <p14:creationId xmlns:p14="http://schemas.microsoft.com/office/powerpoint/2010/main" val="1987332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この過程を簡略化した図でお示ししましょう。</a:t>
            </a:r>
            <a:endParaRPr lang="en-US" altLang="ja-JP" dirty="0"/>
          </a:p>
          <a:p>
            <a:endParaRPr lang="en-US" altLang="ja-JP" dirty="0"/>
          </a:p>
          <a:p>
            <a:r>
              <a:rPr lang="en-US" altLang="zh-CN" dirty="0"/>
              <a:t>【</a:t>
            </a:r>
            <a:r>
              <a:rPr lang="zh-CN" altLang="en-US" dirty="0"/>
              <a:t>出典（引用文献）</a:t>
            </a:r>
            <a:r>
              <a:rPr lang="en-US" altLang="zh-CN" dirty="0"/>
              <a:t>】</a:t>
            </a:r>
          </a:p>
          <a:p>
            <a:r>
              <a:rPr lang="ja-JP" altLang="en-US" dirty="0"/>
              <a:t>国税庁：未成年者がお酒を飲んではいけない</a:t>
            </a:r>
            <a:r>
              <a:rPr lang="en-US" altLang="ja-JP" dirty="0"/>
              <a:t>5</a:t>
            </a:r>
            <a:r>
              <a:rPr lang="ja-JP" altLang="en-US" dirty="0"/>
              <a:t>つの理由　　　　</a:t>
            </a:r>
            <a:endParaRPr lang="en-US" altLang="ja-JP" dirty="0"/>
          </a:p>
          <a:p>
            <a:r>
              <a:rPr lang="ja-JP" altLang="en-US" dirty="0"/>
              <a:t>平成</a:t>
            </a:r>
            <a:r>
              <a:rPr lang="en-US" altLang="ja-JP" dirty="0"/>
              <a:t>25</a:t>
            </a:r>
            <a:r>
              <a:rPr lang="ja-JP" altLang="en-US" dirty="0"/>
              <a:t>年</a:t>
            </a:r>
            <a:r>
              <a:rPr lang="en-US" altLang="ja-JP" dirty="0"/>
              <a:t>2</a:t>
            </a:r>
            <a:r>
              <a:rPr lang="ja-JP" altLang="en-US" dirty="0"/>
              <a:t>月</a:t>
            </a:r>
          </a:p>
          <a:p>
            <a:endParaRPr lang="ja-JP" altLang="en-US" dirty="0"/>
          </a:p>
        </p:txBody>
      </p:sp>
      <p:sp>
        <p:nvSpPr>
          <p:cNvPr id="5" name="スライド イメージ プレースホルダー 4">
            <a:extLst>
              <a:ext uri="{FF2B5EF4-FFF2-40B4-BE49-F238E27FC236}">
                <a16:creationId xmlns:a16="http://schemas.microsoft.com/office/drawing/2014/main" id="{802D70A1-4542-4BC8-BCA4-3E96EA0C552E}"/>
              </a:ext>
            </a:extLst>
          </p:cNvPr>
          <p:cNvSpPr>
            <a:spLocks noGrp="1" noRot="1" noChangeAspect="1"/>
          </p:cNvSpPr>
          <p:nvPr>
            <p:ph type="sldImg"/>
          </p:nvPr>
        </p:nvSpPr>
        <p:spPr>
          <a:xfrm>
            <a:off x="1106488" y="1277938"/>
            <a:ext cx="4884737" cy="3455987"/>
          </a:xfrm>
        </p:spPr>
      </p:sp>
    </p:spTree>
    <p:extLst>
      <p:ext uri="{BB962C8B-B14F-4D97-AF65-F5344CB8AC3E}">
        <p14:creationId xmlns:p14="http://schemas.microsoft.com/office/powerpoint/2010/main" val="180654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自分自身がアルコールに強いか弱いかについて、簡単に知る方法があります。それは少量のアルコールをガーゼに含ませ、上腕部の内側で皮膚の柔らかいところに貼って</a:t>
            </a:r>
            <a:r>
              <a:rPr lang="en-US" altLang="ja-JP" dirty="0"/>
              <a:t>7</a:t>
            </a:r>
            <a:r>
              <a:rPr lang="ja-JP" altLang="en-US" dirty="0"/>
              <a:t>分間後に剥がし、その時と、その後</a:t>
            </a:r>
            <a:r>
              <a:rPr lang="en-US" altLang="ja-JP" dirty="0"/>
              <a:t>10</a:t>
            </a:r>
            <a:r>
              <a:rPr lang="ja-JP" altLang="en-US" dirty="0"/>
              <a:t>分後に皮膚の色を確かめる方法があります。</a:t>
            </a:r>
            <a:endParaRPr lang="en-US" altLang="ja-JP" dirty="0"/>
          </a:p>
          <a:p>
            <a:endParaRPr lang="en-US" altLang="ja-JP" dirty="0"/>
          </a:p>
          <a:p>
            <a:r>
              <a:rPr lang="en-US" altLang="zh-CN" dirty="0"/>
              <a:t>【</a:t>
            </a:r>
            <a:r>
              <a:rPr lang="zh-CN" altLang="en-US" dirty="0"/>
              <a:t>出典（引用文献）</a:t>
            </a:r>
            <a:r>
              <a:rPr lang="en-US" altLang="zh-CN" dirty="0"/>
              <a:t>】</a:t>
            </a:r>
          </a:p>
          <a:p>
            <a:r>
              <a:rPr lang="ja-JP" altLang="en-US" dirty="0"/>
              <a:t>きみたちの飲酒は、だめ　未成年者の飲酒は、なぜダメなのか？</a:t>
            </a:r>
          </a:p>
          <a:p>
            <a:r>
              <a:rPr lang="ja-JP" altLang="en-US" dirty="0"/>
              <a:t>：日本学校保健会</a:t>
            </a:r>
          </a:p>
          <a:p>
            <a:endParaRPr lang="ja-JP" altLang="en-US" dirty="0"/>
          </a:p>
        </p:txBody>
      </p:sp>
      <p:sp>
        <p:nvSpPr>
          <p:cNvPr id="5" name="スライド イメージ プレースホルダー 4">
            <a:extLst>
              <a:ext uri="{FF2B5EF4-FFF2-40B4-BE49-F238E27FC236}">
                <a16:creationId xmlns:a16="http://schemas.microsoft.com/office/drawing/2014/main" id="{FDE5F3EF-84BD-471D-AA29-51CF2AA454AE}"/>
              </a:ext>
            </a:extLst>
          </p:cNvPr>
          <p:cNvSpPr>
            <a:spLocks noGrp="1" noRot="1" noChangeAspect="1"/>
          </p:cNvSpPr>
          <p:nvPr>
            <p:ph type="sldImg"/>
          </p:nvPr>
        </p:nvSpPr>
        <p:spPr>
          <a:xfrm>
            <a:off x="1106488" y="1277938"/>
            <a:ext cx="4884737" cy="3455987"/>
          </a:xfrm>
        </p:spPr>
      </p:sp>
    </p:spTree>
    <p:extLst>
      <p:ext uri="{BB962C8B-B14F-4D97-AF65-F5344CB8AC3E}">
        <p14:creationId xmlns:p14="http://schemas.microsoft.com/office/powerpoint/2010/main" val="3665380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さて、アルコールが未成年者にいろいろな悪影響を及ぼすことが知られています。</a:t>
            </a:r>
            <a:endParaRPr lang="en-US" altLang="ja-JP" dirty="0"/>
          </a:p>
          <a:p>
            <a:endParaRPr lang="ja-JP" altLang="en-US" dirty="0"/>
          </a:p>
          <a:p>
            <a:r>
              <a:rPr lang="ja-JP" altLang="en-US" dirty="0"/>
              <a:t>　未成年者は心身ともに成長の過程にあり、アルコールに対する分解能力が成人に比べて弱く、思春期前から飲酒をはじめると、脳細胞の破壊や脳萎縮が早期にもたらされ、知的発達障害になる恐れがあります。また、飲酒をはじめる年齢が若いほどアルコール依存症になる可能性が高いことが知られています。</a:t>
            </a:r>
            <a:endParaRPr lang="en-US" altLang="ja-JP" dirty="0"/>
          </a:p>
          <a:p>
            <a:endParaRPr lang="ja-JP" altLang="en-US" dirty="0"/>
          </a:p>
          <a:p>
            <a:r>
              <a:rPr lang="ja-JP" altLang="en-US" dirty="0"/>
              <a:t>　さらに、性ホルモンを作る機能を低下させ、２次性徴が遅れ、男子ではインポテンツ、女子では生理不順や無月経、肝臓の障害としては脂肪肝や肝硬変症、すい臓の障害ではすい炎や糖尿病の原因となるなど、成長発達が阻害されることになります。</a:t>
            </a:r>
            <a:endParaRPr lang="en-US" altLang="ja-JP" dirty="0"/>
          </a:p>
          <a:p>
            <a:endParaRPr lang="ja-JP" altLang="en-US" dirty="0"/>
          </a:p>
          <a:p>
            <a:r>
              <a:rPr lang="ja-JP" altLang="en-US" dirty="0"/>
              <a:t>　学校生活では、成績低下、友人との人間関係に悪影響がでることも指摘されています。</a:t>
            </a:r>
          </a:p>
          <a:p>
            <a:endParaRPr lang="en-US" altLang="ja-JP" dirty="0"/>
          </a:p>
          <a:p>
            <a:r>
              <a:rPr lang="en-US" altLang="zh-CN" dirty="0"/>
              <a:t>【</a:t>
            </a:r>
            <a:r>
              <a:rPr lang="zh-CN" altLang="en-US" dirty="0"/>
              <a:t>出典（引用文献）</a:t>
            </a:r>
            <a:r>
              <a:rPr lang="en-US" altLang="zh-CN" dirty="0"/>
              <a:t>】</a:t>
            </a:r>
          </a:p>
          <a:p>
            <a:r>
              <a:rPr lang="ja-JP" altLang="en-US" dirty="0"/>
              <a:t>お酒はどうしていけないの？：</a:t>
            </a:r>
            <a:r>
              <a:rPr lang="en-US" altLang="ja-JP" dirty="0"/>
              <a:t>2005</a:t>
            </a:r>
            <a:r>
              <a:rPr lang="ja-JP" altLang="en-US" dirty="0"/>
              <a:t>年</a:t>
            </a:r>
            <a:r>
              <a:rPr lang="en-US" altLang="ja-JP" dirty="0"/>
              <a:t>11</a:t>
            </a:r>
            <a:r>
              <a:rPr lang="ja-JP" altLang="en-US" dirty="0"/>
              <a:t>月発行</a:t>
            </a:r>
          </a:p>
          <a:p>
            <a:r>
              <a:rPr lang="ja-JP" altLang="en-US" dirty="0"/>
              <a:t>発行：株式会社　学習研究社</a:t>
            </a:r>
          </a:p>
          <a:p>
            <a:r>
              <a:rPr lang="ja-JP" altLang="en-US" dirty="0"/>
              <a:t>企画・協力：サントリー株式会社</a:t>
            </a:r>
          </a:p>
          <a:p>
            <a:endParaRPr lang="ja-JP" altLang="en-US" dirty="0"/>
          </a:p>
        </p:txBody>
      </p:sp>
      <p:sp>
        <p:nvSpPr>
          <p:cNvPr id="5" name="スライド イメージ プレースホルダー 4">
            <a:extLst>
              <a:ext uri="{FF2B5EF4-FFF2-40B4-BE49-F238E27FC236}">
                <a16:creationId xmlns:a16="http://schemas.microsoft.com/office/drawing/2014/main" id="{5813E2BC-0C76-4684-800F-BAA3D10C4A7D}"/>
              </a:ext>
            </a:extLst>
          </p:cNvPr>
          <p:cNvSpPr>
            <a:spLocks noGrp="1" noRot="1" noChangeAspect="1"/>
          </p:cNvSpPr>
          <p:nvPr>
            <p:ph type="sldImg"/>
          </p:nvPr>
        </p:nvSpPr>
        <p:spPr>
          <a:xfrm>
            <a:off x="1106488" y="1277938"/>
            <a:ext cx="4884737" cy="3455987"/>
          </a:xfrm>
        </p:spPr>
      </p:sp>
    </p:spTree>
    <p:extLst>
      <p:ext uri="{BB962C8B-B14F-4D97-AF65-F5344CB8AC3E}">
        <p14:creationId xmlns:p14="http://schemas.microsoft.com/office/powerpoint/2010/main" val="410662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前のスライドで述べたように、ＣＴスキャンで脳の横断面をみてみると、アルコール依存者では正常者に比べて、脳神経の破壊等により脳が萎縮し、脳室が広がっています。その結果、集中力の低下、記憶力の低下をきたし、成績不振へとつながります。</a:t>
            </a:r>
            <a:endParaRPr lang="en-US" altLang="ja-JP" dirty="0"/>
          </a:p>
          <a:p>
            <a:endParaRPr lang="en-US" altLang="ja-JP" dirty="0"/>
          </a:p>
          <a:p>
            <a:r>
              <a:rPr lang="en-US" altLang="zh-CN" dirty="0"/>
              <a:t>【</a:t>
            </a:r>
            <a:r>
              <a:rPr lang="zh-CN" altLang="en-US" dirty="0"/>
              <a:t>出典（引用文献）</a:t>
            </a:r>
            <a:r>
              <a:rPr lang="en-US" altLang="zh-CN" dirty="0"/>
              <a:t>】</a:t>
            </a:r>
          </a:p>
          <a:p>
            <a:r>
              <a:rPr lang="zh-TW" altLang="en-US" dirty="0"/>
              <a:t>財団法人 日本学校保健会</a:t>
            </a:r>
          </a:p>
          <a:p>
            <a:r>
              <a:rPr lang="en-US" altLang="zh-TW" dirty="0"/>
              <a:t>http://www.hokenkai.or.jp/3/3-5/3-5-frame.html</a:t>
            </a:r>
            <a:endParaRPr lang="en-US" altLang="ja-JP" dirty="0"/>
          </a:p>
          <a:p>
            <a:r>
              <a:rPr lang="ja-JP" altLang="ja-JP" dirty="0"/>
              <a:t>「健康な生活を送るために（高校生用）　第</a:t>
            </a:r>
            <a:r>
              <a:rPr lang="en-US" altLang="ja-JP" dirty="0"/>
              <a:t>2</a:t>
            </a:r>
            <a:r>
              <a:rPr lang="ja-JP" altLang="ja-JP" dirty="0"/>
              <a:t>章 喫煙、飲酒と健康」</a:t>
            </a:r>
            <a:endParaRPr lang="ja-JP" altLang="en-US" dirty="0"/>
          </a:p>
        </p:txBody>
      </p:sp>
      <p:sp>
        <p:nvSpPr>
          <p:cNvPr id="5" name="スライド イメージ プレースホルダー 4">
            <a:extLst>
              <a:ext uri="{FF2B5EF4-FFF2-40B4-BE49-F238E27FC236}">
                <a16:creationId xmlns:a16="http://schemas.microsoft.com/office/drawing/2014/main" id="{00835431-9F3E-4B0A-B4B5-63E532D360BD}"/>
              </a:ext>
            </a:extLst>
          </p:cNvPr>
          <p:cNvSpPr>
            <a:spLocks noGrp="1" noRot="1" noChangeAspect="1"/>
          </p:cNvSpPr>
          <p:nvPr>
            <p:ph type="sldImg"/>
          </p:nvPr>
        </p:nvSpPr>
        <p:spPr>
          <a:xfrm>
            <a:off x="1106488" y="1277938"/>
            <a:ext cx="4884737" cy="3455987"/>
          </a:xfrm>
        </p:spPr>
      </p:sp>
    </p:spTree>
    <p:extLst>
      <p:ext uri="{BB962C8B-B14F-4D97-AF65-F5344CB8AC3E}">
        <p14:creationId xmlns:p14="http://schemas.microsoft.com/office/powerpoint/2010/main" val="360479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これはアルコールと記憶力との関係をみたもので、飲酒直後と</a:t>
            </a:r>
            <a:r>
              <a:rPr lang="en-US" altLang="ja-JP" dirty="0"/>
              <a:t>20</a:t>
            </a:r>
            <a:r>
              <a:rPr lang="ja-JP" altLang="en-US" dirty="0"/>
              <a:t>分後、また年齢が若いほど正答率に</a:t>
            </a:r>
            <a:r>
              <a:rPr lang="ja-JP" altLang="en-US" dirty="0" err="1"/>
              <a:t>明らかな落ちて</a:t>
            </a:r>
            <a:r>
              <a:rPr lang="ja-JP" altLang="en-US" dirty="0"/>
              <a:t>いることわかります。</a:t>
            </a:r>
            <a:endParaRPr lang="en-US" altLang="ja-JP" dirty="0"/>
          </a:p>
          <a:p>
            <a:endParaRPr lang="en-US" altLang="ja-JP" dirty="0"/>
          </a:p>
          <a:p>
            <a:r>
              <a:rPr lang="en-US" altLang="zh-CN" dirty="0"/>
              <a:t>【</a:t>
            </a:r>
            <a:r>
              <a:rPr lang="zh-CN" altLang="en-US" dirty="0"/>
              <a:t>出典（引用文献）</a:t>
            </a:r>
            <a:r>
              <a:rPr lang="en-US" altLang="zh-CN" dirty="0"/>
              <a:t>】</a:t>
            </a:r>
          </a:p>
          <a:p>
            <a:r>
              <a:rPr lang="zh-TW" altLang="en-US" dirty="0"/>
              <a:t>財団法人 日本学校保健会</a:t>
            </a:r>
          </a:p>
          <a:p>
            <a:r>
              <a:rPr lang="ja-JP" altLang="ja-JP" dirty="0"/>
              <a:t>「健康な生活を送るために（高校生用）　第</a:t>
            </a:r>
            <a:r>
              <a:rPr lang="en-US" altLang="ja-JP" dirty="0"/>
              <a:t>2</a:t>
            </a:r>
            <a:r>
              <a:rPr lang="ja-JP" altLang="ja-JP" dirty="0"/>
              <a:t>章 喫煙、飲酒と健康」</a:t>
            </a:r>
            <a:endParaRPr lang="ja-JP" altLang="en-US" dirty="0"/>
          </a:p>
        </p:txBody>
      </p:sp>
      <p:sp>
        <p:nvSpPr>
          <p:cNvPr id="5" name="スライド イメージ プレースホルダー 4">
            <a:extLst>
              <a:ext uri="{FF2B5EF4-FFF2-40B4-BE49-F238E27FC236}">
                <a16:creationId xmlns:a16="http://schemas.microsoft.com/office/drawing/2014/main" id="{9807B8A1-D708-424E-BF77-4F1030674321}"/>
              </a:ext>
            </a:extLst>
          </p:cNvPr>
          <p:cNvSpPr>
            <a:spLocks noGrp="1" noRot="1" noChangeAspect="1"/>
          </p:cNvSpPr>
          <p:nvPr>
            <p:ph type="sldImg"/>
          </p:nvPr>
        </p:nvSpPr>
        <p:spPr>
          <a:xfrm>
            <a:off x="1106488" y="1277938"/>
            <a:ext cx="4884737" cy="3455987"/>
          </a:xfrm>
        </p:spPr>
      </p:sp>
    </p:spTree>
    <p:extLst>
      <p:ext uri="{BB962C8B-B14F-4D97-AF65-F5344CB8AC3E}">
        <p14:creationId xmlns:p14="http://schemas.microsoft.com/office/powerpoint/2010/main" val="1735971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未成年者の多い飲酒とケガや事故との関係について、大まかに示しておきました。</a:t>
            </a:r>
            <a:endParaRPr lang="en-US" altLang="ja-JP" dirty="0"/>
          </a:p>
          <a:p>
            <a:endParaRPr lang="en-US" altLang="ja-JP" dirty="0"/>
          </a:p>
          <a:p>
            <a:r>
              <a:rPr lang="en-US" altLang="zh-CN" dirty="0"/>
              <a:t>【</a:t>
            </a:r>
            <a:r>
              <a:rPr lang="zh-CN" altLang="en-US" dirty="0"/>
              <a:t>出典（引用文献）</a:t>
            </a:r>
            <a:r>
              <a:rPr lang="en-US" altLang="zh-CN" dirty="0"/>
              <a:t>】</a:t>
            </a:r>
          </a:p>
          <a:p>
            <a:r>
              <a:rPr lang="zh-TW" altLang="en-US" dirty="0"/>
              <a:t>財団法人 日本学校保健会</a:t>
            </a:r>
          </a:p>
          <a:p>
            <a:r>
              <a:rPr lang="ja-JP" altLang="ja-JP" dirty="0"/>
              <a:t>「健康な生活を送るために（高校生用）　第</a:t>
            </a:r>
            <a:r>
              <a:rPr lang="en-US" altLang="ja-JP" dirty="0"/>
              <a:t>2</a:t>
            </a:r>
            <a:r>
              <a:rPr lang="ja-JP" altLang="ja-JP" dirty="0"/>
              <a:t>章 喫煙、飲酒と健康」</a:t>
            </a:r>
            <a:endParaRPr lang="ja-JP" altLang="en-US" dirty="0"/>
          </a:p>
          <a:p>
            <a:endParaRPr lang="ja-JP" altLang="en-US" dirty="0"/>
          </a:p>
        </p:txBody>
      </p:sp>
      <p:sp>
        <p:nvSpPr>
          <p:cNvPr id="5" name="スライド イメージ プレースホルダー 4">
            <a:extLst>
              <a:ext uri="{FF2B5EF4-FFF2-40B4-BE49-F238E27FC236}">
                <a16:creationId xmlns:a16="http://schemas.microsoft.com/office/drawing/2014/main" id="{28727ED4-24DC-4712-9277-C2B44826C145}"/>
              </a:ext>
            </a:extLst>
          </p:cNvPr>
          <p:cNvSpPr>
            <a:spLocks noGrp="1" noRot="1" noChangeAspect="1"/>
          </p:cNvSpPr>
          <p:nvPr>
            <p:ph type="sldImg"/>
          </p:nvPr>
        </p:nvSpPr>
        <p:spPr>
          <a:xfrm>
            <a:off x="1106488" y="1277938"/>
            <a:ext cx="4884737" cy="3455987"/>
          </a:xfrm>
        </p:spPr>
      </p:sp>
    </p:spTree>
    <p:extLst>
      <p:ext uri="{BB962C8B-B14F-4D97-AF65-F5344CB8AC3E}">
        <p14:creationId xmlns:p14="http://schemas.microsoft.com/office/powerpoint/2010/main" val="1240978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1"/>
            <a:ext cx="9088041" cy="162043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550AC3F-7220-2D46-9C25-3E366282D74E}" type="datetime1">
              <a:rPr kumimoji="1" lang="ja-JP" altLang="en-US" smtClean="0"/>
              <a:t>2020/12/1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047804C-FE49-D343-B1BA-E76CDF5532AD}" type="slidenum">
              <a:rPr kumimoji="1" lang="ja-JP" altLang="en-US" smtClean="0"/>
              <a:t>‹#›</a:t>
            </a:fld>
            <a:endParaRPr kumimoji="1" lang="ja-JP" altLang="en-US"/>
          </a:p>
        </p:txBody>
      </p:sp>
    </p:spTree>
    <p:extLst>
      <p:ext uri="{BB962C8B-B14F-4D97-AF65-F5344CB8AC3E}">
        <p14:creationId xmlns:p14="http://schemas.microsoft.com/office/powerpoint/2010/main" val="258261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571C0FD-5817-9242-B78E-8DC51555C906}" type="datetime1">
              <a:rPr kumimoji="1" lang="ja-JP" altLang="en-US" smtClean="0"/>
              <a:t>2020/12/1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662466" y="7006700"/>
            <a:ext cx="2494756" cy="402483"/>
          </a:xfrm>
          <a:prstGeom prst="rect">
            <a:avLst/>
          </a:prstGeom>
        </p:spPr>
        <p:txBody>
          <a:bodyPr/>
          <a:lstStyle/>
          <a:p>
            <a:fld id="{F047804C-FE49-D343-B1BA-E76CDF5532AD}" type="slidenum">
              <a:rPr kumimoji="1" lang="ja-JP" altLang="en-US" smtClean="0"/>
              <a:t>‹#›</a:t>
            </a:fld>
            <a:endParaRPr kumimoji="1" lang="ja-JP" altLang="en-US"/>
          </a:p>
        </p:txBody>
      </p:sp>
    </p:spTree>
    <p:extLst>
      <p:ext uri="{BB962C8B-B14F-4D97-AF65-F5344CB8AC3E}">
        <p14:creationId xmlns:p14="http://schemas.microsoft.com/office/powerpoint/2010/main" val="3140016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39"/>
            <a:ext cx="2405658" cy="64502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4591" y="302739"/>
            <a:ext cx="7038777" cy="64502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243ED78-7649-9D44-B017-7A753D960019}" type="datetime1">
              <a:rPr kumimoji="1" lang="ja-JP" altLang="en-US" smtClean="0"/>
              <a:t>2020/12/1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662466" y="7006700"/>
            <a:ext cx="2494756" cy="402483"/>
          </a:xfrm>
          <a:prstGeom prst="rect">
            <a:avLst/>
          </a:prstGeom>
        </p:spPr>
        <p:txBody>
          <a:bodyPr/>
          <a:lstStyle/>
          <a:p>
            <a:fld id="{F047804C-FE49-D343-B1BA-E76CDF5532AD}" type="slidenum">
              <a:rPr kumimoji="1" lang="ja-JP" altLang="en-US" smtClean="0"/>
              <a:t>‹#›</a:t>
            </a:fld>
            <a:endParaRPr kumimoji="1" lang="ja-JP" altLang="en-US"/>
          </a:p>
        </p:txBody>
      </p:sp>
    </p:spTree>
    <p:extLst>
      <p:ext uri="{BB962C8B-B14F-4D97-AF65-F5344CB8AC3E}">
        <p14:creationId xmlns:p14="http://schemas.microsoft.com/office/powerpoint/2010/main" val="340171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4BB7606-B334-A744-BE9C-12F1325B6764}" type="datetime1">
              <a:rPr kumimoji="1" lang="ja-JP" altLang="en-US" smtClean="0"/>
              <a:t>2020/12/1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662466" y="7006700"/>
            <a:ext cx="2494756" cy="402483"/>
          </a:xfrm>
          <a:prstGeom prst="rect">
            <a:avLst/>
          </a:prstGeom>
        </p:spPr>
        <p:txBody>
          <a:bodyPr/>
          <a:lstStyle/>
          <a:p>
            <a:fld id="{F047804C-FE49-D343-B1BA-E76CDF5532AD}" type="slidenum">
              <a:rPr kumimoji="1" lang="ja-JP" altLang="en-US" smtClean="0"/>
              <a:t>‹#›</a:t>
            </a:fld>
            <a:endParaRPr kumimoji="1" lang="ja-JP" altLang="en-US"/>
          </a:p>
        </p:txBody>
      </p:sp>
    </p:spTree>
    <p:extLst>
      <p:ext uri="{BB962C8B-B14F-4D97-AF65-F5344CB8AC3E}">
        <p14:creationId xmlns:p14="http://schemas.microsoft.com/office/powerpoint/2010/main" val="3957182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792"/>
            <a:ext cx="9088041" cy="1501435"/>
          </a:xfrm>
        </p:spPr>
        <p:txBody>
          <a:bodyPr anchor="t"/>
          <a:lstStyle>
            <a:lvl1pPr algn="l">
              <a:defRPr sz="4409"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44580" y="3204115"/>
            <a:ext cx="908804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720AB18-9AD7-D443-8E9E-C1E7EBC5DCFD}" type="datetime1">
              <a:rPr kumimoji="1" lang="ja-JP" altLang="en-US" smtClean="0"/>
              <a:t>2020/12/1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662466" y="7006700"/>
            <a:ext cx="2494756" cy="402483"/>
          </a:xfrm>
          <a:prstGeom prst="rect">
            <a:avLst/>
          </a:prstGeom>
        </p:spPr>
        <p:txBody>
          <a:bodyPr/>
          <a:lstStyle/>
          <a:p>
            <a:fld id="{F047804C-FE49-D343-B1BA-E76CDF5532AD}" type="slidenum">
              <a:rPr kumimoji="1" lang="ja-JP" altLang="en-US" smtClean="0"/>
              <a:t>‹#›</a:t>
            </a:fld>
            <a:endParaRPr kumimoji="1" lang="ja-JP" altLang="en-US"/>
          </a:p>
        </p:txBody>
      </p:sp>
    </p:spTree>
    <p:extLst>
      <p:ext uri="{BB962C8B-B14F-4D97-AF65-F5344CB8AC3E}">
        <p14:creationId xmlns:p14="http://schemas.microsoft.com/office/powerpoint/2010/main" val="4040072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4591" y="1763926"/>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35005" y="1763926"/>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4B9D607-2433-F14A-A588-FFF59C50CF07}" type="datetime1">
              <a:rPr kumimoji="1" lang="ja-JP" altLang="en-US" smtClean="0"/>
              <a:t>2020/12/1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662466" y="7006700"/>
            <a:ext cx="2494756" cy="402483"/>
          </a:xfrm>
          <a:prstGeom prst="rect">
            <a:avLst/>
          </a:prstGeom>
        </p:spPr>
        <p:txBody>
          <a:bodyPr/>
          <a:lstStyle/>
          <a:p>
            <a:fld id="{F047804C-FE49-D343-B1BA-E76CDF5532AD}" type="slidenum">
              <a:rPr kumimoji="1" lang="ja-JP" altLang="en-US" smtClean="0"/>
              <a:t>‹#›</a:t>
            </a:fld>
            <a:endParaRPr kumimoji="1" lang="ja-JP" altLang="en-US"/>
          </a:p>
        </p:txBody>
      </p:sp>
    </p:spTree>
    <p:extLst>
      <p:ext uri="{BB962C8B-B14F-4D97-AF65-F5344CB8AC3E}">
        <p14:creationId xmlns:p14="http://schemas.microsoft.com/office/powerpoint/2010/main" val="1100998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34592" y="1692178"/>
            <a:ext cx="4724074"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34592" y="2397397"/>
            <a:ext cx="4724074"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431294" y="1692178"/>
            <a:ext cx="4725930"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431294" y="2397397"/>
            <a:ext cx="472593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65DE052-45DA-5742-9D94-2B9E3DB9E2F8}" type="datetime1">
              <a:rPr kumimoji="1" lang="ja-JP" altLang="en-US" smtClean="0"/>
              <a:t>2020/12/1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7662466" y="7006700"/>
            <a:ext cx="2494756" cy="402483"/>
          </a:xfrm>
          <a:prstGeom prst="rect">
            <a:avLst/>
          </a:prstGeom>
        </p:spPr>
        <p:txBody>
          <a:bodyPr/>
          <a:lstStyle/>
          <a:p>
            <a:fld id="{F047804C-FE49-D343-B1BA-E76CDF5532AD}" type="slidenum">
              <a:rPr kumimoji="1" lang="ja-JP" altLang="en-US" smtClean="0"/>
              <a:t>‹#›</a:t>
            </a:fld>
            <a:endParaRPr kumimoji="1" lang="ja-JP" altLang="en-US"/>
          </a:p>
        </p:txBody>
      </p:sp>
    </p:spTree>
    <p:extLst>
      <p:ext uri="{BB962C8B-B14F-4D97-AF65-F5344CB8AC3E}">
        <p14:creationId xmlns:p14="http://schemas.microsoft.com/office/powerpoint/2010/main" val="1612483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2E37E32-8ACF-2647-8094-97DC2DE2FFF2}" type="datetime1">
              <a:rPr kumimoji="1" lang="ja-JP" altLang="en-US" smtClean="0"/>
              <a:t>2020/12/1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662466" y="7006700"/>
            <a:ext cx="2494756" cy="402483"/>
          </a:xfrm>
          <a:prstGeom prst="rect">
            <a:avLst/>
          </a:prstGeom>
        </p:spPr>
        <p:txBody>
          <a:bodyPr/>
          <a:lstStyle/>
          <a:p>
            <a:fld id="{F047804C-FE49-D343-B1BA-E76CDF5532AD}" type="slidenum">
              <a:rPr kumimoji="1" lang="ja-JP" altLang="en-US" smtClean="0"/>
              <a:t>‹#›</a:t>
            </a:fld>
            <a:endParaRPr kumimoji="1" lang="ja-JP" altLang="en-US" dirty="0"/>
          </a:p>
        </p:txBody>
      </p:sp>
    </p:spTree>
    <p:extLst>
      <p:ext uri="{BB962C8B-B14F-4D97-AF65-F5344CB8AC3E}">
        <p14:creationId xmlns:p14="http://schemas.microsoft.com/office/powerpoint/2010/main" val="140075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D36FDCC-E9A6-AD48-8EE7-C243DB307596}" type="datetime1">
              <a:rPr kumimoji="1" lang="ja-JP" altLang="en-US" smtClean="0"/>
              <a:t>2020/12/1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662466" y="7006700"/>
            <a:ext cx="2494756" cy="402483"/>
          </a:xfrm>
          <a:prstGeom prst="rect">
            <a:avLst/>
          </a:prstGeom>
        </p:spPr>
        <p:txBody>
          <a:bodyPr/>
          <a:lstStyle/>
          <a:p>
            <a:fld id="{F047804C-FE49-D343-B1BA-E76CDF5532AD}" type="slidenum">
              <a:rPr kumimoji="1" lang="ja-JP" altLang="en-US" smtClean="0"/>
              <a:t>‹#›</a:t>
            </a:fld>
            <a:endParaRPr kumimoji="1" lang="ja-JP" altLang="en-US"/>
          </a:p>
        </p:txBody>
      </p:sp>
    </p:spTree>
    <p:extLst>
      <p:ext uri="{BB962C8B-B14F-4D97-AF65-F5344CB8AC3E}">
        <p14:creationId xmlns:p14="http://schemas.microsoft.com/office/powerpoint/2010/main" val="384525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2" y="300987"/>
            <a:ext cx="3517533" cy="1280945"/>
          </a:xfrm>
        </p:spPr>
        <p:txBody>
          <a:bodyPr anchor="b"/>
          <a:lstStyle>
            <a:lvl1pPr algn="l">
              <a:defRPr sz="2205"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180202" y="300989"/>
            <a:ext cx="5977022"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34592" y="1581934"/>
            <a:ext cx="3517533" cy="517102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A6A2571-B939-3F49-8018-C8F4ED980F47}" type="datetime1">
              <a:rPr kumimoji="1" lang="ja-JP" altLang="en-US" smtClean="0"/>
              <a:t>2020/12/1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662466" y="7006700"/>
            <a:ext cx="2494756" cy="402483"/>
          </a:xfrm>
          <a:prstGeom prst="rect">
            <a:avLst/>
          </a:prstGeom>
        </p:spPr>
        <p:txBody>
          <a:bodyPr/>
          <a:lstStyle/>
          <a:p>
            <a:fld id="{F047804C-FE49-D343-B1BA-E76CDF5532AD}" type="slidenum">
              <a:rPr kumimoji="1" lang="ja-JP" altLang="en-US" smtClean="0"/>
              <a:t>‹#›</a:t>
            </a:fld>
            <a:endParaRPr kumimoji="1" lang="ja-JP" altLang="en-US"/>
          </a:p>
        </p:txBody>
      </p:sp>
    </p:spTree>
    <p:extLst>
      <p:ext uri="{BB962C8B-B14F-4D97-AF65-F5344CB8AC3E}">
        <p14:creationId xmlns:p14="http://schemas.microsoft.com/office/powerpoint/2010/main" val="156721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3"/>
            <a:ext cx="6415088" cy="624724"/>
          </a:xfrm>
        </p:spPr>
        <p:txBody>
          <a:bodyPr anchor="b"/>
          <a:lstStyle>
            <a:lvl1pPr algn="l">
              <a:defRPr sz="2205" b="1"/>
            </a:lvl1pPr>
          </a:lstStyle>
          <a:p>
            <a:r>
              <a:rPr kumimoji="1"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kumimoji="1" lang="ja-JP" altLang="en-US"/>
          </a:p>
        </p:txBody>
      </p:sp>
      <p:sp>
        <p:nvSpPr>
          <p:cNvPr id="4" name="テキスト プレースホルダー 3"/>
          <p:cNvSpPr>
            <a:spLocks noGrp="1"/>
          </p:cNvSpPr>
          <p:nvPr>
            <p:ph type="body" sz="half" idx="2"/>
          </p:nvPr>
        </p:nvSpPr>
        <p:spPr>
          <a:xfrm>
            <a:off x="2095670" y="5916497"/>
            <a:ext cx="6415088"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3B338DC-BEB0-704F-B739-8BE3D9CDB6FC}" type="datetime1">
              <a:rPr kumimoji="1" lang="ja-JP" altLang="en-US" smtClean="0"/>
              <a:t>2020/12/1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662466" y="7006700"/>
            <a:ext cx="2494756" cy="402483"/>
          </a:xfrm>
          <a:prstGeom prst="rect">
            <a:avLst/>
          </a:prstGeom>
        </p:spPr>
        <p:txBody>
          <a:bodyPr/>
          <a:lstStyle/>
          <a:p>
            <a:fld id="{F047804C-FE49-D343-B1BA-E76CDF5532AD}" type="slidenum">
              <a:rPr kumimoji="1" lang="ja-JP" altLang="en-US" smtClean="0"/>
              <a:t>‹#›</a:t>
            </a:fld>
            <a:endParaRPr kumimoji="1" lang="ja-JP" altLang="en-US"/>
          </a:p>
        </p:txBody>
      </p:sp>
    </p:spTree>
    <p:extLst>
      <p:ext uri="{BB962C8B-B14F-4D97-AF65-F5344CB8AC3E}">
        <p14:creationId xmlns:p14="http://schemas.microsoft.com/office/powerpoint/2010/main" val="127278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34591" y="302737"/>
            <a:ext cx="9622632" cy="1259946"/>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34591" y="1763926"/>
            <a:ext cx="9622632" cy="498903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34591" y="7006700"/>
            <a:ext cx="2494756"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F79C69B0-D078-954B-BEFB-CDE78D5E6F94}" type="datetime1">
              <a:rPr kumimoji="1" lang="ja-JP" altLang="en-US" smtClean="0"/>
              <a:t>2020/12/1</a:t>
            </a:fld>
            <a:endParaRPr kumimoji="1" lang="ja-JP" altLang="en-US"/>
          </a:p>
        </p:txBody>
      </p:sp>
      <p:sp>
        <p:nvSpPr>
          <p:cNvPr id="5" name="フッター プレースホルダー 4"/>
          <p:cNvSpPr>
            <a:spLocks noGrp="1"/>
          </p:cNvSpPr>
          <p:nvPr>
            <p:ph type="ftr" sz="quarter" idx="3"/>
          </p:nvPr>
        </p:nvSpPr>
        <p:spPr>
          <a:xfrm>
            <a:off x="3653036" y="7006700"/>
            <a:ext cx="3385741"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662466" y="7006700"/>
            <a:ext cx="2494756"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F047804C-FE49-D343-B1BA-E76CDF5532AD}" type="slidenum">
              <a:rPr kumimoji="1" lang="ja-JP" altLang="en-US" smtClean="0"/>
              <a:t>‹#›</a:t>
            </a:fld>
            <a:endParaRPr kumimoji="1" lang="ja-JP" altLang="en-US"/>
          </a:p>
        </p:txBody>
      </p:sp>
    </p:spTree>
    <p:extLst>
      <p:ext uri="{BB962C8B-B14F-4D97-AF65-F5344CB8AC3E}">
        <p14:creationId xmlns:p14="http://schemas.microsoft.com/office/powerpoint/2010/main" val="1366719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503972" rtl="0" eaLnBrk="1" latinLnBrk="0" hangingPunct="1">
        <a:spcBef>
          <a:spcPct val="0"/>
        </a:spcBef>
        <a:buNone/>
        <a:defRPr kumimoji="1" sz="4850" kern="1200">
          <a:solidFill>
            <a:schemeClr val="tx1"/>
          </a:solidFill>
          <a:latin typeface="+mj-lt"/>
          <a:ea typeface="+mj-ea"/>
          <a:cs typeface="+mj-cs"/>
        </a:defRPr>
      </a:lvl1pPr>
    </p:titleStyle>
    <p:bodyStyle>
      <a:lvl1pPr marL="377979" indent="-377979" algn="l" defTabSz="503972" rtl="0" eaLnBrk="1" latinLnBrk="0" hangingPunct="1">
        <a:spcBef>
          <a:spcPct val="20000"/>
        </a:spcBef>
        <a:buFont typeface="Arial"/>
        <a:buChar char="•"/>
        <a:defRPr kumimoji="1" sz="3527" kern="1200">
          <a:solidFill>
            <a:schemeClr val="tx1"/>
          </a:solidFill>
          <a:latin typeface="+mn-lt"/>
          <a:ea typeface="+mn-ea"/>
          <a:cs typeface="+mn-cs"/>
        </a:defRPr>
      </a:lvl1pPr>
      <a:lvl2pPr marL="818954" indent="-314982" algn="l" defTabSz="503972" rtl="0" eaLnBrk="1" latinLnBrk="0" hangingPunct="1">
        <a:spcBef>
          <a:spcPct val="20000"/>
        </a:spcBef>
        <a:buFont typeface="Arial"/>
        <a:buChar char="–"/>
        <a:defRPr kumimoji="1" sz="3086" kern="1200">
          <a:solidFill>
            <a:schemeClr val="tx1"/>
          </a:solidFill>
          <a:latin typeface="+mn-lt"/>
          <a:ea typeface="+mn-ea"/>
          <a:cs typeface="+mn-cs"/>
        </a:defRPr>
      </a:lvl2pPr>
      <a:lvl3pPr marL="1259929" indent="-251986" algn="l" defTabSz="503972" rtl="0" eaLnBrk="1" latinLnBrk="0" hangingPunct="1">
        <a:spcBef>
          <a:spcPct val="20000"/>
        </a:spcBef>
        <a:buFont typeface="Arial"/>
        <a:buChar char="•"/>
        <a:defRPr kumimoji="1" sz="2646" kern="1200">
          <a:solidFill>
            <a:schemeClr val="tx1"/>
          </a:solidFill>
          <a:latin typeface="+mn-lt"/>
          <a:ea typeface="+mn-ea"/>
          <a:cs typeface="+mn-cs"/>
        </a:defRPr>
      </a:lvl3pPr>
      <a:lvl4pPr marL="1763900" indent="-251986" algn="l" defTabSz="503972" rtl="0" eaLnBrk="1" latinLnBrk="0" hangingPunct="1">
        <a:spcBef>
          <a:spcPct val="20000"/>
        </a:spcBef>
        <a:buFont typeface="Arial"/>
        <a:buChar char="–"/>
        <a:defRPr kumimoji="1" sz="2205" kern="1200">
          <a:solidFill>
            <a:schemeClr val="tx1"/>
          </a:solidFill>
          <a:latin typeface="+mn-lt"/>
          <a:ea typeface="+mn-ea"/>
          <a:cs typeface="+mn-cs"/>
        </a:defRPr>
      </a:lvl4pPr>
      <a:lvl5pPr marL="2267872" indent="-251986" algn="l" defTabSz="503972" rtl="0" eaLnBrk="1" latinLnBrk="0" hangingPunct="1">
        <a:spcBef>
          <a:spcPct val="20000"/>
        </a:spcBef>
        <a:buFont typeface="Arial"/>
        <a:buChar char="»"/>
        <a:defRPr kumimoji="1" sz="2205" kern="1200">
          <a:solidFill>
            <a:schemeClr val="tx1"/>
          </a:solidFill>
          <a:latin typeface="+mn-lt"/>
          <a:ea typeface="+mn-ea"/>
          <a:cs typeface="+mn-cs"/>
        </a:defRPr>
      </a:lvl5pPr>
      <a:lvl6pPr marL="2771844" indent="-251986" algn="l" defTabSz="503972" rtl="0" eaLnBrk="1" latinLnBrk="0" hangingPunct="1">
        <a:spcBef>
          <a:spcPct val="20000"/>
        </a:spcBef>
        <a:buFont typeface="Arial"/>
        <a:buChar char="•"/>
        <a:defRPr kumimoji="1" sz="2205"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kumimoji="1" sz="2205"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kumimoji="1" sz="2205"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kumimoji="1" sz="2205" kern="1200">
          <a:solidFill>
            <a:schemeClr val="tx1"/>
          </a:solidFill>
          <a:latin typeface="+mn-lt"/>
          <a:ea typeface="+mn-ea"/>
          <a:cs typeface="+mn-cs"/>
        </a:defRPr>
      </a:lvl9pPr>
    </p:bodyStyle>
    <p:otherStyle>
      <a:defPPr>
        <a:defRPr lang="ja-JP"/>
      </a:defPPr>
      <a:lvl1pPr marL="0" algn="l" defTabSz="503972" rtl="0" eaLnBrk="1" latinLnBrk="0" hangingPunct="1">
        <a:defRPr kumimoji="1" sz="1984" kern="1200">
          <a:solidFill>
            <a:schemeClr val="tx1"/>
          </a:solidFill>
          <a:latin typeface="+mn-lt"/>
          <a:ea typeface="+mn-ea"/>
          <a:cs typeface="+mn-cs"/>
        </a:defRPr>
      </a:lvl1pPr>
      <a:lvl2pPr marL="503972" algn="l" defTabSz="503972" rtl="0" eaLnBrk="1" latinLnBrk="0" hangingPunct="1">
        <a:defRPr kumimoji="1" sz="1984" kern="1200">
          <a:solidFill>
            <a:schemeClr val="tx1"/>
          </a:solidFill>
          <a:latin typeface="+mn-lt"/>
          <a:ea typeface="+mn-ea"/>
          <a:cs typeface="+mn-cs"/>
        </a:defRPr>
      </a:lvl2pPr>
      <a:lvl3pPr marL="1007943" algn="l" defTabSz="503972" rtl="0" eaLnBrk="1" latinLnBrk="0" hangingPunct="1">
        <a:defRPr kumimoji="1" sz="1984" kern="1200">
          <a:solidFill>
            <a:schemeClr val="tx1"/>
          </a:solidFill>
          <a:latin typeface="+mn-lt"/>
          <a:ea typeface="+mn-ea"/>
          <a:cs typeface="+mn-cs"/>
        </a:defRPr>
      </a:lvl3pPr>
      <a:lvl4pPr marL="1511915" algn="l" defTabSz="503972" rtl="0" eaLnBrk="1" latinLnBrk="0" hangingPunct="1">
        <a:defRPr kumimoji="1" sz="1984" kern="1200">
          <a:solidFill>
            <a:schemeClr val="tx1"/>
          </a:solidFill>
          <a:latin typeface="+mn-lt"/>
          <a:ea typeface="+mn-ea"/>
          <a:cs typeface="+mn-cs"/>
        </a:defRPr>
      </a:lvl4pPr>
      <a:lvl5pPr marL="2015886" algn="l" defTabSz="503972" rtl="0" eaLnBrk="1" latinLnBrk="0" hangingPunct="1">
        <a:defRPr kumimoji="1" sz="1984" kern="1200">
          <a:solidFill>
            <a:schemeClr val="tx1"/>
          </a:solidFill>
          <a:latin typeface="+mn-lt"/>
          <a:ea typeface="+mn-ea"/>
          <a:cs typeface="+mn-cs"/>
        </a:defRPr>
      </a:lvl5pPr>
      <a:lvl6pPr marL="2519858" algn="l" defTabSz="503972" rtl="0" eaLnBrk="1" latinLnBrk="0" hangingPunct="1">
        <a:defRPr kumimoji="1" sz="1984" kern="1200">
          <a:solidFill>
            <a:schemeClr val="tx1"/>
          </a:solidFill>
          <a:latin typeface="+mn-lt"/>
          <a:ea typeface="+mn-ea"/>
          <a:cs typeface="+mn-cs"/>
        </a:defRPr>
      </a:lvl6pPr>
      <a:lvl7pPr marL="3023829" algn="l" defTabSz="503972" rtl="0" eaLnBrk="1" latinLnBrk="0" hangingPunct="1">
        <a:defRPr kumimoji="1" sz="1984" kern="1200">
          <a:solidFill>
            <a:schemeClr val="tx1"/>
          </a:solidFill>
          <a:latin typeface="+mn-lt"/>
          <a:ea typeface="+mn-ea"/>
          <a:cs typeface="+mn-cs"/>
        </a:defRPr>
      </a:lvl7pPr>
      <a:lvl8pPr marL="3527801" algn="l" defTabSz="503972" rtl="0" eaLnBrk="1" latinLnBrk="0" hangingPunct="1">
        <a:defRPr kumimoji="1" sz="1984" kern="1200">
          <a:solidFill>
            <a:schemeClr val="tx1"/>
          </a:solidFill>
          <a:latin typeface="+mn-lt"/>
          <a:ea typeface="+mn-ea"/>
          <a:cs typeface="+mn-cs"/>
        </a:defRPr>
      </a:lvl8pPr>
      <a:lvl9pPr marL="4031772" algn="l" defTabSz="503972"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jpeg"/><Relationship Id="rId3" Type="http://schemas.openxmlformats.org/officeDocument/2006/relationships/image" Target="../media/image6.png"/><Relationship Id="rId21" Type="http://schemas.openxmlformats.org/officeDocument/2006/relationships/image" Target="../media/image24.jpe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2" Type="http://schemas.openxmlformats.org/officeDocument/2006/relationships/notesSlide" Target="../notesSlides/notesSlide6.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jpeg"/><Relationship Id="rId27" Type="http://schemas.openxmlformats.org/officeDocument/2006/relationships/image" Target="../media/image30.jpeg"/><Relationship Id="rId30"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C3229BB-BCE3-4BBA-99E5-56E8E4C89FD8}"/>
              </a:ext>
            </a:extLst>
          </p:cNvPr>
          <p:cNvPicPr>
            <a:picLocks noChangeAspect="1"/>
          </p:cNvPicPr>
          <p:nvPr/>
        </p:nvPicPr>
        <p:blipFill rotWithShape="1">
          <a:blip r:embed="rId3">
            <a:clrChange>
              <a:clrFrom>
                <a:srgbClr val="FFFFFF"/>
              </a:clrFrom>
              <a:clrTo>
                <a:srgbClr val="FFFFFF">
                  <a:alpha val="0"/>
                </a:srgbClr>
              </a:clrTo>
            </a:clrChange>
          </a:blip>
          <a:srcRect r="14671"/>
          <a:stretch/>
        </p:blipFill>
        <p:spPr>
          <a:xfrm>
            <a:off x="0" y="3121573"/>
            <a:ext cx="10681303" cy="4459186"/>
          </a:xfrm>
          <a:prstGeom prst="rect">
            <a:avLst/>
          </a:prstGeom>
        </p:spPr>
      </p:pic>
      <p:sp>
        <p:nvSpPr>
          <p:cNvPr id="10" name="タイトル 1">
            <a:extLst>
              <a:ext uri="{FF2B5EF4-FFF2-40B4-BE49-F238E27FC236}">
                <a16:creationId xmlns:a16="http://schemas.microsoft.com/office/drawing/2014/main" id="{0A3B7AF2-6EC2-43EC-92E6-4ACF27AB362B}"/>
              </a:ext>
            </a:extLst>
          </p:cNvPr>
          <p:cNvSpPr>
            <a:spLocks noGrp="1"/>
          </p:cNvSpPr>
          <p:nvPr>
            <p:ph type="ctrTitle"/>
          </p:nvPr>
        </p:nvSpPr>
        <p:spPr>
          <a:xfrm>
            <a:off x="987481" y="1629944"/>
            <a:ext cx="7768148" cy="1753383"/>
          </a:xfrm>
        </p:spPr>
        <p:txBody>
          <a:bodyPr anchor="b">
            <a:noAutofit/>
          </a:bodyPr>
          <a:lstStyle/>
          <a:p>
            <a:pPr algn="l"/>
            <a:r>
              <a:rPr lang="ja-JP" altLang="en-US" sz="5400" b="1" dirty="0">
                <a:latin typeface="メイリオ" panose="020B0604030504040204" pitchFamily="50" charset="-128"/>
                <a:ea typeface="メイリオ" panose="020B0604030504040204" pitchFamily="50" charset="-128"/>
              </a:rPr>
              <a:t>なぜいけないのでしょう、</a:t>
            </a:r>
            <a:br>
              <a:rPr lang="ja-JP" altLang="en-US" sz="5400" b="1" dirty="0">
                <a:latin typeface="メイリオ" panose="020B0604030504040204" pitchFamily="50" charset="-128"/>
                <a:ea typeface="メイリオ" panose="020B0604030504040204" pitchFamily="50" charset="-128"/>
              </a:rPr>
            </a:br>
            <a:r>
              <a:rPr lang="ja-JP" altLang="en-US" sz="5400" b="1" dirty="0">
                <a:latin typeface="メイリオ" panose="020B0604030504040204" pitchFamily="50" charset="-128"/>
                <a:ea typeface="メイリオ" panose="020B0604030504040204" pitchFamily="50" charset="-128"/>
              </a:rPr>
              <a:t>未成年者の飲酒</a:t>
            </a:r>
          </a:p>
        </p:txBody>
      </p:sp>
      <p:pic>
        <p:nvPicPr>
          <p:cNvPr id="11" name="図 10" descr="黒い背景と白い文字のロゴ&#10;&#10;自動的に生成された説明">
            <a:extLst>
              <a:ext uri="{FF2B5EF4-FFF2-40B4-BE49-F238E27FC236}">
                <a16:creationId xmlns:a16="http://schemas.microsoft.com/office/drawing/2014/main" id="{CEA0F6B2-3EE9-4F02-90C6-F97A78B44155}"/>
              </a:ext>
            </a:extLst>
          </p:cNvPr>
          <p:cNvPicPr>
            <a:picLocks noChangeAspect="1"/>
          </p:cNvPicPr>
          <p:nvPr/>
        </p:nvPicPr>
        <p:blipFill rotWithShape="1">
          <a:blip r:embed="rId4">
            <a:clrChange>
              <a:clrFrom>
                <a:srgbClr val="FFFFFF"/>
              </a:clrFrom>
              <a:clrTo>
                <a:srgbClr val="FFFFFF">
                  <a:alpha val="0"/>
                </a:srgbClr>
              </a:clrTo>
            </a:clrChange>
          </a:blip>
          <a:srcRect l="22952" t="22096" r="7709" b="25978"/>
          <a:stretch/>
        </p:blipFill>
        <p:spPr>
          <a:xfrm>
            <a:off x="9388552" y="409305"/>
            <a:ext cx="788765" cy="838728"/>
          </a:xfrm>
          <a:prstGeom prst="rect">
            <a:avLst/>
          </a:prstGeom>
        </p:spPr>
      </p:pic>
      <p:sp>
        <p:nvSpPr>
          <p:cNvPr id="12" name="字幕 2">
            <a:extLst>
              <a:ext uri="{FF2B5EF4-FFF2-40B4-BE49-F238E27FC236}">
                <a16:creationId xmlns:a16="http://schemas.microsoft.com/office/drawing/2014/main" id="{20765BC1-87BE-4000-A56B-FCA7FF311654}"/>
              </a:ext>
            </a:extLst>
          </p:cNvPr>
          <p:cNvSpPr txBox="1">
            <a:spLocks/>
          </p:cNvSpPr>
          <p:nvPr/>
        </p:nvSpPr>
        <p:spPr>
          <a:xfrm>
            <a:off x="1413578" y="409304"/>
            <a:ext cx="2707714" cy="415747"/>
          </a:xfrm>
          <a:prstGeom prst="rect">
            <a:avLst/>
          </a:prstGeom>
          <a:solidFill>
            <a:schemeClr val="bg1"/>
          </a:solidFill>
          <a:ln>
            <a:solidFill>
              <a:schemeClr val="bg2">
                <a:lumMod val="50000"/>
              </a:schemeClr>
            </a:solidFill>
          </a:ln>
        </p:spPr>
        <p:txBody>
          <a:bodyPr vert="horz" wrap="square" lIns="36000" tIns="36000" rIns="36000" bIns="3600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800" dirty="0">
                <a:latin typeface="游ゴシック Medium" panose="020B0500000000000000" pitchFamily="50" charset="-128"/>
                <a:ea typeface="游ゴシック Medium" panose="020B0500000000000000" pitchFamily="50" charset="-128"/>
              </a:rPr>
              <a:t>中学校・高等学校版</a:t>
            </a:r>
            <a:endParaRPr lang="en-US" altLang="ja-JP" sz="1800" dirty="0">
              <a:latin typeface="游ゴシック Medium" panose="020B0500000000000000" pitchFamily="50" charset="-128"/>
              <a:ea typeface="游ゴシック Medium" panose="020B0500000000000000" pitchFamily="50" charset="-128"/>
            </a:endParaRPr>
          </a:p>
        </p:txBody>
      </p:sp>
      <p:sp>
        <p:nvSpPr>
          <p:cNvPr id="14" name="タイトル 1">
            <a:extLst>
              <a:ext uri="{FF2B5EF4-FFF2-40B4-BE49-F238E27FC236}">
                <a16:creationId xmlns:a16="http://schemas.microsoft.com/office/drawing/2014/main" id="{A7E1BE68-6B83-4C2F-A308-F4213985BE3D}"/>
              </a:ext>
            </a:extLst>
          </p:cNvPr>
          <p:cNvSpPr txBox="1">
            <a:spLocks/>
          </p:cNvSpPr>
          <p:nvPr/>
        </p:nvSpPr>
        <p:spPr>
          <a:xfrm>
            <a:off x="988077" y="3317719"/>
            <a:ext cx="7768148" cy="811160"/>
          </a:xfrm>
          <a:prstGeom prst="rect">
            <a:avLst/>
          </a:prstGeom>
        </p:spPr>
        <p:txBody>
          <a:bodyPr vert="horz" lIns="91440" tIns="45720" rIns="91440" bIns="45720" rtlCol="0" anchor="b">
            <a:noAutofit/>
          </a:bodyPr>
          <a:lstStyle>
            <a:lvl1pPr algn="ctr" defTabSz="1007943" rtl="0" eaLnBrk="1" latinLnBrk="0" hangingPunct="1">
              <a:lnSpc>
                <a:spcPct val="90000"/>
              </a:lnSpc>
              <a:spcBef>
                <a:spcPct val="0"/>
              </a:spcBef>
              <a:buNone/>
              <a:defRPr kumimoji="1" sz="6614" kern="1200">
                <a:solidFill>
                  <a:schemeClr val="tx1"/>
                </a:solidFill>
                <a:latin typeface="+mj-lt"/>
                <a:ea typeface="+mj-ea"/>
                <a:cs typeface="+mj-cs"/>
              </a:defRPr>
            </a:lvl1pPr>
          </a:lstStyle>
          <a:p>
            <a:pPr algn="l"/>
            <a:endParaRPr lang="ja-JP" altLang="en-US" sz="4400" b="1" dirty="0">
              <a:solidFill>
                <a:schemeClr val="tx1">
                  <a:lumMod val="50000"/>
                  <a:lumOff val="50000"/>
                </a:schemeClr>
              </a:solidFill>
              <a:latin typeface="AR P丸ゴシック体M04" panose="020F0600000000000000" pitchFamily="50" charset="-128"/>
              <a:ea typeface="AR P丸ゴシック体M04" panose="020F0600000000000000" pitchFamily="50" charset="-128"/>
            </a:endParaRPr>
          </a:p>
        </p:txBody>
      </p:sp>
      <p:sp>
        <p:nvSpPr>
          <p:cNvPr id="15" name="タイトル 1">
            <a:extLst>
              <a:ext uri="{FF2B5EF4-FFF2-40B4-BE49-F238E27FC236}">
                <a16:creationId xmlns:a16="http://schemas.microsoft.com/office/drawing/2014/main" id="{8955669D-390B-4B32-A9DB-1629F9DF6E19}"/>
              </a:ext>
            </a:extLst>
          </p:cNvPr>
          <p:cNvSpPr txBox="1">
            <a:spLocks/>
          </p:cNvSpPr>
          <p:nvPr/>
        </p:nvSpPr>
        <p:spPr>
          <a:xfrm>
            <a:off x="345140" y="368741"/>
            <a:ext cx="2804250" cy="454450"/>
          </a:xfrm>
          <a:prstGeom prst="rect">
            <a:avLst/>
          </a:prstGeom>
        </p:spPr>
        <p:txBody>
          <a:bodyPr vert="horz" lIns="91440" tIns="45720" rIns="91440" bIns="45720" rtlCol="0" anchor="b">
            <a:noAutofit/>
          </a:bodyPr>
          <a:lstStyle>
            <a:lvl1pPr algn="ctr" defTabSz="1007943" rtl="0" eaLnBrk="1" latinLnBrk="0" hangingPunct="1">
              <a:lnSpc>
                <a:spcPct val="90000"/>
              </a:lnSpc>
              <a:spcBef>
                <a:spcPct val="0"/>
              </a:spcBef>
              <a:buNone/>
              <a:defRPr kumimoji="1" sz="6614" kern="1200">
                <a:solidFill>
                  <a:schemeClr val="tx1"/>
                </a:solidFill>
                <a:latin typeface="+mj-lt"/>
                <a:ea typeface="+mj-ea"/>
                <a:cs typeface="+mj-cs"/>
              </a:defRPr>
            </a:lvl1pPr>
          </a:lstStyle>
          <a:p>
            <a:pPr algn="l"/>
            <a:r>
              <a:rPr lang="ja-JP" altLang="en-US" sz="2400" dirty="0">
                <a:latin typeface="HGS明朝E" panose="02020900000000000000" pitchFamily="18" charset="-128"/>
                <a:ea typeface="HGS明朝E" panose="02020900000000000000" pitchFamily="18" charset="-128"/>
              </a:rPr>
              <a:t>飲酒</a:t>
            </a:r>
          </a:p>
        </p:txBody>
      </p:sp>
      <p:sp>
        <p:nvSpPr>
          <p:cNvPr id="19" name="字幕 2">
            <a:extLst>
              <a:ext uri="{FF2B5EF4-FFF2-40B4-BE49-F238E27FC236}">
                <a16:creationId xmlns:a16="http://schemas.microsoft.com/office/drawing/2014/main" id="{EF96A6DA-B1FC-4188-974F-EDBE540EF19B}"/>
              </a:ext>
            </a:extLst>
          </p:cNvPr>
          <p:cNvSpPr>
            <a:spLocks noGrp="1"/>
          </p:cNvSpPr>
          <p:nvPr>
            <p:ph type="subTitle" idx="1"/>
          </p:nvPr>
        </p:nvSpPr>
        <p:spPr>
          <a:xfrm>
            <a:off x="7081962" y="6633402"/>
            <a:ext cx="3095356" cy="335986"/>
          </a:xfrm>
        </p:spPr>
        <p:txBody>
          <a:bodyPr anchor="t">
            <a:noAutofit/>
          </a:bodyPr>
          <a:lstStyle/>
          <a:p>
            <a:pPr algn="l"/>
            <a:r>
              <a:rPr lang="ja-JP" altLang="en-US" sz="2200" b="1" dirty="0">
                <a:latin typeface="游ゴシック Medium" panose="020B0500000000000000" pitchFamily="50" charset="-128"/>
                <a:ea typeface="游ゴシック Medium" panose="020B0500000000000000" pitchFamily="50" charset="-128"/>
              </a:rPr>
              <a:t>（公社）東京都医師会</a:t>
            </a:r>
          </a:p>
        </p:txBody>
      </p:sp>
    </p:spTree>
    <p:extLst>
      <p:ext uri="{BB962C8B-B14F-4D97-AF65-F5344CB8AC3E}">
        <p14:creationId xmlns:p14="http://schemas.microsoft.com/office/powerpoint/2010/main" val="814006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BA731B24-1A57-4F9B-8244-C8FC8A4457D2}"/>
              </a:ext>
            </a:extLst>
          </p:cNvPr>
          <p:cNvSpPr txBox="1"/>
          <p:nvPr/>
        </p:nvSpPr>
        <p:spPr>
          <a:xfrm>
            <a:off x="644419" y="7120456"/>
            <a:ext cx="5830113"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ja-JP" altLang="en-US" sz="900" dirty="0">
                <a:latin typeface="Yu Gothic UI" panose="020B0500000000000000" pitchFamily="50" charset="-128"/>
                <a:ea typeface="Yu Gothic UI" panose="020B0500000000000000" pitchFamily="50" charset="-128"/>
              </a:rPr>
              <a:t>学習研究社、協力サントリー株式会社</a:t>
            </a:r>
            <a:r>
              <a:rPr lang="ja-JP" altLang="en-US" sz="900" dirty="0">
                <a:latin typeface="Yu Gothic UI" panose="020B0500000000000000" pitchFamily="50" charset="-128"/>
                <a:ea typeface="Yu Gothic UI" panose="020B0500000000000000" pitchFamily="50" charset="-128"/>
                <a:cs typeface="Aharoni" panose="02010803020104030203" pitchFamily="2" charset="-79"/>
              </a:rPr>
              <a:t>「</a:t>
            </a:r>
            <a:r>
              <a:rPr lang="ja-JP" altLang="en-US" sz="900" dirty="0">
                <a:latin typeface="Yu Gothic UI" panose="020B0500000000000000" pitchFamily="50" charset="-128"/>
                <a:ea typeface="Yu Gothic UI" panose="020B0500000000000000" pitchFamily="50" charset="-128"/>
              </a:rPr>
              <a:t>子どもの飲酒を防ぐのはあなたです」</a:t>
            </a:r>
          </a:p>
        </p:txBody>
      </p:sp>
      <p:grpSp>
        <p:nvGrpSpPr>
          <p:cNvPr id="7" name="グループ化 6">
            <a:extLst>
              <a:ext uri="{FF2B5EF4-FFF2-40B4-BE49-F238E27FC236}">
                <a16:creationId xmlns:a16="http://schemas.microsoft.com/office/drawing/2014/main" id="{36F46AA3-D4AB-47EA-8108-6A30F746FB20}"/>
              </a:ext>
            </a:extLst>
          </p:cNvPr>
          <p:cNvGrpSpPr/>
          <p:nvPr/>
        </p:nvGrpSpPr>
        <p:grpSpPr>
          <a:xfrm>
            <a:off x="683170" y="525517"/>
            <a:ext cx="427497" cy="415776"/>
            <a:chOff x="683170" y="525517"/>
            <a:chExt cx="427497" cy="415776"/>
          </a:xfrm>
        </p:grpSpPr>
        <p:sp>
          <p:nvSpPr>
            <p:cNvPr id="8" name="四角形: 角を丸くする 7">
              <a:extLst>
                <a:ext uri="{FF2B5EF4-FFF2-40B4-BE49-F238E27FC236}">
                  <a16:creationId xmlns:a16="http://schemas.microsoft.com/office/drawing/2014/main" id="{8679FB10-4ED2-4008-A362-2969BBB306F4}"/>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03E85E77-B8CC-4936-AE16-FBE852C87C7D}"/>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0DC82CFC-639D-44B8-9E2E-F2270A39C07B}"/>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5503854F-3C2D-4443-BF45-7BA37D637898}"/>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タイトル 1">
            <a:extLst>
              <a:ext uri="{FF2B5EF4-FFF2-40B4-BE49-F238E27FC236}">
                <a16:creationId xmlns:a16="http://schemas.microsoft.com/office/drawing/2014/main" id="{0CD00FB6-2BF9-41C2-879B-8AB1FC1390CB}"/>
              </a:ext>
            </a:extLst>
          </p:cNvPr>
          <p:cNvSpPr>
            <a:spLocks noGrp="1"/>
          </p:cNvSpPr>
          <p:nvPr>
            <p:ph type="title"/>
          </p:nvPr>
        </p:nvSpPr>
        <p:spPr>
          <a:xfrm>
            <a:off x="1159790" y="443365"/>
            <a:ext cx="9071610" cy="617483"/>
          </a:xfrm>
        </p:spPr>
        <p:txBody>
          <a:bodyPr>
            <a:noAutofit/>
          </a:bodyPr>
          <a:lstStyle/>
          <a:p>
            <a:pPr algn="l"/>
            <a:r>
              <a:rPr lang="ja-JP" altLang="en-US" sz="3600" b="1" dirty="0">
                <a:latin typeface="游ゴシック" panose="020B0400000000000000" pitchFamily="50" charset="-128"/>
                <a:ea typeface="游ゴシック" panose="020B0400000000000000" pitchFamily="50" charset="-128"/>
              </a:rPr>
              <a:t>事故に巻き込まれる危険度が高い</a:t>
            </a:r>
            <a:endParaRPr kumimoji="1" lang="ja-JP" altLang="en-US" sz="3600" b="1" dirty="0">
              <a:latin typeface="游ゴシック" panose="020B0400000000000000" pitchFamily="50" charset="-128"/>
              <a:ea typeface="游ゴシック" panose="020B0400000000000000" pitchFamily="50" charset="-128"/>
            </a:endParaRPr>
          </a:p>
        </p:txBody>
      </p:sp>
      <p:grpSp>
        <p:nvGrpSpPr>
          <p:cNvPr id="3" name="グループ化 2">
            <a:extLst>
              <a:ext uri="{FF2B5EF4-FFF2-40B4-BE49-F238E27FC236}">
                <a16:creationId xmlns:a16="http://schemas.microsoft.com/office/drawing/2014/main" id="{71D8EAA8-C9A6-4671-9853-42457C095EE0}"/>
              </a:ext>
            </a:extLst>
          </p:cNvPr>
          <p:cNvGrpSpPr/>
          <p:nvPr/>
        </p:nvGrpSpPr>
        <p:grpSpPr>
          <a:xfrm>
            <a:off x="501805" y="928594"/>
            <a:ext cx="9506838" cy="6286230"/>
            <a:chOff x="501805" y="928594"/>
            <a:chExt cx="9506838" cy="6286230"/>
          </a:xfrm>
        </p:grpSpPr>
        <p:pic>
          <p:nvPicPr>
            <p:cNvPr id="4" name="図 3"/>
            <p:cNvPicPr>
              <a:picLocks noChangeAspect="1"/>
            </p:cNvPicPr>
            <p:nvPr/>
          </p:nvPicPr>
          <p:blipFill rotWithShape="1">
            <a:blip r:embed="rId3"/>
            <a:srcRect l="11456" t="8309" r="4353" b="3763"/>
            <a:stretch/>
          </p:blipFill>
          <p:spPr>
            <a:xfrm>
              <a:off x="717679" y="1274771"/>
              <a:ext cx="8838915" cy="5726130"/>
            </a:xfrm>
            <a:prstGeom prst="rect">
              <a:avLst/>
            </a:prstGeom>
          </p:spPr>
        </p:pic>
        <p:sp>
          <p:nvSpPr>
            <p:cNvPr id="2" name="正方形/長方形 1">
              <a:extLst>
                <a:ext uri="{FF2B5EF4-FFF2-40B4-BE49-F238E27FC236}">
                  <a16:creationId xmlns:a16="http://schemas.microsoft.com/office/drawing/2014/main" id="{AC042055-A3EC-4028-B0CE-6069954024E1}"/>
                </a:ext>
              </a:extLst>
            </p:cNvPr>
            <p:cNvSpPr/>
            <p:nvPr/>
          </p:nvSpPr>
          <p:spPr>
            <a:xfrm>
              <a:off x="501805" y="1060848"/>
              <a:ext cx="3122341" cy="14927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AAB4058-62A3-46E4-9BA7-229D9BC3257A}"/>
                </a:ext>
              </a:extLst>
            </p:cNvPr>
            <p:cNvSpPr/>
            <p:nvPr/>
          </p:nvSpPr>
          <p:spPr>
            <a:xfrm>
              <a:off x="9328214" y="928594"/>
              <a:ext cx="680429" cy="25601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0AF2B2D-A0FA-46C5-9CAC-52C75D199E4B}"/>
                </a:ext>
              </a:extLst>
            </p:cNvPr>
            <p:cNvSpPr/>
            <p:nvPr/>
          </p:nvSpPr>
          <p:spPr>
            <a:xfrm>
              <a:off x="9328214" y="6596079"/>
              <a:ext cx="680429" cy="6187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812240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427CFB20-22DF-4799-9A74-575755A5E3C3}"/>
              </a:ext>
            </a:extLst>
          </p:cNvPr>
          <p:cNvGrpSpPr/>
          <p:nvPr/>
        </p:nvGrpSpPr>
        <p:grpSpPr>
          <a:xfrm>
            <a:off x="644419" y="101270"/>
            <a:ext cx="9719893" cy="6950701"/>
            <a:chOff x="644419" y="397831"/>
            <a:chExt cx="9719893" cy="6950701"/>
          </a:xfrm>
        </p:grpSpPr>
        <p:pic>
          <p:nvPicPr>
            <p:cNvPr id="12" name="図 11"/>
            <p:cNvPicPr>
              <a:picLocks noChangeAspect="1"/>
            </p:cNvPicPr>
            <p:nvPr/>
          </p:nvPicPr>
          <p:blipFill rotWithShape="1">
            <a:blip r:embed="rId3"/>
            <a:srcRect t="16416"/>
            <a:stretch/>
          </p:blipFill>
          <p:spPr>
            <a:xfrm>
              <a:off x="644419" y="1538868"/>
              <a:ext cx="9719893" cy="5809664"/>
            </a:xfrm>
            <a:prstGeom prst="rect">
              <a:avLst/>
            </a:prstGeom>
          </p:spPr>
        </p:pic>
        <p:sp>
          <p:nvSpPr>
            <p:cNvPr id="13" name="正方形/長方形 12"/>
            <p:cNvSpPr/>
            <p:nvPr/>
          </p:nvSpPr>
          <p:spPr>
            <a:xfrm>
              <a:off x="9035798" y="397831"/>
              <a:ext cx="1328514" cy="1674910"/>
            </a:xfrm>
            <a:prstGeom prst="rect">
              <a:avLst/>
            </a:prstGeom>
            <a:solidFill>
              <a:srgbClr val="FFFFFF"/>
            </a:solidFill>
            <a:ln>
              <a:solidFill>
                <a:srgbClr val="FFFFFF"/>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263"/>
            </a:p>
          </p:txBody>
        </p:sp>
        <p:pic>
          <p:nvPicPr>
            <p:cNvPr id="10" name="図 9"/>
            <p:cNvPicPr>
              <a:picLocks noChangeAspect="1"/>
            </p:cNvPicPr>
            <p:nvPr/>
          </p:nvPicPr>
          <p:blipFill>
            <a:blip r:embed="rId4"/>
            <a:stretch>
              <a:fillRect/>
            </a:stretch>
          </p:blipFill>
          <p:spPr>
            <a:xfrm>
              <a:off x="3564499" y="3838342"/>
              <a:ext cx="6799811" cy="3422001"/>
            </a:xfrm>
            <a:prstGeom prst="rect">
              <a:avLst/>
            </a:prstGeom>
          </p:spPr>
        </p:pic>
      </p:grpSp>
      <p:sp>
        <p:nvSpPr>
          <p:cNvPr id="11" name="正方形/長方形 10"/>
          <p:cNvSpPr/>
          <p:nvPr/>
        </p:nvSpPr>
        <p:spPr>
          <a:xfrm>
            <a:off x="4176849" y="3838342"/>
            <a:ext cx="621488" cy="365825"/>
          </a:xfrm>
          <a:prstGeom prst="rect">
            <a:avLst/>
          </a:prstGeom>
          <a:no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263"/>
          </a:p>
        </p:txBody>
      </p:sp>
      <p:sp>
        <p:nvSpPr>
          <p:cNvPr id="14" name="テキスト ボックス 13">
            <a:extLst>
              <a:ext uri="{FF2B5EF4-FFF2-40B4-BE49-F238E27FC236}">
                <a16:creationId xmlns:a16="http://schemas.microsoft.com/office/drawing/2014/main" id="{C527B060-559B-4FD6-9ED7-11CCE3B5BBD0}"/>
              </a:ext>
            </a:extLst>
          </p:cNvPr>
          <p:cNvSpPr txBox="1"/>
          <p:nvPr/>
        </p:nvSpPr>
        <p:spPr>
          <a:xfrm>
            <a:off x="644419" y="7120456"/>
            <a:ext cx="5830113"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zh-TW" altLang="en-US" sz="900" dirty="0">
                <a:latin typeface="Yu Gothic UI" panose="020B0500000000000000" pitchFamily="50" charset="-128"/>
                <a:ea typeface="Yu Gothic UI" panose="020B0500000000000000" pitchFamily="50" charset="-128"/>
              </a:rPr>
              <a:t>財団法人 日本学校保健会</a:t>
            </a:r>
            <a:r>
              <a:rPr lang="ja-JP" altLang="en-US" sz="900" dirty="0">
                <a:latin typeface="Yu Gothic UI" panose="020B0500000000000000" pitchFamily="50" charset="-128"/>
                <a:ea typeface="Yu Gothic UI" panose="020B0500000000000000" pitchFamily="50" charset="-128"/>
                <a:cs typeface="Aharoni" panose="02010803020104030203" pitchFamily="2" charset="-79"/>
              </a:rPr>
              <a:t>「</a:t>
            </a:r>
            <a:r>
              <a:rPr lang="ja-JP" altLang="en-US" sz="900" dirty="0">
                <a:latin typeface="Yu Gothic UI" panose="020B0500000000000000" pitchFamily="50" charset="-128"/>
                <a:ea typeface="Yu Gothic UI" panose="020B0500000000000000" pitchFamily="50" charset="-128"/>
              </a:rPr>
              <a:t>きみたちの飲酒は、だめ　未成年者の飲酒は、なぜダメなのか？」</a:t>
            </a:r>
          </a:p>
        </p:txBody>
      </p:sp>
      <p:grpSp>
        <p:nvGrpSpPr>
          <p:cNvPr id="15" name="グループ化 14">
            <a:extLst>
              <a:ext uri="{FF2B5EF4-FFF2-40B4-BE49-F238E27FC236}">
                <a16:creationId xmlns:a16="http://schemas.microsoft.com/office/drawing/2014/main" id="{7D5775B4-84F1-478F-9248-E2941E8507FF}"/>
              </a:ext>
            </a:extLst>
          </p:cNvPr>
          <p:cNvGrpSpPr/>
          <p:nvPr/>
        </p:nvGrpSpPr>
        <p:grpSpPr>
          <a:xfrm>
            <a:off x="683170" y="525517"/>
            <a:ext cx="427497" cy="415776"/>
            <a:chOff x="683170" y="525517"/>
            <a:chExt cx="427497" cy="415776"/>
          </a:xfrm>
        </p:grpSpPr>
        <p:sp>
          <p:nvSpPr>
            <p:cNvPr id="16" name="四角形: 角を丸くする 15">
              <a:extLst>
                <a:ext uri="{FF2B5EF4-FFF2-40B4-BE49-F238E27FC236}">
                  <a16:creationId xmlns:a16="http://schemas.microsoft.com/office/drawing/2014/main" id="{C5E18C92-EA48-42EC-9992-7F232FBF39DC}"/>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A49EEAB-52F6-4E8B-9763-CDD3C8DFA641}"/>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579F7556-C341-4FB8-8891-8A3AFEC96B8D}"/>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119785FB-A8B8-4EDD-82AB-85C4008D48FD}"/>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タイトル 1">
            <a:extLst>
              <a:ext uri="{FF2B5EF4-FFF2-40B4-BE49-F238E27FC236}">
                <a16:creationId xmlns:a16="http://schemas.microsoft.com/office/drawing/2014/main" id="{3907CF98-2AB8-45CF-9B5B-1F9D87A28EDF}"/>
              </a:ext>
            </a:extLst>
          </p:cNvPr>
          <p:cNvSpPr>
            <a:spLocks noGrp="1"/>
          </p:cNvSpPr>
          <p:nvPr>
            <p:ph type="title"/>
          </p:nvPr>
        </p:nvSpPr>
        <p:spPr>
          <a:xfrm>
            <a:off x="1159790" y="443365"/>
            <a:ext cx="9071610" cy="617483"/>
          </a:xfrm>
        </p:spPr>
        <p:txBody>
          <a:bodyPr>
            <a:noAutofit/>
          </a:bodyPr>
          <a:lstStyle/>
          <a:p>
            <a:pPr algn="l"/>
            <a:r>
              <a:rPr lang="ja-JP" altLang="en-US" sz="3600" b="1" dirty="0">
                <a:latin typeface="游ゴシック" panose="020B0400000000000000" pitchFamily="50" charset="-128"/>
                <a:ea typeface="游ゴシック" panose="020B0400000000000000" pitchFamily="50" charset="-128"/>
              </a:rPr>
              <a:t>イッキ飲みと急性アルコール中毒</a:t>
            </a:r>
            <a:endParaRPr kumimoji="1" lang="ja-JP" altLang="en-US" sz="36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17314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図形グループ 7"/>
          <p:cNvGrpSpPr/>
          <p:nvPr/>
        </p:nvGrpSpPr>
        <p:grpSpPr>
          <a:xfrm>
            <a:off x="1510072" y="1360444"/>
            <a:ext cx="7657671" cy="5522028"/>
            <a:chOff x="1092200" y="1234170"/>
            <a:chExt cx="6946900" cy="5009483"/>
          </a:xfrm>
        </p:grpSpPr>
        <p:pic>
          <p:nvPicPr>
            <p:cNvPr id="6" name="図 5"/>
            <p:cNvPicPr>
              <a:picLocks noChangeAspect="1"/>
            </p:cNvPicPr>
            <p:nvPr/>
          </p:nvPicPr>
          <p:blipFill>
            <a:blip r:embed="rId3"/>
            <a:stretch>
              <a:fillRect/>
            </a:stretch>
          </p:blipFill>
          <p:spPr>
            <a:xfrm>
              <a:off x="1092200" y="1234170"/>
              <a:ext cx="6946900" cy="4864100"/>
            </a:xfrm>
            <a:prstGeom prst="rect">
              <a:avLst/>
            </a:prstGeom>
          </p:spPr>
        </p:pic>
        <p:sp>
          <p:nvSpPr>
            <p:cNvPr id="7" name="テキスト ボックス 6"/>
            <p:cNvSpPr txBox="1"/>
            <p:nvPr/>
          </p:nvSpPr>
          <p:spPr>
            <a:xfrm>
              <a:off x="5906088" y="5913604"/>
              <a:ext cx="1957099" cy="330049"/>
            </a:xfrm>
            <a:prstGeom prst="rect">
              <a:avLst/>
            </a:prstGeom>
            <a:noFill/>
          </p:spPr>
          <p:txBody>
            <a:bodyPr wrap="square" rtlCol="0">
              <a:spAutoFit/>
            </a:bodyPr>
            <a:lstStyle/>
            <a:p>
              <a:r>
                <a:rPr lang="ja-JP" altLang="en-US" sz="1764" dirty="0"/>
                <a:t>（</a:t>
              </a:r>
              <a:r>
                <a:rPr lang="en-US" altLang="ja-JP" sz="1764" dirty="0"/>
                <a:t>Grant</a:t>
              </a:r>
              <a:r>
                <a:rPr lang="ja-JP" altLang="en-US" sz="1764" dirty="0"/>
                <a:t>ら、</a:t>
              </a:r>
              <a:r>
                <a:rPr lang="en-US" altLang="ja-JP" sz="1764" dirty="0"/>
                <a:t>1997</a:t>
              </a:r>
              <a:r>
                <a:rPr lang="ja-JP" altLang="en-US" sz="1764" dirty="0"/>
                <a:t>）</a:t>
              </a:r>
              <a:endParaRPr lang="en-US" altLang="ja-JP" sz="1764" dirty="0"/>
            </a:p>
          </p:txBody>
        </p:sp>
      </p:grpSp>
      <p:sp>
        <p:nvSpPr>
          <p:cNvPr id="9" name="テキスト ボックス 8">
            <a:extLst>
              <a:ext uri="{FF2B5EF4-FFF2-40B4-BE49-F238E27FC236}">
                <a16:creationId xmlns:a16="http://schemas.microsoft.com/office/drawing/2014/main" id="{059C661C-D370-4229-85BA-7F604A9E0ED3}"/>
              </a:ext>
            </a:extLst>
          </p:cNvPr>
          <p:cNvSpPr txBox="1"/>
          <p:nvPr/>
        </p:nvSpPr>
        <p:spPr>
          <a:xfrm>
            <a:off x="644419" y="7120456"/>
            <a:ext cx="5830113"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zh-TW" altLang="en-US" sz="900" dirty="0">
                <a:latin typeface="Yu Gothic UI" panose="020B0500000000000000" pitchFamily="50" charset="-128"/>
                <a:ea typeface="Yu Gothic UI" panose="020B0500000000000000" pitchFamily="50" charset="-128"/>
              </a:rPr>
              <a:t>財団法人 日本学校保健会</a:t>
            </a:r>
            <a:r>
              <a:rPr lang="ja-JP" altLang="en-US" sz="900" dirty="0">
                <a:latin typeface="Yu Gothic UI" panose="020B0500000000000000" pitchFamily="50" charset="-128"/>
                <a:ea typeface="Yu Gothic UI" panose="020B0500000000000000" pitchFamily="50" charset="-128"/>
                <a:cs typeface="Aharoni" panose="02010803020104030203" pitchFamily="2" charset="-79"/>
              </a:rPr>
              <a:t>「</a:t>
            </a:r>
            <a:r>
              <a:rPr lang="ja-JP" altLang="ja-JP" sz="900" dirty="0">
                <a:latin typeface="Yu Gothic UI" panose="020B0500000000000000" pitchFamily="50" charset="-128"/>
                <a:ea typeface="Yu Gothic UI" panose="020B0500000000000000" pitchFamily="50" charset="-128"/>
              </a:rPr>
              <a:t>健康な生活を送るために（高校生用）　第</a:t>
            </a:r>
            <a:r>
              <a:rPr lang="en-US" altLang="ja-JP" sz="900" dirty="0">
                <a:latin typeface="Yu Gothic UI" panose="020B0500000000000000" pitchFamily="50" charset="-128"/>
                <a:ea typeface="Yu Gothic UI" panose="020B0500000000000000" pitchFamily="50" charset="-128"/>
              </a:rPr>
              <a:t>2</a:t>
            </a:r>
            <a:r>
              <a:rPr lang="ja-JP" altLang="ja-JP" sz="900" dirty="0">
                <a:latin typeface="Yu Gothic UI" panose="020B0500000000000000" pitchFamily="50" charset="-128"/>
                <a:ea typeface="Yu Gothic UI" panose="020B0500000000000000" pitchFamily="50" charset="-128"/>
              </a:rPr>
              <a:t>章 喫煙、飲酒と健康</a:t>
            </a:r>
            <a:r>
              <a:rPr lang="ja-JP" altLang="en-US" sz="900" dirty="0">
                <a:latin typeface="Yu Gothic UI" panose="020B0500000000000000" pitchFamily="50" charset="-128"/>
                <a:ea typeface="Yu Gothic UI" panose="020B0500000000000000" pitchFamily="50" charset="-128"/>
              </a:rPr>
              <a:t>」</a:t>
            </a:r>
          </a:p>
        </p:txBody>
      </p:sp>
      <p:grpSp>
        <p:nvGrpSpPr>
          <p:cNvPr id="10" name="グループ化 9">
            <a:extLst>
              <a:ext uri="{FF2B5EF4-FFF2-40B4-BE49-F238E27FC236}">
                <a16:creationId xmlns:a16="http://schemas.microsoft.com/office/drawing/2014/main" id="{D322E3EB-06C7-4327-89C3-48B2DEBF0E7C}"/>
              </a:ext>
            </a:extLst>
          </p:cNvPr>
          <p:cNvGrpSpPr/>
          <p:nvPr/>
        </p:nvGrpSpPr>
        <p:grpSpPr>
          <a:xfrm>
            <a:off x="683170" y="525517"/>
            <a:ext cx="427497" cy="415776"/>
            <a:chOff x="683170" y="525517"/>
            <a:chExt cx="427497" cy="415776"/>
          </a:xfrm>
        </p:grpSpPr>
        <p:sp>
          <p:nvSpPr>
            <p:cNvPr id="11" name="四角形: 角を丸くする 10">
              <a:extLst>
                <a:ext uri="{FF2B5EF4-FFF2-40B4-BE49-F238E27FC236}">
                  <a16:creationId xmlns:a16="http://schemas.microsoft.com/office/drawing/2014/main" id="{4B2A5DC5-572E-4E2C-A24B-594AE899A7DD}"/>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C4ABCB9B-FCF2-406A-820F-3B3657306D47}"/>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65A4FAE6-A0DC-4E00-8BC3-A0A45C3F25DB}"/>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CFD8E5B9-9D8F-4A15-A2A8-669F26B634EF}"/>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タイトル 1">
            <a:extLst>
              <a:ext uri="{FF2B5EF4-FFF2-40B4-BE49-F238E27FC236}">
                <a16:creationId xmlns:a16="http://schemas.microsoft.com/office/drawing/2014/main" id="{5AD1FEA6-D7C9-4167-9292-D4AFBB68710F}"/>
              </a:ext>
            </a:extLst>
          </p:cNvPr>
          <p:cNvSpPr txBox="1">
            <a:spLocks/>
          </p:cNvSpPr>
          <p:nvPr/>
        </p:nvSpPr>
        <p:spPr>
          <a:xfrm>
            <a:off x="1159790" y="443365"/>
            <a:ext cx="9071610" cy="617483"/>
          </a:xfrm>
          <a:prstGeom prst="rect">
            <a:avLst/>
          </a:prstGeom>
        </p:spPr>
        <p:txBody>
          <a:bodyPr vert="horz" lIns="91440" tIns="45720" rIns="91440" bIns="45720" rtlCol="0" anchor="ctr">
            <a:noAutofit/>
          </a:bodyPr>
          <a:lstStyle>
            <a:lvl1pPr algn="ctr" defTabSz="503972" rtl="0" eaLnBrk="1" latinLnBrk="0" hangingPunct="1">
              <a:spcBef>
                <a:spcPct val="0"/>
              </a:spcBef>
              <a:buNone/>
              <a:defRPr kumimoji="1" sz="4850" kern="1200">
                <a:solidFill>
                  <a:schemeClr val="tx1"/>
                </a:solidFill>
                <a:latin typeface="+mj-lt"/>
                <a:ea typeface="+mj-ea"/>
                <a:cs typeface="+mj-cs"/>
              </a:defRPr>
            </a:lvl1pPr>
          </a:lstStyle>
          <a:p>
            <a:pPr algn="l"/>
            <a:r>
              <a:rPr lang="ja-JP" altLang="en-US" sz="3600" b="1" dirty="0">
                <a:latin typeface="游ゴシック" panose="020B0400000000000000" pitchFamily="50" charset="-128"/>
                <a:ea typeface="游ゴシック" panose="020B0400000000000000" pitchFamily="50" charset="-128"/>
              </a:rPr>
              <a:t>飲酒開始年齢とアルコール依存症</a:t>
            </a:r>
          </a:p>
        </p:txBody>
      </p:sp>
    </p:spTree>
    <p:extLst>
      <p:ext uri="{BB962C8B-B14F-4D97-AF65-F5344CB8AC3E}">
        <p14:creationId xmlns:p14="http://schemas.microsoft.com/office/powerpoint/2010/main" val="210825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3170" y="1423062"/>
            <a:ext cx="9622632" cy="4989036"/>
          </a:xfrm>
        </p:spPr>
        <p:txBody>
          <a:bodyPr/>
          <a:lstStyle/>
          <a:p>
            <a:pPr marL="542925" indent="-542925">
              <a:buClr>
                <a:srgbClr val="FFC000"/>
              </a:buClr>
              <a:buFont typeface="Wingdings" panose="05000000000000000000" pitchFamily="2" charset="2"/>
              <a:buChar char="l"/>
            </a:pPr>
            <a:r>
              <a:rPr kumimoji="1" lang="ja-JP" altLang="en-US" b="1" dirty="0">
                <a:latin typeface="游ゴシック" panose="020B0400000000000000" pitchFamily="50" charset="-128"/>
                <a:ea typeface="游ゴシック" panose="020B0400000000000000" pitchFamily="50" charset="-128"/>
              </a:rPr>
              <a:t>アルコール依存症患者の自殺率は高い。</a:t>
            </a:r>
            <a:endParaRPr kumimoji="1" lang="en-US" altLang="ja-JP" b="1" dirty="0">
              <a:latin typeface="游ゴシック" panose="020B0400000000000000" pitchFamily="50" charset="-128"/>
              <a:ea typeface="游ゴシック" panose="020B0400000000000000" pitchFamily="50" charset="-128"/>
            </a:endParaRPr>
          </a:p>
          <a:p>
            <a:pPr marL="534988" indent="0">
              <a:buNone/>
            </a:pPr>
            <a:r>
              <a:rPr lang="ja-JP" altLang="en-US" sz="3086" dirty="0">
                <a:latin typeface="游ゴシック Medium" panose="020B0500000000000000" pitchFamily="50" charset="-128"/>
                <a:ea typeface="游ゴシック Medium" panose="020B0500000000000000" pitchFamily="50" charset="-128"/>
              </a:rPr>
              <a:t>対人関係の問題が多く、また、精神疾患を含め合併症が多い。</a:t>
            </a:r>
            <a:endParaRPr lang="en-US" altLang="ja-JP" sz="3086" dirty="0">
              <a:latin typeface="游ゴシック Medium" panose="020B0500000000000000" pitchFamily="50" charset="-128"/>
              <a:ea typeface="游ゴシック Medium" panose="020B0500000000000000" pitchFamily="50" charset="-128"/>
            </a:endParaRPr>
          </a:p>
          <a:p>
            <a:pPr marL="0" indent="0">
              <a:buNone/>
            </a:pPr>
            <a:endParaRPr kumimoji="1" lang="en-US" altLang="ja-JP" b="1" dirty="0">
              <a:latin typeface="游ゴシック" panose="020B0400000000000000" pitchFamily="50" charset="-128"/>
              <a:ea typeface="游ゴシック" panose="020B0400000000000000" pitchFamily="50" charset="-128"/>
            </a:endParaRPr>
          </a:p>
          <a:p>
            <a:pPr marL="542925" indent="-542925">
              <a:buClr>
                <a:srgbClr val="FFC000"/>
              </a:buClr>
              <a:buFont typeface="Wingdings" panose="05000000000000000000" pitchFamily="2" charset="2"/>
              <a:buChar char="l"/>
            </a:pPr>
            <a:r>
              <a:rPr lang="ja-JP" altLang="en-US" b="1" dirty="0">
                <a:latin typeface="游ゴシック" panose="020B0400000000000000" pitchFamily="50" charset="-128"/>
                <a:ea typeface="游ゴシック" panose="020B0400000000000000" pitchFamily="50" charset="-128"/>
              </a:rPr>
              <a:t>自殺者は直前に飲酒していることが多い。</a:t>
            </a:r>
            <a:endParaRPr lang="en-US" altLang="ja-JP" b="1" dirty="0">
              <a:latin typeface="游ゴシック" panose="020B0400000000000000" pitchFamily="50" charset="-128"/>
              <a:ea typeface="游ゴシック" panose="020B0400000000000000" pitchFamily="50" charset="-128"/>
            </a:endParaRPr>
          </a:p>
          <a:p>
            <a:pPr marL="534988" indent="0">
              <a:buNone/>
            </a:pPr>
            <a:r>
              <a:rPr lang="ja-JP" altLang="en-US" sz="3086" dirty="0">
                <a:latin typeface="游ゴシック Medium" panose="020B0500000000000000" pitchFamily="50" charset="-128"/>
                <a:ea typeface="游ゴシック Medium" panose="020B0500000000000000" pitchFamily="50" charset="-128"/>
              </a:rPr>
              <a:t>自殺念慮が増強する。計画性のない自殺を認める。絶望感、孤独感、憂うつ気分、自分に対する攻撃性が増長される。</a:t>
            </a:r>
            <a:endParaRPr lang="en-US" altLang="ja-JP" sz="3086" dirty="0">
              <a:latin typeface="游ゴシック Medium" panose="020B0500000000000000" pitchFamily="50" charset="-128"/>
              <a:ea typeface="游ゴシック Medium" panose="020B0500000000000000" pitchFamily="50" charset="-128"/>
            </a:endParaRPr>
          </a:p>
          <a:p>
            <a:pPr marL="0" indent="0">
              <a:buNone/>
            </a:pPr>
            <a:endParaRPr kumimoji="1" lang="ja-JP" altLang="en-US" b="1"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52571288-E592-4A1C-8ACF-D377A8697DD1}"/>
              </a:ext>
            </a:extLst>
          </p:cNvPr>
          <p:cNvSpPr txBox="1"/>
          <p:nvPr/>
        </p:nvSpPr>
        <p:spPr>
          <a:xfrm>
            <a:off x="644419" y="7120456"/>
            <a:ext cx="6302791"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ja-JP" altLang="en-US" sz="900" dirty="0">
                <a:latin typeface="Yu Gothic UI" panose="020B0500000000000000" pitchFamily="50" charset="-128"/>
                <a:ea typeface="Yu Gothic UI" panose="020B0500000000000000" pitchFamily="50" charset="-128"/>
              </a:rPr>
              <a:t>鳥取大学医学部環境予防医学分野　尾崎米厚（</a:t>
            </a:r>
            <a:r>
              <a:rPr lang="en-US" altLang="ja-JP" sz="900" dirty="0">
                <a:latin typeface="Yu Gothic UI" panose="020B0500000000000000" pitchFamily="50" charset="-128"/>
                <a:ea typeface="Yu Gothic UI" panose="020B0500000000000000" pitchFamily="50" charset="-128"/>
              </a:rPr>
              <a:t>2010</a:t>
            </a:r>
            <a:r>
              <a:rPr lang="ja-JP" altLang="en-US" sz="900" dirty="0">
                <a:latin typeface="Yu Gothic UI" panose="020B0500000000000000" pitchFamily="50" charset="-128"/>
                <a:ea typeface="Yu Gothic UI" panose="020B0500000000000000" pitchFamily="50" charset="-128"/>
              </a:rPr>
              <a:t>年</a:t>
            </a:r>
            <a:r>
              <a:rPr lang="en-US" altLang="ja-JP" sz="900" dirty="0">
                <a:latin typeface="Yu Gothic UI" panose="020B0500000000000000" pitchFamily="50" charset="-128"/>
                <a:ea typeface="Yu Gothic UI" panose="020B0500000000000000" pitchFamily="50" charset="-128"/>
              </a:rPr>
              <a:t>WHO</a:t>
            </a:r>
            <a:r>
              <a:rPr lang="ja-JP" altLang="en-US" sz="900" dirty="0">
                <a:latin typeface="Yu Gothic UI" panose="020B0500000000000000" pitchFamily="50" charset="-128"/>
                <a:ea typeface="Yu Gothic UI" panose="020B0500000000000000" pitchFamily="50" charset="-128"/>
              </a:rPr>
              <a:t>総会）　</a:t>
            </a:r>
            <a:r>
              <a:rPr lang="ja-JP" altLang="en-US" sz="900" dirty="0">
                <a:latin typeface="Yu Gothic UI" panose="020B0500000000000000" pitchFamily="50" charset="-128"/>
                <a:ea typeface="Yu Gothic UI" panose="020B0500000000000000" pitchFamily="50" charset="-128"/>
                <a:cs typeface="Aharoni" panose="02010803020104030203" pitchFamily="2" charset="-79"/>
              </a:rPr>
              <a:t>「</a:t>
            </a:r>
            <a:r>
              <a:rPr lang="ja-JP" altLang="en-US" sz="900" dirty="0">
                <a:latin typeface="Yu Gothic UI" panose="020B0500000000000000" pitchFamily="50" charset="-128"/>
                <a:ea typeface="Yu Gothic UI" panose="020B0500000000000000" pitchFamily="50" charset="-128"/>
              </a:rPr>
              <a:t>鳥取大学医学部環境予防医学分野」</a:t>
            </a:r>
          </a:p>
        </p:txBody>
      </p:sp>
      <p:grpSp>
        <p:nvGrpSpPr>
          <p:cNvPr id="6" name="グループ化 5">
            <a:extLst>
              <a:ext uri="{FF2B5EF4-FFF2-40B4-BE49-F238E27FC236}">
                <a16:creationId xmlns:a16="http://schemas.microsoft.com/office/drawing/2014/main" id="{38ED6D85-A488-4CC3-B504-29E3040A8837}"/>
              </a:ext>
            </a:extLst>
          </p:cNvPr>
          <p:cNvGrpSpPr/>
          <p:nvPr/>
        </p:nvGrpSpPr>
        <p:grpSpPr>
          <a:xfrm>
            <a:off x="683170" y="525517"/>
            <a:ext cx="427497" cy="415776"/>
            <a:chOff x="683170" y="525517"/>
            <a:chExt cx="427497" cy="415776"/>
          </a:xfrm>
        </p:grpSpPr>
        <p:sp>
          <p:nvSpPr>
            <p:cNvPr id="7" name="四角形: 角を丸くする 6">
              <a:extLst>
                <a:ext uri="{FF2B5EF4-FFF2-40B4-BE49-F238E27FC236}">
                  <a16:creationId xmlns:a16="http://schemas.microsoft.com/office/drawing/2014/main" id="{544CBE44-4929-48FE-B739-4657DCEF71EB}"/>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FBD97FA6-653E-48C7-A346-C7BF13070CCE}"/>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3A7ED438-8198-4C1D-8840-003C96CD387C}"/>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62EAF913-780A-49C4-B44E-D608F8E5529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タイトル 1">
            <a:extLst>
              <a:ext uri="{FF2B5EF4-FFF2-40B4-BE49-F238E27FC236}">
                <a16:creationId xmlns:a16="http://schemas.microsoft.com/office/drawing/2014/main" id="{406D710D-F3D5-4164-8FCF-937098AB8547}"/>
              </a:ext>
            </a:extLst>
          </p:cNvPr>
          <p:cNvSpPr txBox="1">
            <a:spLocks/>
          </p:cNvSpPr>
          <p:nvPr/>
        </p:nvSpPr>
        <p:spPr>
          <a:xfrm>
            <a:off x="1159790" y="443365"/>
            <a:ext cx="9071610" cy="617483"/>
          </a:xfrm>
          <a:prstGeom prst="rect">
            <a:avLst/>
          </a:prstGeom>
        </p:spPr>
        <p:txBody>
          <a:bodyPr vert="horz" lIns="91440" tIns="45720" rIns="91440" bIns="45720" rtlCol="0" anchor="ctr">
            <a:noAutofit/>
          </a:bodyPr>
          <a:lstStyle>
            <a:lvl1pPr algn="ctr" defTabSz="503972" rtl="0" eaLnBrk="1" latinLnBrk="0" hangingPunct="1">
              <a:spcBef>
                <a:spcPct val="0"/>
              </a:spcBef>
              <a:buNone/>
              <a:defRPr kumimoji="1" sz="4850" kern="1200">
                <a:solidFill>
                  <a:schemeClr val="tx1"/>
                </a:solidFill>
                <a:latin typeface="+mj-lt"/>
                <a:ea typeface="+mj-ea"/>
                <a:cs typeface="+mj-cs"/>
              </a:defRPr>
            </a:lvl1pPr>
          </a:lstStyle>
          <a:p>
            <a:pPr algn="l"/>
            <a:r>
              <a:rPr lang="ja-JP" altLang="en-US" sz="3600" b="1" dirty="0">
                <a:latin typeface="游ゴシック" panose="020B0400000000000000" pitchFamily="50" charset="-128"/>
                <a:ea typeface="游ゴシック" panose="020B0400000000000000" pitchFamily="50" charset="-128"/>
              </a:rPr>
              <a:t>アルコールと自殺</a:t>
            </a:r>
          </a:p>
        </p:txBody>
      </p:sp>
    </p:spTree>
    <p:extLst>
      <p:ext uri="{BB962C8B-B14F-4D97-AF65-F5344CB8AC3E}">
        <p14:creationId xmlns:p14="http://schemas.microsoft.com/office/powerpoint/2010/main" val="580262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1909708" y="1016429"/>
            <a:ext cx="6872397" cy="6162954"/>
          </a:xfrm>
          <a:prstGeom prst="rect">
            <a:avLst/>
          </a:prstGeom>
        </p:spPr>
      </p:pic>
      <p:sp>
        <p:nvSpPr>
          <p:cNvPr id="7" name="テキスト ボックス 6">
            <a:extLst>
              <a:ext uri="{FF2B5EF4-FFF2-40B4-BE49-F238E27FC236}">
                <a16:creationId xmlns:a16="http://schemas.microsoft.com/office/drawing/2014/main" id="{0EE5DE8D-1BAE-4A51-A146-5F9F0DD3F910}"/>
              </a:ext>
            </a:extLst>
          </p:cNvPr>
          <p:cNvSpPr txBox="1"/>
          <p:nvPr/>
        </p:nvSpPr>
        <p:spPr>
          <a:xfrm>
            <a:off x="644419" y="7120456"/>
            <a:ext cx="5830113"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zh-TW" altLang="en-US" sz="900" dirty="0">
                <a:latin typeface="Yu Gothic UI" panose="020B0500000000000000" pitchFamily="50" charset="-128"/>
                <a:ea typeface="Yu Gothic UI" panose="020B0500000000000000" pitchFamily="50" charset="-128"/>
              </a:rPr>
              <a:t>財団法人 日本学校保健会</a:t>
            </a:r>
            <a:r>
              <a:rPr lang="ja-JP" altLang="en-US" sz="900" dirty="0">
                <a:latin typeface="Yu Gothic UI" panose="020B0500000000000000" pitchFamily="50" charset="-128"/>
                <a:ea typeface="Yu Gothic UI" panose="020B0500000000000000" pitchFamily="50" charset="-128"/>
                <a:cs typeface="Aharoni" panose="02010803020104030203" pitchFamily="2" charset="-79"/>
              </a:rPr>
              <a:t>「</a:t>
            </a:r>
            <a:r>
              <a:rPr lang="ja-JP" altLang="ja-JP" sz="900" dirty="0">
                <a:latin typeface="Yu Gothic UI" panose="020B0500000000000000" pitchFamily="50" charset="-128"/>
                <a:ea typeface="Yu Gothic UI" panose="020B0500000000000000" pitchFamily="50" charset="-128"/>
              </a:rPr>
              <a:t>健康な生活を送るために（高校生用）　第</a:t>
            </a:r>
            <a:r>
              <a:rPr lang="en-US" altLang="ja-JP" sz="900" dirty="0">
                <a:latin typeface="Yu Gothic UI" panose="020B0500000000000000" pitchFamily="50" charset="-128"/>
                <a:ea typeface="Yu Gothic UI" panose="020B0500000000000000" pitchFamily="50" charset="-128"/>
              </a:rPr>
              <a:t>2</a:t>
            </a:r>
            <a:r>
              <a:rPr lang="ja-JP" altLang="ja-JP" sz="900" dirty="0">
                <a:latin typeface="Yu Gothic UI" panose="020B0500000000000000" pitchFamily="50" charset="-128"/>
                <a:ea typeface="Yu Gothic UI" panose="020B0500000000000000" pitchFamily="50" charset="-128"/>
              </a:rPr>
              <a:t>章 喫煙、飲酒と健康</a:t>
            </a:r>
            <a:r>
              <a:rPr lang="ja-JP" altLang="en-US" sz="900" dirty="0">
                <a:latin typeface="Yu Gothic UI" panose="020B0500000000000000" pitchFamily="50" charset="-128"/>
                <a:ea typeface="Yu Gothic UI" panose="020B0500000000000000" pitchFamily="50" charset="-128"/>
              </a:rPr>
              <a:t>」</a:t>
            </a:r>
          </a:p>
        </p:txBody>
      </p:sp>
      <p:grpSp>
        <p:nvGrpSpPr>
          <p:cNvPr id="8" name="グループ化 7">
            <a:extLst>
              <a:ext uri="{FF2B5EF4-FFF2-40B4-BE49-F238E27FC236}">
                <a16:creationId xmlns:a16="http://schemas.microsoft.com/office/drawing/2014/main" id="{69FF7BC2-5E70-46B5-9372-3F1BD1D15D2E}"/>
              </a:ext>
            </a:extLst>
          </p:cNvPr>
          <p:cNvGrpSpPr/>
          <p:nvPr/>
        </p:nvGrpSpPr>
        <p:grpSpPr>
          <a:xfrm>
            <a:off x="683170" y="525517"/>
            <a:ext cx="427497" cy="415776"/>
            <a:chOff x="683170" y="525517"/>
            <a:chExt cx="427497" cy="415776"/>
          </a:xfrm>
        </p:grpSpPr>
        <p:sp>
          <p:nvSpPr>
            <p:cNvPr id="9" name="四角形: 角を丸くする 8">
              <a:extLst>
                <a:ext uri="{FF2B5EF4-FFF2-40B4-BE49-F238E27FC236}">
                  <a16:creationId xmlns:a16="http://schemas.microsoft.com/office/drawing/2014/main" id="{6FF8D5DE-4C97-405A-8C42-4F1122806FBA}"/>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EFDB5E0D-5D5C-4FA9-A54E-250E73B68E41}"/>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00E30D61-3A2A-4CDD-BE28-D99B3750F13F}"/>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64D399BB-B273-4A4D-B570-296E8ADEDB80}"/>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タイトル 1">
            <a:extLst>
              <a:ext uri="{FF2B5EF4-FFF2-40B4-BE49-F238E27FC236}">
                <a16:creationId xmlns:a16="http://schemas.microsoft.com/office/drawing/2014/main" id="{C13DAB7C-FFBC-4AB0-935A-172E2925C97F}"/>
              </a:ext>
            </a:extLst>
          </p:cNvPr>
          <p:cNvSpPr txBox="1">
            <a:spLocks/>
          </p:cNvSpPr>
          <p:nvPr/>
        </p:nvSpPr>
        <p:spPr>
          <a:xfrm>
            <a:off x="1159790" y="443365"/>
            <a:ext cx="9071610" cy="617483"/>
          </a:xfrm>
          <a:prstGeom prst="rect">
            <a:avLst/>
          </a:prstGeom>
        </p:spPr>
        <p:txBody>
          <a:bodyPr vert="horz" lIns="91440" tIns="45720" rIns="91440" bIns="45720" rtlCol="0" anchor="ctr">
            <a:noAutofit/>
          </a:bodyPr>
          <a:lstStyle>
            <a:lvl1pPr algn="ctr" defTabSz="503972" rtl="0" eaLnBrk="1" latinLnBrk="0" hangingPunct="1">
              <a:spcBef>
                <a:spcPct val="0"/>
              </a:spcBef>
              <a:buNone/>
              <a:defRPr kumimoji="1" sz="4850" kern="1200">
                <a:solidFill>
                  <a:schemeClr val="tx1"/>
                </a:solidFill>
                <a:latin typeface="+mj-lt"/>
                <a:ea typeface="+mj-ea"/>
                <a:cs typeface="+mj-cs"/>
              </a:defRPr>
            </a:lvl1pPr>
          </a:lstStyle>
          <a:p>
            <a:pPr algn="l"/>
            <a:r>
              <a:rPr lang="ja-JP" altLang="en-US" sz="3600" b="1" dirty="0">
                <a:latin typeface="游ゴシック" panose="020B0400000000000000" pitchFamily="50" charset="-128"/>
                <a:ea typeface="游ゴシック" panose="020B0400000000000000" pitchFamily="50" charset="-128"/>
              </a:rPr>
              <a:t>長期にわたる大量飲酒が引き起こす影響</a:t>
            </a:r>
          </a:p>
        </p:txBody>
      </p:sp>
    </p:spTree>
    <p:extLst>
      <p:ext uri="{BB962C8B-B14F-4D97-AF65-F5344CB8AC3E}">
        <p14:creationId xmlns:p14="http://schemas.microsoft.com/office/powerpoint/2010/main" val="2243255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2898" y="1098181"/>
            <a:ext cx="8087648" cy="617483"/>
          </a:xfrm>
        </p:spPr>
        <p:txBody>
          <a:bodyPr>
            <a:normAutofit/>
          </a:bodyPr>
          <a:lstStyle/>
          <a:p>
            <a:r>
              <a:rPr lang="ja-JP" altLang="en-US" sz="1800" dirty="0">
                <a:latin typeface="游ゴシック" panose="020B0400000000000000" pitchFamily="50" charset="-128"/>
                <a:ea typeface="游ゴシック" panose="020B0400000000000000" pitchFamily="50" charset="-128"/>
              </a:rPr>
              <a:t>（平成</a:t>
            </a:r>
            <a:r>
              <a:rPr lang="en-US" altLang="ja-JP" sz="1800" dirty="0">
                <a:latin typeface="游ゴシック" panose="020B0400000000000000" pitchFamily="50" charset="-128"/>
                <a:ea typeface="游ゴシック" panose="020B0400000000000000" pitchFamily="50" charset="-128"/>
              </a:rPr>
              <a:t>27</a:t>
            </a:r>
            <a:r>
              <a:rPr lang="ja-JP" altLang="en-US" sz="1800" dirty="0">
                <a:latin typeface="游ゴシック" panose="020B0400000000000000" pitchFamily="50" charset="-128"/>
                <a:ea typeface="游ゴシック" panose="020B0400000000000000" pitchFamily="50" charset="-128"/>
              </a:rPr>
              <a:t>年</a:t>
            </a:r>
            <a:r>
              <a:rPr lang="en-US" altLang="ja-JP" sz="1800" dirty="0">
                <a:latin typeface="游ゴシック" panose="020B0400000000000000" pitchFamily="50" charset="-128"/>
                <a:ea typeface="游ゴシック" panose="020B0400000000000000" pitchFamily="50" charset="-128"/>
              </a:rPr>
              <a:t>12</a:t>
            </a:r>
            <a:r>
              <a:rPr lang="ja-JP" altLang="en-US" sz="1800" dirty="0">
                <a:latin typeface="游ゴシック" panose="020B0400000000000000" pitchFamily="50" charset="-128"/>
                <a:ea typeface="游ゴシック" panose="020B0400000000000000" pitchFamily="50" charset="-128"/>
              </a:rPr>
              <a:t>月、横浜市教育委員会・横浜市健康福祉局の調査）</a:t>
            </a:r>
          </a:p>
        </p:txBody>
      </p:sp>
      <p:pic>
        <p:nvPicPr>
          <p:cNvPr id="5" name="図 4"/>
          <p:cNvPicPr>
            <a:picLocks noChangeAspect="1"/>
          </p:cNvPicPr>
          <p:nvPr/>
        </p:nvPicPr>
        <p:blipFill>
          <a:blip r:embed="rId3"/>
          <a:stretch>
            <a:fillRect/>
          </a:stretch>
        </p:blipFill>
        <p:spPr>
          <a:xfrm>
            <a:off x="589888" y="1643324"/>
            <a:ext cx="9575588" cy="5363376"/>
          </a:xfrm>
          <a:prstGeom prst="rect">
            <a:avLst/>
          </a:prstGeom>
        </p:spPr>
      </p:pic>
      <p:sp>
        <p:nvSpPr>
          <p:cNvPr id="6" name="テキスト ボックス 5">
            <a:extLst>
              <a:ext uri="{FF2B5EF4-FFF2-40B4-BE49-F238E27FC236}">
                <a16:creationId xmlns:a16="http://schemas.microsoft.com/office/drawing/2014/main" id="{8BEB6911-3A9D-4A50-B195-B4B9E1A6D515}"/>
              </a:ext>
            </a:extLst>
          </p:cNvPr>
          <p:cNvSpPr txBox="1"/>
          <p:nvPr/>
        </p:nvSpPr>
        <p:spPr>
          <a:xfrm>
            <a:off x="644419" y="7120456"/>
            <a:ext cx="5830113"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ja-JP" altLang="en-US" sz="900" dirty="0">
                <a:latin typeface="Yu Gothic UI" panose="020B0500000000000000" pitchFamily="50" charset="-128"/>
                <a:ea typeface="Yu Gothic UI" panose="020B0500000000000000" pitchFamily="50" charset="-128"/>
              </a:rPr>
              <a:t>厚労省委託研究（尾崎米厚ら）</a:t>
            </a:r>
            <a:r>
              <a:rPr lang="ja-JP" altLang="en-US" sz="900" dirty="0">
                <a:latin typeface="Yu Gothic UI" panose="020B0500000000000000" pitchFamily="50" charset="-128"/>
                <a:ea typeface="Yu Gothic UI" panose="020B0500000000000000" pitchFamily="50" charset="-128"/>
                <a:cs typeface="Aharoni" panose="02010803020104030203" pitchFamily="2" charset="-79"/>
              </a:rPr>
              <a:t>「</a:t>
            </a:r>
            <a:r>
              <a:rPr lang="ja-JP" altLang="en-US" sz="900" dirty="0">
                <a:latin typeface="Yu Gothic UI" panose="020B0500000000000000" pitchFamily="50" charset="-128"/>
                <a:ea typeface="Yu Gothic UI" panose="020B0500000000000000" pitchFamily="50" charset="-128"/>
              </a:rPr>
              <a:t>わが国の中高生の飲酒行動（</a:t>
            </a:r>
            <a:r>
              <a:rPr lang="en-US" altLang="ja-JP" sz="900" dirty="0">
                <a:latin typeface="Yu Gothic UI" panose="020B0500000000000000" pitchFamily="50" charset="-128"/>
                <a:ea typeface="Yu Gothic UI" panose="020B0500000000000000" pitchFamily="50" charset="-128"/>
              </a:rPr>
              <a:t>2012</a:t>
            </a:r>
            <a:r>
              <a:rPr lang="ja-JP" altLang="en-US" sz="900" dirty="0">
                <a:latin typeface="Yu Gothic UI" panose="020B0500000000000000" pitchFamily="50" charset="-128"/>
                <a:ea typeface="Yu Gothic UI" panose="020B0500000000000000" pitchFamily="50" charset="-128"/>
              </a:rPr>
              <a:t>年）」</a:t>
            </a:r>
          </a:p>
        </p:txBody>
      </p:sp>
      <p:grpSp>
        <p:nvGrpSpPr>
          <p:cNvPr id="7" name="グループ化 6">
            <a:extLst>
              <a:ext uri="{FF2B5EF4-FFF2-40B4-BE49-F238E27FC236}">
                <a16:creationId xmlns:a16="http://schemas.microsoft.com/office/drawing/2014/main" id="{5AC894B7-6047-4D2A-AFDD-7ADB2060C321}"/>
              </a:ext>
            </a:extLst>
          </p:cNvPr>
          <p:cNvGrpSpPr/>
          <p:nvPr/>
        </p:nvGrpSpPr>
        <p:grpSpPr>
          <a:xfrm>
            <a:off x="683170" y="525517"/>
            <a:ext cx="427497" cy="415776"/>
            <a:chOff x="683170" y="525517"/>
            <a:chExt cx="427497" cy="415776"/>
          </a:xfrm>
        </p:grpSpPr>
        <p:sp>
          <p:nvSpPr>
            <p:cNvPr id="8" name="四角形: 角を丸くする 7">
              <a:extLst>
                <a:ext uri="{FF2B5EF4-FFF2-40B4-BE49-F238E27FC236}">
                  <a16:creationId xmlns:a16="http://schemas.microsoft.com/office/drawing/2014/main" id="{F20284B7-6B28-4C1D-A468-F9E72CCF3381}"/>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9F141E5F-AE3F-467E-B397-D22B03949972}"/>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4D27F266-7B8F-456F-A76D-344368988530}"/>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5FDBC70C-EB7B-492E-AEA8-45488F1AD6C4}"/>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タイトル 1">
            <a:extLst>
              <a:ext uri="{FF2B5EF4-FFF2-40B4-BE49-F238E27FC236}">
                <a16:creationId xmlns:a16="http://schemas.microsoft.com/office/drawing/2014/main" id="{6A7A21BE-57EF-4BD5-8A66-73788102A319}"/>
              </a:ext>
            </a:extLst>
          </p:cNvPr>
          <p:cNvSpPr txBox="1">
            <a:spLocks/>
          </p:cNvSpPr>
          <p:nvPr/>
        </p:nvSpPr>
        <p:spPr>
          <a:xfrm>
            <a:off x="1159790" y="443365"/>
            <a:ext cx="9071610" cy="617483"/>
          </a:xfrm>
          <a:prstGeom prst="rect">
            <a:avLst/>
          </a:prstGeom>
        </p:spPr>
        <p:txBody>
          <a:bodyPr vert="horz" lIns="91440" tIns="45720" rIns="91440" bIns="45720" rtlCol="0" anchor="ctr">
            <a:noAutofit/>
          </a:bodyPr>
          <a:lstStyle>
            <a:lvl1pPr algn="ctr" defTabSz="503972" rtl="0" eaLnBrk="1" latinLnBrk="0" hangingPunct="1">
              <a:spcBef>
                <a:spcPct val="0"/>
              </a:spcBef>
              <a:buNone/>
              <a:defRPr kumimoji="1" sz="4850" kern="1200">
                <a:solidFill>
                  <a:schemeClr val="tx1"/>
                </a:solidFill>
                <a:latin typeface="+mj-lt"/>
                <a:ea typeface="+mj-ea"/>
                <a:cs typeface="+mj-cs"/>
              </a:defRPr>
            </a:lvl1pPr>
          </a:lstStyle>
          <a:p>
            <a:pPr algn="l"/>
            <a:r>
              <a:rPr lang="ja-JP" altLang="en-US" sz="3600" b="1" dirty="0">
                <a:latin typeface="游ゴシック" panose="020B0400000000000000" pitchFamily="50" charset="-128"/>
                <a:ea typeface="游ゴシック" panose="020B0400000000000000" pitchFamily="50" charset="-128"/>
              </a:rPr>
              <a:t>お酒についてどう思いますか</a:t>
            </a:r>
          </a:p>
        </p:txBody>
      </p:sp>
    </p:spTree>
    <p:extLst>
      <p:ext uri="{BB962C8B-B14F-4D97-AF65-F5344CB8AC3E}">
        <p14:creationId xmlns:p14="http://schemas.microsoft.com/office/powerpoint/2010/main" val="3267294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図形グループ 5"/>
          <p:cNvGrpSpPr/>
          <p:nvPr/>
        </p:nvGrpSpPr>
        <p:grpSpPr>
          <a:xfrm>
            <a:off x="1423796" y="2140199"/>
            <a:ext cx="8178712" cy="4861902"/>
            <a:chOff x="861124" y="1417638"/>
            <a:chExt cx="7419579" cy="4410629"/>
          </a:xfrm>
        </p:grpSpPr>
        <p:pic>
          <p:nvPicPr>
            <p:cNvPr id="4" name="図 3"/>
            <p:cNvPicPr/>
            <p:nvPr/>
          </p:nvPicPr>
          <p:blipFill>
            <a:blip r:embed="rId3">
              <a:extLst>
                <a:ext uri="{28A0092B-C50C-407E-A947-70E740481C1C}">
                  <a14:useLocalDpi xmlns:a14="http://schemas.microsoft.com/office/drawing/2010/main" val="0"/>
                </a:ext>
              </a:extLst>
            </a:blip>
            <a:srcRect/>
            <a:stretch>
              <a:fillRect/>
            </a:stretch>
          </p:blipFill>
          <p:spPr bwMode="auto">
            <a:xfrm>
              <a:off x="861124" y="1417638"/>
              <a:ext cx="7419579" cy="4410629"/>
            </a:xfrm>
            <a:prstGeom prst="rect">
              <a:avLst/>
            </a:prstGeom>
            <a:noFill/>
            <a:ln>
              <a:noFill/>
            </a:ln>
          </p:spPr>
        </p:pic>
        <p:sp>
          <p:nvSpPr>
            <p:cNvPr id="3" name="正方形/長方形 2"/>
            <p:cNvSpPr/>
            <p:nvPr/>
          </p:nvSpPr>
          <p:spPr>
            <a:xfrm>
              <a:off x="2231029" y="5268454"/>
              <a:ext cx="5980873" cy="351802"/>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263"/>
            </a:p>
          </p:txBody>
        </p:sp>
      </p:grpSp>
      <p:sp>
        <p:nvSpPr>
          <p:cNvPr id="7" name="正方形/長方形 6"/>
          <p:cNvSpPr/>
          <p:nvPr/>
        </p:nvSpPr>
        <p:spPr>
          <a:xfrm>
            <a:off x="2129883" y="1537814"/>
            <a:ext cx="6568067" cy="567207"/>
          </a:xfrm>
          <a:prstGeom prst="rect">
            <a:avLst/>
          </a:prstGeom>
        </p:spPr>
        <p:txBody>
          <a:bodyPr wrap="square">
            <a:noAutofit/>
          </a:bodyPr>
          <a:lstStyle/>
          <a:p>
            <a:pPr algn="ctr"/>
            <a:r>
              <a:rPr lang="en-US" altLang="ja-JP" sz="1800" dirty="0">
                <a:latin typeface="游ゴシック" panose="020B0400000000000000" pitchFamily="50" charset="-128"/>
                <a:ea typeface="游ゴシック" panose="020B0400000000000000" pitchFamily="50" charset="-128"/>
              </a:rPr>
              <a:t>2012</a:t>
            </a:r>
            <a:r>
              <a:rPr lang="ja-JP" altLang="ja-JP" sz="1800" dirty="0">
                <a:latin typeface="游ゴシック" panose="020B0400000000000000" pitchFamily="50" charset="-128"/>
                <a:ea typeface="游ゴシック" panose="020B0400000000000000" pitchFamily="50" charset="-128"/>
              </a:rPr>
              <a:t>年度　未成年者の喫煙・飲酒状況に関する実態調</a:t>
            </a:r>
            <a:r>
              <a:rPr lang="ja-JP" altLang="en-US" sz="1800" dirty="0">
                <a:latin typeface="游ゴシック" panose="020B0400000000000000" pitchFamily="50" charset="-128"/>
                <a:ea typeface="游ゴシック" panose="020B0400000000000000" pitchFamily="50" charset="-128"/>
              </a:rPr>
              <a:t>調査</a:t>
            </a:r>
          </a:p>
        </p:txBody>
      </p:sp>
      <p:sp>
        <p:nvSpPr>
          <p:cNvPr id="9" name="テキスト ボックス 8">
            <a:extLst>
              <a:ext uri="{FF2B5EF4-FFF2-40B4-BE49-F238E27FC236}">
                <a16:creationId xmlns:a16="http://schemas.microsoft.com/office/drawing/2014/main" id="{5F7763B8-417D-4C2E-B6EC-618A0E17D47C}"/>
              </a:ext>
            </a:extLst>
          </p:cNvPr>
          <p:cNvSpPr txBox="1"/>
          <p:nvPr/>
        </p:nvSpPr>
        <p:spPr>
          <a:xfrm>
            <a:off x="644419" y="7120456"/>
            <a:ext cx="5830113"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en-US" altLang="ja-JP" sz="900" dirty="0">
                <a:latin typeface="Yu Gothic UI" panose="020B0500000000000000" pitchFamily="50" charset="-128"/>
                <a:ea typeface="Yu Gothic UI" panose="020B0500000000000000" pitchFamily="50" charset="-128"/>
              </a:rPr>
              <a:t>© ASAHI BREWERIES, LTD.</a:t>
            </a:r>
            <a:r>
              <a:rPr lang="ja-JP" altLang="en-US" sz="900" dirty="0">
                <a:latin typeface="Yu Gothic UI" panose="020B0500000000000000" pitchFamily="50" charset="-128"/>
                <a:ea typeface="Yu Gothic UI" panose="020B0500000000000000" pitchFamily="50" charset="-128"/>
                <a:cs typeface="Aharoni" panose="02010803020104030203" pitchFamily="2" charset="-79"/>
              </a:rPr>
              <a:t>「</a:t>
            </a:r>
            <a:r>
              <a:rPr lang="ja-JP" altLang="en-US" sz="900" dirty="0">
                <a:latin typeface="Yu Gothic UI" panose="020B0500000000000000" pitchFamily="50" charset="-128"/>
                <a:ea typeface="Yu Gothic UI" panose="020B0500000000000000" pitchFamily="50" charset="-128"/>
              </a:rPr>
              <a:t>人とお酒のイイ関係」</a:t>
            </a:r>
          </a:p>
        </p:txBody>
      </p:sp>
      <p:grpSp>
        <p:nvGrpSpPr>
          <p:cNvPr id="10" name="グループ化 9">
            <a:extLst>
              <a:ext uri="{FF2B5EF4-FFF2-40B4-BE49-F238E27FC236}">
                <a16:creationId xmlns:a16="http://schemas.microsoft.com/office/drawing/2014/main" id="{BC3F9BD1-E867-4132-B787-61452B8E0D9D}"/>
              </a:ext>
            </a:extLst>
          </p:cNvPr>
          <p:cNvGrpSpPr/>
          <p:nvPr/>
        </p:nvGrpSpPr>
        <p:grpSpPr>
          <a:xfrm>
            <a:off x="683170" y="525517"/>
            <a:ext cx="427497" cy="415776"/>
            <a:chOff x="683170" y="525517"/>
            <a:chExt cx="427497" cy="415776"/>
          </a:xfrm>
        </p:grpSpPr>
        <p:sp>
          <p:nvSpPr>
            <p:cNvPr id="11" name="四角形: 角を丸くする 10">
              <a:extLst>
                <a:ext uri="{FF2B5EF4-FFF2-40B4-BE49-F238E27FC236}">
                  <a16:creationId xmlns:a16="http://schemas.microsoft.com/office/drawing/2014/main" id="{D3440D2D-C5D6-4501-853E-3B37CB5BED9A}"/>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53C49108-B986-4C85-AFFD-4C501E7737BA}"/>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600F0336-6B79-4E7C-A5C3-BA181AE192E4}"/>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6994C3A6-1385-4745-9042-9DEE8AB4040C}"/>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タイトル 1">
            <a:extLst>
              <a:ext uri="{FF2B5EF4-FFF2-40B4-BE49-F238E27FC236}">
                <a16:creationId xmlns:a16="http://schemas.microsoft.com/office/drawing/2014/main" id="{D4D3B4EC-9DDF-40D6-BB81-95EA2DA25A57}"/>
              </a:ext>
            </a:extLst>
          </p:cNvPr>
          <p:cNvSpPr txBox="1">
            <a:spLocks/>
          </p:cNvSpPr>
          <p:nvPr/>
        </p:nvSpPr>
        <p:spPr>
          <a:xfrm>
            <a:off x="1159790" y="443365"/>
            <a:ext cx="9071610" cy="617483"/>
          </a:xfrm>
          <a:prstGeom prst="rect">
            <a:avLst/>
          </a:prstGeom>
        </p:spPr>
        <p:txBody>
          <a:bodyPr vert="horz" lIns="91440" tIns="45720" rIns="91440" bIns="45720" rtlCol="0" anchor="ctr">
            <a:noAutofit/>
          </a:bodyPr>
          <a:lstStyle>
            <a:lvl1pPr algn="ctr" defTabSz="503972" rtl="0" eaLnBrk="1" latinLnBrk="0" hangingPunct="1">
              <a:spcBef>
                <a:spcPct val="0"/>
              </a:spcBef>
              <a:buNone/>
              <a:defRPr kumimoji="1" sz="4850" kern="1200">
                <a:solidFill>
                  <a:schemeClr val="tx1"/>
                </a:solidFill>
                <a:latin typeface="+mj-lt"/>
                <a:ea typeface="+mj-ea"/>
                <a:cs typeface="+mj-cs"/>
              </a:defRPr>
            </a:lvl1pPr>
          </a:lstStyle>
          <a:p>
            <a:pPr algn="l"/>
            <a:r>
              <a:rPr lang="ja-JP" altLang="en-US" sz="3600" b="1" dirty="0">
                <a:latin typeface="游ゴシック" panose="020B0400000000000000" pitchFamily="50" charset="-128"/>
                <a:ea typeface="游ゴシック" panose="020B0400000000000000" pitchFamily="50" charset="-128"/>
              </a:rPr>
              <a:t>飲酒を勧められる時</a:t>
            </a:r>
          </a:p>
        </p:txBody>
      </p:sp>
    </p:spTree>
    <p:extLst>
      <p:ext uri="{BB962C8B-B14F-4D97-AF65-F5344CB8AC3E}">
        <p14:creationId xmlns:p14="http://schemas.microsoft.com/office/powerpoint/2010/main" val="2408401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683169" y="1332000"/>
            <a:ext cx="9843581" cy="5343686"/>
          </a:xfrm>
        </p:spPr>
        <p:txBody>
          <a:bodyPr>
            <a:noAutofit/>
          </a:bodyPr>
          <a:lstStyle/>
          <a:p>
            <a:pPr>
              <a:spcBef>
                <a:spcPts val="0"/>
              </a:spcBef>
              <a:spcAft>
                <a:spcPts val="3000"/>
              </a:spcAft>
              <a:buClr>
                <a:srgbClr val="FFC000"/>
              </a:buClr>
              <a:buFont typeface="Wingdings" panose="05000000000000000000" pitchFamily="2" charset="2"/>
              <a:buChar char="l"/>
            </a:pPr>
            <a:r>
              <a:rPr lang="ja-JP" altLang="en-US" sz="2400" dirty="0">
                <a:latin typeface="游ゴシック Medium" panose="020B0500000000000000" pitchFamily="50" charset="-128"/>
                <a:ea typeface="游ゴシック Medium" panose="020B0500000000000000" pitchFamily="50" charset="-128"/>
              </a:rPr>
              <a:t>女性は男性に比べると「より少ない飲酒量」「より短い飲酒期間」でアルコールの害を受けると言われています。</a:t>
            </a:r>
            <a:endParaRPr lang="en-US" altLang="ja-JP" sz="2400" dirty="0">
              <a:latin typeface="游ゴシック Medium" panose="020B0500000000000000" pitchFamily="50" charset="-128"/>
              <a:ea typeface="游ゴシック Medium" panose="020B0500000000000000" pitchFamily="50" charset="-128"/>
            </a:endParaRPr>
          </a:p>
          <a:p>
            <a:pPr>
              <a:spcBef>
                <a:spcPts val="0"/>
              </a:spcBef>
              <a:spcAft>
                <a:spcPts val="3000"/>
              </a:spcAft>
              <a:buClr>
                <a:srgbClr val="FFC000"/>
              </a:buClr>
              <a:buFont typeface="Wingdings" panose="05000000000000000000" pitchFamily="2" charset="2"/>
              <a:buChar char="l"/>
            </a:pPr>
            <a:r>
              <a:rPr lang="ja-JP" altLang="en-US" sz="2400" dirty="0">
                <a:latin typeface="游ゴシック Medium" panose="020B0500000000000000" pitchFamily="50" charset="-128"/>
                <a:ea typeface="游ゴシック Medium" panose="020B0500000000000000" pitchFamily="50" charset="-128"/>
              </a:rPr>
              <a:t>女性は男性に比べて体の構造の違いから、体重・同じ飲酒量でも、血中アルコール濃度が高くなります。しかも、アルコール分解能力が男性の４分の３程度しかありません。</a:t>
            </a:r>
            <a:endParaRPr lang="en-US" altLang="ja-JP" sz="2400" dirty="0">
              <a:latin typeface="游ゴシック Medium" panose="020B0500000000000000" pitchFamily="50" charset="-128"/>
              <a:ea typeface="游ゴシック Medium" panose="020B0500000000000000" pitchFamily="50" charset="-128"/>
            </a:endParaRPr>
          </a:p>
          <a:p>
            <a:pPr>
              <a:spcBef>
                <a:spcPts val="0"/>
              </a:spcBef>
              <a:spcAft>
                <a:spcPts val="3000"/>
              </a:spcAft>
              <a:buClr>
                <a:srgbClr val="FFC000"/>
              </a:buClr>
              <a:buFont typeface="Wingdings" panose="05000000000000000000" pitchFamily="2" charset="2"/>
              <a:buChar char="l"/>
            </a:pPr>
            <a:r>
              <a:rPr lang="ja-JP" altLang="en-US" sz="2400" dirty="0">
                <a:latin typeface="游ゴシック Medium" panose="020B0500000000000000" pitchFamily="50" charset="-128"/>
                <a:ea typeface="游ゴシック Medium" panose="020B0500000000000000" pitchFamily="50" charset="-128"/>
              </a:rPr>
              <a:t>また、女性ホルモンにはアルコール分解を抑える作用があると言われ、女性の安全な飲酒量は男性の半分程度とされています。　</a:t>
            </a:r>
            <a:endParaRPr lang="en-US" altLang="ja-JP" sz="2400" dirty="0">
              <a:latin typeface="游ゴシック Medium" panose="020B0500000000000000" pitchFamily="50" charset="-128"/>
              <a:ea typeface="游ゴシック Medium" panose="020B0500000000000000" pitchFamily="50" charset="-128"/>
            </a:endParaRPr>
          </a:p>
          <a:p>
            <a:pPr>
              <a:spcBef>
                <a:spcPts val="0"/>
              </a:spcBef>
              <a:spcAft>
                <a:spcPts val="3000"/>
              </a:spcAft>
              <a:buClr>
                <a:srgbClr val="FFC000"/>
              </a:buClr>
              <a:buFont typeface="Wingdings" panose="05000000000000000000" pitchFamily="2" charset="2"/>
              <a:buChar char="l"/>
            </a:pPr>
            <a:r>
              <a:rPr lang="ja-JP" altLang="en-US" sz="2400" dirty="0">
                <a:latin typeface="游ゴシック Medium" panose="020B0500000000000000" pitchFamily="50" charset="-128"/>
                <a:ea typeface="游ゴシック Medium" panose="020B0500000000000000" pitchFamily="50" charset="-128"/>
              </a:rPr>
              <a:t>従って、急性アルコール中毒をはじめお酒にかかわる心配も多く、さらに、拒食症や過食症などの摂食障害も注目されています。</a:t>
            </a:r>
            <a:endParaRPr lang="en-US" altLang="ja-JP" sz="2400" dirty="0">
              <a:latin typeface="游ゴシック Medium" panose="020B0500000000000000" pitchFamily="50" charset="-128"/>
              <a:ea typeface="游ゴシック Medium" panose="020B0500000000000000" pitchFamily="50" charset="-128"/>
            </a:endParaRPr>
          </a:p>
        </p:txBody>
      </p:sp>
      <p:sp>
        <p:nvSpPr>
          <p:cNvPr id="7" name="テキスト ボックス 6">
            <a:extLst>
              <a:ext uri="{FF2B5EF4-FFF2-40B4-BE49-F238E27FC236}">
                <a16:creationId xmlns:a16="http://schemas.microsoft.com/office/drawing/2014/main" id="{4AF42FBF-E7EC-4430-8C60-69F704688EFE}"/>
              </a:ext>
            </a:extLst>
          </p:cNvPr>
          <p:cNvSpPr txBox="1"/>
          <p:nvPr/>
        </p:nvSpPr>
        <p:spPr>
          <a:xfrm>
            <a:off x="644419" y="7120456"/>
            <a:ext cx="5830113"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ja-JP" altLang="en-US" sz="900" dirty="0">
                <a:latin typeface="Yu Gothic UI" panose="020B0500000000000000" pitchFamily="50" charset="-128"/>
                <a:ea typeface="Yu Gothic UI" panose="020B0500000000000000" pitchFamily="50" charset="-128"/>
              </a:rPr>
              <a:t>ビール酒造組合、日本洋酒酒造組合</a:t>
            </a:r>
            <a:r>
              <a:rPr lang="ja-JP" altLang="en-US" sz="900" dirty="0">
                <a:latin typeface="Yu Gothic UI" panose="020B0500000000000000" pitchFamily="50" charset="-128"/>
                <a:ea typeface="Yu Gothic UI" panose="020B0500000000000000" pitchFamily="50" charset="-128"/>
                <a:cs typeface="Aharoni" panose="02010803020104030203" pitchFamily="2" charset="-79"/>
              </a:rPr>
              <a:t>「</a:t>
            </a:r>
            <a:r>
              <a:rPr lang="ja-JP" altLang="en-US" sz="900" dirty="0">
                <a:latin typeface="Yu Gothic UI" panose="020B0500000000000000" pitchFamily="50" charset="-128"/>
                <a:ea typeface="Yu Gothic UI" panose="020B0500000000000000" pitchFamily="50" charset="-128"/>
              </a:rPr>
              <a:t>適性飲酒のススメ」</a:t>
            </a:r>
          </a:p>
        </p:txBody>
      </p:sp>
      <p:grpSp>
        <p:nvGrpSpPr>
          <p:cNvPr id="8" name="グループ化 7">
            <a:extLst>
              <a:ext uri="{FF2B5EF4-FFF2-40B4-BE49-F238E27FC236}">
                <a16:creationId xmlns:a16="http://schemas.microsoft.com/office/drawing/2014/main" id="{950AAA78-D8E9-4F35-9A4E-8F1C425E260B}"/>
              </a:ext>
            </a:extLst>
          </p:cNvPr>
          <p:cNvGrpSpPr/>
          <p:nvPr/>
        </p:nvGrpSpPr>
        <p:grpSpPr>
          <a:xfrm>
            <a:off x="683170" y="525517"/>
            <a:ext cx="427497" cy="415776"/>
            <a:chOff x="683170" y="525517"/>
            <a:chExt cx="427497" cy="415776"/>
          </a:xfrm>
        </p:grpSpPr>
        <p:sp>
          <p:nvSpPr>
            <p:cNvPr id="9" name="四角形: 角を丸くする 8">
              <a:extLst>
                <a:ext uri="{FF2B5EF4-FFF2-40B4-BE49-F238E27FC236}">
                  <a16:creationId xmlns:a16="http://schemas.microsoft.com/office/drawing/2014/main" id="{F24DEFE9-2B98-4191-A029-1BDD1582AD8B}"/>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11CF3310-27DB-4594-88F9-A078D9BC675D}"/>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40693F37-B4CC-4983-A608-DC767CE2782E}"/>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EC541A1E-C2A4-4A3F-A983-034EBC5839C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タイトル 1">
            <a:extLst>
              <a:ext uri="{FF2B5EF4-FFF2-40B4-BE49-F238E27FC236}">
                <a16:creationId xmlns:a16="http://schemas.microsoft.com/office/drawing/2014/main" id="{122EEC13-F033-4F6B-82AB-A213ABA79E4B}"/>
              </a:ext>
            </a:extLst>
          </p:cNvPr>
          <p:cNvSpPr txBox="1">
            <a:spLocks/>
          </p:cNvSpPr>
          <p:nvPr/>
        </p:nvSpPr>
        <p:spPr>
          <a:xfrm>
            <a:off x="1159790" y="439219"/>
            <a:ext cx="9366960" cy="617483"/>
          </a:xfrm>
          <a:prstGeom prst="rect">
            <a:avLst/>
          </a:prstGeom>
        </p:spPr>
        <p:txBody>
          <a:bodyPr vert="horz" lIns="91440" tIns="45720" rIns="91440" bIns="45720" rtlCol="0" anchor="ctr">
            <a:noAutofit/>
          </a:bodyPr>
          <a:lstStyle>
            <a:lvl1pPr algn="ctr" defTabSz="503972" rtl="0" eaLnBrk="1" latinLnBrk="0" hangingPunct="1">
              <a:spcBef>
                <a:spcPct val="0"/>
              </a:spcBef>
              <a:buNone/>
              <a:defRPr kumimoji="1" sz="4850" kern="1200">
                <a:solidFill>
                  <a:schemeClr val="tx1"/>
                </a:solidFill>
                <a:latin typeface="+mj-lt"/>
                <a:ea typeface="+mj-ea"/>
                <a:cs typeface="+mj-cs"/>
              </a:defRPr>
            </a:lvl1pPr>
          </a:lstStyle>
          <a:p>
            <a:pPr algn="l"/>
            <a:r>
              <a:rPr lang="ja-JP" altLang="en-US" sz="3000" b="1" dirty="0">
                <a:latin typeface="游ゴシック" panose="020B0400000000000000" pitchFamily="50" charset="-128"/>
                <a:ea typeface="游ゴシック" panose="020B0400000000000000" pitchFamily="50" charset="-128"/>
              </a:rPr>
              <a:t>女性だから、特に注意が必要な飲酒と飲酒による障害</a:t>
            </a:r>
          </a:p>
        </p:txBody>
      </p:sp>
    </p:spTree>
    <p:extLst>
      <p:ext uri="{BB962C8B-B14F-4D97-AF65-F5344CB8AC3E}">
        <p14:creationId xmlns:p14="http://schemas.microsoft.com/office/powerpoint/2010/main" val="1983754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3169" y="1332000"/>
            <a:ext cx="9756000" cy="4989036"/>
          </a:xfrm>
        </p:spPr>
        <p:txBody>
          <a:bodyPr>
            <a:noAutofit/>
          </a:bodyPr>
          <a:lstStyle/>
          <a:p>
            <a:pPr>
              <a:spcBef>
                <a:spcPts val="0"/>
              </a:spcBef>
              <a:spcAft>
                <a:spcPts val="3000"/>
              </a:spcAft>
              <a:buClr>
                <a:srgbClr val="FFC000"/>
              </a:buClr>
              <a:buFont typeface="Wingdings" panose="05000000000000000000" pitchFamily="2" charset="2"/>
              <a:buChar char="l"/>
            </a:pPr>
            <a:r>
              <a:rPr lang="ja-JP" altLang="en-US" sz="2400" dirty="0">
                <a:latin typeface="游ゴシック Medium" panose="020B0500000000000000" pitchFamily="50" charset="-128"/>
                <a:ea typeface="游ゴシック Medium" panose="020B0500000000000000" pitchFamily="50" charset="-128"/>
              </a:rPr>
              <a:t>イッキ飲みや早飲み競争の強要、お酒が飲めない人や飲みたくない人への飲酒の強要は、絶対にやめてください。</a:t>
            </a:r>
            <a:endParaRPr lang="en-US" altLang="ja-JP" sz="2400" dirty="0">
              <a:latin typeface="游ゴシック Medium" panose="020B0500000000000000" pitchFamily="50" charset="-128"/>
              <a:ea typeface="游ゴシック Medium" panose="020B0500000000000000" pitchFamily="50" charset="-128"/>
            </a:endParaRPr>
          </a:p>
          <a:p>
            <a:pPr>
              <a:spcBef>
                <a:spcPts val="0"/>
              </a:spcBef>
              <a:spcAft>
                <a:spcPts val="3000"/>
              </a:spcAft>
              <a:buClr>
                <a:srgbClr val="FFC000"/>
              </a:buClr>
              <a:buFont typeface="Wingdings" panose="05000000000000000000" pitchFamily="2" charset="2"/>
              <a:buChar char="l"/>
            </a:pPr>
            <a:r>
              <a:rPr lang="ja-JP" altLang="en-US" sz="2400" dirty="0">
                <a:latin typeface="游ゴシック Medium" panose="020B0500000000000000" pitchFamily="50" charset="-128"/>
                <a:ea typeface="游ゴシック Medium" panose="020B0500000000000000" pitchFamily="50" charset="-128"/>
              </a:rPr>
              <a:t>お酒の強要が起こりやすい状況には、上司や先輩などの立場が上の人との酒席があります。職場の宴席や大学生のコンパなどで、場を盛り上げるためにイッキ飲みをさせたり、飲めない人に無理強いするケースがあります。</a:t>
            </a:r>
            <a:endParaRPr lang="en-US" altLang="ja-JP" sz="2400" dirty="0">
              <a:latin typeface="游ゴシック Medium" panose="020B0500000000000000" pitchFamily="50" charset="-128"/>
              <a:ea typeface="游ゴシック Medium" panose="020B0500000000000000" pitchFamily="50" charset="-128"/>
            </a:endParaRPr>
          </a:p>
          <a:p>
            <a:pPr>
              <a:spcBef>
                <a:spcPts val="0"/>
              </a:spcBef>
              <a:spcAft>
                <a:spcPts val="3000"/>
              </a:spcAft>
              <a:buClr>
                <a:srgbClr val="FFC000"/>
              </a:buClr>
              <a:buFont typeface="Wingdings" panose="05000000000000000000" pitchFamily="2" charset="2"/>
              <a:buChar char="l"/>
            </a:pPr>
            <a:r>
              <a:rPr lang="ja-JP" altLang="en-US" sz="2400" dirty="0">
                <a:latin typeface="游ゴシック Medium" panose="020B0500000000000000" pitchFamily="50" charset="-128"/>
                <a:ea typeface="游ゴシック Medium" panose="020B0500000000000000" pitchFamily="50" charset="-128"/>
              </a:rPr>
              <a:t>こうした行為は、相手を傷つける人権侵害にあたります。</a:t>
            </a:r>
            <a:br>
              <a:rPr lang="en-US" altLang="ja-JP" sz="2400" dirty="0">
                <a:latin typeface="游ゴシック Medium" panose="020B0500000000000000" pitchFamily="50" charset="-128"/>
                <a:ea typeface="游ゴシック Medium" panose="020B0500000000000000" pitchFamily="50" charset="-128"/>
              </a:rPr>
            </a:br>
            <a:r>
              <a:rPr lang="ja-JP" altLang="en-US" sz="2400" dirty="0">
                <a:latin typeface="游ゴシック Medium" panose="020B0500000000000000" pitchFamily="50" charset="-128"/>
                <a:ea typeface="游ゴシック Medium" panose="020B0500000000000000" pitchFamily="50" charset="-128"/>
              </a:rPr>
              <a:t>「しない」「させない」ようにしましょう。</a:t>
            </a:r>
            <a:endParaRPr lang="en-US" altLang="ja-JP" sz="2400" dirty="0">
              <a:latin typeface="游ゴシック Medium" panose="020B0500000000000000" pitchFamily="50" charset="-128"/>
              <a:ea typeface="游ゴシック Medium" panose="020B0500000000000000" pitchFamily="50" charset="-128"/>
            </a:endParaRPr>
          </a:p>
        </p:txBody>
      </p:sp>
      <p:sp>
        <p:nvSpPr>
          <p:cNvPr id="6" name="テキスト ボックス 5">
            <a:extLst>
              <a:ext uri="{FF2B5EF4-FFF2-40B4-BE49-F238E27FC236}">
                <a16:creationId xmlns:a16="http://schemas.microsoft.com/office/drawing/2014/main" id="{EB72CD74-0C85-459B-969B-7E7AAFCD6EAD}"/>
              </a:ext>
            </a:extLst>
          </p:cNvPr>
          <p:cNvSpPr txBox="1"/>
          <p:nvPr/>
        </p:nvSpPr>
        <p:spPr>
          <a:xfrm>
            <a:off x="644419" y="7120456"/>
            <a:ext cx="5830113"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ja-JP" altLang="en-US" sz="900" dirty="0">
                <a:latin typeface="Yu Gothic UI" panose="020B0500000000000000" pitchFamily="50" charset="-128"/>
                <a:ea typeface="Yu Gothic UI" panose="020B0500000000000000" pitchFamily="50" charset="-128"/>
              </a:rPr>
              <a:t>ビール酒造組合、日本洋酒酒造組合</a:t>
            </a:r>
            <a:r>
              <a:rPr lang="ja-JP" altLang="en-US" sz="900" dirty="0">
                <a:latin typeface="Yu Gothic UI" panose="020B0500000000000000" pitchFamily="50" charset="-128"/>
                <a:ea typeface="Yu Gothic UI" panose="020B0500000000000000" pitchFamily="50" charset="-128"/>
                <a:cs typeface="Aharoni" panose="02010803020104030203" pitchFamily="2" charset="-79"/>
              </a:rPr>
              <a:t>「</a:t>
            </a:r>
            <a:r>
              <a:rPr lang="ja-JP" altLang="en-US" sz="900" dirty="0">
                <a:latin typeface="Yu Gothic UI" panose="020B0500000000000000" pitchFamily="50" charset="-128"/>
                <a:ea typeface="Yu Gothic UI" panose="020B0500000000000000" pitchFamily="50" charset="-128"/>
              </a:rPr>
              <a:t>適性飲酒のススメ」</a:t>
            </a:r>
          </a:p>
        </p:txBody>
      </p:sp>
      <p:grpSp>
        <p:nvGrpSpPr>
          <p:cNvPr id="7" name="グループ化 6">
            <a:extLst>
              <a:ext uri="{FF2B5EF4-FFF2-40B4-BE49-F238E27FC236}">
                <a16:creationId xmlns:a16="http://schemas.microsoft.com/office/drawing/2014/main" id="{0C8C0A4B-8954-40CA-A71D-623F89B78815}"/>
              </a:ext>
            </a:extLst>
          </p:cNvPr>
          <p:cNvGrpSpPr/>
          <p:nvPr/>
        </p:nvGrpSpPr>
        <p:grpSpPr>
          <a:xfrm>
            <a:off x="683170" y="525517"/>
            <a:ext cx="427497" cy="415776"/>
            <a:chOff x="683170" y="525517"/>
            <a:chExt cx="427497" cy="415776"/>
          </a:xfrm>
        </p:grpSpPr>
        <p:sp>
          <p:nvSpPr>
            <p:cNvPr id="8" name="四角形: 角を丸くする 7">
              <a:extLst>
                <a:ext uri="{FF2B5EF4-FFF2-40B4-BE49-F238E27FC236}">
                  <a16:creationId xmlns:a16="http://schemas.microsoft.com/office/drawing/2014/main" id="{D360380E-A685-4D86-8860-C7F50B387370}"/>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2CD9C721-D809-49A1-9E0D-EC4780F050D2}"/>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A9147A1A-290E-49F0-8E96-B04AD90D1DF1}"/>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9E29E2D7-6D15-4163-AB31-081C6596EA4F}"/>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タイトル 1">
            <a:extLst>
              <a:ext uri="{FF2B5EF4-FFF2-40B4-BE49-F238E27FC236}">
                <a16:creationId xmlns:a16="http://schemas.microsoft.com/office/drawing/2014/main" id="{026F3187-C14A-44CC-AABD-31C14535C117}"/>
              </a:ext>
            </a:extLst>
          </p:cNvPr>
          <p:cNvSpPr txBox="1">
            <a:spLocks/>
          </p:cNvSpPr>
          <p:nvPr/>
        </p:nvSpPr>
        <p:spPr>
          <a:xfrm>
            <a:off x="1159790" y="443365"/>
            <a:ext cx="9071610" cy="617483"/>
          </a:xfrm>
          <a:prstGeom prst="rect">
            <a:avLst/>
          </a:prstGeom>
        </p:spPr>
        <p:txBody>
          <a:bodyPr vert="horz" lIns="91440" tIns="45720" rIns="91440" bIns="45720" rtlCol="0" anchor="ctr">
            <a:noAutofit/>
          </a:bodyPr>
          <a:lstStyle>
            <a:lvl1pPr algn="ctr" defTabSz="503972" rtl="0" eaLnBrk="1" latinLnBrk="0" hangingPunct="1">
              <a:spcBef>
                <a:spcPct val="0"/>
              </a:spcBef>
              <a:buNone/>
              <a:defRPr kumimoji="1" sz="4850" kern="1200">
                <a:solidFill>
                  <a:schemeClr val="tx1"/>
                </a:solidFill>
                <a:latin typeface="+mj-lt"/>
                <a:ea typeface="+mj-ea"/>
                <a:cs typeface="+mj-cs"/>
              </a:defRPr>
            </a:lvl1pPr>
          </a:lstStyle>
          <a:p>
            <a:pPr algn="l"/>
            <a:r>
              <a:rPr lang="ja-JP" altLang="en-US" sz="3600" b="1" dirty="0">
                <a:latin typeface="游ゴシック" panose="020B0400000000000000" pitchFamily="50" charset="-128"/>
                <a:ea typeface="游ゴシック" panose="020B0400000000000000" pitchFamily="50" charset="-128"/>
              </a:rPr>
              <a:t>お酒の強要は、人権侵害です</a:t>
            </a:r>
          </a:p>
        </p:txBody>
      </p:sp>
    </p:spTree>
    <p:extLst>
      <p:ext uri="{BB962C8B-B14F-4D97-AF65-F5344CB8AC3E}">
        <p14:creationId xmlns:p14="http://schemas.microsoft.com/office/powerpoint/2010/main" val="2991737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3170" y="1332000"/>
            <a:ext cx="9756000" cy="3888264"/>
          </a:xfrm>
        </p:spPr>
        <p:txBody>
          <a:bodyPr>
            <a:noAutofit/>
          </a:bodyPr>
          <a:lstStyle/>
          <a:p>
            <a:pPr>
              <a:spcBef>
                <a:spcPts val="2000"/>
              </a:spcBef>
              <a:buClr>
                <a:srgbClr val="FFC000"/>
              </a:buClr>
              <a:buFont typeface="Wingdings" panose="05000000000000000000" pitchFamily="2" charset="2"/>
              <a:buChar char="l"/>
            </a:pPr>
            <a:r>
              <a:rPr lang="ja-JP" altLang="en-US" sz="2400" dirty="0">
                <a:latin typeface="游ゴシック Medium" panose="020B0500000000000000" pitchFamily="50" charset="-128"/>
                <a:ea typeface="游ゴシック Medium" panose="020B0500000000000000" pitchFamily="50" charset="-128"/>
              </a:rPr>
              <a:t>ノンアルコール飲料とは、ノンアルコールビール、ノンアルコールワイン、ノンアルコール蒸留酒など、アルコール度数が</a:t>
            </a:r>
            <a:r>
              <a:rPr lang="en-US" altLang="ja-JP" sz="2400" dirty="0">
                <a:latin typeface="游ゴシック Medium" panose="020B0500000000000000" pitchFamily="50" charset="-128"/>
                <a:ea typeface="游ゴシック Medium" panose="020B0500000000000000" pitchFamily="50" charset="-128"/>
              </a:rPr>
              <a:t>0.00</a:t>
            </a:r>
            <a:r>
              <a:rPr lang="ja-JP" altLang="en-US" sz="2400" dirty="0">
                <a:latin typeface="游ゴシック Medium" panose="020B0500000000000000" pitchFamily="50" charset="-128"/>
                <a:ea typeface="游ゴシック Medium" panose="020B0500000000000000" pitchFamily="50" charset="-128"/>
              </a:rPr>
              <a:t>％（厳密には</a:t>
            </a:r>
            <a:r>
              <a:rPr lang="en-US" altLang="ja-JP" sz="2400" dirty="0">
                <a:latin typeface="游ゴシック Medium" panose="020B0500000000000000" pitchFamily="50" charset="-128"/>
                <a:ea typeface="游ゴシック Medium" panose="020B0500000000000000" pitchFamily="50" charset="-128"/>
              </a:rPr>
              <a:t>1</a:t>
            </a:r>
            <a:r>
              <a:rPr lang="ja-JP" altLang="en-US" sz="2400" dirty="0">
                <a:latin typeface="游ゴシック Medium" panose="020B0500000000000000" pitchFamily="50" charset="-128"/>
                <a:ea typeface="游ゴシック Medium" panose="020B0500000000000000" pitchFamily="50" charset="-128"/>
              </a:rPr>
              <a:t>％未満）で、味わいが酒類に類似しており、満</a:t>
            </a:r>
            <a:r>
              <a:rPr lang="en-US" altLang="ja-JP" sz="2400" dirty="0">
                <a:latin typeface="游ゴシック Medium" panose="020B0500000000000000" pitchFamily="50" charset="-128"/>
                <a:ea typeface="游ゴシック Medium" panose="020B0500000000000000" pitchFamily="50" charset="-128"/>
              </a:rPr>
              <a:t>20 </a:t>
            </a:r>
            <a:r>
              <a:rPr lang="ja-JP" altLang="en-US" sz="2400" dirty="0">
                <a:latin typeface="游ゴシック Medium" panose="020B0500000000000000" pitchFamily="50" charset="-128"/>
                <a:ea typeface="游ゴシック Medium" panose="020B0500000000000000" pitchFamily="50" charset="-128"/>
              </a:rPr>
              <a:t>歳以上の成人の飲用を想定・推奨しているもの。</a:t>
            </a:r>
          </a:p>
          <a:p>
            <a:pPr>
              <a:spcBef>
                <a:spcPts val="2000"/>
              </a:spcBef>
              <a:buClr>
                <a:srgbClr val="FFC000"/>
              </a:buClr>
              <a:buFont typeface="Wingdings" panose="05000000000000000000" pitchFamily="2" charset="2"/>
              <a:buChar char="l"/>
            </a:pPr>
            <a:r>
              <a:rPr lang="ja-JP" altLang="en-US" sz="2400" dirty="0">
                <a:latin typeface="游ゴシック Medium" panose="020B0500000000000000" pitchFamily="50" charset="-128"/>
                <a:ea typeface="游ゴシック Medium" panose="020B0500000000000000" pitchFamily="50" charset="-128"/>
              </a:rPr>
              <a:t>ノンアルコール飲料は未成年者が飲用しても体に害はなく、法律に触れないが、中高生の約</a:t>
            </a:r>
            <a:r>
              <a:rPr lang="en-US" altLang="ja-JP" sz="2400" dirty="0">
                <a:latin typeface="游ゴシック Medium" panose="020B0500000000000000" pitchFamily="50" charset="-128"/>
                <a:ea typeface="游ゴシック Medium" panose="020B0500000000000000" pitchFamily="50" charset="-128"/>
              </a:rPr>
              <a:t>30</a:t>
            </a:r>
            <a:r>
              <a:rPr lang="ja-JP" altLang="en-US" sz="2400" dirty="0">
                <a:latin typeface="游ゴシック Medium" panose="020B0500000000000000" pitchFamily="50" charset="-128"/>
                <a:ea typeface="游ゴシック Medium" panose="020B0500000000000000" pitchFamily="50" charset="-128"/>
              </a:rPr>
              <a:t>％が飲用している実態から、</a:t>
            </a:r>
            <a:r>
              <a:rPr lang="ja-JP" altLang="en-US" sz="2400" spc="-20" dirty="0">
                <a:latin typeface="游ゴシック Medium" panose="020B0500000000000000" pitchFamily="50" charset="-128"/>
                <a:ea typeface="游ゴシック Medium" panose="020B0500000000000000" pitchFamily="50" charset="-128"/>
              </a:rPr>
              <a:t>飲酒に興味を持つきっかけ、さらに将来的に依存症を引き起こす危険性があり、酒類業界によるアルコール関連広告の自主的制限、メーカーから販売店での年齢確認が通達されている。</a:t>
            </a:r>
            <a:endParaRPr lang="en-US" altLang="ja-JP" sz="2400" spc="-20" dirty="0">
              <a:latin typeface="游ゴシック Medium" panose="020B0500000000000000" pitchFamily="50" charset="-128"/>
              <a:ea typeface="游ゴシック Medium" panose="020B0500000000000000" pitchFamily="50" charset="-128"/>
            </a:endParaRPr>
          </a:p>
          <a:p>
            <a:pPr marL="2598738" indent="-2598738">
              <a:spcBef>
                <a:spcPts val="2000"/>
              </a:spcBef>
              <a:buNone/>
            </a:pPr>
            <a:r>
              <a:rPr lang="ja-JP" altLang="en-US" sz="2000" dirty="0">
                <a:latin typeface="游ゴシック Medium" panose="020B0500000000000000" pitchFamily="50" charset="-128"/>
                <a:ea typeface="游ゴシック Medium" panose="020B0500000000000000" pitchFamily="50" charset="-128"/>
              </a:rPr>
              <a:t>　</a:t>
            </a:r>
          </a:p>
        </p:txBody>
      </p:sp>
      <p:grpSp>
        <p:nvGrpSpPr>
          <p:cNvPr id="5" name="グループ化 4">
            <a:extLst>
              <a:ext uri="{FF2B5EF4-FFF2-40B4-BE49-F238E27FC236}">
                <a16:creationId xmlns:a16="http://schemas.microsoft.com/office/drawing/2014/main" id="{9D2BBCB1-5E46-4C8C-82B0-1F55178FB6D0}"/>
              </a:ext>
            </a:extLst>
          </p:cNvPr>
          <p:cNvGrpSpPr/>
          <p:nvPr/>
        </p:nvGrpSpPr>
        <p:grpSpPr>
          <a:xfrm>
            <a:off x="683170" y="525517"/>
            <a:ext cx="427497" cy="415776"/>
            <a:chOff x="683170" y="525517"/>
            <a:chExt cx="427497" cy="415776"/>
          </a:xfrm>
        </p:grpSpPr>
        <p:sp>
          <p:nvSpPr>
            <p:cNvPr id="6" name="四角形: 角を丸くする 5">
              <a:extLst>
                <a:ext uri="{FF2B5EF4-FFF2-40B4-BE49-F238E27FC236}">
                  <a16:creationId xmlns:a16="http://schemas.microsoft.com/office/drawing/2014/main" id="{202C6A13-DACC-46E9-8A53-C6C572FAE33F}"/>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80B5387F-2332-47BC-B63E-9A1A3FFF9AA0}"/>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C4BB9A4F-326C-4E5C-A4C1-A6F11EDA26CF}"/>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F92C037A-1AEF-4F8B-BAB3-BF4A0082F4E4}"/>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タイトル 1">
            <a:extLst>
              <a:ext uri="{FF2B5EF4-FFF2-40B4-BE49-F238E27FC236}">
                <a16:creationId xmlns:a16="http://schemas.microsoft.com/office/drawing/2014/main" id="{9282AB8A-0EFD-4423-9D45-E2976E18C2AC}"/>
              </a:ext>
            </a:extLst>
          </p:cNvPr>
          <p:cNvSpPr txBox="1">
            <a:spLocks/>
          </p:cNvSpPr>
          <p:nvPr/>
        </p:nvSpPr>
        <p:spPr>
          <a:xfrm>
            <a:off x="1159790" y="443365"/>
            <a:ext cx="9071610" cy="617483"/>
          </a:xfrm>
          <a:prstGeom prst="rect">
            <a:avLst/>
          </a:prstGeom>
        </p:spPr>
        <p:txBody>
          <a:bodyPr vert="horz" lIns="91440" tIns="45720" rIns="91440" bIns="45720" rtlCol="0" anchor="ctr">
            <a:noAutofit/>
          </a:bodyPr>
          <a:lstStyle>
            <a:lvl1pPr algn="ctr" defTabSz="503972" rtl="0" eaLnBrk="1" latinLnBrk="0" hangingPunct="1">
              <a:spcBef>
                <a:spcPct val="0"/>
              </a:spcBef>
              <a:buNone/>
              <a:defRPr kumimoji="1" sz="4850" kern="1200">
                <a:solidFill>
                  <a:schemeClr val="tx1"/>
                </a:solidFill>
                <a:latin typeface="+mj-lt"/>
                <a:ea typeface="+mj-ea"/>
                <a:cs typeface="+mj-cs"/>
              </a:defRPr>
            </a:lvl1pPr>
          </a:lstStyle>
          <a:p>
            <a:pPr algn="l"/>
            <a:r>
              <a:rPr lang="ja-JP" altLang="en-US" sz="3600" b="1" dirty="0">
                <a:latin typeface="游ゴシック" panose="020B0400000000000000" pitchFamily="50" charset="-128"/>
                <a:ea typeface="游ゴシック" panose="020B0400000000000000" pitchFamily="50" charset="-128"/>
              </a:rPr>
              <a:t>ノンアルコール飲料</a:t>
            </a:r>
          </a:p>
        </p:txBody>
      </p:sp>
      <p:sp>
        <p:nvSpPr>
          <p:cNvPr id="2" name="四角形: 角を丸くする 1">
            <a:extLst>
              <a:ext uri="{FF2B5EF4-FFF2-40B4-BE49-F238E27FC236}">
                <a16:creationId xmlns:a16="http://schemas.microsoft.com/office/drawing/2014/main" id="{B143E7BE-B61F-4DE2-B4E1-75854497D1CC}"/>
              </a:ext>
            </a:extLst>
          </p:cNvPr>
          <p:cNvSpPr/>
          <p:nvPr/>
        </p:nvSpPr>
        <p:spPr>
          <a:xfrm>
            <a:off x="777763" y="5277658"/>
            <a:ext cx="2598234" cy="457200"/>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dist"/>
            <a:r>
              <a:rPr lang="ja-JP" altLang="en-US" sz="2000" b="1" dirty="0">
                <a:solidFill>
                  <a:schemeClr val="bg1"/>
                </a:solidFill>
                <a:latin typeface="游ゴシック" panose="020B0400000000000000" pitchFamily="50" charset="-128"/>
                <a:ea typeface="游ゴシック" panose="020B0400000000000000" pitchFamily="50" charset="-128"/>
              </a:rPr>
              <a:t>消費者委員会の立場</a:t>
            </a:r>
            <a:endParaRPr kumimoji="1" lang="ja-JP" altLang="en-US" sz="2000" b="1" dirty="0">
              <a:solidFill>
                <a:schemeClr val="bg1"/>
              </a:solidFill>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FFAC53AC-ADEE-4674-B46C-A018AF9C80D2}"/>
              </a:ext>
            </a:extLst>
          </p:cNvPr>
          <p:cNvSpPr txBox="1"/>
          <p:nvPr/>
        </p:nvSpPr>
        <p:spPr>
          <a:xfrm>
            <a:off x="3430472" y="5236043"/>
            <a:ext cx="6735337" cy="1323439"/>
          </a:xfrm>
          <a:prstGeom prst="rect">
            <a:avLst/>
          </a:prstGeom>
          <a:noFill/>
        </p:spPr>
        <p:txBody>
          <a:bodyPr wrap="square" rtlCol="0">
            <a:spAutoFit/>
          </a:bodyPr>
          <a:lstStyle/>
          <a:p>
            <a:r>
              <a:rPr lang="ja-JP" altLang="en-US" sz="2000" dirty="0">
                <a:latin typeface="游ゴシック Medium" panose="020B0500000000000000" pitchFamily="50" charset="-128"/>
                <a:ea typeface="游ゴシック Medium" panose="020B0500000000000000" pitchFamily="50" charset="-128"/>
              </a:rPr>
              <a:t>未成年者のノンアルコール飲料の飲用が飲酒につながる懸念があることから、特定保健用食品の許可表示は適当ではないと答申。</a:t>
            </a:r>
          </a:p>
          <a:p>
            <a:endParaRPr kumimoji="1" lang="ja-JP" altLang="en-US" sz="2000" dirty="0"/>
          </a:p>
        </p:txBody>
      </p:sp>
      <p:sp>
        <p:nvSpPr>
          <p:cNvPr id="11" name="四角形: 角を丸くする 10">
            <a:extLst>
              <a:ext uri="{FF2B5EF4-FFF2-40B4-BE49-F238E27FC236}">
                <a16:creationId xmlns:a16="http://schemas.microsoft.com/office/drawing/2014/main" id="{60ED02F4-7C06-4525-A720-1FA9496E53B0}"/>
              </a:ext>
            </a:extLst>
          </p:cNvPr>
          <p:cNvSpPr/>
          <p:nvPr/>
        </p:nvSpPr>
        <p:spPr>
          <a:xfrm>
            <a:off x="777763" y="6350368"/>
            <a:ext cx="2598234" cy="457200"/>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dist"/>
            <a:r>
              <a:rPr lang="ja-JP" altLang="en-US" sz="2000" b="1" dirty="0">
                <a:solidFill>
                  <a:schemeClr val="bg1"/>
                </a:solidFill>
                <a:latin typeface="游ゴシック" panose="020B0400000000000000" pitchFamily="50" charset="-128"/>
                <a:ea typeface="游ゴシック" panose="020B0400000000000000" pitchFamily="50" charset="-128"/>
              </a:rPr>
              <a:t>消費者庁の立場</a:t>
            </a:r>
          </a:p>
        </p:txBody>
      </p:sp>
      <p:sp>
        <p:nvSpPr>
          <p:cNvPr id="12" name="テキスト ボックス 11">
            <a:extLst>
              <a:ext uri="{FF2B5EF4-FFF2-40B4-BE49-F238E27FC236}">
                <a16:creationId xmlns:a16="http://schemas.microsoft.com/office/drawing/2014/main" id="{FF616497-B823-40CA-AF51-C4D049D993AC}"/>
              </a:ext>
            </a:extLst>
          </p:cNvPr>
          <p:cNvSpPr txBox="1"/>
          <p:nvPr/>
        </p:nvSpPr>
        <p:spPr>
          <a:xfrm>
            <a:off x="3430472" y="6365117"/>
            <a:ext cx="6954223" cy="707886"/>
          </a:xfrm>
          <a:prstGeom prst="rect">
            <a:avLst/>
          </a:prstGeom>
          <a:noFill/>
        </p:spPr>
        <p:txBody>
          <a:bodyPr wrap="square" rtlCol="0">
            <a:spAutoFit/>
          </a:bodyPr>
          <a:lstStyle/>
          <a:p>
            <a:r>
              <a:rPr lang="ja-JP" altLang="en-US" sz="2000" dirty="0">
                <a:latin typeface="游ゴシック Medium" panose="020B0500000000000000" pitchFamily="50" charset="-128"/>
                <a:ea typeface="游ゴシック Medium" panose="020B0500000000000000" pitchFamily="50" charset="-128"/>
              </a:rPr>
              <a:t>上記委員会の判断を覆し、同委員会の懸念を配慮しつつ、特定保健用食品の許可表示を適当とした。</a:t>
            </a:r>
            <a:endParaRPr kumimoji="1" lang="ja-JP" altLang="en-US" sz="2000" dirty="0"/>
          </a:p>
        </p:txBody>
      </p:sp>
    </p:spTree>
    <p:extLst>
      <p:ext uri="{BB962C8B-B14F-4D97-AF65-F5344CB8AC3E}">
        <p14:creationId xmlns:p14="http://schemas.microsoft.com/office/powerpoint/2010/main" val="3354736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9790" y="443365"/>
            <a:ext cx="9071610" cy="617483"/>
          </a:xfrm>
        </p:spPr>
        <p:txBody>
          <a:bodyPr>
            <a:noAutofit/>
          </a:bodyPr>
          <a:lstStyle/>
          <a:p>
            <a:pPr algn="l"/>
            <a:r>
              <a:rPr lang="ja-JP" altLang="ja-JP" sz="3600" b="1" dirty="0">
                <a:latin typeface="游ゴシック" panose="020B0400000000000000" pitchFamily="50" charset="-128"/>
                <a:ea typeface="游ゴシック" panose="020B0400000000000000" pitchFamily="50" charset="-128"/>
              </a:rPr>
              <a:t>未成年者の飲酒がいけないわけ</a:t>
            </a:r>
            <a:endParaRPr kumimoji="1" lang="ja-JP" altLang="en-US" sz="3600" b="1" dirty="0">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idx="1"/>
          </p:nvPr>
        </p:nvSpPr>
        <p:spPr>
          <a:xfrm>
            <a:off x="745926" y="1313117"/>
            <a:ext cx="9899337" cy="5985319"/>
          </a:xfrm>
        </p:spPr>
        <p:txBody>
          <a:bodyPr>
            <a:noAutofit/>
          </a:bodyPr>
          <a:lstStyle/>
          <a:p>
            <a:pPr marL="0" indent="0">
              <a:lnSpc>
                <a:spcPct val="120000"/>
              </a:lnSpc>
              <a:spcBef>
                <a:spcPts val="0"/>
              </a:spcBef>
              <a:spcAft>
                <a:spcPts val="2000"/>
              </a:spcAft>
              <a:buNone/>
            </a:pPr>
            <a:r>
              <a:rPr lang="en-US" altLang="ja-JP" sz="2800" b="1" dirty="0">
                <a:solidFill>
                  <a:schemeClr val="accent6">
                    <a:lumMod val="75000"/>
                  </a:schemeClr>
                </a:solidFill>
                <a:latin typeface="游ゴシック" panose="020B0400000000000000" pitchFamily="50" charset="-128"/>
                <a:ea typeface="游ゴシック" panose="020B0400000000000000" pitchFamily="50" charset="-128"/>
              </a:rPr>
              <a:t>➊</a:t>
            </a:r>
            <a:r>
              <a:rPr lang="ja-JP" altLang="en-US" sz="2800" b="1" dirty="0">
                <a:solidFill>
                  <a:schemeClr val="accent6">
                    <a:lumMod val="75000"/>
                  </a:schemeClr>
                </a:solidFill>
                <a:latin typeface="游ゴシック" panose="020B0400000000000000" pitchFamily="50" charset="-128"/>
                <a:ea typeface="游ゴシック" panose="020B0400000000000000" pitchFamily="50" charset="-128"/>
              </a:rPr>
              <a:t> </a:t>
            </a:r>
            <a:r>
              <a:rPr lang="ja-JP" altLang="ja-JP" sz="2800" b="1" dirty="0">
                <a:latin typeface="游ゴシック" panose="020B0400000000000000" pitchFamily="50" charset="-128"/>
                <a:ea typeface="游ゴシック" panose="020B0400000000000000" pitchFamily="50" charset="-128"/>
              </a:rPr>
              <a:t>成長期の体の発達に悪い影響を及ぼす。</a:t>
            </a:r>
          </a:p>
          <a:p>
            <a:pPr marL="0" indent="0">
              <a:lnSpc>
                <a:spcPct val="120000"/>
              </a:lnSpc>
              <a:spcBef>
                <a:spcPts val="0"/>
              </a:spcBef>
              <a:spcAft>
                <a:spcPts val="2000"/>
              </a:spcAft>
              <a:buNone/>
            </a:pPr>
            <a:r>
              <a:rPr lang="en-US" altLang="ja-JP" sz="2800" b="1" dirty="0">
                <a:solidFill>
                  <a:schemeClr val="accent6">
                    <a:lumMod val="75000"/>
                  </a:schemeClr>
                </a:solidFill>
                <a:latin typeface="游ゴシック" panose="020B0400000000000000" pitchFamily="50" charset="-128"/>
                <a:ea typeface="游ゴシック" panose="020B0400000000000000" pitchFamily="50" charset="-128"/>
              </a:rPr>
              <a:t>➋</a:t>
            </a:r>
            <a:r>
              <a:rPr lang="ja-JP" altLang="en-US" sz="2800" b="1" dirty="0">
                <a:solidFill>
                  <a:schemeClr val="accent6">
                    <a:lumMod val="75000"/>
                  </a:schemeClr>
                </a:solidFill>
                <a:latin typeface="游ゴシック" panose="020B0400000000000000" pitchFamily="50" charset="-128"/>
                <a:ea typeface="游ゴシック" panose="020B0400000000000000" pitchFamily="50" charset="-128"/>
              </a:rPr>
              <a:t> </a:t>
            </a:r>
            <a:r>
              <a:rPr lang="ja-JP" altLang="ja-JP" sz="2800" b="1" dirty="0">
                <a:latin typeface="游ゴシック" panose="020B0400000000000000" pitchFamily="50" charset="-128"/>
                <a:ea typeface="游ゴシック" panose="020B0400000000000000" pitchFamily="50" charset="-128"/>
              </a:rPr>
              <a:t>成長期の脳の発達に障害をもたらす。</a:t>
            </a:r>
          </a:p>
          <a:p>
            <a:pPr marL="0" indent="0">
              <a:lnSpc>
                <a:spcPct val="120000"/>
              </a:lnSpc>
              <a:spcBef>
                <a:spcPts val="0"/>
              </a:spcBef>
              <a:spcAft>
                <a:spcPts val="2000"/>
              </a:spcAft>
              <a:buNone/>
            </a:pPr>
            <a:r>
              <a:rPr lang="en-US" altLang="ja-JP" sz="2800" b="1" dirty="0">
                <a:solidFill>
                  <a:schemeClr val="accent6">
                    <a:lumMod val="75000"/>
                  </a:schemeClr>
                </a:solidFill>
                <a:latin typeface="游ゴシック" panose="020B0400000000000000" pitchFamily="50" charset="-128"/>
                <a:ea typeface="游ゴシック" panose="020B0400000000000000" pitchFamily="50" charset="-128"/>
              </a:rPr>
              <a:t>➌</a:t>
            </a:r>
            <a:r>
              <a:rPr lang="ja-JP" altLang="en-US" sz="2800" b="1" dirty="0">
                <a:solidFill>
                  <a:schemeClr val="accent6">
                    <a:lumMod val="75000"/>
                  </a:schemeClr>
                </a:solidFill>
                <a:latin typeface="游ゴシック" panose="020B0400000000000000" pitchFamily="50" charset="-128"/>
                <a:ea typeface="游ゴシック" panose="020B0400000000000000" pitchFamily="50" charset="-128"/>
              </a:rPr>
              <a:t> </a:t>
            </a:r>
            <a:r>
              <a:rPr lang="ja-JP" altLang="ja-JP" sz="2800" b="1" dirty="0">
                <a:latin typeface="游ゴシック" panose="020B0400000000000000" pitchFamily="50" charset="-128"/>
                <a:ea typeface="游ゴシック" panose="020B0400000000000000" pitchFamily="50" charset="-128"/>
              </a:rPr>
              <a:t>急性アルコール中毒になりやすい。</a:t>
            </a:r>
          </a:p>
          <a:p>
            <a:pPr marL="0" indent="0">
              <a:lnSpc>
                <a:spcPct val="120000"/>
              </a:lnSpc>
              <a:spcBef>
                <a:spcPts val="0"/>
              </a:spcBef>
              <a:spcAft>
                <a:spcPts val="2000"/>
              </a:spcAft>
              <a:buNone/>
            </a:pPr>
            <a:r>
              <a:rPr lang="en-US" altLang="ja-JP" sz="2800" b="1" dirty="0">
                <a:solidFill>
                  <a:schemeClr val="accent6">
                    <a:lumMod val="75000"/>
                  </a:schemeClr>
                </a:solidFill>
                <a:latin typeface="游ゴシック" panose="020B0400000000000000" pitchFamily="50" charset="-128"/>
                <a:ea typeface="游ゴシック" panose="020B0400000000000000" pitchFamily="50" charset="-128"/>
              </a:rPr>
              <a:t>➍</a:t>
            </a:r>
            <a:r>
              <a:rPr lang="ja-JP" altLang="en-US" sz="2800" b="1" dirty="0">
                <a:solidFill>
                  <a:schemeClr val="accent6">
                    <a:lumMod val="75000"/>
                  </a:schemeClr>
                </a:solidFill>
                <a:latin typeface="游ゴシック" panose="020B0400000000000000" pitchFamily="50" charset="-128"/>
                <a:ea typeface="游ゴシック" panose="020B0400000000000000" pitchFamily="50" charset="-128"/>
              </a:rPr>
              <a:t> </a:t>
            </a:r>
            <a:r>
              <a:rPr lang="ja-JP" altLang="ja-JP" sz="2800" b="1" dirty="0">
                <a:latin typeface="游ゴシック" panose="020B0400000000000000" pitchFamily="50" charset="-128"/>
                <a:ea typeface="游ゴシック" panose="020B0400000000000000" pitchFamily="50" charset="-128"/>
              </a:rPr>
              <a:t>行動を抑えられず、事故や犯罪につながる場合がある。</a:t>
            </a:r>
          </a:p>
          <a:p>
            <a:pPr marL="0" indent="0">
              <a:lnSpc>
                <a:spcPct val="120000"/>
              </a:lnSpc>
              <a:spcBef>
                <a:spcPts val="0"/>
              </a:spcBef>
              <a:spcAft>
                <a:spcPts val="2000"/>
              </a:spcAft>
              <a:buNone/>
            </a:pPr>
            <a:r>
              <a:rPr lang="en-US" altLang="ja-JP" sz="2800" b="1" dirty="0">
                <a:solidFill>
                  <a:schemeClr val="accent6">
                    <a:lumMod val="75000"/>
                  </a:schemeClr>
                </a:solidFill>
                <a:latin typeface="游ゴシック" panose="020B0400000000000000" pitchFamily="50" charset="-128"/>
                <a:ea typeface="游ゴシック" panose="020B0400000000000000" pitchFamily="50" charset="-128"/>
              </a:rPr>
              <a:t>➎</a:t>
            </a:r>
            <a:r>
              <a:rPr lang="ja-JP" altLang="en-US" sz="2800" b="1" dirty="0">
                <a:solidFill>
                  <a:schemeClr val="accent6">
                    <a:lumMod val="75000"/>
                  </a:schemeClr>
                </a:solidFill>
                <a:latin typeface="游ゴシック" panose="020B0400000000000000" pitchFamily="50" charset="-128"/>
                <a:ea typeface="游ゴシック" panose="020B0400000000000000" pitchFamily="50" charset="-128"/>
              </a:rPr>
              <a:t> </a:t>
            </a:r>
            <a:r>
              <a:rPr lang="ja-JP" altLang="ja-JP" sz="2800" b="1" dirty="0">
                <a:latin typeface="游ゴシック" panose="020B0400000000000000" pitchFamily="50" charset="-128"/>
                <a:ea typeface="游ゴシック" panose="020B0400000000000000" pitchFamily="50" charset="-128"/>
              </a:rPr>
              <a:t>短期間でアルコール依存症になりやすい。</a:t>
            </a:r>
          </a:p>
          <a:p>
            <a:pPr marL="0" indent="0">
              <a:lnSpc>
                <a:spcPct val="120000"/>
              </a:lnSpc>
              <a:spcBef>
                <a:spcPts val="0"/>
              </a:spcBef>
              <a:spcAft>
                <a:spcPts val="2000"/>
              </a:spcAft>
              <a:buNone/>
            </a:pPr>
            <a:r>
              <a:rPr lang="en-US" altLang="ja-JP" sz="2800" b="1" dirty="0">
                <a:solidFill>
                  <a:schemeClr val="accent6">
                    <a:lumMod val="75000"/>
                  </a:schemeClr>
                </a:solidFill>
                <a:latin typeface="游ゴシック" panose="020B0400000000000000" pitchFamily="50" charset="-128"/>
                <a:ea typeface="游ゴシック" panose="020B0400000000000000" pitchFamily="50" charset="-128"/>
              </a:rPr>
              <a:t>➏</a:t>
            </a:r>
            <a:r>
              <a:rPr lang="ja-JP" altLang="en-US" sz="2800" b="1" dirty="0">
                <a:solidFill>
                  <a:schemeClr val="accent6">
                    <a:lumMod val="75000"/>
                  </a:schemeClr>
                </a:solidFill>
                <a:latin typeface="游ゴシック" panose="020B0400000000000000" pitchFamily="50" charset="-128"/>
                <a:ea typeface="游ゴシック" panose="020B0400000000000000" pitchFamily="50" charset="-128"/>
              </a:rPr>
              <a:t> </a:t>
            </a:r>
            <a:r>
              <a:rPr lang="ja-JP" altLang="ja-JP" sz="2800" b="1" dirty="0">
                <a:latin typeface="游ゴシック" panose="020B0400000000000000" pitchFamily="50" charset="-128"/>
                <a:ea typeface="游ゴシック" panose="020B0400000000000000" pitchFamily="50" charset="-128"/>
              </a:rPr>
              <a:t>喫煙とともにドラッグ（薬物乱用）への入り口</a:t>
            </a:r>
            <a:r>
              <a:rPr lang="ja-JP" altLang="en-US" sz="2800" b="1" dirty="0">
                <a:latin typeface="游ゴシック" panose="020B0400000000000000" pitchFamily="50" charset="-128"/>
                <a:ea typeface="游ゴシック" panose="020B0400000000000000" pitchFamily="50" charset="-128"/>
              </a:rPr>
              <a:t>　</a:t>
            </a:r>
            <a:br>
              <a:rPr lang="en-US" altLang="ja-JP" sz="2800" b="1" dirty="0">
                <a:latin typeface="游ゴシック" panose="020B0400000000000000" pitchFamily="50" charset="-128"/>
                <a:ea typeface="游ゴシック" panose="020B0400000000000000" pitchFamily="50" charset="-128"/>
              </a:rPr>
            </a:br>
            <a:r>
              <a:rPr lang="ja-JP" altLang="ja-JP" sz="2800" b="1" dirty="0">
                <a:latin typeface="游ゴシック" panose="020B0400000000000000" pitchFamily="50" charset="-128"/>
                <a:ea typeface="游ゴシック" panose="020B0400000000000000" pitchFamily="50" charset="-128"/>
              </a:rPr>
              <a:t>　</a:t>
            </a:r>
            <a:r>
              <a:rPr lang="ja-JP" altLang="en-US" sz="2800" b="1" dirty="0">
                <a:latin typeface="游ゴシック" panose="020B0400000000000000" pitchFamily="50" charset="-128"/>
                <a:ea typeface="游ゴシック" panose="020B0400000000000000" pitchFamily="50" charset="-128"/>
              </a:rPr>
              <a:t> </a:t>
            </a:r>
            <a:r>
              <a:rPr lang="ja-JP" altLang="ja-JP" sz="2800" b="1" dirty="0">
                <a:latin typeface="游ゴシック" panose="020B0400000000000000" pitchFamily="50" charset="-128"/>
                <a:ea typeface="游ゴシック" panose="020B0400000000000000" pitchFamily="50" charset="-128"/>
              </a:rPr>
              <a:t>（ゲートウエイ）となる可能性がある。</a:t>
            </a:r>
          </a:p>
          <a:p>
            <a:pPr marL="0" indent="0">
              <a:lnSpc>
                <a:spcPct val="120000"/>
              </a:lnSpc>
              <a:spcBef>
                <a:spcPts val="0"/>
              </a:spcBef>
              <a:spcAft>
                <a:spcPts val="2000"/>
              </a:spcAft>
              <a:buNone/>
            </a:pPr>
            <a:r>
              <a:rPr lang="en-US" altLang="ja-JP" sz="2800" b="1" dirty="0">
                <a:solidFill>
                  <a:schemeClr val="accent6">
                    <a:lumMod val="75000"/>
                  </a:schemeClr>
                </a:solidFill>
                <a:latin typeface="游ゴシック" panose="020B0400000000000000" pitchFamily="50" charset="-128"/>
                <a:ea typeface="游ゴシック" panose="020B0400000000000000" pitchFamily="50" charset="-128"/>
              </a:rPr>
              <a:t>➐</a:t>
            </a:r>
            <a:r>
              <a:rPr lang="ja-JP" altLang="en-US" sz="2800" b="1" dirty="0">
                <a:solidFill>
                  <a:schemeClr val="accent6">
                    <a:lumMod val="75000"/>
                  </a:schemeClr>
                </a:solidFill>
                <a:latin typeface="游ゴシック" panose="020B0400000000000000" pitchFamily="50" charset="-128"/>
                <a:ea typeface="游ゴシック" panose="020B0400000000000000" pitchFamily="50" charset="-128"/>
              </a:rPr>
              <a:t> </a:t>
            </a:r>
            <a:r>
              <a:rPr lang="ja-JP" altLang="ja-JP" sz="2800" b="1" dirty="0">
                <a:latin typeface="游ゴシック" panose="020B0400000000000000" pitchFamily="50" charset="-128"/>
                <a:ea typeface="游ゴシック" panose="020B0400000000000000" pitchFamily="50" charset="-128"/>
              </a:rPr>
              <a:t>法律で</a:t>
            </a:r>
            <a:r>
              <a:rPr lang="en-US" altLang="ja-JP" sz="2800" b="1" dirty="0">
                <a:latin typeface="游ゴシック" panose="020B0400000000000000" pitchFamily="50" charset="-128"/>
                <a:ea typeface="游ゴシック" panose="020B0400000000000000" pitchFamily="50" charset="-128"/>
              </a:rPr>
              <a:t>20</a:t>
            </a:r>
            <a:r>
              <a:rPr lang="ja-JP" altLang="ja-JP" sz="2800" b="1" dirty="0">
                <a:latin typeface="游ゴシック" panose="020B0400000000000000" pitchFamily="50" charset="-128"/>
                <a:ea typeface="游ゴシック" panose="020B0400000000000000" pitchFamily="50" charset="-128"/>
              </a:rPr>
              <a:t>歳未満の飲酒が禁止されている。</a:t>
            </a:r>
          </a:p>
          <a:p>
            <a:endParaRPr kumimoji="1" lang="ja-JP" altLang="en-US" sz="2800" dirty="0">
              <a:latin typeface="游ゴシック Medium" panose="020B0500000000000000" pitchFamily="50" charset="-128"/>
              <a:ea typeface="游ゴシック Medium" panose="020B0500000000000000" pitchFamily="50" charset="-128"/>
            </a:endParaRPr>
          </a:p>
        </p:txBody>
      </p:sp>
      <p:grpSp>
        <p:nvGrpSpPr>
          <p:cNvPr id="5" name="グループ化 4">
            <a:extLst>
              <a:ext uri="{FF2B5EF4-FFF2-40B4-BE49-F238E27FC236}">
                <a16:creationId xmlns:a16="http://schemas.microsoft.com/office/drawing/2014/main" id="{62D82EAE-7CF3-496A-93C6-A01008324074}"/>
              </a:ext>
            </a:extLst>
          </p:cNvPr>
          <p:cNvGrpSpPr/>
          <p:nvPr/>
        </p:nvGrpSpPr>
        <p:grpSpPr>
          <a:xfrm>
            <a:off x="683170" y="525517"/>
            <a:ext cx="427497" cy="415776"/>
            <a:chOff x="683170" y="525517"/>
            <a:chExt cx="427497" cy="415776"/>
          </a:xfrm>
        </p:grpSpPr>
        <p:sp>
          <p:nvSpPr>
            <p:cNvPr id="6" name="四角形: 角を丸くする 5">
              <a:extLst>
                <a:ext uri="{FF2B5EF4-FFF2-40B4-BE49-F238E27FC236}">
                  <a16:creationId xmlns:a16="http://schemas.microsoft.com/office/drawing/2014/main" id="{EED55A0A-8942-47A9-8239-2F9A9CA630FA}"/>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B16A9EC6-974F-4BEE-95CD-B96A5622A576}"/>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4A5AB48-AE5A-45BF-A150-556B55834081}"/>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BAA5B0F-DDB6-48B4-B302-69EDA7A49663}"/>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888171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44419" y="1318576"/>
            <a:ext cx="9681610" cy="5715582"/>
          </a:xfrm>
        </p:spPr>
        <p:txBody>
          <a:bodyPr>
            <a:noAutofit/>
          </a:bodyPr>
          <a:lstStyle/>
          <a:p>
            <a:pPr marL="0" indent="0">
              <a:lnSpc>
                <a:spcPct val="120000"/>
              </a:lnSpc>
              <a:spcBef>
                <a:spcPts val="0"/>
              </a:spcBef>
              <a:spcAft>
                <a:spcPts val="1000"/>
              </a:spcAft>
              <a:buNone/>
            </a:pPr>
            <a:r>
              <a:rPr lang="en-US" altLang="ja-JP" sz="2300" dirty="0">
                <a:solidFill>
                  <a:schemeClr val="accent6">
                    <a:lumMod val="75000"/>
                  </a:schemeClr>
                </a:solidFill>
                <a:latin typeface="游ゴシック Medium" panose="020B0500000000000000" pitchFamily="50" charset="-128"/>
                <a:ea typeface="游ゴシック Medium" panose="020B0500000000000000" pitchFamily="50" charset="-128"/>
              </a:rPr>
              <a:t>➊</a:t>
            </a:r>
            <a:r>
              <a:rPr lang="ja-JP" altLang="ja-JP" sz="2300" dirty="0">
                <a:latin typeface="游ゴシック Medium" panose="020B0500000000000000" pitchFamily="50" charset="-128"/>
                <a:ea typeface="游ゴシック Medium" panose="020B0500000000000000" pitchFamily="50" charset="-128"/>
              </a:rPr>
              <a:t>「飲み始めの年齢が早いとアルコール依存症になりやすい」と言おう。</a:t>
            </a:r>
          </a:p>
          <a:p>
            <a:pPr marL="0" indent="0">
              <a:lnSpc>
                <a:spcPct val="120000"/>
              </a:lnSpc>
              <a:spcBef>
                <a:spcPts val="0"/>
              </a:spcBef>
              <a:spcAft>
                <a:spcPts val="1000"/>
              </a:spcAft>
              <a:buNone/>
            </a:pPr>
            <a:r>
              <a:rPr lang="en-US" altLang="ja-JP" sz="2300" dirty="0">
                <a:solidFill>
                  <a:schemeClr val="accent6">
                    <a:lumMod val="75000"/>
                  </a:schemeClr>
                </a:solidFill>
                <a:latin typeface="游ゴシック Medium" panose="020B0500000000000000" pitchFamily="50" charset="-128"/>
                <a:ea typeface="游ゴシック Medium" panose="020B0500000000000000" pitchFamily="50" charset="-128"/>
              </a:rPr>
              <a:t>➋</a:t>
            </a:r>
            <a:r>
              <a:rPr lang="ja-JP" altLang="ja-JP" sz="2300" dirty="0">
                <a:latin typeface="游ゴシック Medium" panose="020B0500000000000000" pitchFamily="50" charset="-128"/>
                <a:ea typeface="游ゴシック Medium" panose="020B0500000000000000" pitchFamily="50" charset="-128"/>
              </a:rPr>
              <a:t>「性機能に影響がでるのがコワい」と拒否しよう。</a:t>
            </a:r>
          </a:p>
          <a:p>
            <a:pPr marL="0" indent="0">
              <a:lnSpc>
                <a:spcPct val="120000"/>
              </a:lnSpc>
              <a:spcBef>
                <a:spcPts val="0"/>
              </a:spcBef>
              <a:spcAft>
                <a:spcPts val="1000"/>
              </a:spcAft>
              <a:buNone/>
            </a:pPr>
            <a:r>
              <a:rPr lang="en-US" altLang="ja-JP" sz="2300" dirty="0">
                <a:solidFill>
                  <a:schemeClr val="accent6">
                    <a:lumMod val="75000"/>
                  </a:schemeClr>
                </a:solidFill>
                <a:latin typeface="游ゴシック Medium" panose="020B0500000000000000" pitchFamily="50" charset="-128"/>
                <a:ea typeface="游ゴシック Medium" panose="020B0500000000000000" pitchFamily="50" charset="-128"/>
              </a:rPr>
              <a:t>➌</a:t>
            </a:r>
            <a:r>
              <a:rPr lang="ja-JP" altLang="ja-JP" sz="2300" dirty="0">
                <a:latin typeface="游ゴシック Medium" panose="020B0500000000000000" pitchFamily="50" charset="-128"/>
                <a:ea typeface="游ゴシック Medium" panose="020B0500000000000000" pitchFamily="50" charset="-128"/>
              </a:rPr>
              <a:t>「成長途中の脳細胞を壊すことになる」と断ろう。</a:t>
            </a:r>
          </a:p>
          <a:p>
            <a:pPr marL="0" indent="0">
              <a:lnSpc>
                <a:spcPct val="120000"/>
              </a:lnSpc>
              <a:spcBef>
                <a:spcPts val="0"/>
              </a:spcBef>
              <a:spcAft>
                <a:spcPts val="1000"/>
              </a:spcAft>
              <a:buNone/>
            </a:pPr>
            <a:r>
              <a:rPr lang="en-US" altLang="ja-JP" sz="2300" dirty="0">
                <a:solidFill>
                  <a:schemeClr val="accent6">
                    <a:lumMod val="75000"/>
                  </a:schemeClr>
                </a:solidFill>
                <a:latin typeface="游ゴシック Medium" panose="020B0500000000000000" pitchFamily="50" charset="-128"/>
                <a:ea typeface="游ゴシック Medium" panose="020B0500000000000000" pitchFamily="50" charset="-128"/>
              </a:rPr>
              <a:t>➍</a:t>
            </a:r>
            <a:r>
              <a:rPr lang="ja-JP" altLang="ja-JP" sz="2300" dirty="0">
                <a:latin typeface="游ゴシック Medium" panose="020B0500000000000000" pitchFamily="50" charset="-128"/>
                <a:ea typeface="游ゴシック Medium" panose="020B0500000000000000" pitchFamily="50" charset="-128"/>
              </a:rPr>
              <a:t>「親が悲しむので飲まない」と伝えよう。</a:t>
            </a:r>
          </a:p>
          <a:p>
            <a:pPr marL="0" indent="0">
              <a:lnSpc>
                <a:spcPct val="120000"/>
              </a:lnSpc>
              <a:spcBef>
                <a:spcPts val="0"/>
              </a:spcBef>
              <a:spcAft>
                <a:spcPts val="1000"/>
              </a:spcAft>
              <a:buNone/>
            </a:pPr>
            <a:r>
              <a:rPr lang="en-US" altLang="ja-JP" sz="2300" dirty="0">
                <a:solidFill>
                  <a:schemeClr val="accent6">
                    <a:lumMod val="75000"/>
                  </a:schemeClr>
                </a:solidFill>
                <a:latin typeface="游ゴシック Medium" panose="020B0500000000000000" pitchFamily="50" charset="-128"/>
                <a:ea typeface="游ゴシック Medium" panose="020B0500000000000000" pitchFamily="50" charset="-128"/>
              </a:rPr>
              <a:t>➎</a:t>
            </a:r>
            <a:r>
              <a:rPr lang="ja-JP" altLang="ja-JP" sz="2300" dirty="0">
                <a:latin typeface="游ゴシック Medium" panose="020B0500000000000000" pitchFamily="50" charset="-128"/>
                <a:ea typeface="游ゴシック Medium" panose="020B0500000000000000" pitchFamily="50" charset="-128"/>
              </a:rPr>
              <a:t>「部活を大切にしているので飲まない」ときっぱり言おう。</a:t>
            </a:r>
          </a:p>
          <a:p>
            <a:pPr marL="0" indent="0">
              <a:lnSpc>
                <a:spcPct val="120000"/>
              </a:lnSpc>
              <a:spcBef>
                <a:spcPts val="0"/>
              </a:spcBef>
              <a:spcAft>
                <a:spcPts val="1000"/>
              </a:spcAft>
              <a:buNone/>
            </a:pPr>
            <a:r>
              <a:rPr lang="en-US" altLang="ja-JP" sz="2300" dirty="0">
                <a:solidFill>
                  <a:schemeClr val="accent6">
                    <a:lumMod val="75000"/>
                  </a:schemeClr>
                </a:solidFill>
                <a:latin typeface="游ゴシック Medium" panose="020B0500000000000000" pitchFamily="50" charset="-128"/>
                <a:ea typeface="游ゴシック Medium" panose="020B0500000000000000" pitchFamily="50" charset="-128"/>
              </a:rPr>
              <a:t>➏</a:t>
            </a:r>
            <a:r>
              <a:rPr lang="ja-JP" altLang="ja-JP" sz="2300" dirty="0">
                <a:latin typeface="游ゴシック Medium" panose="020B0500000000000000" pitchFamily="50" charset="-128"/>
                <a:ea typeface="游ゴシック Medium" panose="020B0500000000000000" pitchFamily="50" charset="-128"/>
              </a:rPr>
              <a:t>「テストの点数に影響がでるのでイヤだ」と拒否しよう。</a:t>
            </a:r>
          </a:p>
          <a:p>
            <a:pPr marL="0" indent="0">
              <a:lnSpc>
                <a:spcPct val="120000"/>
              </a:lnSpc>
              <a:spcBef>
                <a:spcPts val="0"/>
              </a:spcBef>
              <a:spcAft>
                <a:spcPts val="1000"/>
              </a:spcAft>
              <a:buNone/>
            </a:pPr>
            <a:r>
              <a:rPr lang="en-US" altLang="ja-JP" sz="2300" dirty="0">
                <a:solidFill>
                  <a:schemeClr val="accent6">
                    <a:lumMod val="75000"/>
                  </a:schemeClr>
                </a:solidFill>
                <a:latin typeface="游ゴシック Medium" panose="020B0500000000000000" pitchFamily="50" charset="-128"/>
                <a:ea typeface="游ゴシック Medium" panose="020B0500000000000000" pitchFamily="50" charset="-128"/>
              </a:rPr>
              <a:t>➐</a:t>
            </a:r>
            <a:r>
              <a:rPr lang="ja-JP" altLang="ja-JP" sz="2300" dirty="0">
                <a:latin typeface="游ゴシック Medium" panose="020B0500000000000000" pitchFamily="50" charset="-128"/>
                <a:ea typeface="游ゴシック Medium" panose="020B0500000000000000" pitchFamily="50" charset="-128"/>
              </a:rPr>
              <a:t>「お酒じゃなくてジュースにする」と断ろう。</a:t>
            </a:r>
          </a:p>
          <a:p>
            <a:pPr marL="0" indent="0">
              <a:lnSpc>
                <a:spcPct val="120000"/>
              </a:lnSpc>
              <a:spcBef>
                <a:spcPts val="0"/>
              </a:spcBef>
              <a:spcAft>
                <a:spcPts val="1000"/>
              </a:spcAft>
              <a:buNone/>
            </a:pPr>
            <a:r>
              <a:rPr lang="en-US" altLang="ja-JP" sz="2300" dirty="0">
                <a:solidFill>
                  <a:schemeClr val="accent6">
                    <a:lumMod val="75000"/>
                  </a:schemeClr>
                </a:solidFill>
                <a:latin typeface="游ゴシック Medium" panose="020B0500000000000000" pitchFamily="50" charset="-128"/>
                <a:ea typeface="游ゴシック Medium" panose="020B0500000000000000" pitchFamily="50" charset="-128"/>
              </a:rPr>
              <a:t>➑</a:t>
            </a:r>
            <a:r>
              <a:rPr lang="ja-JP" altLang="ja-JP" sz="2300" dirty="0">
                <a:latin typeface="游ゴシック Medium" panose="020B0500000000000000" pitchFamily="50" charset="-128"/>
                <a:ea typeface="游ゴシック Medium" panose="020B0500000000000000" pitchFamily="50" charset="-128"/>
              </a:rPr>
              <a:t>「</a:t>
            </a:r>
            <a:r>
              <a:rPr lang="en-US" altLang="ja-JP" sz="2300" dirty="0">
                <a:latin typeface="游ゴシック Medium" panose="020B0500000000000000" pitchFamily="50" charset="-128"/>
                <a:ea typeface="游ゴシック Medium" panose="020B0500000000000000" pitchFamily="50" charset="-128"/>
              </a:rPr>
              <a:t>20</a:t>
            </a:r>
            <a:r>
              <a:rPr lang="ja-JP" altLang="ja-JP" sz="2300" dirty="0">
                <a:latin typeface="游ゴシック Medium" panose="020B0500000000000000" pitchFamily="50" charset="-128"/>
                <a:ea typeface="游ゴシック Medium" panose="020B0500000000000000" pitchFamily="50" charset="-128"/>
              </a:rPr>
              <a:t>歳になるまで飲まないと決めている」と伝えよう。</a:t>
            </a:r>
          </a:p>
          <a:p>
            <a:pPr marL="0" indent="0">
              <a:lnSpc>
                <a:spcPct val="120000"/>
              </a:lnSpc>
              <a:spcBef>
                <a:spcPts val="0"/>
              </a:spcBef>
              <a:spcAft>
                <a:spcPts val="1000"/>
              </a:spcAft>
              <a:buNone/>
            </a:pPr>
            <a:r>
              <a:rPr lang="en-US" altLang="ja-JP" sz="2300" dirty="0">
                <a:solidFill>
                  <a:schemeClr val="accent6">
                    <a:lumMod val="75000"/>
                  </a:schemeClr>
                </a:solidFill>
                <a:latin typeface="游ゴシック Medium" panose="020B0500000000000000" pitchFamily="50" charset="-128"/>
                <a:ea typeface="游ゴシック Medium" panose="020B0500000000000000" pitchFamily="50" charset="-128"/>
              </a:rPr>
              <a:t>➒</a:t>
            </a:r>
            <a:r>
              <a:rPr lang="ja-JP" altLang="ja-JP" sz="2300" dirty="0">
                <a:latin typeface="游ゴシック Medium" panose="020B0500000000000000" pitchFamily="50" charset="-128"/>
                <a:ea typeface="游ゴシック Medium" panose="020B0500000000000000" pitchFamily="50" charset="-128"/>
              </a:rPr>
              <a:t>「未成年者飲酒は法律で禁じられている」と断ろう。</a:t>
            </a:r>
          </a:p>
          <a:p>
            <a:pPr marL="0" indent="0">
              <a:lnSpc>
                <a:spcPct val="120000"/>
              </a:lnSpc>
              <a:spcBef>
                <a:spcPts val="0"/>
              </a:spcBef>
              <a:spcAft>
                <a:spcPts val="1000"/>
              </a:spcAft>
              <a:buNone/>
            </a:pPr>
            <a:r>
              <a:rPr lang="en-US" altLang="ja-JP" sz="2300" dirty="0">
                <a:solidFill>
                  <a:schemeClr val="accent6">
                    <a:lumMod val="75000"/>
                  </a:schemeClr>
                </a:solidFill>
                <a:latin typeface="游ゴシック Medium" panose="020B0500000000000000" pitchFamily="50" charset="-128"/>
                <a:ea typeface="游ゴシック Medium" panose="020B0500000000000000" pitchFamily="50" charset="-128"/>
              </a:rPr>
              <a:t>➓</a:t>
            </a:r>
            <a:r>
              <a:rPr lang="ja-JP" altLang="ja-JP" sz="2300" dirty="0">
                <a:latin typeface="游ゴシック Medium" panose="020B0500000000000000" pitchFamily="50" charset="-128"/>
                <a:ea typeface="游ゴシック Medium" panose="020B0500000000000000" pitchFamily="50" charset="-128"/>
              </a:rPr>
              <a:t>「未成年者飲酒はお酒を勧めた人も罰せられる」と言おう。</a:t>
            </a:r>
          </a:p>
          <a:p>
            <a:pPr marL="0" indent="0">
              <a:buNone/>
            </a:pPr>
            <a:endParaRPr kumimoji="1" lang="ja-JP" altLang="en-US" sz="2300" dirty="0">
              <a:latin typeface="游ゴシック Medium" panose="020B0500000000000000" pitchFamily="50" charset="-128"/>
              <a:ea typeface="游ゴシック Medium" panose="020B0500000000000000" pitchFamily="50" charset="-128"/>
            </a:endParaRPr>
          </a:p>
        </p:txBody>
      </p:sp>
      <p:sp>
        <p:nvSpPr>
          <p:cNvPr id="5" name="テキスト ボックス 4">
            <a:extLst>
              <a:ext uri="{FF2B5EF4-FFF2-40B4-BE49-F238E27FC236}">
                <a16:creationId xmlns:a16="http://schemas.microsoft.com/office/drawing/2014/main" id="{004C1152-3D88-43AC-8037-8094157CE941}"/>
              </a:ext>
            </a:extLst>
          </p:cNvPr>
          <p:cNvSpPr txBox="1"/>
          <p:nvPr/>
        </p:nvSpPr>
        <p:spPr>
          <a:xfrm>
            <a:off x="644419" y="7120456"/>
            <a:ext cx="5830113"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en-US" altLang="ja-JP" sz="900" dirty="0">
                <a:latin typeface="Yu Gothic UI" panose="020B0500000000000000" pitchFamily="50" charset="-128"/>
                <a:ea typeface="Yu Gothic UI" panose="020B0500000000000000" pitchFamily="50" charset="-128"/>
              </a:rPr>
              <a:t>Brewers Association of Japan</a:t>
            </a:r>
            <a:r>
              <a:rPr lang="ja-JP" altLang="en-US" sz="900" dirty="0">
                <a:latin typeface="Yu Gothic UI" panose="020B0500000000000000" pitchFamily="50" charset="-128"/>
                <a:ea typeface="Yu Gothic UI" panose="020B0500000000000000" pitchFamily="50" charset="-128"/>
                <a:cs typeface="Aharoni" panose="02010803020104030203" pitchFamily="2" charset="-79"/>
              </a:rPr>
              <a:t>「</a:t>
            </a:r>
            <a:r>
              <a:rPr lang="ja-JP" altLang="en-US" sz="900" dirty="0">
                <a:latin typeface="Yu Gothic UI" panose="020B0500000000000000" pitchFamily="50" charset="-128"/>
                <a:ea typeface="Yu Gothic UI" panose="020B0500000000000000" pitchFamily="50" charset="-128"/>
              </a:rPr>
              <a:t>未成年者に起こりうる</a:t>
            </a:r>
            <a:r>
              <a:rPr lang="en-US" altLang="ja-JP" sz="900" dirty="0">
                <a:latin typeface="Yu Gothic UI" panose="020B0500000000000000" pitchFamily="50" charset="-128"/>
                <a:ea typeface="Yu Gothic UI" panose="020B0500000000000000" pitchFamily="50" charset="-128"/>
              </a:rPr>
              <a:t>7</a:t>
            </a:r>
            <a:r>
              <a:rPr lang="ja-JP" altLang="en-US" sz="900" dirty="0">
                <a:latin typeface="Yu Gothic UI" panose="020B0500000000000000" pitchFamily="50" charset="-128"/>
                <a:ea typeface="Yu Gothic UI" panose="020B0500000000000000" pitchFamily="50" charset="-128"/>
              </a:rPr>
              <a:t>つのリスク」</a:t>
            </a:r>
          </a:p>
        </p:txBody>
      </p:sp>
      <p:grpSp>
        <p:nvGrpSpPr>
          <p:cNvPr id="6" name="グループ化 5">
            <a:extLst>
              <a:ext uri="{FF2B5EF4-FFF2-40B4-BE49-F238E27FC236}">
                <a16:creationId xmlns:a16="http://schemas.microsoft.com/office/drawing/2014/main" id="{E81FF8AC-F4EA-4DD6-BC25-77C4F5EBC57E}"/>
              </a:ext>
            </a:extLst>
          </p:cNvPr>
          <p:cNvGrpSpPr/>
          <p:nvPr/>
        </p:nvGrpSpPr>
        <p:grpSpPr>
          <a:xfrm>
            <a:off x="683170" y="525517"/>
            <a:ext cx="427497" cy="415776"/>
            <a:chOff x="683170" y="525517"/>
            <a:chExt cx="427497" cy="415776"/>
          </a:xfrm>
        </p:grpSpPr>
        <p:sp>
          <p:nvSpPr>
            <p:cNvPr id="7" name="四角形: 角を丸くする 6">
              <a:extLst>
                <a:ext uri="{FF2B5EF4-FFF2-40B4-BE49-F238E27FC236}">
                  <a16:creationId xmlns:a16="http://schemas.microsoft.com/office/drawing/2014/main" id="{D643A08B-445A-4CD6-ACF7-DF8A79F93BEA}"/>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EDB8B291-B5F2-46F9-AEEB-C314FFAE76DF}"/>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29A6C45-76E9-4C81-BD6C-C6415BC19084}"/>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27B4A29E-FED8-448E-B20D-A5160BC123CA}"/>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タイトル 1">
            <a:extLst>
              <a:ext uri="{FF2B5EF4-FFF2-40B4-BE49-F238E27FC236}">
                <a16:creationId xmlns:a16="http://schemas.microsoft.com/office/drawing/2014/main" id="{01296079-4A1E-4E1F-9C62-1C438ED7BF20}"/>
              </a:ext>
            </a:extLst>
          </p:cNvPr>
          <p:cNvSpPr txBox="1">
            <a:spLocks/>
          </p:cNvSpPr>
          <p:nvPr/>
        </p:nvSpPr>
        <p:spPr>
          <a:xfrm>
            <a:off x="1159790" y="443365"/>
            <a:ext cx="9071610" cy="617483"/>
          </a:xfrm>
          <a:prstGeom prst="rect">
            <a:avLst/>
          </a:prstGeom>
        </p:spPr>
        <p:txBody>
          <a:bodyPr vert="horz" lIns="91440" tIns="45720" rIns="91440" bIns="45720" rtlCol="0" anchor="ctr">
            <a:noAutofit/>
          </a:bodyPr>
          <a:lstStyle>
            <a:lvl1pPr algn="ctr" defTabSz="503972" rtl="0" eaLnBrk="1" latinLnBrk="0" hangingPunct="1">
              <a:spcBef>
                <a:spcPct val="0"/>
              </a:spcBef>
              <a:buNone/>
              <a:defRPr kumimoji="1" sz="4850" kern="1200">
                <a:solidFill>
                  <a:schemeClr val="tx1"/>
                </a:solidFill>
                <a:latin typeface="+mj-lt"/>
                <a:ea typeface="+mj-ea"/>
                <a:cs typeface="+mj-cs"/>
              </a:defRPr>
            </a:lvl1pPr>
          </a:lstStyle>
          <a:p>
            <a:pPr algn="l"/>
            <a:r>
              <a:rPr lang="ja-JP" altLang="en-US" sz="3600" b="1" dirty="0">
                <a:latin typeface="游ゴシック" panose="020B0400000000000000" pitchFamily="50" charset="-128"/>
                <a:ea typeface="游ゴシック" panose="020B0400000000000000" pitchFamily="50" charset="-128"/>
              </a:rPr>
              <a:t>お酒をしっかり断る方法 </a:t>
            </a:r>
          </a:p>
        </p:txBody>
      </p:sp>
    </p:spTree>
    <p:extLst>
      <p:ext uri="{BB962C8B-B14F-4D97-AF65-F5344CB8AC3E}">
        <p14:creationId xmlns:p14="http://schemas.microsoft.com/office/powerpoint/2010/main" val="1632998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p:cNvSpPr>
            <a:spLocks noGrp="1"/>
          </p:cNvSpPr>
          <p:nvPr>
            <p:ph idx="1"/>
          </p:nvPr>
        </p:nvSpPr>
        <p:spPr>
          <a:xfrm>
            <a:off x="684000" y="1703062"/>
            <a:ext cx="9975701" cy="4989036"/>
          </a:xfrm>
        </p:spPr>
        <p:txBody>
          <a:bodyPr>
            <a:noAutofit/>
          </a:bodyPr>
          <a:lstStyle/>
          <a:p>
            <a:pPr>
              <a:spcBef>
                <a:spcPts val="0"/>
              </a:spcBef>
              <a:spcAft>
                <a:spcPts val="3000"/>
              </a:spcAft>
              <a:buClr>
                <a:srgbClr val="FFC000"/>
              </a:buClr>
              <a:buFont typeface="Wingdings" panose="05000000000000000000" pitchFamily="2" charset="2"/>
              <a:buChar char="l"/>
            </a:pPr>
            <a:r>
              <a:rPr lang="ja-JP" altLang="ja-JP" sz="2400" dirty="0">
                <a:latin typeface="游ゴシック Medium" panose="020B0500000000000000" pitchFamily="50" charset="-128"/>
                <a:ea typeface="游ゴシック Medium" panose="020B0500000000000000" pitchFamily="50" charset="-128"/>
              </a:rPr>
              <a:t>未成年</a:t>
            </a:r>
            <a:r>
              <a:rPr lang="ja-JP" altLang="en-US" sz="2400" dirty="0">
                <a:latin typeface="游ゴシック Medium" panose="020B0500000000000000" pitchFamily="50" charset="-128"/>
                <a:ea typeface="游ゴシック Medium" panose="020B0500000000000000" pitchFamily="50" charset="-128"/>
              </a:rPr>
              <a:t>者</a:t>
            </a:r>
            <a:r>
              <a:rPr lang="ja-JP" altLang="ja-JP" sz="2400" dirty="0">
                <a:latin typeface="游ゴシック Medium" panose="020B0500000000000000" pitchFamily="50" charset="-128"/>
                <a:ea typeface="游ゴシック Medium" panose="020B0500000000000000" pitchFamily="50" charset="-128"/>
              </a:rPr>
              <a:t>は飲酒してはなりません。</a:t>
            </a:r>
          </a:p>
          <a:p>
            <a:pPr>
              <a:spcBef>
                <a:spcPts val="0"/>
              </a:spcBef>
              <a:spcAft>
                <a:spcPts val="3000"/>
              </a:spcAft>
              <a:buClr>
                <a:srgbClr val="FFC000"/>
              </a:buClr>
              <a:buFont typeface="Wingdings" panose="05000000000000000000" pitchFamily="2" charset="2"/>
              <a:buChar char="l"/>
            </a:pPr>
            <a:r>
              <a:rPr lang="ja-JP" altLang="ja-JP" sz="2400" spc="-80" dirty="0">
                <a:latin typeface="游ゴシック Medium" panose="020B0500000000000000" pitchFamily="50" charset="-128"/>
                <a:ea typeface="游ゴシック Medium" panose="020B0500000000000000" pitchFamily="50" charset="-128"/>
              </a:rPr>
              <a:t>未成年者の親は、未成年者の飲酒を止めなければなりません。</a:t>
            </a:r>
          </a:p>
          <a:p>
            <a:pPr>
              <a:spcBef>
                <a:spcPts val="0"/>
              </a:spcBef>
              <a:spcAft>
                <a:spcPts val="3000"/>
              </a:spcAft>
              <a:buClr>
                <a:srgbClr val="FFC000"/>
              </a:buClr>
              <a:buFont typeface="Wingdings" panose="05000000000000000000" pitchFamily="2" charset="2"/>
              <a:buChar char="l"/>
            </a:pPr>
            <a:r>
              <a:rPr lang="ja-JP" altLang="ja-JP" sz="2400" spc="80" dirty="0">
                <a:latin typeface="游ゴシック Medium" panose="020B0500000000000000" pitchFamily="50" charset="-128"/>
                <a:ea typeface="游ゴシック Medium" panose="020B0500000000000000" pitchFamily="50" charset="-128"/>
              </a:rPr>
              <a:t>酒販売店は、未成年</a:t>
            </a:r>
            <a:r>
              <a:rPr lang="ja-JP" altLang="en-US" sz="2400" spc="80" dirty="0">
                <a:latin typeface="游ゴシック Medium" panose="020B0500000000000000" pitchFamily="50" charset="-128"/>
                <a:ea typeface="游ゴシック Medium" panose="020B0500000000000000" pitchFamily="50" charset="-128"/>
              </a:rPr>
              <a:t>者</a:t>
            </a:r>
            <a:r>
              <a:rPr lang="ja-JP" altLang="ja-JP" sz="2400" spc="80" dirty="0">
                <a:latin typeface="游ゴシック Medium" panose="020B0500000000000000" pitchFamily="50" charset="-128"/>
                <a:ea typeface="游ゴシック Medium" panose="020B0500000000000000" pitchFamily="50" charset="-128"/>
              </a:rPr>
              <a:t>に対して酒類の販売をしてはいけません。</a:t>
            </a:r>
            <a:r>
              <a:rPr lang="ja-JP" altLang="ja-JP" sz="2400" dirty="0">
                <a:latin typeface="游ゴシック Medium" panose="020B0500000000000000" pitchFamily="50" charset="-128"/>
                <a:ea typeface="游ゴシック Medium" panose="020B0500000000000000" pitchFamily="50" charset="-128"/>
              </a:rPr>
              <a:t>また、年齢確認など、飲酒防止の対応をとらなければなりません。</a:t>
            </a:r>
          </a:p>
          <a:p>
            <a:pPr>
              <a:spcBef>
                <a:spcPts val="0"/>
              </a:spcBef>
              <a:spcAft>
                <a:spcPts val="3000"/>
              </a:spcAft>
              <a:buClr>
                <a:srgbClr val="FFC000"/>
              </a:buClr>
              <a:buFont typeface="Wingdings" panose="05000000000000000000" pitchFamily="2" charset="2"/>
              <a:buChar char="l"/>
            </a:pPr>
            <a:r>
              <a:rPr lang="ja-JP" altLang="ja-JP" sz="2400" dirty="0">
                <a:latin typeface="游ゴシック Medium" panose="020B0500000000000000" pitchFamily="50" charset="-128"/>
                <a:ea typeface="游ゴシック Medium" panose="020B0500000000000000" pitchFamily="50" charset="-128"/>
              </a:rPr>
              <a:t>親が未成年者の飲酒を</a:t>
            </a:r>
            <a:r>
              <a:rPr lang="ja-JP" altLang="en-US" sz="2400" dirty="0">
                <a:latin typeface="游ゴシック Medium" panose="020B0500000000000000" pitchFamily="50" charset="-128"/>
                <a:ea typeface="游ゴシック Medium" panose="020B0500000000000000" pitchFamily="50" charset="-128"/>
              </a:rPr>
              <a:t>見過ごした</a:t>
            </a:r>
            <a:r>
              <a:rPr lang="ja-JP" altLang="ja-JP" sz="2400" dirty="0">
                <a:latin typeface="游ゴシック Medium" panose="020B0500000000000000" pitchFamily="50" charset="-128"/>
                <a:ea typeface="游ゴシック Medium" panose="020B0500000000000000" pitchFamily="50" charset="-128"/>
              </a:rPr>
              <a:t>場合は、科料に処せられます。</a:t>
            </a:r>
            <a:br>
              <a:rPr lang="en-US" altLang="ja-JP" sz="2400" dirty="0">
                <a:latin typeface="游ゴシック Medium" panose="020B0500000000000000" pitchFamily="50" charset="-128"/>
                <a:ea typeface="游ゴシック Medium" panose="020B0500000000000000" pitchFamily="50" charset="-128"/>
              </a:rPr>
            </a:br>
            <a:r>
              <a:rPr lang="ja-JP" altLang="ja-JP" sz="2400" dirty="0">
                <a:latin typeface="游ゴシック Medium" panose="020B0500000000000000" pitchFamily="50" charset="-128"/>
                <a:ea typeface="游ゴシック Medium" panose="020B0500000000000000" pitchFamily="50" charset="-128"/>
              </a:rPr>
              <a:t>また、酒販売店が未成年者に酒類を販売した場合は、</a:t>
            </a:r>
            <a:r>
              <a:rPr lang="en-US" altLang="ja-JP" sz="2400" dirty="0">
                <a:latin typeface="游ゴシック Medium" panose="020B0500000000000000" pitchFamily="50" charset="-128"/>
                <a:ea typeface="游ゴシック Medium" panose="020B0500000000000000" pitchFamily="50" charset="-128"/>
              </a:rPr>
              <a:t>50</a:t>
            </a:r>
            <a:r>
              <a:rPr lang="ja-JP" altLang="ja-JP" sz="2400" dirty="0">
                <a:latin typeface="游ゴシック Medium" panose="020B0500000000000000" pitchFamily="50" charset="-128"/>
                <a:ea typeface="游ゴシック Medium" panose="020B0500000000000000" pitchFamily="50" charset="-128"/>
              </a:rPr>
              <a:t>万円以下の罰⾦に処せられます。</a:t>
            </a:r>
          </a:p>
          <a:p>
            <a:pPr marL="0" indent="0" algn="just">
              <a:buNone/>
            </a:pPr>
            <a:r>
              <a:rPr lang="ja-JP" altLang="en-US" sz="2600" dirty="0">
                <a:latin typeface="游ゴシック Medium" panose="020B0500000000000000" pitchFamily="50" charset="-128"/>
                <a:ea typeface="游ゴシック Medium" panose="020B0500000000000000" pitchFamily="50" charset="-128"/>
              </a:rPr>
              <a:t>　　</a:t>
            </a:r>
            <a:endParaRPr lang="en-US" altLang="ja-JP" sz="2600" dirty="0">
              <a:latin typeface="游ゴシック Medium" panose="020B0500000000000000" pitchFamily="50" charset="-128"/>
              <a:ea typeface="游ゴシック Medium" panose="020B0500000000000000" pitchFamily="50" charset="-128"/>
            </a:endParaRPr>
          </a:p>
          <a:p>
            <a:pPr marL="0" indent="0" algn="just">
              <a:buNone/>
            </a:pPr>
            <a:r>
              <a:rPr lang="ja-JP" altLang="en-US" sz="2600" dirty="0">
                <a:latin typeface="游ゴシック Medium" panose="020B0500000000000000" pitchFamily="50" charset="-128"/>
                <a:ea typeface="游ゴシック Medium" panose="020B0500000000000000" pitchFamily="50" charset="-128"/>
              </a:rPr>
              <a:t>　</a:t>
            </a:r>
            <a:endParaRPr kumimoji="1" lang="ja-JP" altLang="en-US" sz="2600" dirty="0">
              <a:latin typeface="游ゴシック Medium" panose="020B0500000000000000" pitchFamily="50" charset="-128"/>
              <a:ea typeface="游ゴシック Medium" panose="020B0500000000000000" pitchFamily="50" charset="-128"/>
            </a:endParaRPr>
          </a:p>
        </p:txBody>
      </p:sp>
      <p:grpSp>
        <p:nvGrpSpPr>
          <p:cNvPr id="5" name="グループ化 4">
            <a:extLst>
              <a:ext uri="{FF2B5EF4-FFF2-40B4-BE49-F238E27FC236}">
                <a16:creationId xmlns:a16="http://schemas.microsoft.com/office/drawing/2014/main" id="{2E81963C-D657-4F23-818C-A6B825578E11}"/>
              </a:ext>
            </a:extLst>
          </p:cNvPr>
          <p:cNvGrpSpPr/>
          <p:nvPr/>
        </p:nvGrpSpPr>
        <p:grpSpPr>
          <a:xfrm>
            <a:off x="683170" y="525517"/>
            <a:ext cx="427497" cy="415776"/>
            <a:chOff x="683170" y="525517"/>
            <a:chExt cx="427497" cy="415776"/>
          </a:xfrm>
        </p:grpSpPr>
        <p:sp>
          <p:nvSpPr>
            <p:cNvPr id="6" name="四角形: 角を丸くする 5">
              <a:extLst>
                <a:ext uri="{FF2B5EF4-FFF2-40B4-BE49-F238E27FC236}">
                  <a16:creationId xmlns:a16="http://schemas.microsoft.com/office/drawing/2014/main" id="{E223D89A-0419-4DCB-80F0-454B03A90B43}"/>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C462415B-34D7-49B4-ACEB-14186D14D5C9}"/>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35E60CB0-0CC7-4276-8289-4A2BC07A3B2C}"/>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08454942-0F58-4AD4-A573-631A4EAA6456}"/>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タイトル 1">
            <a:extLst>
              <a:ext uri="{FF2B5EF4-FFF2-40B4-BE49-F238E27FC236}">
                <a16:creationId xmlns:a16="http://schemas.microsoft.com/office/drawing/2014/main" id="{C95E0467-AB13-48D3-930D-26ECF682FF9F}"/>
              </a:ext>
            </a:extLst>
          </p:cNvPr>
          <p:cNvSpPr txBox="1">
            <a:spLocks/>
          </p:cNvSpPr>
          <p:nvPr/>
        </p:nvSpPr>
        <p:spPr>
          <a:xfrm>
            <a:off x="1159790" y="443365"/>
            <a:ext cx="9071610" cy="617483"/>
          </a:xfrm>
          <a:prstGeom prst="rect">
            <a:avLst/>
          </a:prstGeom>
        </p:spPr>
        <p:txBody>
          <a:bodyPr vert="horz" lIns="91440" tIns="45720" rIns="91440" bIns="45720" rtlCol="0" anchor="ctr">
            <a:noAutofit/>
          </a:bodyPr>
          <a:lstStyle>
            <a:lvl1pPr algn="ctr" defTabSz="503972" rtl="0" eaLnBrk="1" latinLnBrk="0" hangingPunct="1">
              <a:spcBef>
                <a:spcPct val="0"/>
              </a:spcBef>
              <a:buNone/>
              <a:defRPr kumimoji="1" sz="4850" kern="1200">
                <a:solidFill>
                  <a:schemeClr val="tx1"/>
                </a:solidFill>
                <a:latin typeface="+mj-lt"/>
                <a:ea typeface="+mj-ea"/>
                <a:cs typeface="+mj-cs"/>
              </a:defRPr>
            </a:lvl1pPr>
          </a:lstStyle>
          <a:p>
            <a:pPr algn="l"/>
            <a:r>
              <a:rPr lang="zh-TW" altLang="en-US" sz="3600" b="1" dirty="0">
                <a:latin typeface="游ゴシック" panose="020B0400000000000000" pitchFamily="50" charset="-128"/>
                <a:ea typeface="游ゴシック" panose="020B0400000000000000" pitchFamily="50" charset="-128"/>
              </a:rPr>
              <a:t>未成年者飲酒禁止法（要約）</a:t>
            </a:r>
            <a:endParaRPr lang="ja-JP" altLang="en-US" sz="3600" b="1" dirty="0">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87D9AD62-9354-455E-A120-41713FB1AF21}"/>
              </a:ext>
            </a:extLst>
          </p:cNvPr>
          <p:cNvSpPr txBox="1"/>
          <p:nvPr/>
        </p:nvSpPr>
        <p:spPr>
          <a:xfrm>
            <a:off x="644419" y="7120456"/>
            <a:ext cx="5830113" cy="3693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ja-JP" altLang="en-US" sz="900" dirty="0">
                <a:latin typeface="Yu Gothic UI" panose="020B0500000000000000" pitchFamily="50" charset="-128"/>
                <a:ea typeface="Yu Gothic UI" panose="020B0500000000000000" pitchFamily="50" charset="-128"/>
              </a:rPr>
              <a:t>［出典］未成年者飲酒禁止法（大正</a:t>
            </a:r>
            <a:r>
              <a:rPr lang="en-US" altLang="ja-JP" sz="900" dirty="0">
                <a:latin typeface="Yu Gothic UI" panose="020B0500000000000000" pitchFamily="50" charset="-128"/>
                <a:ea typeface="Yu Gothic UI" panose="020B0500000000000000" pitchFamily="50" charset="-128"/>
              </a:rPr>
              <a:t>11</a:t>
            </a:r>
            <a:r>
              <a:rPr lang="ja-JP" altLang="en-US" sz="900" dirty="0">
                <a:latin typeface="Yu Gothic UI" panose="020B0500000000000000" pitchFamily="50" charset="-128"/>
                <a:ea typeface="Yu Gothic UI" panose="020B0500000000000000" pitchFamily="50" charset="-128"/>
              </a:rPr>
              <a:t>年年</a:t>
            </a:r>
            <a:r>
              <a:rPr lang="en-US" altLang="ja-JP" sz="900" dirty="0">
                <a:latin typeface="Yu Gothic UI" panose="020B0500000000000000" pitchFamily="50" charset="-128"/>
                <a:ea typeface="Yu Gothic UI" panose="020B0500000000000000" pitchFamily="50" charset="-128"/>
              </a:rPr>
              <a:t>3</a:t>
            </a:r>
            <a:r>
              <a:rPr lang="ja-JP" altLang="en-US" sz="900" dirty="0">
                <a:latin typeface="Yu Gothic UI" panose="020B0500000000000000" pitchFamily="50" charset="-128"/>
                <a:ea typeface="Yu Gothic UI" panose="020B0500000000000000" pitchFamily="50" charset="-128"/>
              </a:rPr>
              <a:t>月</a:t>
            </a:r>
            <a:r>
              <a:rPr lang="en-US" altLang="ja-JP" sz="900" dirty="0">
                <a:latin typeface="Yu Gothic UI" panose="020B0500000000000000" pitchFamily="50" charset="-128"/>
                <a:ea typeface="Yu Gothic UI" panose="020B0500000000000000" pitchFamily="50" charset="-128"/>
              </a:rPr>
              <a:t>30</a:t>
            </a:r>
            <a:r>
              <a:rPr lang="ja-JP" altLang="en-US" sz="900" dirty="0">
                <a:latin typeface="Yu Gothic UI" panose="020B0500000000000000" pitchFamily="50" charset="-128"/>
                <a:ea typeface="Yu Gothic UI" panose="020B0500000000000000" pitchFamily="50" charset="-128"/>
              </a:rPr>
              <a:t>日 法律</a:t>
            </a:r>
            <a:r>
              <a:rPr lang="en-US" altLang="ja-JP" sz="900" dirty="0">
                <a:latin typeface="Yu Gothic UI" panose="020B0500000000000000" pitchFamily="50" charset="-128"/>
                <a:ea typeface="Yu Gothic UI" panose="020B0500000000000000" pitchFamily="50" charset="-128"/>
              </a:rPr>
              <a:t>20</a:t>
            </a:r>
            <a:r>
              <a:rPr lang="ja-JP" altLang="en-US" sz="900" dirty="0">
                <a:latin typeface="Yu Gothic UI" panose="020B0500000000000000" pitchFamily="50" charset="-128"/>
                <a:ea typeface="Yu Gothic UI" panose="020B0500000000000000" pitchFamily="50" charset="-128"/>
              </a:rPr>
              <a:t>号及び改正平成</a:t>
            </a:r>
            <a:r>
              <a:rPr lang="en-US" altLang="ja-JP" sz="900" dirty="0">
                <a:latin typeface="Yu Gothic UI" panose="020B0500000000000000" pitchFamily="50" charset="-128"/>
                <a:ea typeface="Yu Gothic UI" panose="020B0500000000000000" pitchFamily="50" charset="-128"/>
              </a:rPr>
              <a:t>13</a:t>
            </a:r>
            <a:r>
              <a:rPr lang="ja-JP" altLang="en-US" sz="900" dirty="0">
                <a:latin typeface="Yu Gothic UI" panose="020B0500000000000000" pitchFamily="50" charset="-128"/>
                <a:ea typeface="Yu Gothic UI" panose="020B0500000000000000" pitchFamily="50" charset="-128"/>
              </a:rPr>
              <a:t>年年</a:t>
            </a:r>
            <a:r>
              <a:rPr lang="en-US" altLang="ja-JP" sz="900" dirty="0">
                <a:latin typeface="Yu Gothic UI" panose="020B0500000000000000" pitchFamily="50" charset="-128"/>
                <a:ea typeface="Yu Gothic UI" panose="020B0500000000000000" pitchFamily="50" charset="-128"/>
              </a:rPr>
              <a:t>12</a:t>
            </a:r>
            <a:r>
              <a:rPr lang="ja-JP" altLang="en-US" sz="900" dirty="0">
                <a:latin typeface="Yu Gothic UI" panose="020B0500000000000000" pitchFamily="50" charset="-128"/>
                <a:ea typeface="Yu Gothic UI" panose="020B0500000000000000" pitchFamily="50" charset="-128"/>
              </a:rPr>
              <a:t>月</a:t>
            </a:r>
            <a:r>
              <a:rPr lang="en-US" altLang="ja-JP" sz="900" dirty="0">
                <a:latin typeface="Yu Gothic UI" panose="020B0500000000000000" pitchFamily="50" charset="-128"/>
                <a:ea typeface="Yu Gothic UI" panose="020B0500000000000000" pitchFamily="50" charset="-128"/>
              </a:rPr>
              <a:t>12</a:t>
            </a:r>
            <a:r>
              <a:rPr lang="ja-JP" altLang="en-US" sz="900" dirty="0">
                <a:latin typeface="Yu Gothic UI" panose="020B0500000000000000" pitchFamily="50" charset="-128"/>
                <a:ea typeface="Yu Gothic UI" panose="020B0500000000000000" pitchFamily="50" charset="-128"/>
              </a:rPr>
              <a:t>日）</a:t>
            </a:r>
          </a:p>
          <a:p>
            <a:endParaRPr lang="ja-JP" altLang="en-US" sz="9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45267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9790" y="443365"/>
            <a:ext cx="1296027" cy="617483"/>
          </a:xfrm>
        </p:spPr>
        <p:txBody>
          <a:bodyPr>
            <a:noAutofit/>
          </a:bodyPr>
          <a:lstStyle/>
          <a:p>
            <a:pPr algn="l"/>
            <a:r>
              <a:rPr lang="ja-JP" altLang="en-US" sz="3600" b="1" dirty="0">
                <a:latin typeface="游ゴシック" panose="020B0400000000000000" pitchFamily="50" charset="-128"/>
                <a:ea typeface="游ゴシック" panose="020B0400000000000000" pitchFamily="50" charset="-128"/>
              </a:rPr>
              <a:t>作成</a:t>
            </a:r>
            <a:endParaRPr kumimoji="1" lang="ja-JP" altLang="en-US" sz="3600" b="1" dirty="0">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idx="1"/>
          </p:nvPr>
        </p:nvSpPr>
        <p:spPr>
          <a:xfrm>
            <a:off x="291179" y="1403258"/>
            <a:ext cx="10109453" cy="5820502"/>
          </a:xfrm>
        </p:spPr>
        <p:txBody>
          <a:bodyPr>
            <a:noAutofit/>
          </a:bodyPr>
          <a:lstStyle/>
          <a:p>
            <a:pPr marL="0" indent="0">
              <a:lnSpc>
                <a:spcPct val="120000"/>
              </a:lnSpc>
              <a:spcBef>
                <a:spcPts val="0"/>
              </a:spcBef>
              <a:spcAft>
                <a:spcPts val="2000"/>
              </a:spcAft>
              <a:buNone/>
            </a:pPr>
            <a:r>
              <a:rPr lang="ja-JP" altLang="en-US" sz="2800" dirty="0">
                <a:latin typeface="HGS明朝E" panose="02020900000000000000" pitchFamily="18" charset="-128"/>
                <a:ea typeface="HGS明朝E" panose="02020900000000000000" pitchFamily="18" charset="-128"/>
              </a:rPr>
              <a:t>学校医委員会委員　</a:t>
            </a:r>
            <a:r>
              <a:rPr lang="ja-JP" altLang="en-US" sz="1600" dirty="0">
                <a:latin typeface="ＭＳ 明朝" panose="02020609040205080304" pitchFamily="17" charset="-128"/>
                <a:ea typeface="ＭＳ 明朝" panose="02020609040205080304" pitchFamily="17" charset="-128"/>
              </a:rPr>
              <a:t>任期：自）令和元年８月２７日　～　至）令和３年５月３１日</a:t>
            </a:r>
            <a:endParaRPr lang="ja-JP" altLang="ja-JP" sz="2800" dirty="0">
              <a:latin typeface="ＭＳ 明朝" panose="02020609040205080304" pitchFamily="17" charset="-128"/>
              <a:ea typeface="ＭＳ 明朝" panose="02020609040205080304" pitchFamily="17"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委員長　　</a:t>
            </a:r>
            <a:r>
              <a:rPr lang="zh-TW" altLang="en-US" sz="2200" dirty="0">
                <a:latin typeface="HGS明朝E" panose="02020900000000000000" pitchFamily="18" charset="-128"/>
                <a:ea typeface="HGS明朝E" panose="02020900000000000000" pitchFamily="18" charset="-128"/>
              </a:rPr>
              <a:t>東川　泰之</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足立区医師会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東　　哲徳</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渋谷区医師会</a:t>
            </a:r>
            <a:r>
              <a:rPr lang="ja-JP" altLang="en-US" sz="2000" dirty="0">
                <a:latin typeface="HGS明朝E" panose="02020900000000000000" pitchFamily="18" charset="-128"/>
                <a:ea typeface="HGS明朝E" panose="02020900000000000000" pitchFamily="18" charset="-128"/>
              </a:rPr>
              <a:t>）</a:t>
            </a:r>
            <a:endParaRPr lang="en-US" altLang="zh-TW"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副委員長　山田　正興</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中野区医師会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原田　　栄</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杉並区医師会</a:t>
            </a:r>
            <a:r>
              <a:rPr lang="ja-JP" altLang="en-US" sz="2000" dirty="0">
                <a:latin typeface="HGS明朝E" panose="02020900000000000000" pitchFamily="18" charset="-128"/>
                <a:ea typeface="HGS明朝E" panose="02020900000000000000" pitchFamily="18" charset="-128"/>
              </a:rPr>
              <a:t>）</a:t>
            </a:r>
            <a:endParaRPr lang="en-US" altLang="ja-JP"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岡添　龍介</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中央区医師会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森山　正敏</a:t>
            </a:r>
            <a:r>
              <a:rPr lang="zh-TW" altLang="en-US" sz="2000" dirty="0">
                <a:latin typeface="HGS明朝E" panose="02020900000000000000" pitchFamily="18" charset="-128"/>
                <a:ea typeface="HGS明朝E" panose="02020900000000000000" pitchFamily="18" charset="-128"/>
              </a:rPr>
              <a:t>（田園調布医師会）</a:t>
            </a:r>
            <a:endParaRPr lang="en-US" altLang="zh-TW"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西島　由美</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墨田区医師会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富田　　香</a:t>
            </a:r>
            <a:r>
              <a:rPr lang="ja-JP" altLang="en-US" sz="2000" dirty="0">
                <a:latin typeface="HGS明朝E" panose="02020900000000000000" pitchFamily="18" charset="-128"/>
                <a:ea typeface="HGS明朝E" panose="02020900000000000000" pitchFamily="18" charset="-128"/>
              </a:rPr>
              <a:t>（豊島区医師会）</a:t>
            </a:r>
            <a:endParaRPr lang="en-US" altLang="zh-TW"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　　　</a:t>
            </a:r>
            <a:r>
              <a:rPr lang="zh-CN" altLang="en-US" sz="2200" dirty="0">
                <a:latin typeface="HGS明朝E" panose="02020900000000000000" pitchFamily="18" charset="-128"/>
                <a:ea typeface="HGS明朝E" panose="02020900000000000000" pitchFamily="18" charset="-128"/>
              </a:rPr>
              <a:t>浅川　雅晴</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江東区医師会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岡田　知雄</a:t>
            </a:r>
            <a:r>
              <a:rPr lang="ja-JP" altLang="en-US" sz="2000" dirty="0">
                <a:latin typeface="HGS明朝E" panose="02020900000000000000" pitchFamily="18" charset="-128"/>
                <a:ea typeface="HGS明朝E" panose="02020900000000000000" pitchFamily="18" charset="-128"/>
              </a:rPr>
              <a:t>（日本大学医師会）</a:t>
            </a:r>
            <a:endParaRPr lang="en-US" altLang="ja-JP"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endParaRPr lang="en-US" altLang="ja-JP" sz="2000" dirty="0">
              <a:solidFill>
                <a:schemeClr val="accent6">
                  <a:lumMod val="75000"/>
                </a:schemeClr>
              </a:solidFill>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800" dirty="0">
                <a:latin typeface="HGS明朝E" panose="02020900000000000000" pitchFamily="18" charset="-128"/>
                <a:ea typeface="HGS明朝E" panose="02020900000000000000" pitchFamily="18" charset="-128"/>
              </a:rPr>
              <a:t>東京都医師会理事</a:t>
            </a:r>
            <a:endParaRPr lang="en-US" altLang="ja-JP" sz="28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solidFill>
                  <a:schemeClr val="accent6">
                    <a:lumMod val="75000"/>
                  </a:schemeClr>
                </a:solidFill>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弘瀨　知江子</a:t>
            </a:r>
            <a:r>
              <a:rPr lang="ja-JP" altLang="en-US" sz="2000" dirty="0">
                <a:latin typeface="HGS明朝E" panose="02020900000000000000" pitchFamily="18" charset="-128"/>
                <a:ea typeface="HGS明朝E" panose="02020900000000000000" pitchFamily="18" charset="-128"/>
              </a:rPr>
              <a:t>（大森</a:t>
            </a:r>
            <a:r>
              <a:rPr lang="zh-CN" altLang="en-US" sz="2000" dirty="0">
                <a:latin typeface="HGS明朝E" panose="02020900000000000000" pitchFamily="18" charset="-128"/>
                <a:ea typeface="HGS明朝E" panose="02020900000000000000" pitchFamily="18" charset="-128"/>
              </a:rPr>
              <a:t>医師会</a:t>
            </a:r>
            <a:r>
              <a:rPr lang="ja-JP" altLang="en-US" sz="2000" dirty="0">
                <a:latin typeface="HGS明朝E" panose="02020900000000000000" pitchFamily="18" charset="-128"/>
                <a:ea typeface="HGS明朝E" panose="02020900000000000000" pitchFamily="18" charset="-128"/>
              </a:rPr>
              <a:t>）　</a:t>
            </a:r>
            <a:endParaRPr lang="en-US" altLang="ja-JP"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　川上　一　恵</a:t>
            </a:r>
            <a:r>
              <a:rPr lang="ja-JP" altLang="en-US" sz="2000" dirty="0">
                <a:latin typeface="HGS明朝E" panose="02020900000000000000" pitchFamily="18" charset="-128"/>
                <a:ea typeface="HGS明朝E" panose="02020900000000000000" pitchFamily="18" charset="-128"/>
              </a:rPr>
              <a:t>（渋谷区</a:t>
            </a:r>
            <a:r>
              <a:rPr lang="zh-CN" altLang="en-US" sz="2000" dirty="0">
                <a:latin typeface="HGS明朝E" panose="02020900000000000000" pitchFamily="18" charset="-128"/>
                <a:ea typeface="HGS明朝E" panose="02020900000000000000" pitchFamily="18" charset="-128"/>
              </a:rPr>
              <a:t>医師会</a:t>
            </a:r>
            <a:r>
              <a:rPr lang="ja-JP" altLang="en-US" sz="2000" dirty="0">
                <a:latin typeface="HGS明朝E" panose="02020900000000000000" pitchFamily="18" charset="-128"/>
                <a:ea typeface="HGS明朝E" panose="02020900000000000000" pitchFamily="18" charset="-128"/>
              </a:rPr>
              <a:t>）　</a:t>
            </a:r>
            <a:endParaRPr lang="ja-JP" altLang="en-US" sz="2000" dirty="0">
              <a:solidFill>
                <a:schemeClr val="accent6">
                  <a:lumMod val="75000"/>
                </a:schemeClr>
              </a:solidFill>
              <a:latin typeface="HGS明朝E" panose="02020900000000000000" pitchFamily="18" charset="-128"/>
              <a:ea typeface="HGS明朝E" panose="02020900000000000000" pitchFamily="18" charset="-128"/>
            </a:endParaRPr>
          </a:p>
          <a:p>
            <a:pPr marL="0" indent="0">
              <a:spcBef>
                <a:spcPts val="0"/>
              </a:spcBef>
              <a:spcAft>
                <a:spcPts val="600"/>
              </a:spcAft>
              <a:buNone/>
            </a:pPr>
            <a:endParaRPr lang="en-US" altLang="zh-TW" sz="2000" dirty="0">
              <a:solidFill>
                <a:schemeClr val="accent6">
                  <a:lumMod val="75000"/>
                </a:schemeClr>
              </a:solidFill>
              <a:latin typeface="HGS明朝E" panose="02020900000000000000" pitchFamily="18" charset="-128"/>
              <a:ea typeface="HGS明朝E" panose="02020900000000000000" pitchFamily="18" charset="-128"/>
            </a:endParaRPr>
          </a:p>
          <a:p>
            <a:pPr marL="0" indent="0">
              <a:spcBef>
                <a:spcPts val="0"/>
              </a:spcBef>
              <a:spcAft>
                <a:spcPts val="600"/>
              </a:spcAft>
              <a:buNone/>
            </a:pPr>
            <a:endParaRPr lang="en-US" altLang="ja-JP" sz="2000" dirty="0">
              <a:solidFill>
                <a:schemeClr val="accent6">
                  <a:lumMod val="75000"/>
                </a:schemeClr>
              </a:solidFill>
              <a:latin typeface="HGS明朝E" panose="02020900000000000000" pitchFamily="18" charset="-128"/>
              <a:ea typeface="HGS明朝E" panose="02020900000000000000" pitchFamily="18" charset="-128"/>
            </a:endParaRPr>
          </a:p>
          <a:p>
            <a:pPr marL="0" indent="0">
              <a:buNone/>
            </a:pPr>
            <a:endParaRPr kumimoji="1" lang="ja-JP" altLang="en-US" sz="2800" dirty="0">
              <a:latin typeface="游ゴシック Medium" panose="020B0500000000000000" pitchFamily="50" charset="-128"/>
              <a:ea typeface="游ゴシック Medium" panose="020B0500000000000000" pitchFamily="50" charset="-128"/>
            </a:endParaRPr>
          </a:p>
        </p:txBody>
      </p:sp>
      <p:grpSp>
        <p:nvGrpSpPr>
          <p:cNvPr id="5" name="グループ化 4">
            <a:extLst>
              <a:ext uri="{FF2B5EF4-FFF2-40B4-BE49-F238E27FC236}">
                <a16:creationId xmlns:a16="http://schemas.microsoft.com/office/drawing/2014/main" id="{62D82EAE-7CF3-496A-93C6-A01008324074}"/>
              </a:ext>
            </a:extLst>
          </p:cNvPr>
          <p:cNvGrpSpPr/>
          <p:nvPr/>
        </p:nvGrpSpPr>
        <p:grpSpPr>
          <a:xfrm>
            <a:off x="683170" y="525517"/>
            <a:ext cx="427497" cy="415776"/>
            <a:chOff x="683170" y="525517"/>
            <a:chExt cx="427497" cy="415776"/>
          </a:xfrm>
        </p:grpSpPr>
        <p:sp>
          <p:nvSpPr>
            <p:cNvPr id="6" name="四角形: 角を丸くする 5">
              <a:extLst>
                <a:ext uri="{FF2B5EF4-FFF2-40B4-BE49-F238E27FC236}">
                  <a16:creationId xmlns:a16="http://schemas.microsoft.com/office/drawing/2014/main" id="{EED55A0A-8942-47A9-8239-2F9A9CA630FA}"/>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B16A9EC6-974F-4BEE-95CD-B96A5622A576}"/>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4A5AB48-AE5A-45BF-A150-556B55834081}"/>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BAA5B0F-DDB6-48B4-B302-69EDA7A49663}"/>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786888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p:nvPr/>
        </p:nvPicPr>
        <p:blipFill rotWithShape="1">
          <a:blip r:embed="rId3">
            <a:extLst>
              <a:ext uri="{28A0092B-C50C-407E-A947-70E740481C1C}">
                <a14:useLocalDpi xmlns:a14="http://schemas.microsoft.com/office/drawing/2010/main" val="0"/>
              </a:ext>
            </a:extLst>
          </a:blip>
          <a:srcRect t="8154"/>
          <a:stretch/>
        </p:blipFill>
        <p:spPr bwMode="auto">
          <a:xfrm>
            <a:off x="2563452" y="1204876"/>
            <a:ext cx="5952544" cy="5425408"/>
          </a:xfrm>
          <a:prstGeom prst="rect">
            <a:avLst/>
          </a:prstGeom>
          <a:noFill/>
          <a:ln>
            <a:noFill/>
          </a:ln>
        </p:spPr>
      </p:pic>
      <p:sp>
        <p:nvSpPr>
          <p:cNvPr id="6" name="正方形/長方形 5"/>
          <p:cNvSpPr/>
          <p:nvPr/>
        </p:nvSpPr>
        <p:spPr>
          <a:xfrm>
            <a:off x="2175817" y="1102727"/>
            <a:ext cx="220528" cy="6047806"/>
          </a:xfrm>
          <a:prstGeom prst="rect">
            <a:avLst/>
          </a:prstGeom>
          <a:solidFill>
            <a:srgbClr val="FFFFFF"/>
          </a:solidFill>
          <a:ln>
            <a:solidFill>
              <a:srgbClr val="FFFFFF"/>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263"/>
          </a:p>
        </p:txBody>
      </p:sp>
      <p:sp>
        <p:nvSpPr>
          <p:cNvPr id="9" name="テキスト ボックス 8">
            <a:extLst>
              <a:ext uri="{FF2B5EF4-FFF2-40B4-BE49-F238E27FC236}">
                <a16:creationId xmlns:a16="http://schemas.microsoft.com/office/drawing/2014/main" id="{68F83004-5DF2-415F-BD77-B1ECBABB8C5D}"/>
              </a:ext>
            </a:extLst>
          </p:cNvPr>
          <p:cNvSpPr txBox="1"/>
          <p:nvPr/>
        </p:nvSpPr>
        <p:spPr>
          <a:xfrm>
            <a:off x="644419" y="7120456"/>
            <a:ext cx="5830113"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ja-JP" altLang="en-US" sz="900" dirty="0">
                <a:latin typeface="Yu Gothic UI" panose="020B0500000000000000" pitchFamily="50" charset="-128"/>
                <a:ea typeface="Yu Gothic UI" panose="020B0500000000000000" pitchFamily="50" charset="-128"/>
              </a:rPr>
              <a:t>サッポロビール株式会社</a:t>
            </a:r>
            <a:r>
              <a:rPr lang="ja-JP" altLang="en-US" sz="900" dirty="0">
                <a:latin typeface="Yu Gothic UI" panose="020B0500000000000000" pitchFamily="50" charset="-128"/>
                <a:ea typeface="Yu Gothic UI" panose="020B0500000000000000" pitchFamily="50" charset="-128"/>
                <a:cs typeface="Aharoni" panose="02010803020104030203" pitchFamily="2" charset="-79"/>
              </a:rPr>
              <a:t>「</a:t>
            </a:r>
            <a:r>
              <a:rPr lang="ja-JP" altLang="en-US" sz="900" dirty="0">
                <a:latin typeface="Yu Gothic UI" panose="020B0500000000000000" pitchFamily="50" charset="-128"/>
                <a:ea typeface="Yu Gothic UI" panose="020B0500000000000000" pitchFamily="50" charset="-128"/>
              </a:rPr>
              <a:t>たのしくお酒を」</a:t>
            </a:r>
          </a:p>
        </p:txBody>
      </p:sp>
      <p:grpSp>
        <p:nvGrpSpPr>
          <p:cNvPr id="10" name="グループ化 9">
            <a:extLst>
              <a:ext uri="{FF2B5EF4-FFF2-40B4-BE49-F238E27FC236}">
                <a16:creationId xmlns:a16="http://schemas.microsoft.com/office/drawing/2014/main" id="{B198B6E9-2470-4943-A176-C08D1EEE9133}"/>
              </a:ext>
            </a:extLst>
          </p:cNvPr>
          <p:cNvGrpSpPr/>
          <p:nvPr/>
        </p:nvGrpSpPr>
        <p:grpSpPr>
          <a:xfrm>
            <a:off x="683170" y="525517"/>
            <a:ext cx="427497" cy="415776"/>
            <a:chOff x="683170" y="525517"/>
            <a:chExt cx="427497" cy="415776"/>
          </a:xfrm>
        </p:grpSpPr>
        <p:sp>
          <p:nvSpPr>
            <p:cNvPr id="11" name="四角形: 角を丸くする 10">
              <a:extLst>
                <a:ext uri="{FF2B5EF4-FFF2-40B4-BE49-F238E27FC236}">
                  <a16:creationId xmlns:a16="http://schemas.microsoft.com/office/drawing/2014/main" id="{607EB17F-9B49-450D-8901-C40FDD84890D}"/>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8603E71A-426F-4D71-AD83-1BAF63929FFE}"/>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62A8784A-C782-46A1-8949-2BACE0AE1E59}"/>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180F9A19-E353-4CDC-99B1-031CB89EA7B2}"/>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タイトル 1">
            <a:extLst>
              <a:ext uri="{FF2B5EF4-FFF2-40B4-BE49-F238E27FC236}">
                <a16:creationId xmlns:a16="http://schemas.microsoft.com/office/drawing/2014/main" id="{81D1639D-37A6-45A0-8043-57697C882A59}"/>
              </a:ext>
            </a:extLst>
          </p:cNvPr>
          <p:cNvSpPr txBox="1">
            <a:spLocks/>
          </p:cNvSpPr>
          <p:nvPr/>
        </p:nvSpPr>
        <p:spPr>
          <a:xfrm>
            <a:off x="1159790" y="443365"/>
            <a:ext cx="9071610" cy="617483"/>
          </a:xfrm>
          <a:prstGeom prst="rect">
            <a:avLst/>
          </a:prstGeom>
        </p:spPr>
        <p:txBody>
          <a:bodyPr vert="horz" lIns="91440" tIns="45720" rIns="91440" bIns="45720" rtlCol="0" anchor="ctr">
            <a:noAutofit/>
          </a:bodyPr>
          <a:lstStyle>
            <a:lvl1pPr algn="ctr" defTabSz="503972" rtl="0" eaLnBrk="1" latinLnBrk="0" hangingPunct="1">
              <a:spcBef>
                <a:spcPct val="0"/>
              </a:spcBef>
              <a:buNone/>
              <a:defRPr kumimoji="1" sz="4850" kern="1200">
                <a:solidFill>
                  <a:schemeClr val="tx1"/>
                </a:solidFill>
                <a:latin typeface="+mj-lt"/>
                <a:ea typeface="+mj-ea"/>
                <a:cs typeface="+mj-cs"/>
              </a:defRPr>
            </a:lvl1pPr>
          </a:lstStyle>
          <a:p>
            <a:pPr algn="l"/>
            <a:r>
              <a:rPr lang="ja-JP" altLang="en-US" sz="3600" b="1" dirty="0">
                <a:latin typeface="游ゴシック" panose="020B0400000000000000" pitchFamily="50" charset="-128"/>
                <a:ea typeface="游ゴシック" panose="020B0400000000000000" pitchFamily="50" charset="-128"/>
              </a:rPr>
              <a:t>アルコール代謝の経路</a:t>
            </a:r>
          </a:p>
        </p:txBody>
      </p:sp>
    </p:spTree>
    <p:extLst>
      <p:ext uri="{BB962C8B-B14F-4D97-AF65-F5344CB8AC3E}">
        <p14:creationId xmlns:p14="http://schemas.microsoft.com/office/powerpoint/2010/main" val="3267049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a:extLst>
              <a:ext uri="{28A0092B-C50C-407E-A947-70E740481C1C}">
                <a14:useLocalDpi xmlns:a14="http://schemas.microsoft.com/office/drawing/2010/main" val="0"/>
              </a:ext>
            </a:extLst>
          </a:blip>
          <a:srcRect/>
          <a:stretch>
            <a:fillRect/>
          </a:stretch>
        </p:blipFill>
        <p:spPr bwMode="auto">
          <a:xfrm>
            <a:off x="2369634" y="1169682"/>
            <a:ext cx="5952544" cy="6073391"/>
          </a:xfrm>
          <a:prstGeom prst="rect">
            <a:avLst/>
          </a:prstGeom>
          <a:noFill/>
          <a:ln>
            <a:noFill/>
          </a:ln>
        </p:spPr>
      </p:pic>
      <p:sp>
        <p:nvSpPr>
          <p:cNvPr id="6" name="テキスト ボックス 5">
            <a:extLst>
              <a:ext uri="{FF2B5EF4-FFF2-40B4-BE49-F238E27FC236}">
                <a16:creationId xmlns:a16="http://schemas.microsoft.com/office/drawing/2014/main" id="{F912E6AC-7AD9-4302-9EAC-A1E8DE21B129}"/>
              </a:ext>
            </a:extLst>
          </p:cNvPr>
          <p:cNvSpPr txBox="1"/>
          <p:nvPr/>
        </p:nvSpPr>
        <p:spPr>
          <a:xfrm>
            <a:off x="644419" y="7120456"/>
            <a:ext cx="5830113"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ja-JP" altLang="en-US" sz="900" dirty="0">
                <a:latin typeface="Yu Gothic UI" panose="020B0500000000000000" pitchFamily="50" charset="-128"/>
                <a:ea typeface="Yu Gothic UI" panose="020B0500000000000000" pitchFamily="50" charset="-128"/>
              </a:rPr>
              <a:t>国税庁</a:t>
            </a:r>
            <a:r>
              <a:rPr lang="ja-JP" altLang="en-US" sz="900" dirty="0">
                <a:latin typeface="Yu Gothic UI" panose="020B0500000000000000" pitchFamily="50" charset="-128"/>
                <a:ea typeface="Yu Gothic UI" panose="020B0500000000000000" pitchFamily="50" charset="-128"/>
                <a:cs typeface="Aharoni" panose="02010803020104030203" pitchFamily="2" charset="-79"/>
              </a:rPr>
              <a:t>「</a:t>
            </a:r>
            <a:r>
              <a:rPr lang="ja-JP" altLang="en-US" sz="900" dirty="0">
                <a:latin typeface="Yu Gothic UI" panose="020B0500000000000000" pitchFamily="50" charset="-128"/>
                <a:ea typeface="Yu Gothic UI" panose="020B0500000000000000" pitchFamily="50" charset="-128"/>
              </a:rPr>
              <a:t>未成年者がお酒を飲んではいけない</a:t>
            </a:r>
            <a:r>
              <a:rPr lang="en-US" altLang="ja-JP" sz="900" dirty="0">
                <a:latin typeface="Yu Gothic UI" panose="020B0500000000000000" pitchFamily="50" charset="-128"/>
                <a:ea typeface="Yu Gothic UI" panose="020B0500000000000000" pitchFamily="50" charset="-128"/>
              </a:rPr>
              <a:t>5</a:t>
            </a:r>
            <a:r>
              <a:rPr lang="ja-JP" altLang="en-US" sz="900" dirty="0">
                <a:latin typeface="Yu Gothic UI" panose="020B0500000000000000" pitchFamily="50" charset="-128"/>
                <a:ea typeface="Yu Gothic UI" panose="020B0500000000000000" pitchFamily="50" charset="-128"/>
              </a:rPr>
              <a:t>つの理由」</a:t>
            </a:r>
          </a:p>
        </p:txBody>
      </p:sp>
      <p:grpSp>
        <p:nvGrpSpPr>
          <p:cNvPr id="7" name="グループ化 6">
            <a:extLst>
              <a:ext uri="{FF2B5EF4-FFF2-40B4-BE49-F238E27FC236}">
                <a16:creationId xmlns:a16="http://schemas.microsoft.com/office/drawing/2014/main" id="{06EE2425-35A7-47C0-8D13-B08AFE70F93C}"/>
              </a:ext>
            </a:extLst>
          </p:cNvPr>
          <p:cNvGrpSpPr/>
          <p:nvPr/>
        </p:nvGrpSpPr>
        <p:grpSpPr>
          <a:xfrm>
            <a:off x="683170" y="525517"/>
            <a:ext cx="427497" cy="415776"/>
            <a:chOff x="683170" y="525517"/>
            <a:chExt cx="427497" cy="415776"/>
          </a:xfrm>
        </p:grpSpPr>
        <p:sp>
          <p:nvSpPr>
            <p:cNvPr id="8" name="四角形: 角を丸くする 7">
              <a:extLst>
                <a:ext uri="{FF2B5EF4-FFF2-40B4-BE49-F238E27FC236}">
                  <a16:creationId xmlns:a16="http://schemas.microsoft.com/office/drawing/2014/main" id="{1F822DA9-AEE3-4204-B60B-5E5A8F60BC16}"/>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DBCCF231-B719-4391-A24C-A72372B94F6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709BE4EE-E3C5-4203-82ED-5D43097B54E6}"/>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272EBA00-4324-4CA6-A849-CE6291AD3B40}"/>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タイトル 1">
            <a:extLst>
              <a:ext uri="{FF2B5EF4-FFF2-40B4-BE49-F238E27FC236}">
                <a16:creationId xmlns:a16="http://schemas.microsoft.com/office/drawing/2014/main" id="{AD659DD7-6E7F-4D97-BDCF-45255E367284}"/>
              </a:ext>
            </a:extLst>
          </p:cNvPr>
          <p:cNvSpPr txBox="1">
            <a:spLocks/>
          </p:cNvSpPr>
          <p:nvPr/>
        </p:nvSpPr>
        <p:spPr>
          <a:xfrm>
            <a:off x="1159790" y="443365"/>
            <a:ext cx="9071610" cy="617483"/>
          </a:xfrm>
          <a:prstGeom prst="rect">
            <a:avLst/>
          </a:prstGeom>
        </p:spPr>
        <p:txBody>
          <a:bodyPr vert="horz" lIns="91440" tIns="45720" rIns="91440" bIns="45720" rtlCol="0" anchor="ctr">
            <a:noAutofit/>
          </a:bodyPr>
          <a:lstStyle>
            <a:lvl1pPr algn="ctr" defTabSz="503972" rtl="0" eaLnBrk="1" latinLnBrk="0" hangingPunct="1">
              <a:spcBef>
                <a:spcPct val="0"/>
              </a:spcBef>
              <a:buNone/>
              <a:defRPr kumimoji="1" sz="4850" kern="1200">
                <a:solidFill>
                  <a:schemeClr val="tx1"/>
                </a:solidFill>
                <a:latin typeface="+mj-lt"/>
                <a:ea typeface="+mj-ea"/>
                <a:cs typeface="+mj-cs"/>
              </a:defRPr>
            </a:lvl1pPr>
          </a:lstStyle>
          <a:p>
            <a:pPr algn="l"/>
            <a:r>
              <a:rPr lang="ja-JP" altLang="en-US" sz="3600" b="1" dirty="0">
                <a:latin typeface="游ゴシック" panose="020B0400000000000000" pitchFamily="50" charset="-128"/>
                <a:ea typeface="游ゴシック" panose="020B0400000000000000" pitchFamily="50" charset="-128"/>
              </a:rPr>
              <a:t>アルコールの吸収と分解</a:t>
            </a:r>
          </a:p>
        </p:txBody>
      </p:sp>
    </p:spTree>
    <p:extLst>
      <p:ext uri="{BB962C8B-B14F-4D97-AF65-F5344CB8AC3E}">
        <p14:creationId xmlns:p14="http://schemas.microsoft.com/office/powerpoint/2010/main" val="2551669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8F6331F4-B589-4649-A5B4-94475C988A92}"/>
              </a:ext>
            </a:extLst>
          </p:cNvPr>
          <p:cNvGrpSpPr/>
          <p:nvPr/>
        </p:nvGrpSpPr>
        <p:grpSpPr>
          <a:xfrm>
            <a:off x="1367615" y="1308868"/>
            <a:ext cx="8489472" cy="5444013"/>
            <a:chOff x="1222649" y="1562685"/>
            <a:chExt cx="8489472" cy="5444013"/>
          </a:xfrm>
        </p:grpSpPr>
        <p:pic>
          <p:nvPicPr>
            <p:cNvPr id="5" name="図 4"/>
            <p:cNvPicPr/>
            <p:nvPr/>
          </p:nvPicPr>
          <p:blipFill>
            <a:blip r:embed="rId3">
              <a:extLst>
                <a:ext uri="{28A0092B-C50C-407E-A947-70E740481C1C}">
                  <a14:useLocalDpi xmlns:a14="http://schemas.microsoft.com/office/drawing/2010/main" val="0"/>
                </a:ext>
              </a:extLst>
            </a:blip>
            <a:srcRect/>
            <a:stretch>
              <a:fillRect/>
            </a:stretch>
          </p:blipFill>
          <p:spPr bwMode="auto">
            <a:xfrm>
              <a:off x="1222649" y="1651313"/>
              <a:ext cx="8364824" cy="5355385"/>
            </a:xfrm>
            <a:prstGeom prst="rect">
              <a:avLst/>
            </a:prstGeom>
            <a:noFill/>
            <a:ln>
              <a:noFill/>
            </a:ln>
          </p:spPr>
        </p:pic>
        <p:sp>
          <p:nvSpPr>
            <p:cNvPr id="6" name="正方形/長方形 5"/>
            <p:cNvSpPr/>
            <p:nvPr/>
          </p:nvSpPr>
          <p:spPr>
            <a:xfrm>
              <a:off x="8254719" y="1562685"/>
              <a:ext cx="1457402" cy="1515364"/>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263"/>
            </a:p>
          </p:txBody>
        </p:sp>
      </p:grpSp>
      <p:sp>
        <p:nvSpPr>
          <p:cNvPr id="7" name="テキスト ボックス 6">
            <a:extLst>
              <a:ext uri="{FF2B5EF4-FFF2-40B4-BE49-F238E27FC236}">
                <a16:creationId xmlns:a16="http://schemas.microsoft.com/office/drawing/2014/main" id="{4685766F-0181-4D32-8C96-E6D814F67DC0}"/>
              </a:ext>
            </a:extLst>
          </p:cNvPr>
          <p:cNvSpPr txBox="1"/>
          <p:nvPr/>
        </p:nvSpPr>
        <p:spPr>
          <a:xfrm>
            <a:off x="644419" y="7120456"/>
            <a:ext cx="5830113"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ja-JP" altLang="en-US" sz="900" dirty="0">
                <a:latin typeface="Yu Gothic UI" panose="020B0500000000000000" pitchFamily="50" charset="-128"/>
                <a:ea typeface="Yu Gothic UI" panose="020B0500000000000000" pitchFamily="50" charset="-128"/>
              </a:rPr>
              <a:t>日本学校保健会</a:t>
            </a:r>
            <a:r>
              <a:rPr lang="ja-JP" altLang="en-US" sz="900" dirty="0">
                <a:latin typeface="Yu Gothic UI" panose="020B0500000000000000" pitchFamily="50" charset="-128"/>
                <a:ea typeface="Yu Gothic UI" panose="020B0500000000000000" pitchFamily="50" charset="-128"/>
                <a:cs typeface="Aharoni" panose="02010803020104030203" pitchFamily="2" charset="-79"/>
              </a:rPr>
              <a:t>「</a:t>
            </a:r>
            <a:r>
              <a:rPr lang="ja-JP" altLang="en-US" sz="900" dirty="0">
                <a:latin typeface="Yu Gothic UI" panose="020B0500000000000000" pitchFamily="50" charset="-128"/>
                <a:ea typeface="Yu Gothic UI" panose="020B0500000000000000" pitchFamily="50" charset="-128"/>
              </a:rPr>
              <a:t>きみたちの飲酒は、だめ　未成年者の飲酒は、なぜダメなのか？」</a:t>
            </a:r>
          </a:p>
        </p:txBody>
      </p:sp>
      <p:grpSp>
        <p:nvGrpSpPr>
          <p:cNvPr id="8" name="グループ化 7">
            <a:extLst>
              <a:ext uri="{FF2B5EF4-FFF2-40B4-BE49-F238E27FC236}">
                <a16:creationId xmlns:a16="http://schemas.microsoft.com/office/drawing/2014/main" id="{50BEFA70-E756-4E7C-83A5-FF7190B09551}"/>
              </a:ext>
            </a:extLst>
          </p:cNvPr>
          <p:cNvGrpSpPr/>
          <p:nvPr/>
        </p:nvGrpSpPr>
        <p:grpSpPr>
          <a:xfrm>
            <a:off x="683170" y="525517"/>
            <a:ext cx="427497" cy="415776"/>
            <a:chOff x="683170" y="525517"/>
            <a:chExt cx="427497" cy="415776"/>
          </a:xfrm>
        </p:grpSpPr>
        <p:sp>
          <p:nvSpPr>
            <p:cNvPr id="9" name="四角形: 角を丸くする 8">
              <a:extLst>
                <a:ext uri="{FF2B5EF4-FFF2-40B4-BE49-F238E27FC236}">
                  <a16:creationId xmlns:a16="http://schemas.microsoft.com/office/drawing/2014/main" id="{A6728DA8-DA21-47E9-8FFC-4AD534DEF62E}"/>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469391D9-B03C-4D66-B73B-C322415867C2}"/>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AEA57C54-ADE7-4D93-9BCA-002D74DEED6C}"/>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5A45752D-F775-4684-BB1F-79518C891FA9}"/>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タイトル 1">
            <a:extLst>
              <a:ext uri="{FF2B5EF4-FFF2-40B4-BE49-F238E27FC236}">
                <a16:creationId xmlns:a16="http://schemas.microsoft.com/office/drawing/2014/main" id="{354DB79E-55DA-4A78-9B22-E8976C4C8704}"/>
              </a:ext>
            </a:extLst>
          </p:cNvPr>
          <p:cNvSpPr txBox="1">
            <a:spLocks/>
          </p:cNvSpPr>
          <p:nvPr/>
        </p:nvSpPr>
        <p:spPr>
          <a:xfrm>
            <a:off x="1159790" y="443365"/>
            <a:ext cx="9071610" cy="617483"/>
          </a:xfrm>
          <a:prstGeom prst="rect">
            <a:avLst/>
          </a:prstGeom>
        </p:spPr>
        <p:txBody>
          <a:bodyPr vert="horz" lIns="91440" tIns="45720" rIns="91440" bIns="45720" rtlCol="0" anchor="ctr">
            <a:noAutofit/>
          </a:bodyPr>
          <a:lstStyle>
            <a:lvl1pPr algn="ctr" defTabSz="503972" rtl="0" eaLnBrk="1" latinLnBrk="0" hangingPunct="1">
              <a:spcBef>
                <a:spcPct val="0"/>
              </a:spcBef>
              <a:buNone/>
              <a:defRPr kumimoji="1" sz="4850" kern="1200">
                <a:solidFill>
                  <a:schemeClr val="tx1"/>
                </a:solidFill>
                <a:latin typeface="+mj-lt"/>
                <a:ea typeface="+mj-ea"/>
                <a:cs typeface="+mj-cs"/>
              </a:defRPr>
            </a:lvl1pPr>
          </a:lstStyle>
          <a:p>
            <a:pPr algn="l"/>
            <a:r>
              <a:rPr lang="ja-JP" altLang="en-US" sz="3600" b="1" dirty="0">
                <a:latin typeface="游ゴシック" panose="020B0400000000000000" pitchFamily="50" charset="-128"/>
                <a:ea typeface="游ゴシック" panose="020B0400000000000000" pitchFamily="50" charset="-128"/>
              </a:rPr>
              <a:t>アルコールパッチテスト</a:t>
            </a:r>
          </a:p>
        </p:txBody>
      </p:sp>
    </p:spTree>
    <p:extLst>
      <p:ext uri="{BB962C8B-B14F-4D97-AF65-F5344CB8AC3E}">
        <p14:creationId xmlns:p14="http://schemas.microsoft.com/office/powerpoint/2010/main" val="718957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7"/>
          <p:cNvGrpSpPr>
            <a:grpSpLocks/>
          </p:cNvGrpSpPr>
          <p:nvPr/>
        </p:nvGrpSpPr>
        <p:grpSpPr bwMode="auto">
          <a:xfrm>
            <a:off x="552589" y="2008376"/>
            <a:ext cx="5009570" cy="3046147"/>
            <a:chOff x="1195" y="7619"/>
            <a:chExt cx="7558" cy="4810"/>
          </a:xfrm>
        </p:grpSpPr>
        <p:sp>
          <p:nvSpPr>
            <p:cNvPr id="25" name="Freeform 28"/>
            <p:cNvSpPr>
              <a:spLocks/>
            </p:cNvSpPr>
            <p:nvPr/>
          </p:nvSpPr>
          <p:spPr bwMode="auto">
            <a:xfrm>
              <a:off x="1797" y="7667"/>
              <a:ext cx="6956" cy="4395"/>
            </a:xfrm>
            <a:custGeom>
              <a:avLst/>
              <a:gdLst>
                <a:gd name="T0" fmla="+- 0 8311 1797"/>
                <a:gd name="T1" fmla="*/ T0 w 6956"/>
                <a:gd name="T2" fmla="+- 0 12022 7668"/>
                <a:gd name="T3" fmla="*/ 12022 h 4395"/>
                <a:gd name="T4" fmla="+- 0 7848 1797"/>
                <a:gd name="T5" fmla="*/ T4 w 6956"/>
                <a:gd name="T6" fmla="+- 0 12049 7668"/>
                <a:gd name="T7" fmla="*/ 12049 h 4395"/>
                <a:gd name="T8" fmla="+- 0 7383 1797"/>
                <a:gd name="T9" fmla="*/ T8 w 6956"/>
                <a:gd name="T10" fmla="+- 0 12022 7668"/>
                <a:gd name="T11" fmla="*/ 12022 h 4395"/>
                <a:gd name="T12" fmla="+- 0 6919 1797"/>
                <a:gd name="T13" fmla="*/ T12 w 6956"/>
                <a:gd name="T14" fmla="+- 0 12049 7668"/>
                <a:gd name="T15" fmla="*/ 12049 h 4395"/>
                <a:gd name="T16" fmla="+- 0 6455 1797"/>
                <a:gd name="T17" fmla="*/ T16 w 6956"/>
                <a:gd name="T18" fmla="+- 0 12022 7668"/>
                <a:gd name="T19" fmla="*/ 12022 h 4395"/>
                <a:gd name="T20" fmla="+- 0 5990 1797"/>
                <a:gd name="T21" fmla="*/ T20 w 6956"/>
                <a:gd name="T22" fmla="+- 0 12049 7668"/>
                <a:gd name="T23" fmla="*/ 12049 h 4395"/>
                <a:gd name="T24" fmla="+- 0 5526 1797"/>
                <a:gd name="T25" fmla="*/ T24 w 6956"/>
                <a:gd name="T26" fmla="+- 0 12022 7668"/>
                <a:gd name="T27" fmla="*/ 12022 h 4395"/>
                <a:gd name="T28" fmla="+- 0 5062 1797"/>
                <a:gd name="T29" fmla="*/ T28 w 6956"/>
                <a:gd name="T30" fmla="+- 0 12049 7668"/>
                <a:gd name="T31" fmla="*/ 12049 h 4395"/>
                <a:gd name="T32" fmla="+- 0 4598 1797"/>
                <a:gd name="T33" fmla="*/ T32 w 6956"/>
                <a:gd name="T34" fmla="+- 0 12022 7668"/>
                <a:gd name="T35" fmla="*/ 12022 h 4395"/>
                <a:gd name="T36" fmla="+- 0 4133 1797"/>
                <a:gd name="T37" fmla="*/ T36 w 6956"/>
                <a:gd name="T38" fmla="+- 0 12049 7668"/>
                <a:gd name="T39" fmla="*/ 12049 h 4395"/>
                <a:gd name="T40" fmla="+- 0 3673 1797"/>
                <a:gd name="T41" fmla="*/ T40 w 6956"/>
                <a:gd name="T42" fmla="+- 0 12022 7668"/>
                <a:gd name="T43" fmla="*/ 12022 h 4395"/>
                <a:gd name="T44" fmla="+- 0 3211 1797"/>
                <a:gd name="T45" fmla="*/ T44 w 6956"/>
                <a:gd name="T46" fmla="+- 0 12049 7668"/>
                <a:gd name="T47" fmla="*/ 12049 h 4395"/>
                <a:gd name="T48" fmla="+- 0 2755 1797"/>
                <a:gd name="T49" fmla="*/ T48 w 6956"/>
                <a:gd name="T50" fmla="+- 0 12022 7668"/>
                <a:gd name="T51" fmla="*/ 12022 h 4395"/>
                <a:gd name="T52" fmla="+- 0 2297 1797"/>
                <a:gd name="T53" fmla="*/ T52 w 6956"/>
                <a:gd name="T54" fmla="+- 0 12049 7668"/>
                <a:gd name="T55" fmla="*/ 12049 h 4395"/>
                <a:gd name="T56" fmla="+- 0 1830 1797"/>
                <a:gd name="T57" fmla="*/ T56 w 6956"/>
                <a:gd name="T58" fmla="+- 0 12020 7668"/>
                <a:gd name="T59" fmla="*/ 12020 h 4395"/>
                <a:gd name="T60" fmla="+- 0 1818 1797"/>
                <a:gd name="T61" fmla="*/ T60 w 6956"/>
                <a:gd name="T62" fmla="+- 0 11695 7668"/>
                <a:gd name="T63" fmla="*/ 11695 h 4395"/>
                <a:gd name="T64" fmla="+- 0 1818 1797"/>
                <a:gd name="T65" fmla="*/ T64 w 6956"/>
                <a:gd name="T66" fmla="+- 0 11402 7668"/>
                <a:gd name="T67" fmla="*/ 11402 h 4395"/>
                <a:gd name="T68" fmla="+- 0 1818 1797"/>
                <a:gd name="T69" fmla="*/ T68 w 6956"/>
                <a:gd name="T70" fmla="+- 0 11106 7668"/>
                <a:gd name="T71" fmla="*/ 11106 h 4395"/>
                <a:gd name="T72" fmla="+- 0 1818 1797"/>
                <a:gd name="T73" fmla="*/ T72 w 6956"/>
                <a:gd name="T74" fmla="+- 0 10812 7668"/>
                <a:gd name="T75" fmla="*/ 10812 h 4395"/>
                <a:gd name="T76" fmla="+- 0 1818 1797"/>
                <a:gd name="T77" fmla="*/ T76 w 6956"/>
                <a:gd name="T78" fmla="+- 0 10516 7668"/>
                <a:gd name="T79" fmla="*/ 10516 h 4395"/>
                <a:gd name="T80" fmla="+- 0 1818 1797"/>
                <a:gd name="T81" fmla="*/ T80 w 6956"/>
                <a:gd name="T82" fmla="+- 0 10227 7668"/>
                <a:gd name="T83" fmla="*/ 10227 h 4395"/>
                <a:gd name="T84" fmla="+- 0 1818 1797"/>
                <a:gd name="T85" fmla="*/ T84 w 6956"/>
                <a:gd name="T86" fmla="+- 0 9937 7668"/>
                <a:gd name="T87" fmla="*/ 9937 h 4395"/>
                <a:gd name="T88" fmla="+- 0 1818 1797"/>
                <a:gd name="T89" fmla="*/ T88 w 6956"/>
                <a:gd name="T90" fmla="+- 0 9646 7668"/>
                <a:gd name="T91" fmla="*/ 9646 h 4395"/>
                <a:gd name="T92" fmla="+- 0 1818 1797"/>
                <a:gd name="T93" fmla="*/ T92 w 6956"/>
                <a:gd name="T94" fmla="+- 0 9355 7668"/>
                <a:gd name="T95" fmla="*/ 9355 h 4395"/>
                <a:gd name="T96" fmla="+- 0 1818 1797"/>
                <a:gd name="T97" fmla="*/ T96 w 6956"/>
                <a:gd name="T98" fmla="+- 0 9064 7668"/>
                <a:gd name="T99" fmla="*/ 9064 h 4395"/>
                <a:gd name="T100" fmla="+- 0 1818 1797"/>
                <a:gd name="T101" fmla="*/ T100 w 6956"/>
                <a:gd name="T102" fmla="+- 0 8777 7668"/>
                <a:gd name="T103" fmla="*/ 8777 h 4395"/>
                <a:gd name="T104" fmla="+- 0 1818 1797"/>
                <a:gd name="T105" fmla="*/ T104 w 6956"/>
                <a:gd name="T106" fmla="+- 0 8487 7668"/>
                <a:gd name="T107" fmla="*/ 8487 h 4395"/>
                <a:gd name="T108" fmla="+- 0 1818 1797"/>
                <a:gd name="T109" fmla="*/ T108 w 6956"/>
                <a:gd name="T110" fmla="+- 0 8200 7668"/>
                <a:gd name="T111" fmla="*/ 8200 h 4395"/>
                <a:gd name="T112" fmla="+- 0 1818 1797"/>
                <a:gd name="T113" fmla="*/ T112 w 6956"/>
                <a:gd name="T114" fmla="+- 0 7914 7668"/>
                <a:gd name="T115" fmla="*/ 7914 h 4395"/>
                <a:gd name="T116" fmla="+- 0 1887 1797"/>
                <a:gd name="T117" fmla="*/ T116 w 6956"/>
                <a:gd name="T118" fmla="+- 0 7682 7668"/>
                <a:gd name="T119" fmla="*/ 7682 h 4395"/>
                <a:gd name="T120" fmla="+- 0 2359 1797"/>
                <a:gd name="T121" fmla="*/ T120 w 6956"/>
                <a:gd name="T122" fmla="+- 0 7694 7668"/>
                <a:gd name="T123" fmla="*/ 7694 h 4395"/>
                <a:gd name="T124" fmla="+- 0 2823 1797"/>
                <a:gd name="T125" fmla="*/ T124 w 6956"/>
                <a:gd name="T126" fmla="+- 0 7694 7668"/>
                <a:gd name="T127" fmla="*/ 7694 h 4395"/>
                <a:gd name="T128" fmla="+- 0 3288 1797"/>
                <a:gd name="T129" fmla="*/ T128 w 6956"/>
                <a:gd name="T130" fmla="+- 0 7694 7668"/>
                <a:gd name="T131" fmla="*/ 7694 h 4395"/>
                <a:gd name="T132" fmla="+- 0 3752 1797"/>
                <a:gd name="T133" fmla="*/ T132 w 6956"/>
                <a:gd name="T134" fmla="+- 0 7694 7668"/>
                <a:gd name="T135" fmla="*/ 7694 h 4395"/>
                <a:gd name="T136" fmla="+- 0 4217 1797"/>
                <a:gd name="T137" fmla="*/ T136 w 6956"/>
                <a:gd name="T138" fmla="+- 0 7694 7668"/>
                <a:gd name="T139" fmla="*/ 7694 h 4395"/>
                <a:gd name="T140" fmla="+- 0 4681 1797"/>
                <a:gd name="T141" fmla="*/ T140 w 6956"/>
                <a:gd name="T142" fmla="+- 0 7694 7668"/>
                <a:gd name="T143" fmla="*/ 7694 h 4395"/>
                <a:gd name="T144" fmla="+- 0 5144 1797"/>
                <a:gd name="T145" fmla="*/ T144 w 6956"/>
                <a:gd name="T146" fmla="+- 0 7694 7668"/>
                <a:gd name="T147" fmla="*/ 7694 h 4395"/>
                <a:gd name="T148" fmla="+- 0 5609 1797"/>
                <a:gd name="T149" fmla="*/ T148 w 6956"/>
                <a:gd name="T150" fmla="+- 0 7694 7668"/>
                <a:gd name="T151" fmla="*/ 7694 h 4395"/>
                <a:gd name="T152" fmla="+- 0 6073 1797"/>
                <a:gd name="T153" fmla="*/ T152 w 6956"/>
                <a:gd name="T154" fmla="+- 0 7694 7668"/>
                <a:gd name="T155" fmla="*/ 7694 h 4395"/>
                <a:gd name="T156" fmla="+- 0 6536 1797"/>
                <a:gd name="T157" fmla="*/ T156 w 6956"/>
                <a:gd name="T158" fmla="+- 0 7694 7668"/>
                <a:gd name="T159" fmla="*/ 7694 h 4395"/>
                <a:gd name="T160" fmla="+- 0 6997 1797"/>
                <a:gd name="T161" fmla="*/ T160 w 6956"/>
                <a:gd name="T162" fmla="+- 0 7694 7668"/>
                <a:gd name="T163" fmla="*/ 7694 h 4395"/>
                <a:gd name="T164" fmla="+- 0 7458 1797"/>
                <a:gd name="T165" fmla="*/ T164 w 6956"/>
                <a:gd name="T166" fmla="+- 0 7694 7668"/>
                <a:gd name="T167" fmla="*/ 7694 h 4395"/>
                <a:gd name="T168" fmla="+- 0 7915 1797"/>
                <a:gd name="T169" fmla="*/ T168 w 6956"/>
                <a:gd name="T170" fmla="+- 0 7694 7668"/>
                <a:gd name="T171" fmla="*/ 7694 h 4395"/>
                <a:gd name="T172" fmla="+- 0 8369 1797"/>
                <a:gd name="T173" fmla="*/ T172 w 6956"/>
                <a:gd name="T174" fmla="+- 0 7694 7668"/>
                <a:gd name="T175" fmla="*/ 7694 h 4395"/>
                <a:gd name="T176" fmla="+- 0 8743 1797"/>
                <a:gd name="T177" fmla="*/ T176 w 6956"/>
                <a:gd name="T178" fmla="+- 0 7821 7668"/>
                <a:gd name="T179" fmla="*/ 7821 h 4395"/>
                <a:gd name="T180" fmla="+- 0 8715 1797"/>
                <a:gd name="T181" fmla="*/ T180 w 6956"/>
                <a:gd name="T182" fmla="+- 0 8112 7668"/>
                <a:gd name="T183" fmla="*/ 8112 h 4395"/>
                <a:gd name="T184" fmla="+- 0 8743 1797"/>
                <a:gd name="T185" fmla="*/ T184 w 6956"/>
                <a:gd name="T186" fmla="+- 0 8407 7668"/>
                <a:gd name="T187" fmla="*/ 8407 h 4395"/>
                <a:gd name="T188" fmla="+- 0 8715 1797"/>
                <a:gd name="T189" fmla="*/ T188 w 6956"/>
                <a:gd name="T190" fmla="+- 0 8702 7668"/>
                <a:gd name="T191" fmla="*/ 8702 h 4395"/>
                <a:gd name="T192" fmla="+- 0 8743 1797"/>
                <a:gd name="T193" fmla="*/ T192 w 6956"/>
                <a:gd name="T194" fmla="+- 0 8997 7668"/>
                <a:gd name="T195" fmla="*/ 8997 h 4395"/>
                <a:gd name="T196" fmla="+- 0 8715 1797"/>
                <a:gd name="T197" fmla="*/ T196 w 6956"/>
                <a:gd name="T198" fmla="+- 0 9292 7668"/>
                <a:gd name="T199" fmla="*/ 9292 h 4395"/>
                <a:gd name="T200" fmla="+- 0 8743 1797"/>
                <a:gd name="T201" fmla="*/ T200 w 6956"/>
                <a:gd name="T202" fmla="+- 0 9580 7668"/>
                <a:gd name="T203" fmla="*/ 9580 h 4395"/>
                <a:gd name="T204" fmla="+- 0 8715 1797"/>
                <a:gd name="T205" fmla="*/ T204 w 6956"/>
                <a:gd name="T206" fmla="+- 0 9871 7668"/>
                <a:gd name="T207" fmla="*/ 9871 h 4395"/>
                <a:gd name="T208" fmla="+- 0 8743 1797"/>
                <a:gd name="T209" fmla="*/ T208 w 6956"/>
                <a:gd name="T210" fmla="+- 0 10161 7668"/>
                <a:gd name="T211" fmla="*/ 10161 h 4395"/>
                <a:gd name="T212" fmla="+- 0 8715 1797"/>
                <a:gd name="T213" fmla="*/ T212 w 6956"/>
                <a:gd name="T214" fmla="+- 0 10452 7668"/>
                <a:gd name="T215" fmla="*/ 10452 h 4395"/>
                <a:gd name="T216" fmla="+- 0 8743 1797"/>
                <a:gd name="T217" fmla="*/ T216 w 6956"/>
                <a:gd name="T218" fmla="+- 0 10743 7668"/>
                <a:gd name="T219" fmla="*/ 10743 h 4395"/>
                <a:gd name="T220" fmla="+- 0 8715 1797"/>
                <a:gd name="T221" fmla="*/ T220 w 6956"/>
                <a:gd name="T222" fmla="+- 0 11030 7668"/>
                <a:gd name="T223" fmla="*/ 11030 h 4395"/>
                <a:gd name="T224" fmla="+- 0 8743 1797"/>
                <a:gd name="T225" fmla="*/ T224 w 6956"/>
                <a:gd name="T226" fmla="+- 0 11319 7668"/>
                <a:gd name="T227" fmla="*/ 11319 h 4395"/>
                <a:gd name="T228" fmla="+- 0 8715 1797"/>
                <a:gd name="T229" fmla="*/ T228 w 6956"/>
                <a:gd name="T230" fmla="+- 0 11607 7668"/>
                <a:gd name="T231" fmla="*/ 11607 h 4395"/>
                <a:gd name="T232" fmla="+- 0 8742 1797"/>
                <a:gd name="T233" fmla="*/ T232 w 6956"/>
                <a:gd name="T234" fmla="+- 0 11892 7668"/>
                <a:gd name="T235" fmla="*/ 11892 h 43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Lst>
              <a:rect l="0" t="0" r="r" b="b"/>
              <a:pathLst>
                <a:path w="6956" h="4395">
                  <a:moveTo>
                    <a:pt x="6942" y="4385"/>
                  </a:moveTo>
                  <a:lnTo>
                    <a:pt x="6899" y="4395"/>
                  </a:lnTo>
                  <a:lnTo>
                    <a:pt x="6864" y="4380"/>
                  </a:lnTo>
                  <a:lnTo>
                    <a:pt x="6827" y="4359"/>
                  </a:lnTo>
                  <a:lnTo>
                    <a:pt x="6778" y="4348"/>
                  </a:lnTo>
                  <a:lnTo>
                    <a:pt x="6732" y="4354"/>
                  </a:lnTo>
                  <a:lnTo>
                    <a:pt x="6700" y="4368"/>
                  </a:lnTo>
                  <a:lnTo>
                    <a:pt x="6669" y="4381"/>
                  </a:lnTo>
                  <a:lnTo>
                    <a:pt x="6622" y="4388"/>
                  </a:lnTo>
                  <a:lnTo>
                    <a:pt x="6577" y="4381"/>
                  </a:lnTo>
                  <a:lnTo>
                    <a:pt x="6546" y="4368"/>
                  </a:lnTo>
                  <a:lnTo>
                    <a:pt x="6514" y="4354"/>
                  </a:lnTo>
                  <a:lnTo>
                    <a:pt x="6469" y="4348"/>
                  </a:lnTo>
                  <a:lnTo>
                    <a:pt x="6423" y="4354"/>
                  </a:lnTo>
                  <a:lnTo>
                    <a:pt x="6392" y="4368"/>
                  </a:lnTo>
                  <a:lnTo>
                    <a:pt x="6360" y="4381"/>
                  </a:lnTo>
                  <a:lnTo>
                    <a:pt x="6314" y="4388"/>
                  </a:lnTo>
                  <a:lnTo>
                    <a:pt x="6268" y="4381"/>
                  </a:lnTo>
                  <a:lnTo>
                    <a:pt x="6237" y="4368"/>
                  </a:lnTo>
                  <a:lnTo>
                    <a:pt x="6205" y="4354"/>
                  </a:lnTo>
                  <a:lnTo>
                    <a:pt x="6159" y="4348"/>
                  </a:lnTo>
                  <a:lnTo>
                    <a:pt x="6113" y="4354"/>
                  </a:lnTo>
                  <a:lnTo>
                    <a:pt x="6082" y="4368"/>
                  </a:lnTo>
                  <a:lnTo>
                    <a:pt x="6051" y="4381"/>
                  </a:lnTo>
                  <a:lnTo>
                    <a:pt x="6005" y="4388"/>
                  </a:lnTo>
                  <a:lnTo>
                    <a:pt x="5959" y="4381"/>
                  </a:lnTo>
                  <a:lnTo>
                    <a:pt x="5928" y="4368"/>
                  </a:lnTo>
                  <a:lnTo>
                    <a:pt x="5897" y="4354"/>
                  </a:lnTo>
                  <a:lnTo>
                    <a:pt x="5851" y="4348"/>
                  </a:lnTo>
                  <a:lnTo>
                    <a:pt x="5804" y="4354"/>
                  </a:lnTo>
                  <a:lnTo>
                    <a:pt x="5773" y="4368"/>
                  </a:lnTo>
                  <a:lnTo>
                    <a:pt x="5741" y="4381"/>
                  </a:lnTo>
                  <a:lnTo>
                    <a:pt x="5695" y="4388"/>
                  </a:lnTo>
                  <a:lnTo>
                    <a:pt x="5649" y="4381"/>
                  </a:lnTo>
                  <a:lnTo>
                    <a:pt x="5618" y="4368"/>
                  </a:lnTo>
                  <a:lnTo>
                    <a:pt x="5586" y="4354"/>
                  </a:lnTo>
                  <a:lnTo>
                    <a:pt x="5540" y="4348"/>
                  </a:lnTo>
                  <a:lnTo>
                    <a:pt x="5494" y="4354"/>
                  </a:lnTo>
                  <a:lnTo>
                    <a:pt x="5463" y="4368"/>
                  </a:lnTo>
                  <a:lnTo>
                    <a:pt x="5431" y="4381"/>
                  </a:lnTo>
                  <a:lnTo>
                    <a:pt x="5385" y="4388"/>
                  </a:lnTo>
                  <a:lnTo>
                    <a:pt x="5339" y="4381"/>
                  </a:lnTo>
                  <a:lnTo>
                    <a:pt x="5308" y="4368"/>
                  </a:lnTo>
                  <a:lnTo>
                    <a:pt x="5277" y="4354"/>
                  </a:lnTo>
                  <a:lnTo>
                    <a:pt x="5231" y="4348"/>
                  </a:lnTo>
                  <a:lnTo>
                    <a:pt x="5185" y="4354"/>
                  </a:lnTo>
                  <a:lnTo>
                    <a:pt x="5153" y="4368"/>
                  </a:lnTo>
                  <a:lnTo>
                    <a:pt x="5122" y="4381"/>
                  </a:lnTo>
                  <a:lnTo>
                    <a:pt x="5076" y="4388"/>
                  </a:lnTo>
                  <a:lnTo>
                    <a:pt x="5030" y="4381"/>
                  </a:lnTo>
                  <a:lnTo>
                    <a:pt x="4999" y="4368"/>
                  </a:lnTo>
                  <a:lnTo>
                    <a:pt x="4967" y="4354"/>
                  </a:lnTo>
                  <a:lnTo>
                    <a:pt x="4922" y="4348"/>
                  </a:lnTo>
                  <a:lnTo>
                    <a:pt x="4875" y="4354"/>
                  </a:lnTo>
                  <a:lnTo>
                    <a:pt x="4844" y="4368"/>
                  </a:lnTo>
                  <a:lnTo>
                    <a:pt x="4812" y="4381"/>
                  </a:lnTo>
                  <a:lnTo>
                    <a:pt x="4766" y="4388"/>
                  </a:lnTo>
                  <a:lnTo>
                    <a:pt x="4720" y="4381"/>
                  </a:lnTo>
                  <a:lnTo>
                    <a:pt x="4689" y="4368"/>
                  </a:lnTo>
                  <a:lnTo>
                    <a:pt x="4658" y="4354"/>
                  </a:lnTo>
                  <a:lnTo>
                    <a:pt x="4612" y="4348"/>
                  </a:lnTo>
                  <a:lnTo>
                    <a:pt x="4565" y="4354"/>
                  </a:lnTo>
                  <a:lnTo>
                    <a:pt x="4534" y="4368"/>
                  </a:lnTo>
                  <a:lnTo>
                    <a:pt x="4502" y="4381"/>
                  </a:lnTo>
                  <a:lnTo>
                    <a:pt x="4456" y="4388"/>
                  </a:lnTo>
                  <a:lnTo>
                    <a:pt x="4410" y="4381"/>
                  </a:lnTo>
                  <a:lnTo>
                    <a:pt x="4378" y="4368"/>
                  </a:lnTo>
                  <a:lnTo>
                    <a:pt x="4347" y="4354"/>
                  </a:lnTo>
                  <a:lnTo>
                    <a:pt x="4301" y="4348"/>
                  </a:lnTo>
                  <a:lnTo>
                    <a:pt x="4255" y="4354"/>
                  </a:lnTo>
                  <a:lnTo>
                    <a:pt x="4224" y="4368"/>
                  </a:lnTo>
                  <a:lnTo>
                    <a:pt x="4193" y="4381"/>
                  </a:lnTo>
                  <a:lnTo>
                    <a:pt x="4147" y="4388"/>
                  </a:lnTo>
                  <a:lnTo>
                    <a:pt x="4101" y="4381"/>
                  </a:lnTo>
                  <a:lnTo>
                    <a:pt x="4069" y="4368"/>
                  </a:lnTo>
                  <a:lnTo>
                    <a:pt x="4038" y="4354"/>
                  </a:lnTo>
                  <a:lnTo>
                    <a:pt x="3992" y="4348"/>
                  </a:lnTo>
                  <a:lnTo>
                    <a:pt x="3946" y="4354"/>
                  </a:lnTo>
                  <a:lnTo>
                    <a:pt x="3914" y="4368"/>
                  </a:lnTo>
                  <a:lnTo>
                    <a:pt x="3883" y="4381"/>
                  </a:lnTo>
                  <a:lnTo>
                    <a:pt x="3837" y="4388"/>
                  </a:lnTo>
                  <a:lnTo>
                    <a:pt x="3791" y="4381"/>
                  </a:lnTo>
                  <a:lnTo>
                    <a:pt x="3760" y="4368"/>
                  </a:lnTo>
                  <a:lnTo>
                    <a:pt x="3729" y="4354"/>
                  </a:lnTo>
                  <a:lnTo>
                    <a:pt x="3683" y="4348"/>
                  </a:lnTo>
                  <a:lnTo>
                    <a:pt x="3637" y="4354"/>
                  </a:lnTo>
                  <a:lnTo>
                    <a:pt x="3606" y="4368"/>
                  </a:lnTo>
                  <a:lnTo>
                    <a:pt x="3575" y="4381"/>
                  </a:lnTo>
                  <a:lnTo>
                    <a:pt x="3530" y="4388"/>
                  </a:lnTo>
                  <a:lnTo>
                    <a:pt x="3484" y="4381"/>
                  </a:lnTo>
                  <a:lnTo>
                    <a:pt x="3452" y="4368"/>
                  </a:lnTo>
                  <a:lnTo>
                    <a:pt x="3420" y="4354"/>
                  </a:lnTo>
                  <a:lnTo>
                    <a:pt x="3374" y="4348"/>
                  </a:lnTo>
                  <a:lnTo>
                    <a:pt x="3328" y="4354"/>
                  </a:lnTo>
                  <a:lnTo>
                    <a:pt x="3297" y="4368"/>
                  </a:lnTo>
                  <a:lnTo>
                    <a:pt x="3265" y="4381"/>
                  </a:lnTo>
                  <a:lnTo>
                    <a:pt x="3219" y="4388"/>
                  </a:lnTo>
                  <a:lnTo>
                    <a:pt x="3173" y="4381"/>
                  </a:lnTo>
                  <a:lnTo>
                    <a:pt x="3142" y="4368"/>
                  </a:lnTo>
                  <a:lnTo>
                    <a:pt x="3110" y="4354"/>
                  </a:lnTo>
                  <a:lnTo>
                    <a:pt x="3064" y="4348"/>
                  </a:lnTo>
                  <a:lnTo>
                    <a:pt x="3018" y="4354"/>
                  </a:lnTo>
                  <a:lnTo>
                    <a:pt x="2987" y="4368"/>
                  </a:lnTo>
                  <a:lnTo>
                    <a:pt x="2955" y="4381"/>
                  </a:lnTo>
                  <a:lnTo>
                    <a:pt x="2910" y="4388"/>
                  </a:lnTo>
                  <a:lnTo>
                    <a:pt x="2864" y="4381"/>
                  </a:lnTo>
                  <a:lnTo>
                    <a:pt x="2832" y="4368"/>
                  </a:lnTo>
                  <a:lnTo>
                    <a:pt x="2801" y="4354"/>
                  </a:lnTo>
                  <a:lnTo>
                    <a:pt x="2755" y="4348"/>
                  </a:lnTo>
                  <a:lnTo>
                    <a:pt x="2709" y="4354"/>
                  </a:lnTo>
                  <a:lnTo>
                    <a:pt x="2678" y="4368"/>
                  </a:lnTo>
                  <a:lnTo>
                    <a:pt x="2646" y="4381"/>
                  </a:lnTo>
                  <a:lnTo>
                    <a:pt x="2601" y="4388"/>
                  </a:lnTo>
                  <a:lnTo>
                    <a:pt x="2555" y="4381"/>
                  </a:lnTo>
                  <a:lnTo>
                    <a:pt x="2523" y="4368"/>
                  </a:lnTo>
                  <a:lnTo>
                    <a:pt x="2492" y="4354"/>
                  </a:lnTo>
                  <a:lnTo>
                    <a:pt x="2446" y="4348"/>
                  </a:lnTo>
                  <a:lnTo>
                    <a:pt x="2400" y="4354"/>
                  </a:lnTo>
                  <a:lnTo>
                    <a:pt x="2368" y="4368"/>
                  </a:lnTo>
                  <a:lnTo>
                    <a:pt x="2336" y="4381"/>
                  </a:lnTo>
                  <a:lnTo>
                    <a:pt x="2290" y="4388"/>
                  </a:lnTo>
                  <a:lnTo>
                    <a:pt x="2245" y="4381"/>
                  </a:lnTo>
                  <a:lnTo>
                    <a:pt x="2214" y="4368"/>
                  </a:lnTo>
                  <a:lnTo>
                    <a:pt x="2183" y="4354"/>
                  </a:lnTo>
                  <a:lnTo>
                    <a:pt x="2138" y="4348"/>
                  </a:lnTo>
                  <a:lnTo>
                    <a:pt x="2092" y="4354"/>
                  </a:lnTo>
                  <a:lnTo>
                    <a:pt x="2061" y="4368"/>
                  </a:lnTo>
                  <a:lnTo>
                    <a:pt x="2030" y="4381"/>
                  </a:lnTo>
                  <a:lnTo>
                    <a:pt x="1985" y="4388"/>
                  </a:lnTo>
                  <a:lnTo>
                    <a:pt x="1939" y="4381"/>
                  </a:lnTo>
                  <a:lnTo>
                    <a:pt x="1907" y="4368"/>
                  </a:lnTo>
                  <a:lnTo>
                    <a:pt x="1876" y="4354"/>
                  </a:lnTo>
                  <a:lnTo>
                    <a:pt x="1830" y="4348"/>
                  </a:lnTo>
                  <a:lnTo>
                    <a:pt x="1784" y="4354"/>
                  </a:lnTo>
                  <a:lnTo>
                    <a:pt x="1753" y="4368"/>
                  </a:lnTo>
                  <a:lnTo>
                    <a:pt x="1722" y="4381"/>
                  </a:lnTo>
                  <a:lnTo>
                    <a:pt x="1677" y="4388"/>
                  </a:lnTo>
                  <a:lnTo>
                    <a:pt x="1631" y="4381"/>
                  </a:lnTo>
                  <a:lnTo>
                    <a:pt x="1600" y="4368"/>
                  </a:lnTo>
                  <a:lnTo>
                    <a:pt x="1568" y="4354"/>
                  </a:lnTo>
                  <a:lnTo>
                    <a:pt x="1522" y="4348"/>
                  </a:lnTo>
                  <a:lnTo>
                    <a:pt x="1477" y="4354"/>
                  </a:lnTo>
                  <a:lnTo>
                    <a:pt x="1446" y="4368"/>
                  </a:lnTo>
                  <a:lnTo>
                    <a:pt x="1414" y="4381"/>
                  </a:lnTo>
                  <a:lnTo>
                    <a:pt x="1369" y="4388"/>
                  </a:lnTo>
                  <a:lnTo>
                    <a:pt x="1324" y="4381"/>
                  </a:lnTo>
                  <a:lnTo>
                    <a:pt x="1293" y="4368"/>
                  </a:lnTo>
                  <a:lnTo>
                    <a:pt x="1262" y="4354"/>
                  </a:lnTo>
                  <a:lnTo>
                    <a:pt x="1217" y="4348"/>
                  </a:lnTo>
                  <a:lnTo>
                    <a:pt x="1172" y="4354"/>
                  </a:lnTo>
                  <a:lnTo>
                    <a:pt x="1141" y="4368"/>
                  </a:lnTo>
                  <a:lnTo>
                    <a:pt x="1110" y="4381"/>
                  </a:lnTo>
                  <a:lnTo>
                    <a:pt x="1065" y="4388"/>
                  </a:lnTo>
                  <a:lnTo>
                    <a:pt x="1020" y="4381"/>
                  </a:lnTo>
                  <a:lnTo>
                    <a:pt x="989" y="4368"/>
                  </a:lnTo>
                  <a:lnTo>
                    <a:pt x="958" y="4354"/>
                  </a:lnTo>
                  <a:lnTo>
                    <a:pt x="912" y="4348"/>
                  </a:lnTo>
                  <a:lnTo>
                    <a:pt x="867" y="4354"/>
                  </a:lnTo>
                  <a:lnTo>
                    <a:pt x="835" y="4368"/>
                  </a:lnTo>
                  <a:lnTo>
                    <a:pt x="804" y="4381"/>
                  </a:lnTo>
                  <a:lnTo>
                    <a:pt x="758" y="4388"/>
                  </a:lnTo>
                  <a:lnTo>
                    <a:pt x="713" y="4381"/>
                  </a:lnTo>
                  <a:lnTo>
                    <a:pt x="682" y="4368"/>
                  </a:lnTo>
                  <a:lnTo>
                    <a:pt x="651" y="4354"/>
                  </a:lnTo>
                  <a:lnTo>
                    <a:pt x="606" y="4348"/>
                  </a:lnTo>
                  <a:lnTo>
                    <a:pt x="561" y="4354"/>
                  </a:lnTo>
                  <a:lnTo>
                    <a:pt x="531" y="4368"/>
                  </a:lnTo>
                  <a:lnTo>
                    <a:pt x="500" y="4381"/>
                  </a:lnTo>
                  <a:lnTo>
                    <a:pt x="455" y="4388"/>
                  </a:lnTo>
                  <a:lnTo>
                    <a:pt x="411" y="4381"/>
                  </a:lnTo>
                  <a:lnTo>
                    <a:pt x="382" y="4368"/>
                  </a:lnTo>
                  <a:lnTo>
                    <a:pt x="352" y="4354"/>
                  </a:lnTo>
                  <a:lnTo>
                    <a:pt x="308" y="4348"/>
                  </a:lnTo>
                  <a:lnTo>
                    <a:pt x="264" y="4354"/>
                  </a:lnTo>
                  <a:lnTo>
                    <a:pt x="233" y="4368"/>
                  </a:lnTo>
                  <a:lnTo>
                    <a:pt x="202" y="4381"/>
                  </a:lnTo>
                  <a:lnTo>
                    <a:pt x="157" y="4388"/>
                  </a:lnTo>
                  <a:lnTo>
                    <a:pt x="117" y="4388"/>
                  </a:lnTo>
                  <a:lnTo>
                    <a:pt x="90" y="4385"/>
                  </a:lnTo>
                  <a:lnTo>
                    <a:pt x="33" y="4352"/>
                  </a:lnTo>
                  <a:lnTo>
                    <a:pt x="0" y="4299"/>
                  </a:lnTo>
                  <a:lnTo>
                    <a:pt x="1" y="4270"/>
                  </a:lnTo>
                  <a:lnTo>
                    <a:pt x="7" y="4241"/>
                  </a:lnTo>
                  <a:lnTo>
                    <a:pt x="21" y="4221"/>
                  </a:lnTo>
                  <a:lnTo>
                    <a:pt x="35" y="4202"/>
                  </a:lnTo>
                  <a:lnTo>
                    <a:pt x="42" y="4173"/>
                  </a:lnTo>
                  <a:lnTo>
                    <a:pt x="35" y="4144"/>
                  </a:lnTo>
                  <a:lnTo>
                    <a:pt x="21" y="4124"/>
                  </a:lnTo>
                  <a:lnTo>
                    <a:pt x="7" y="4104"/>
                  </a:lnTo>
                  <a:lnTo>
                    <a:pt x="1" y="4075"/>
                  </a:lnTo>
                  <a:lnTo>
                    <a:pt x="7" y="4047"/>
                  </a:lnTo>
                  <a:lnTo>
                    <a:pt x="21" y="4027"/>
                  </a:lnTo>
                  <a:lnTo>
                    <a:pt x="35" y="4007"/>
                  </a:lnTo>
                  <a:lnTo>
                    <a:pt x="42" y="3979"/>
                  </a:lnTo>
                  <a:lnTo>
                    <a:pt x="35" y="3950"/>
                  </a:lnTo>
                  <a:lnTo>
                    <a:pt x="21" y="3930"/>
                  </a:lnTo>
                  <a:lnTo>
                    <a:pt x="7" y="3911"/>
                  </a:lnTo>
                  <a:lnTo>
                    <a:pt x="1" y="3882"/>
                  </a:lnTo>
                  <a:lnTo>
                    <a:pt x="7" y="3853"/>
                  </a:lnTo>
                  <a:lnTo>
                    <a:pt x="21" y="3833"/>
                  </a:lnTo>
                  <a:lnTo>
                    <a:pt x="35" y="3812"/>
                  </a:lnTo>
                  <a:lnTo>
                    <a:pt x="42" y="3783"/>
                  </a:lnTo>
                  <a:lnTo>
                    <a:pt x="35" y="3754"/>
                  </a:lnTo>
                  <a:lnTo>
                    <a:pt x="21" y="3734"/>
                  </a:lnTo>
                  <a:lnTo>
                    <a:pt x="7" y="3714"/>
                  </a:lnTo>
                  <a:lnTo>
                    <a:pt x="1" y="3684"/>
                  </a:lnTo>
                  <a:lnTo>
                    <a:pt x="7" y="3655"/>
                  </a:lnTo>
                  <a:lnTo>
                    <a:pt x="21" y="3635"/>
                  </a:lnTo>
                  <a:lnTo>
                    <a:pt x="35" y="3615"/>
                  </a:lnTo>
                  <a:lnTo>
                    <a:pt x="42" y="3586"/>
                  </a:lnTo>
                  <a:lnTo>
                    <a:pt x="35" y="3557"/>
                  </a:lnTo>
                  <a:lnTo>
                    <a:pt x="21" y="3537"/>
                  </a:lnTo>
                  <a:lnTo>
                    <a:pt x="7" y="3517"/>
                  </a:lnTo>
                  <a:lnTo>
                    <a:pt x="1" y="3488"/>
                  </a:lnTo>
                  <a:lnTo>
                    <a:pt x="7" y="3458"/>
                  </a:lnTo>
                  <a:lnTo>
                    <a:pt x="21" y="3438"/>
                  </a:lnTo>
                  <a:lnTo>
                    <a:pt x="35" y="3418"/>
                  </a:lnTo>
                  <a:lnTo>
                    <a:pt x="42" y="3389"/>
                  </a:lnTo>
                  <a:lnTo>
                    <a:pt x="35" y="3360"/>
                  </a:lnTo>
                  <a:lnTo>
                    <a:pt x="21" y="3340"/>
                  </a:lnTo>
                  <a:lnTo>
                    <a:pt x="7" y="3320"/>
                  </a:lnTo>
                  <a:lnTo>
                    <a:pt x="1" y="3291"/>
                  </a:lnTo>
                  <a:lnTo>
                    <a:pt x="7" y="3262"/>
                  </a:lnTo>
                  <a:lnTo>
                    <a:pt x="21" y="3242"/>
                  </a:lnTo>
                  <a:lnTo>
                    <a:pt x="35" y="3222"/>
                  </a:lnTo>
                  <a:lnTo>
                    <a:pt x="42" y="3193"/>
                  </a:lnTo>
                  <a:lnTo>
                    <a:pt x="35" y="3164"/>
                  </a:lnTo>
                  <a:lnTo>
                    <a:pt x="21" y="3144"/>
                  </a:lnTo>
                  <a:lnTo>
                    <a:pt x="7" y="3124"/>
                  </a:lnTo>
                  <a:lnTo>
                    <a:pt x="1" y="3094"/>
                  </a:lnTo>
                  <a:lnTo>
                    <a:pt x="7" y="3065"/>
                  </a:lnTo>
                  <a:lnTo>
                    <a:pt x="21" y="3045"/>
                  </a:lnTo>
                  <a:lnTo>
                    <a:pt x="35" y="3025"/>
                  </a:lnTo>
                  <a:lnTo>
                    <a:pt x="42" y="2996"/>
                  </a:lnTo>
                  <a:lnTo>
                    <a:pt x="35" y="2967"/>
                  </a:lnTo>
                  <a:lnTo>
                    <a:pt x="21" y="2947"/>
                  </a:lnTo>
                  <a:lnTo>
                    <a:pt x="7" y="2927"/>
                  </a:lnTo>
                  <a:lnTo>
                    <a:pt x="1" y="2898"/>
                  </a:lnTo>
                  <a:lnTo>
                    <a:pt x="7" y="2869"/>
                  </a:lnTo>
                  <a:lnTo>
                    <a:pt x="21" y="2848"/>
                  </a:lnTo>
                  <a:lnTo>
                    <a:pt x="35" y="2828"/>
                  </a:lnTo>
                  <a:lnTo>
                    <a:pt x="42" y="2799"/>
                  </a:lnTo>
                  <a:lnTo>
                    <a:pt x="35" y="2771"/>
                  </a:lnTo>
                  <a:lnTo>
                    <a:pt x="21" y="2751"/>
                  </a:lnTo>
                  <a:lnTo>
                    <a:pt x="7" y="2732"/>
                  </a:lnTo>
                  <a:lnTo>
                    <a:pt x="1" y="2703"/>
                  </a:lnTo>
                  <a:lnTo>
                    <a:pt x="7" y="2675"/>
                  </a:lnTo>
                  <a:lnTo>
                    <a:pt x="21" y="2655"/>
                  </a:lnTo>
                  <a:lnTo>
                    <a:pt x="35" y="2636"/>
                  </a:lnTo>
                  <a:lnTo>
                    <a:pt x="42" y="2607"/>
                  </a:lnTo>
                  <a:lnTo>
                    <a:pt x="35" y="2579"/>
                  </a:lnTo>
                  <a:lnTo>
                    <a:pt x="21" y="2559"/>
                  </a:lnTo>
                  <a:lnTo>
                    <a:pt x="7" y="2540"/>
                  </a:lnTo>
                  <a:lnTo>
                    <a:pt x="1" y="2511"/>
                  </a:lnTo>
                  <a:lnTo>
                    <a:pt x="7" y="2482"/>
                  </a:lnTo>
                  <a:lnTo>
                    <a:pt x="21" y="2463"/>
                  </a:lnTo>
                  <a:lnTo>
                    <a:pt x="35" y="2443"/>
                  </a:lnTo>
                  <a:lnTo>
                    <a:pt x="42" y="2414"/>
                  </a:lnTo>
                  <a:lnTo>
                    <a:pt x="35" y="2386"/>
                  </a:lnTo>
                  <a:lnTo>
                    <a:pt x="21" y="2366"/>
                  </a:lnTo>
                  <a:lnTo>
                    <a:pt x="7" y="2346"/>
                  </a:lnTo>
                  <a:lnTo>
                    <a:pt x="1" y="2318"/>
                  </a:lnTo>
                  <a:lnTo>
                    <a:pt x="7" y="2289"/>
                  </a:lnTo>
                  <a:lnTo>
                    <a:pt x="21" y="2269"/>
                  </a:lnTo>
                  <a:lnTo>
                    <a:pt x="35" y="2249"/>
                  </a:lnTo>
                  <a:lnTo>
                    <a:pt x="42" y="2220"/>
                  </a:lnTo>
                  <a:lnTo>
                    <a:pt x="35" y="2191"/>
                  </a:lnTo>
                  <a:lnTo>
                    <a:pt x="21" y="2171"/>
                  </a:lnTo>
                  <a:lnTo>
                    <a:pt x="7" y="2151"/>
                  </a:lnTo>
                  <a:lnTo>
                    <a:pt x="1" y="2122"/>
                  </a:lnTo>
                  <a:lnTo>
                    <a:pt x="7" y="2094"/>
                  </a:lnTo>
                  <a:lnTo>
                    <a:pt x="21" y="2074"/>
                  </a:lnTo>
                  <a:lnTo>
                    <a:pt x="35" y="2055"/>
                  </a:lnTo>
                  <a:lnTo>
                    <a:pt x="42" y="2027"/>
                  </a:lnTo>
                  <a:lnTo>
                    <a:pt x="35" y="1998"/>
                  </a:lnTo>
                  <a:lnTo>
                    <a:pt x="21" y="1978"/>
                  </a:lnTo>
                  <a:lnTo>
                    <a:pt x="7" y="1959"/>
                  </a:lnTo>
                  <a:lnTo>
                    <a:pt x="1" y="1930"/>
                  </a:lnTo>
                  <a:lnTo>
                    <a:pt x="7" y="1902"/>
                  </a:lnTo>
                  <a:lnTo>
                    <a:pt x="21" y="1882"/>
                  </a:lnTo>
                  <a:lnTo>
                    <a:pt x="35" y="1862"/>
                  </a:lnTo>
                  <a:lnTo>
                    <a:pt x="42" y="1833"/>
                  </a:lnTo>
                  <a:lnTo>
                    <a:pt x="35" y="1804"/>
                  </a:lnTo>
                  <a:lnTo>
                    <a:pt x="21" y="1784"/>
                  </a:lnTo>
                  <a:lnTo>
                    <a:pt x="7" y="1764"/>
                  </a:lnTo>
                  <a:lnTo>
                    <a:pt x="1" y="1735"/>
                  </a:lnTo>
                  <a:lnTo>
                    <a:pt x="7" y="1707"/>
                  </a:lnTo>
                  <a:lnTo>
                    <a:pt x="21" y="1687"/>
                  </a:lnTo>
                  <a:lnTo>
                    <a:pt x="35" y="1668"/>
                  </a:lnTo>
                  <a:lnTo>
                    <a:pt x="42" y="1640"/>
                  </a:lnTo>
                  <a:lnTo>
                    <a:pt x="35" y="1611"/>
                  </a:lnTo>
                  <a:lnTo>
                    <a:pt x="21" y="1591"/>
                  </a:lnTo>
                  <a:lnTo>
                    <a:pt x="7" y="1571"/>
                  </a:lnTo>
                  <a:lnTo>
                    <a:pt x="1" y="1543"/>
                  </a:lnTo>
                  <a:lnTo>
                    <a:pt x="7" y="1513"/>
                  </a:lnTo>
                  <a:lnTo>
                    <a:pt x="21" y="1493"/>
                  </a:lnTo>
                  <a:lnTo>
                    <a:pt x="35" y="1473"/>
                  </a:lnTo>
                  <a:lnTo>
                    <a:pt x="42" y="1444"/>
                  </a:lnTo>
                  <a:lnTo>
                    <a:pt x="35" y="1415"/>
                  </a:lnTo>
                  <a:lnTo>
                    <a:pt x="21" y="1396"/>
                  </a:lnTo>
                  <a:lnTo>
                    <a:pt x="7" y="1376"/>
                  </a:lnTo>
                  <a:lnTo>
                    <a:pt x="1" y="1347"/>
                  </a:lnTo>
                  <a:lnTo>
                    <a:pt x="7" y="1319"/>
                  </a:lnTo>
                  <a:lnTo>
                    <a:pt x="21" y="1300"/>
                  </a:lnTo>
                  <a:lnTo>
                    <a:pt x="35" y="1281"/>
                  </a:lnTo>
                  <a:lnTo>
                    <a:pt x="42" y="1253"/>
                  </a:lnTo>
                  <a:lnTo>
                    <a:pt x="35" y="1224"/>
                  </a:lnTo>
                  <a:lnTo>
                    <a:pt x="21" y="1205"/>
                  </a:lnTo>
                  <a:lnTo>
                    <a:pt x="7" y="1185"/>
                  </a:lnTo>
                  <a:lnTo>
                    <a:pt x="1" y="1156"/>
                  </a:lnTo>
                  <a:lnTo>
                    <a:pt x="7" y="1128"/>
                  </a:lnTo>
                  <a:lnTo>
                    <a:pt x="21" y="1109"/>
                  </a:lnTo>
                  <a:lnTo>
                    <a:pt x="35" y="1090"/>
                  </a:lnTo>
                  <a:lnTo>
                    <a:pt x="42" y="1062"/>
                  </a:lnTo>
                  <a:lnTo>
                    <a:pt x="35" y="1033"/>
                  </a:lnTo>
                  <a:lnTo>
                    <a:pt x="21" y="1013"/>
                  </a:lnTo>
                  <a:lnTo>
                    <a:pt x="7" y="993"/>
                  </a:lnTo>
                  <a:lnTo>
                    <a:pt x="1" y="964"/>
                  </a:lnTo>
                  <a:lnTo>
                    <a:pt x="7" y="935"/>
                  </a:lnTo>
                  <a:lnTo>
                    <a:pt x="21" y="916"/>
                  </a:lnTo>
                  <a:lnTo>
                    <a:pt x="35" y="896"/>
                  </a:lnTo>
                  <a:lnTo>
                    <a:pt x="42" y="867"/>
                  </a:lnTo>
                  <a:lnTo>
                    <a:pt x="35" y="839"/>
                  </a:lnTo>
                  <a:lnTo>
                    <a:pt x="21" y="819"/>
                  </a:lnTo>
                  <a:lnTo>
                    <a:pt x="7" y="800"/>
                  </a:lnTo>
                  <a:lnTo>
                    <a:pt x="1" y="771"/>
                  </a:lnTo>
                  <a:lnTo>
                    <a:pt x="7" y="743"/>
                  </a:lnTo>
                  <a:lnTo>
                    <a:pt x="21" y="724"/>
                  </a:lnTo>
                  <a:lnTo>
                    <a:pt x="35" y="704"/>
                  </a:lnTo>
                  <a:lnTo>
                    <a:pt x="42" y="676"/>
                  </a:lnTo>
                  <a:lnTo>
                    <a:pt x="35" y="647"/>
                  </a:lnTo>
                  <a:lnTo>
                    <a:pt x="21" y="628"/>
                  </a:lnTo>
                  <a:lnTo>
                    <a:pt x="7" y="608"/>
                  </a:lnTo>
                  <a:lnTo>
                    <a:pt x="1" y="580"/>
                  </a:lnTo>
                  <a:lnTo>
                    <a:pt x="7" y="551"/>
                  </a:lnTo>
                  <a:lnTo>
                    <a:pt x="21" y="532"/>
                  </a:lnTo>
                  <a:lnTo>
                    <a:pt x="35" y="512"/>
                  </a:lnTo>
                  <a:lnTo>
                    <a:pt x="42" y="483"/>
                  </a:lnTo>
                  <a:lnTo>
                    <a:pt x="35" y="456"/>
                  </a:lnTo>
                  <a:lnTo>
                    <a:pt x="21" y="437"/>
                  </a:lnTo>
                  <a:lnTo>
                    <a:pt x="7" y="418"/>
                  </a:lnTo>
                  <a:lnTo>
                    <a:pt x="1" y="390"/>
                  </a:lnTo>
                  <a:lnTo>
                    <a:pt x="7" y="362"/>
                  </a:lnTo>
                  <a:lnTo>
                    <a:pt x="21" y="342"/>
                  </a:lnTo>
                  <a:lnTo>
                    <a:pt x="35" y="322"/>
                  </a:lnTo>
                  <a:lnTo>
                    <a:pt x="42" y="294"/>
                  </a:lnTo>
                  <a:lnTo>
                    <a:pt x="35" y="265"/>
                  </a:lnTo>
                  <a:lnTo>
                    <a:pt x="21" y="246"/>
                  </a:lnTo>
                  <a:lnTo>
                    <a:pt x="7" y="227"/>
                  </a:lnTo>
                  <a:lnTo>
                    <a:pt x="1" y="198"/>
                  </a:lnTo>
                  <a:lnTo>
                    <a:pt x="7" y="172"/>
                  </a:lnTo>
                  <a:lnTo>
                    <a:pt x="21" y="153"/>
                  </a:lnTo>
                  <a:lnTo>
                    <a:pt x="35" y="135"/>
                  </a:lnTo>
                  <a:lnTo>
                    <a:pt x="42" y="109"/>
                  </a:lnTo>
                  <a:lnTo>
                    <a:pt x="32" y="79"/>
                  </a:lnTo>
                  <a:lnTo>
                    <a:pt x="12" y="51"/>
                  </a:lnTo>
                  <a:lnTo>
                    <a:pt x="0" y="27"/>
                  </a:lnTo>
                  <a:lnTo>
                    <a:pt x="11" y="9"/>
                  </a:lnTo>
                  <a:lnTo>
                    <a:pt x="55" y="0"/>
                  </a:lnTo>
                  <a:lnTo>
                    <a:pt x="90" y="14"/>
                  </a:lnTo>
                  <a:lnTo>
                    <a:pt x="127" y="35"/>
                  </a:lnTo>
                  <a:lnTo>
                    <a:pt x="176" y="46"/>
                  </a:lnTo>
                  <a:lnTo>
                    <a:pt x="222" y="40"/>
                  </a:lnTo>
                  <a:lnTo>
                    <a:pt x="253" y="26"/>
                  </a:lnTo>
                  <a:lnTo>
                    <a:pt x="285" y="13"/>
                  </a:lnTo>
                  <a:lnTo>
                    <a:pt x="331" y="7"/>
                  </a:lnTo>
                  <a:lnTo>
                    <a:pt x="377" y="13"/>
                  </a:lnTo>
                  <a:lnTo>
                    <a:pt x="408" y="26"/>
                  </a:lnTo>
                  <a:lnTo>
                    <a:pt x="439" y="40"/>
                  </a:lnTo>
                  <a:lnTo>
                    <a:pt x="485" y="46"/>
                  </a:lnTo>
                  <a:lnTo>
                    <a:pt x="530" y="40"/>
                  </a:lnTo>
                  <a:lnTo>
                    <a:pt x="562" y="26"/>
                  </a:lnTo>
                  <a:lnTo>
                    <a:pt x="593" y="13"/>
                  </a:lnTo>
                  <a:lnTo>
                    <a:pt x="639" y="7"/>
                  </a:lnTo>
                  <a:lnTo>
                    <a:pt x="685" y="13"/>
                  </a:lnTo>
                  <a:lnTo>
                    <a:pt x="717" y="26"/>
                  </a:lnTo>
                  <a:lnTo>
                    <a:pt x="748" y="40"/>
                  </a:lnTo>
                  <a:lnTo>
                    <a:pt x="794" y="46"/>
                  </a:lnTo>
                  <a:lnTo>
                    <a:pt x="840" y="40"/>
                  </a:lnTo>
                  <a:lnTo>
                    <a:pt x="871" y="26"/>
                  </a:lnTo>
                  <a:lnTo>
                    <a:pt x="903" y="13"/>
                  </a:lnTo>
                  <a:lnTo>
                    <a:pt x="948" y="7"/>
                  </a:lnTo>
                  <a:lnTo>
                    <a:pt x="994" y="13"/>
                  </a:lnTo>
                  <a:lnTo>
                    <a:pt x="1026" y="26"/>
                  </a:lnTo>
                  <a:lnTo>
                    <a:pt x="1057" y="40"/>
                  </a:lnTo>
                  <a:lnTo>
                    <a:pt x="1103" y="46"/>
                  </a:lnTo>
                  <a:lnTo>
                    <a:pt x="1149" y="40"/>
                  </a:lnTo>
                  <a:lnTo>
                    <a:pt x="1181" y="26"/>
                  </a:lnTo>
                  <a:lnTo>
                    <a:pt x="1212" y="13"/>
                  </a:lnTo>
                  <a:lnTo>
                    <a:pt x="1259" y="7"/>
                  </a:lnTo>
                  <a:lnTo>
                    <a:pt x="1305" y="13"/>
                  </a:lnTo>
                  <a:lnTo>
                    <a:pt x="1336" y="26"/>
                  </a:lnTo>
                  <a:lnTo>
                    <a:pt x="1367" y="40"/>
                  </a:lnTo>
                  <a:lnTo>
                    <a:pt x="1413" y="46"/>
                  </a:lnTo>
                  <a:lnTo>
                    <a:pt x="1459" y="40"/>
                  </a:lnTo>
                  <a:lnTo>
                    <a:pt x="1491" y="26"/>
                  </a:lnTo>
                  <a:lnTo>
                    <a:pt x="1522" y="13"/>
                  </a:lnTo>
                  <a:lnTo>
                    <a:pt x="1569" y="7"/>
                  </a:lnTo>
                  <a:lnTo>
                    <a:pt x="1614" y="13"/>
                  </a:lnTo>
                  <a:lnTo>
                    <a:pt x="1646" y="26"/>
                  </a:lnTo>
                  <a:lnTo>
                    <a:pt x="1677" y="40"/>
                  </a:lnTo>
                  <a:lnTo>
                    <a:pt x="1723" y="46"/>
                  </a:lnTo>
                  <a:lnTo>
                    <a:pt x="1769" y="40"/>
                  </a:lnTo>
                  <a:lnTo>
                    <a:pt x="1800" y="26"/>
                  </a:lnTo>
                  <a:lnTo>
                    <a:pt x="1832" y="13"/>
                  </a:lnTo>
                  <a:lnTo>
                    <a:pt x="1878" y="7"/>
                  </a:lnTo>
                  <a:lnTo>
                    <a:pt x="1924" y="13"/>
                  </a:lnTo>
                  <a:lnTo>
                    <a:pt x="1955" y="26"/>
                  </a:lnTo>
                  <a:lnTo>
                    <a:pt x="1986" y="40"/>
                  </a:lnTo>
                  <a:lnTo>
                    <a:pt x="2032" y="46"/>
                  </a:lnTo>
                  <a:lnTo>
                    <a:pt x="2078" y="40"/>
                  </a:lnTo>
                  <a:lnTo>
                    <a:pt x="2110" y="26"/>
                  </a:lnTo>
                  <a:lnTo>
                    <a:pt x="2141" y="13"/>
                  </a:lnTo>
                  <a:lnTo>
                    <a:pt x="2187" y="7"/>
                  </a:lnTo>
                  <a:lnTo>
                    <a:pt x="2233" y="13"/>
                  </a:lnTo>
                  <a:lnTo>
                    <a:pt x="2265" y="26"/>
                  </a:lnTo>
                  <a:lnTo>
                    <a:pt x="2296" y="40"/>
                  </a:lnTo>
                  <a:lnTo>
                    <a:pt x="2342" y="46"/>
                  </a:lnTo>
                  <a:lnTo>
                    <a:pt x="2388" y="40"/>
                  </a:lnTo>
                  <a:lnTo>
                    <a:pt x="2420" y="26"/>
                  </a:lnTo>
                  <a:lnTo>
                    <a:pt x="2451" y="13"/>
                  </a:lnTo>
                  <a:lnTo>
                    <a:pt x="2498" y="7"/>
                  </a:lnTo>
                  <a:lnTo>
                    <a:pt x="2544" y="13"/>
                  </a:lnTo>
                  <a:lnTo>
                    <a:pt x="2575" y="26"/>
                  </a:lnTo>
                  <a:lnTo>
                    <a:pt x="2607" y="40"/>
                  </a:lnTo>
                  <a:lnTo>
                    <a:pt x="2652" y="46"/>
                  </a:lnTo>
                  <a:lnTo>
                    <a:pt x="2698" y="40"/>
                  </a:lnTo>
                  <a:lnTo>
                    <a:pt x="2729" y="26"/>
                  </a:lnTo>
                  <a:lnTo>
                    <a:pt x="2761" y="13"/>
                  </a:lnTo>
                  <a:lnTo>
                    <a:pt x="2806" y="7"/>
                  </a:lnTo>
                  <a:lnTo>
                    <a:pt x="2852" y="13"/>
                  </a:lnTo>
                  <a:lnTo>
                    <a:pt x="2884" y="26"/>
                  </a:lnTo>
                  <a:lnTo>
                    <a:pt x="2916" y="40"/>
                  </a:lnTo>
                  <a:lnTo>
                    <a:pt x="2962" y="46"/>
                  </a:lnTo>
                  <a:lnTo>
                    <a:pt x="3008" y="40"/>
                  </a:lnTo>
                  <a:lnTo>
                    <a:pt x="3039" y="26"/>
                  </a:lnTo>
                  <a:lnTo>
                    <a:pt x="3071" y="13"/>
                  </a:lnTo>
                  <a:lnTo>
                    <a:pt x="3117" y="7"/>
                  </a:lnTo>
                  <a:lnTo>
                    <a:pt x="3162" y="13"/>
                  </a:lnTo>
                  <a:lnTo>
                    <a:pt x="3194" y="26"/>
                  </a:lnTo>
                  <a:lnTo>
                    <a:pt x="3225" y="40"/>
                  </a:lnTo>
                  <a:lnTo>
                    <a:pt x="3271" y="46"/>
                  </a:lnTo>
                  <a:lnTo>
                    <a:pt x="3316" y="40"/>
                  </a:lnTo>
                  <a:lnTo>
                    <a:pt x="3347" y="26"/>
                  </a:lnTo>
                  <a:lnTo>
                    <a:pt x="3378" y="13"/>
                  </a:lnTo>
                  <a:lnTo>
                    <a:pt x="3424" y="7"/>
                  </a:lnTo>
                  <a:lnTo>
                    <a:pt x="3470" y="13"/>
                  </a:lnTo>
                  <a:lnTo>
                    <a:pt x="3501" y="26"/>
                  </a:lnTo>
                  <a:lnTo>
                    <a:pt x="3533" y="40"/>
                  </a:lnTo>
                  <a:lnTo>
                    <a:pt x="3579" y="46"/>
                  </a:lnTo>
                  <a:lnTo>
                    <a:pt x="3625" y="40"/>
                  </a:lnTo>
                  <a:lnTo>
                    <a:pt x="3657" y="26"/>
                  </a:lnTo>
                  <a:lnTo>
                    <a:pt x="3688" y="13"/>
                  </a:lnTo>
                  <a:lnTo>
                    <a:pt x="3735" y="7"/>
                  </a:lnTo>
                  <a:lnTo>
                    <a:pt x="3780" y="13"/>
                  </a:lnTo>
                  <a:lnTo>
                    <a:pt x="3812" y="26"/>
                  </a:lnTo>
                  <a:lnTo>
                    <a:pt x="3843" y="40"/>
                  </a:lnTo>
                  <a:lnTo>
                    <a:pt x="3889" y="46"/>
                  </a:lnTo>
                  <a:lnTo>
                    <a:pt x="3935" y="40"/>
                  </a:lnTo>
                  <a:lnTo>
                    <a:pt x="3967" y="26"/>
                  </a:lnTo>
                  <a:lnTo>
                    <a:pt x="3998" y="13"/>
                  </a:lnTo>
                  <a:lnTo>
                    <a:pt x="4044" y="7"/>
                  </a:lnTo>
                  <a:lnTo>
                    <a:pt x="4090" y="13"/>
                  </a:lnTo>
                  <a:lnTo>
                    <a:pt x="4121" y="26"/>
                  </a:lnTo>
                  <a:lnTo>
                    <a:pt x="4153" y="40"/>
                  </a:lnTo>
                  <a:lnTo>
                    <a:pt x="4198" y="46"/>
                  </a:lnTo>
                  <a:lnTo>
                    <a:pt x="4244" y="40"/>
                  </a:lnTo>
                  <a:lnTo>
                    <a:pt x="4276" y="26"/>
                  </a:lnTo>
                  <a:lnTo>
                    <a:pt x="4307" y="13"/>
                  </a:lnTo>
                  <a:lnTo>
                    <a:pt x="4353" y="7"/>
                  </a:lnTo>
                  <a:lnTo>
                    <a:pt x="4399" y="13"/>
                  </a:lnTo>
                  <a:lnTo>
                    <a:pt x="4430" y="26"/>
                  </a:lnTo>
                  <a:lnTo>
                    <a:pt x="4462" y="40"/>
                  </a:lnTo>
                  <a:lnTo>
                    <a:pt x="4508" y="46"/>
                  </a:lnTo>
                  <a:lnTo>
                    <a:pt x="4554" y="40"/>
                  </a:lnTo>
                  <a:lnTo>
                    <a:pt x="4586" y="26"/>
                  </a:lnTo>
                  <a:lnTo>
                    <a:pt x="4617" y="13"/>
                  </a:lnTo>
                  <a:lnTo>
                    <a:pt x="4663" y="7"/>
                  </a:lnTo>
                  <a:lnTo>
                    <a:pt x="4708" y="13"/>
                  </a:lnTo>
                  <a:lnTo>
                    <a:pt x="4739" y="26"/>
                  </a:lnTo>
                  <a:lnTo>
                    <a:pt x="4770" y="40"/>
                  </a:lnTo>
                  <a:lnTo>
                    <a:pt x="4816" y="46"/>
                  </a:lnTo>
                  <a:lnTo>
                    <a:pt x="4861" y="40"/>
                  </a:lnTo>
                  <a:lnTo>
                    <a:pt x="4892" y="26"/>
                  </a:lnTo>
                  <a:lnTo>
                    <a:pt x="4923" y="13"/>
                  </a:lnTo>
                  <a:lnTo>
                    <a:pt x="4969" y="7"/>
                  </a:lnTo>
                  <a:lnTo>
                    <a:pt x="5015" y="13"/>
                  </a:lnTo>
                  <a:lnTo>
                    <a:pt x="5046" y="26"/>
                  </a:lnTo>
                  <a:lnTo>
                    <a:pt x="5078" y="40"/>
                  </a:lnTo>
                  <a:lnTo>
                    <a:pt x="5124" y="46"/>
                  </a:lnTo>
                  <a:lnTo>
                    <a:pt x="5169" y="40"/>
                  </a:lnTo>
                  <a:lnTo>
                    <a:pt x="5200" y="26"/>
                  </a:lnTo>
                  <a:lnTo>
                    <a:pt x="5231" y="13"/>
                  </a:lnTo>
                  <a:lnTo>
                    <a:pt x="5276" y="7"/>
                  </a:lnTo>
                  <a:lnTo>
                    <a:pt x="5322" y="13"/>
                  </a:lnTo>
                  <a:lnTo>
                    <a:pt x="5354" y="26"/>
                  </a:lnTo>
                  <a:lnTo>
                    <a:pt x="5385" y="40"/>
                  </a:lnTo>
                  <a:lnTo>
                    <a:pt x="5431" y="46"/>
                  </a:lnTo>
                  <a:lnTo>
                    <a:pt x="5477" y="40"/>
                  </a:lnTo>
                  <a:lnTo>
                    <a:pt x="5508" y="26"/>
                  </a:lnTo>
                  <a:lnTo>
                    <a:pt x="5539" y="13"/>
                  </a:lnTo>
                  <a:lnTo>
                    <a:pt x="5585" y="7"/>
                  </a:lnTo>
                  <a:lnTo>
                    <a:pt x="5630" y="13"/>
                  </a:lnTo>
                  <a:lnTo>
                    <a:pt x="5661" y="26"/>
                  </a:lnTo>
                  <a:lnTo>
                    <a:pt x="5692" y="40"/>
                  </a:lnTo>
                  <a:lnTo>
                    <a:pt x="5737" y="46"/>
                  </a:lnTo>
                  <a:lnTo>
                    <a:pt x="5782" y="40"/>
                  </a:lnTo>
                  <a:lnTo>
                    <a:pt x="5813" y="26"/>
                  </a:lnTo>
                  <a:lnTo>
                    <a:pt x="5844" y="13"/>
                  </a:lnTo>
                  <a:lnTo>
                    <a:pt x="5889" y="7"/>
                  </a:lnTo>
                  <a:lnTo>
                    <a:pt x="5934" y="13"/>
                  </a:lnTo>
                  <a:lnTo>
                    <a:pt x="5965" y="26"/>
                  </a:lnTo>
                  <a:lnTo>
                    <a:pt x="5996" y="40"/>
                  </a:lnTo>
                  <a:lnTo>
                    <a:pt x="6041" y="46"/>
                  </a:lnTo>
                  <a:lnTo>
                    <a:pt x="6087" y="40"/>
                  </a:lnTo>
                  <a:lnTo>
                    <a:pt x="6118" y="26"/>
                  </a:lnTo>
                  <a:lnTo>
                    <a:pt x="6149" y="13"/>
                  </a:lnTo>
                  <a:lnTo>
                    <a:pt x="6195" y="7"/>
                  </a:lnTo>
                  <a:lnTo>
                    <a:pt x="6240" y="13"/>
                  </a:lnTo>
                  <a:lnTo>
                    <a:pt x="6271" y="26"/>
                  </a:lnTo>
                  <a:lnTo>
                    <a:pt x="6302" y="40"/>
                  </a:lnTo>
                  <a:lnTo>
                    <a:pt x="6347" y="46"/>
                  </a:lnTo>
                  <a:lnTo>
                    <a:pt x="6392" y="40"/>
                  </a:lnTo>
                  <a:lnTo>
                    <a:pt x="6423" y="26"/>
                  </a:lnTo>
                  <a:lnTo>
                    <a:pt x="6454" y="13"/>
                  </a:lnTo>
                  <a:lnTo>
                    <a:pt x="6499" y="7"/>
                  </a:lnTo>
                  <a:lnTo>
                    <a:pt x="6542" y="13"/>
                  </a:lnTo>
                  <a:lnTo>
                    <a:pt x="6572" y="26"/>
                  </a:lnTo>
                  <a:lnTo>
                    <a:pt x="6602" y="40"/>
                  </a:lnTo>
                  <a:lnTo>
                    <a:pt x="6645" y="46"/>
                  </a:lnTo>
                  <a:lnTo>
                    <a:pt x="6690" y="40"/>
                  </a:lnTo>
                  <a:lnTo>
                    <a:pt x="6721" y="26"/>
                  </a:lnTo>
                  <a:lnTo>
                    <a:pt x="6751" y="13"/>
                  </a:lnTo>
                  <a:lnTo>
                    <a:pt x="6796" y="7"/>
                  </a:lnTo>
                  <a:lnTo>
                    <a:pt x="6837" y="7"/>
                  </a:lnTo>
                  <a:lnTo>
                    <a:pt x="6863" y="10"/>
                  </a:lnTo>
                  <a:lnTo>
                    <a:pt x="6920" y="42"/>
                  </a:lnTo>
                  <a:lnTo>
                    <a:pt x="6953" y="95"/>
                  </a:lnTo>
                  <a:lnTo>
                    <a:pt x="6953" y="124"/>
                  </a:lnTo>
                  <a:lnTo>
                    <a:pt x="6946" y="153"/>
                  </a:lnTo>
                  <a:lnTo>
                    <a:pt x="6932" y="173"/>
                  </a:lnTo>
                  <a:lnTo>
                    <a:pt x="6918" y="193"/>
                  </a:lnTo>
                  <a:lnTo>
                    <a:pt x="6912" y="222"/>
                  </a:lnTo>
                  <a:lnTo>
                    <a:pt x="6918" y="250"/>
                  </a:lnTo>
                  <a:lnTo>
                    <a:pt x="6932" y="270"/>
                  </a:lnTo>
                  <a:lnTo>
                    <a:pt x="6946" y="290"/>
                  </a:lnTo>
                  <a:lnTo>
                    <a:pt x="6953" y="319"/>
                  </a:lnTo>
                  <a:lnTo>
                    <a:pt x="6946" y="348"/>
                  </a:lnTo>
                  <a:lnTo>
                    <a:pt x="6932" y="367"/>
                  </a:lnTo>
                  <a:lnTo>
                    <a:pt x="6918" y="387"/>
                  </a:lnTo>
                  <a:lnTo>
                    <a:pt x="6912" y="416"/>
                  </a:lnTo>
                  <a:lnTo>
                    <a:pt x="6918" y="444"/>
                  </a:lnTo>
                  <a:lnTo>
                    <a:pt x="6932" y="464"/>
                  </a:lnTo>
                  <a:lnTo>
                    <a:pt x="6946" y="484"/>
                  </a:lnTo>
                  <a:lnTo>
                    <a:pt x="6953" y="512"/>
                  </a:lnTo>
                  <a:lnTo>
                    <a:pt x="6946" y="542"/>
                  </a:lnTo>
                  <a:lnTo>
                    <a:pt x="6932" y="562"/>
                  </a:lnTo>
                  <a:lnTo>
                    <a:pt x="6918" y="582"/>
                  </a:lnTo>
                  <a:lnTo>
                    <a:pt x="6912" y="611"/>
                  </a:lnTo>
                  <a:lnTo>
                    <a:pt x="6918" y="640"/>
                  </a:lnTo>
                  <a:lnTo>
                    <a:pt x="6932" y="660"/>
                  </a:lnTo>
                  <a:lnTo>
                    <a:pt x="6946" y="681"/>
                  </a:lnTo>
                  <a:lnTo>
                    <a:pt x="6953" y="710"/>
                  </a:lnTo>
                  <a:lnTo>
                    <a:pt x="6946" y="739"/>
                  </a:lnTo>
                  <a:lnTo>
                    <a:pt x="6932" y="759"/>
                  </a:lnTo>
                  <a:lnTo>
                    <a:pt x="6918" y="779"/>
                  </a:lnTo>
                  <a:lnTo>
                    <a:pt x="6912" y="808"/>
                  </a:lnTo>
                  <a:lnTo>
                    <a:pt x="6918" y="838"/>
                  </a:lnTo>
                  <a:lnTo>
                    <a:pt x="6932" y="858"/>
                  </a:lnTo>
                  <a:lnTo>
                    <a:pt x="6946" y="878"/>
                  </a:lnTo>
                  <a:lnTo>
                    <a:pt x="6953" y="907"/>
                  </a:lnTo>
                  <a:lnTo>
                    <a:pt x="6946" y="936"/>
                  </a:lnTo>
                  <a:lnTo>
                    <a:pt x="6932" y="956"/>
                  </a:lnTo>
                  <a:lnTo>
                    <a:pt x="6918" y="976"/>
                  </a:lnTo>
                  <a:lnTo>
                    <a:pt x="6912" y="1005"/>
                  </a:lnTo>
                  <a:lnTo>
                    <a:pt x="6918" y="1034"/>
                  </a:lnTo>
                  <a:lnTo>
                    <a:pt x="6932" y="1054"/>
                  </a:lnTo>
                  <a:lnTo>
                    <a:pt x="6946" y="1074"/>
                  </a:lnTo>
                  <a:lnTo>
                    <a:pt x="6953" y="1103"/>
                  </a:lnTo>
                  <a:lnTo>
                    <a:pt x="6946" y="1133"/>
                  </a:lnTo>
                  <a:lnTo>
                    <a:pt x="6932" y="1152"/>
                  </a:lnTo>
                  <a:lnTo>
                    <a:pt x="6918" y="1172"/>
                  </a:lnTo>
                  <a:lnTo>
                    <a:pt x="6912" y="1202"/>
                  </a:lnTo>
                  <a:lnTo>
                    <a:pt x="6918" y="1231"/>
                  </a:lnTo>
                  <a:lnTo>
                    <a:pt x="6932" y="1251"/>
                  </a:lnTo>
                  <a:lnTo>
                    <a:pt x="6946" y="1271"/>
                  </a:lnTo>
                  <a:lnTo>
                    <a:pt x="6953" y="1300"/>
                  </a:lnTo>
                  <a:lnTo>
                    <a:pt x="6946" y="1329"/>
                  </a:lnTo>
                  <a:lnTo>
                    <a:pt x="6932" y="1349"/>
                  </a:lnTo>
                  <a:lnTo>
                    <a:pt x="6918" y="1369"/>
                  </a:lnTo>
                  <a:lnTo>
                    <a:pt x="6912" y="1398"/>
                  </a:lnTo>
                  <a:lnTo>
                    <a:pt x="6918" y="1427"/>
                  </a:lnTo>
                  <a:lnTo>
                    <a:pt x="6932" y="1447"/>
                  </a:lnTo>
                  <a:lnTo>
                    <a:pt x="6946" y="1467"/>
                  </a:lnTo>
                  <a:lnTo>
                    <a:pt x="6953" y="1496"/>
                  </a:lnTo>
                  <a:lnTo>
                    <a:pt x="6946" y="1526"/>
                  </a:lnTo>
                  <a:lnTo>
                    <a:pt x="6932" y="1546"/>
                  </a:lnTo>
                  <a:lnTo>
                    <a:pt x="6918" y="1566"/>
                  </a:lnTo>
                  <a:lnTo>
                    <a:pt x="6912" y="1595"/>
                  </a:lnTo>
                  <a:lnTo>
                    <a:pt x="6918" y="1624"/>
                  </a:lnTo>
                  <a:lnTo>
                    <a:pt x="6932" y="1643"/>
                  </a:lnTo>
                  <a:lnTo>
                    <a:pt x="6946" y="1663"/>
                  </a:lnTo>
                  <a:lnTo>
                    <a:pt x="6953" y="1691"/>
                  </a:lnTo>
                  <a:lnTo>
                    <a:pt x="6946" y="1719"/>
                  </a:lnTo>
                  <a:lnTo>
                    <a:pt x="6932" y="1739"/>
                  </a:lnTo>
                  <a:lnTo>
                    <a:pt x="6918" y="1759"/>
                  </a:lnTo>
                  <a:lnTo>
                    <a:pt x="6912" y="1787"/>
                  </a:lnTo>
                  <a:lnTo>
                    <a:pt x="6918" y="1816"/>
                  </a:lnTo>
                  <a:lnTo>
                    <a:pt x="6932" y="1835"/>
                  </a:lnTo>
                  <a:lnTo>
                    <a:pt x="6946" y="1855"/>
                  </a:lnTo>
                  <a:lnTo>
                    <a:pt x="6953" y="1883"/>
                  </a:lnTo>
                  <a:lnTo>
                    <a:pt x="6946" y="1912"/>
                  </a:lnTo>
                  <a:lnTo>
                    <a:pt x="6932" y="1932"/>
                  </a:lnTo>
                  <a:lnTo>
                    <a:pt x="6918" y="1951"/>
                  </a:lnTo>
                  <a:lnTo>
                    <a:pt x="6912" y="1980"/>
                  </a:lnTo>
                  <a:lnTo>
                    <a:pt x="6918" y="2009"/>
                  </a:lnTo>
                  <a:lnTo>
                    <a:pt x="6932" y="2028"/>
                  </a:lnTo>
                  <a:lnTo>
                    <a:pt x="6946" y="2048"/>
                  </a:lnTo>
                  <a:lnTo>
                    <a:pt x="6953" y="2077"/>
                  </a:lnTo>
                  <a:lnTo>
                    <a:pt x="6946" y="2106"/>
                  </a:lnTo>
                  <a:lnTo>
                    <a:pt x="6932" y="2126"/>
                  </a:lnTo>
                  <a:lnTo>
                    <a:pt x="6918" y="2145"/>
                  </a:lnTo>
                  <a:lnTo>
                    <a:pt x="6912" y="2174"/>
                  </a:lnTo>
                  <a:lnTo>
                    <a:pt x="6918" y="2203"/>
                  </a:lnTo>
                  <a:lnTo>
                    <a:pt x="6932" y="2223"/>
                  </a:lnTo>
                  <a:lnTo>
                    <a:pt x="6946" y="2243"/>
                  </a:lnTo>
                  <a:lnTo>
                    <a:pt x="6953" y="2272"/>
                  </a:lnTo>
                  <a:lnTo>
                    <a:pt x="6946" y="2301"/>
                  </a:lnTo>
                  <a:lnTo>
                    <a:pt x="6932" y="2320"/>
                  </a:lnTo>
                  <a:lnTo>
                    <a:pt x="6918" y="2339"/>
                  </a:lnTo>
                  <a:lnTo>
                    <a:pt x="6912" y="2368"/>
                  </a:lnTo>
                  <a:lnTo>
                    <a:pt x="6918" y="2396"/>
                  </a:lnTo>
                  <a:lnTo>
                    <a:pt x="6932" y="2416"/>
                  </a:lnTo>
                  <a:lnTo>
                    <a:pt x="6946" y="2435"/>
                  </a:lnTo>
                  <a:lnTo>
                    <a:pt x="6953" y="2464"/>
                  </a:lnTo>
                  <a:lnTo>
                    <a:pt x="6946" y="2493"/>
                  </a:lnTo>
                  <a:lnTo>
                    <a:pt x="6932" y="2512"/>
                  </a:lnTo>
                  <a:lnTo>
                    <a:pt x="6918" y="2532"/>
                  </a:lnTo>
                  <a:lnTo>
                    <a:pt x="6912" y="2561"/>
                  </a:lnTo>
                  <a:lnTo>
                    <a:pt x="6918" y="2590"/>
                  </a:lnTo>
                  <a:lnTo>
                    <a:pt x="6932" y="2610"/>
                  </a:lnTo>
                  <a:lnTo>
                    <a:pt x="6946" y="2630"/>
                  </a:lnTo>
                  <a:lnTo>
                    <a:pt x="6953" y="2659"/>
                  </a:lnTo>
                  <a:lnTo>
                    <a:pt x="6946" y="2687"/>
                  </a:lnTo>
                  <a:lnTo>
                    <a:pt x="6932" y="2707"/>
                  </a:lnTo>
                  <a:lnTo>
                    <a:pt x="6918" y="2726"/>
                  </a:lnTo>
                  <a:lnTo>
                    <a:pt x="6912" y="2755"/>
                  </a:lnTo>
                  <a:lnTo>
                    <a:pt x="6918" y="2784"/>
                  </a:lnTo>
                  <a:lnTo>
                    <a:pt x="6932" y="2803"/>
                  </a:lnTo>
                  <a:lnTo>
                    <a:pt x="6946" y="2823"/>
                  </a:lnTo>
                  <a:lnTo>
                    <a:pt x="6953" y="2852"/>
                  </a:lnTo>
                  <a:lnTo>
                    <a:pt x="6946" y="2881"/>
                  </a:lnTo>
                  <a:lnTo>
                    <a:pt x="6932" y="2901"/>
                  </a:lnTo>
                  <a:lnTo>
                    <a:pt x="6918" y="2921"/>
                  </a:lnTo>
                  <a:lnTo>
                    <a:pt x="6912" y="2950"/>
                  </a:lnTo>
                  <a:lnTo>
                    <a:pt x="6918" y="2979"/>
                  </a:lnTo>
                  <a:lnTo>
                    <a:pt x="6932" y="2999"/>
                  </a:lnTo>
                  <a:lnTo>
                    <a:pt x="6946" y="3018"/>
                  </a:lnTo>
                  <a:lnTo>
                    <a:pt x="6953" y="3047"/>
                  </a:lnTo>
                  <a:lnTo>
                    <a:pt x="6946" y="3075"/>
                  </a:lnTo>
                  <a:lnTo>
                    <a:pt x="6932" y="3094"/>
                  </a:lnTo>
                  <a:lnTo>
                    <a:pt x="6918" y="3113"/>
                  </a:lnTo>
                  <a:lnTo>
                    <a:pt x="6912" y="3141"/>
                  </a:lnTo>
                  <a:lnTo>
                    <a:pt x="6918" y="3170"/>
                  </a:lnTo>
                  <a:lnTo>
                    <a:pt x="6932" y="3190"/>
                  </a:lnTo>
                  <a:lnTo>
                    <a:pt x="6946" y="3209"/>
                  </a:lnTo>
                  <a:lnTo>
                    <a:pt x="6953" y="3238"/>
                  </a:lnTo>
                  <a:lnTo>
                    <a:pt x="6946" y="3266"/>
                  </a:lnTo>
                  <a:lnTo>
                    <a:pt x="6932" y="3285"/>
                  </a:lnTo>
                  <a:lnTo>
                    <a:pt x="6918" y="3305"/>
                  </a:lnTo>
                  <a:lnTo>
                    <a:pt x="6912" y="3333"/>
                  </a:lnTo>
                  <a:lnTo>
                    <a:pt x="6918" y="3362"/>
                  </a:lnTo>
                  <a:lnTo>
                    <a:pt x="6932" y="3382"/>
                  </a:lnTo>
                  <a:lnTo>
                    <a:pt x="6946" y="3401"/>
                  </a:lnTo>
                  <a:lnTo>
                    <a:pt x="6953" y="3430"/>
                  </a:lnTo>
                  <a:lnTo>
                    <a:pt x="6946" y="3459"/>
                  </a:lnTo>
                  <a:lnTo>
                    <a:pt x="6932" y="3479"/>
                  </a:lnTo>
                  <a:lnTo>
                    <a:pt x="6918" y="3498"/>
                  </a:lnTo>
                  <a:lnTo>
                    <a:pt x="6912" y="3527"/>
                  </a:lnTo>
                  <a:lnTo>
                    <a:pt x="6918" y="3556"/>
                  </a:lnTo>
                  <a:lnTo>
                    <a:pt x="6932" y="3575"/>
                  </a:lnTo>
                  <a:lnTo>
                    <a:pt x="6946" y="3595"/>
                  </a:lnTo>
                  <a:lnTo>
                    <a:pt x="6953" y="3623"/>
                  </a:lnTo>
                  <a:lnTo>
                    <a:pt x="6946" y="3651"/>
                  </a:lnTo>
                  <a:lnTo>
                    <a:pt x="6932" y="3671"/>
                  </a:lnTo>
                  <a:lnTo>
                    <a:pt x="6918" y="3690"/>
                  </a:lnTo>
                  <a:lnTo>
                    <a:pt x="6912" y="3719"/>
                  </a:lnTo>
                  <a:lnTo>
                    <a:pt x="6918" y="3747"/>
                  </a:lnTo>
                  <a:lnTo>
                    <a:pt x="6932" y="3766"/>
                  </a:lnTo>
                  <a:lnTo>
                    <a:pt x="6946" y="3786"/>
                  </a:lnTo>
                  <a:lnTo>
                    <a:pt x="6953" y="3814"/>
                  </a:lnTo>
                  <a:lnTo>
                    <a:pt x="6946" y="3843"/>
                  </a:lnTo>
                  <a:lnTo>
                    <a:pt x="6932" y="3863"/>
                  </a:lnTo>
                  <a:lnTo>
                    <a:pt x="6918" y="3882"/>
                  </a:lnTo>
                  <a:lnTo>
                    <a:pt x="6912" y="3911"/>
                  </a:lnTo>
                  <a:lnTo>
                    <a:pt x="6918" y="3939"/>
                  </a:lnTo>
                  <a:lnTo>
                    <a:pt x="6932" y="3958"/>
                  </a:lnTo>
                  <a:lnTo>
                    <a:pt x="6946" y="3976"/>
                  </a:lnTo>
                  <a:lnTo>
                    <a:pt x="6953" y="4004"/>
                  </a:lnTo>
                  <a:lnTo>
                    <a:pt x="6946" y="4033"/>
                  </a:lnTo>
                  <a:lnTo>
                    <a:pt x="6932" y="4052"/>
                  </a:lnTo>
                  <a:lnTo>
                    <a:pt x="6918" y="4072"/>
                  </a:lnTo>
                  <a:lnTo>
                    <a:pt x="6912" y="4100"/>
                  </a:lnTo>
                  <a:lnTo>
                    <a:pt x="6918" y="4129"/>
                  </a:lnTo>
                  <a:lnTo>
                    <a:pt x="6932" y="4148"/>
                  </a:lnTo>
                  <a:lnTo>
                    <a:pt x="6946" y="4168"/>
                  </a:lnTo>
                  <a:lnTo>
                    <a:pt x="6953" y="4196"/>
                  </a:lnTo>
                  <a:lnTo>
                    <a:pt x="6945" y="4224"/>
                  </a:lnTo>
                  <a:lnTo>
                    <a:pt x="6928" y="4244"/>
                  </a:lnTo>
                  <a:lnTo>
                    <a:pt x="6914" y="4264"/>
                  </a:lnTo>
                  <a:lnTo>
                    <a:pt x="6913" y="4291"/>
                  </a:lnTo>
                  <a:lnTo>
                    <a:pt x="6929" y="4325"/>
                  </a:lnTo>
                  <a:lnTo>
                    <a:pt x="6947" y="4350"/>
                  </a:lnTo>
                  <a:lnTo>
                    <a:pt x="6956" y="4369"/>
                  </a:lnTo>
                  <a:lnTo>
                    <a:pt x="6942" y="4385"/>
                  </a:lnTo>
                  <a:close/>
                </a:path>
              </a:pathLst>
            </a:custGeom>
            <a:noFill/>
            <a:ln w="25400">
              <a:solidFill>
                <a:srgbClr val="3988C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ja-JP" altLang="en-US" sz="2263" dirty="0"/>
            </a:p>
          </p:txBody>
        </p:sp>
        <p:pic>
          <p:nvPicPr>
            <p:cNvPr id="1053"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 y="7619"/>
              <a:ext cx="3518" cy="13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Freeform 30"/>
            <p:cNvSpPr>
              <a:spLocks/>
            </p:cNvSpPr>
            <p:nvPr/>
          </p:nvSpPr>
          <p:spPr bwMode="auto">
            <a:xfrm>
              <a:off x="7779" y="11809"/>
              <a:ext cx="402" cy="402"/>
            </a:xfrm>
            <a:custGeom>
              <a:avLst/>
              <a:gdLst>
                <a:gd name="T0" fmla="+- 0 7779 7779"/>
                <a:gd name="T1" fmla="*/ T0 w 402"/>
                <a:gd name="T2" fmla="+- 0 12010 11809"/>
                <a:gd name="T3" fmla="*/ 12010 h 402"/>
                <a:gd name="T4" fmla="+- 0 7795 7779"/>
                <a:gd name="T5" fmla="*/ T4 w 402"/>
                <a:gd name="T6" fmla="+- 0 12088 11809"/>
                <a:gd name="T7" fmla="*/ 12088 h 402"/>
                <a:gd name="T8" fmla="+- 0 7838 7779"/>
                <a:gd name="T9" fmla="*/ T8 w 402"/>
                <a:gd name="T10" fmla="+- 0 12152 11809"/>
                <a:gd name="T11" fmla="*/ 12152 h 402"/>
                <a:gd name="T12" fmla="+- 0 7902 7779"/>
                <a:gd name="T13" fmla="*/ T12 w 402"/>
                <a:gd name="T14" fmla="+- 0 12195 11809"/>
                <a:gd name="T15" fmla="*/ 12195 h 402"/>
                <a:gd name="T16" fmla="+- 0 7980 7779"/>
                <a:gd name="T17" fmla="*/ T16 w 402"/>
                <a:gd name="T18" fmla="+- 0 12211 11809"/>
                <a:gd name="T19" fmla="*/ 12211 h 402"/>
                <a:gd name="T20" fmla="+- 0 8058 7779"/>
                <a:gd name="T21" fmla="*/ T20 w 402"/>
                <a:gd name="T22" fmla="+- 0 12195 11809"/>
                <a:gd name="T23" fmla="*/ 12195 h 402"/>
                <a:gd name="T24" fmla="+- 0 8122 7779"/>
                <a:gd name="T25" fmla="*/ T24 w 402"/>
                <a:gd name="T26" fmla="+- 0 12152 11809"/>
                <a:gd name="T27" fmla="*/ 12152 h 402"/>
                <a:gd name="T28" fmla="+- 0 8165 7779"/>
                <a:gd name="T29" fmla="*/ T28 w 402"/>
                <a:gd name="T30" fmla="+- 0 12088 11809"/>
                <a:gd name="T31" fmla="*/ 12088 h 402"/>
                <a:gd name="T32" fmla="+- 0 8181 7779"/>
                <a:gd name="T33" fmla="*/ T32 w 402"/>
                <a:gd name="T34" fmla="+- 0 12010 11809"/>
                <a:gd name="T35" fmla="*/ 12010 h 402"/>
                <a:gd name="T36" fmla="+- 0 8165 7779"/>
                <a:gd name="T37" fmla="*/ T36 w 402"/>
                <a:gd name="T38" fmla="+- 0 11932 11809"/>
                <a:gd name="T39" fmla="*/ 11932 h 402"/>
                <a:gd name="T40" fmla="+- 0 8122 7779"/>
                <a:gd name="T41" fmla="*/ T40 w 402"/>
                <a:gd name="T42" fmla="+- 0 11868 11809"/>
                <a:gd name="T43" fmla="*/ 11868 h 402"/>
                <a:gd name="T44" fmla="+- 0 8058 7779"/>
                <a:gd name="T45" fmla="*/ T44 w 402"/>
                <a:gd name="T46" fmla="+- 0 11825 11809"/>
                <a:gd name="T47" fmla="*/ 11825 h 402"/>
                <a:gd name="T48" fmla="+- 0 7980 7779"/>
                <a:gd name="T49" fmla="*/ T48 w 402"/>
                <a:gd name="T50" fmla="+- 0 11809 11809"/>
                <a:gd name="T51" fmla="*/ 11809 h 402"/>
                <a:gd name="T52" fmla="+- 0 7902 7779"/>
                <a:gd name="T53" fmla="*/ T52 w 402"/>
                <a:gd name="T54" fmla="+- 0 11825 11809"/>
                <a:gd name="T55" fmla="*/ 11825 h 402"/>
                <a:gd name="T56" fmla="+- 0 7838 7779"/>
                <a:gd name="T57" fmla="*/ T56 w 402"/>
                <a:gd name="T58" fmla="+- 0 11868 11809"/>
                <a:gd name="T59" fmla="*/ 11868 h 402"/>
                <a:gd name="T60" fmla="+- 0 7795 7779"/>
                <a:gd name="T61" fmla="*/ T60 w 402"/>
                <a:gd name="T62" fmla="+- 0 11932 11809"/>
                <a:gd name="T63" fmla="*/ 11932 h 402"/>
                <a:gd name="T64" fmla="+- 0 7779 7779"/>
                <a:gd name="T65" fmla="*/ T64 w 402"/>
                <a:gd name="T66" fmla="+- 0 12010 11809"/>
                <a:gd name="T67" fmla="*/ 12010 h 4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402" h="402">
                  <a:moveTo>
                    <a:pt x="0" y="201"/>
                  </a:moveTo>
                  <a:lnTo>
                    <a:pt x="16" y="279"/>
                  </a:lnTo>
                  <a:lnTo>
                    <a:pt x="59" y="343"/>
                  </a:lnTo>
                  <a:lnTo>
                    <a:pt x="123" y="386"/>
                  </a:lnTo>
                  <a:lnTo>
                    <a:pt x="201" y="402"/>
                  </a:lnTo>
                  <a:lnTo>
                    <a:pt x="279" y="386"/>
                  </a:lnTo>
                  <a:lnTo>
                    <a:pt x="343" y="343"/>
                  </a:lnTo>
                  <a:lnTo>
                    <a:pt x="386" y="279"/>
                  </a:lnTo>
                  <a:lnTo>
                    <a:pt x="402" y="201"/>
                  </a:lnTo>
                  <a:lnTo>
                    <a:pt x="386" y="123"/>
                  </a:lnTo>
                  <a:lnTo>
                    <a:pt x="343" y="59"/>
                  </a:lnTo>
                  <a:lnTo>
                    <a:pt x="279" y="16"/>
                  </a:lnTo>
                  <a:lnTo>
                    <a:pt x="201" y="0"/>
                  </a:lnTo>
                  <a:lnTo>
                    <a:pt x="123" y="16"/>
                  </a:lnTo>
                  <a:lnTo>
                    <a:pt x="59" y="59"/>
                  </a:lnTo>
                  <a:lnTo>
                    <a:pt x="16" y="123"/>
                  </a:lnTo>
                  <a:lnTo>
                    <a:pt x="0" y="201"/>
                  </a:lnTo>
                  <a:close/>
                </a:path>
              </a:pathLst>
            </a:custGeom>
            <a:solidFill>
              <a:srgbClr val="3988C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7" name="Freeform 31"/>
            <p:cNvSpPr>
              <a:spLocks/>
            </p:cNvSpPr>
            <p:nvPr/>
          </p:nvSpPr>
          <p:spPr bwMode="auto">
            <a:xfrm>
              <a:off x="7937" y="11938"/>
              <a:ext cx="85" cy="85"/>
            </a:xfrm>
            <a:custGeom>
              <a:avLst/>
              <a:gdLst>
                <a:gd name="T0" fmla="+- 0 7938 7938"/>
                <a:gd name="T1" fmla="*/ T0 w 85"/>
                <a:gd name="T2" fmla="+- 0 11981 11939"/>
                <a:gd name="T3" fmla="*/ 11981 h 85"/>
                <a:gd name="T4" fmla="+- 0 7941 7938"/>
                <a:gd name="T5" fmla="*/ T4 w 85"/>
                <a:gd name="T6" fmla="+- 0 11998 11939"/>
                <a:gd name="T7" fmla="*/ 11998 h 85"/>
                <a:gd name="T8" fmla="+- 0 7950 7938"/>
                <a:gd name="T9" fmla="*/ T8 w 85"/>
                <a:gd name="T10" fmla="+- 0 12011 11939"/>
                <a:gd name="T11" fmla="*/ 12011 h 85"/>
                <a:gd name="T12" fmla="+- 0 7964 7938"/>
                <a:gd name="T13" fmla="*/ T12 w 85"/>
                <a:gd name="T14" fmla="+- 0 12020 11939"/>
                <a:gd name="T15" fmla="*/ 12020 h 85"/>
                <a:gd name="T16" fmla="+- 0 7980 7938"/>
                <a:gd name="T17" fmla="*/ T16 w 85"/>
                <a:gd name="T18" fmla="+- 0 12024 11939"/>
                <a:gd name="T19" fmla="*/ 12024 h 85"/>
                <a:gd name="T20" fmla="+- 0 7997 7938"/>
                <a:gd name="T21" fmla="*/ T20 w 85"/>
                <a:gd name="T22" fmla="+- 0 12020 11939"/>
                <a:gd name="T23" fmla="*/ 12020 h 85"/>
                <a:gd name="T24" fmla="+- 0 8010 7938"/>
                <a:gd name="T25" fmla="*/ T24 w 85"/>
                <a:gd name="T26" fmla="+- 0 12011 11939"/>
                <a:gd name="T27" fmla="*/ 12011 h 85"/>
                <a:gd name="T28" fmla="+- 0 8019 7938"/>
                <a:gd name="T29" fmla="*/ T28 w 85"/>
                <a:gd name="T30" fmla="+- 0 11998 11939"/>
                <a:gd name="T31" fmla="*/ 11998 h 85"/>
                <a:gd name="T32" fmla="+- 0 8023 7938"/>
                <a:gd name="T33" fmla="*/ T32 w 85"/>
                <a:gd name="T34" fmla="+- 0 11981 11939"/>
                <a:gd name="T35" fmla="*/ 11981 h 85"/>
                <a:gd name="T36" fmla="+- 0 8019 7938"/>
                <a:gd name="T37" fmla="*/ T36 w 85"/>
                <a:gd name="T38" fmla="+- 0 11965 11939"/>
                <a:gd name="T39" fmla="*/ 11965 h 85"/>
                <a:gd name="T40" fmla="+- 0 8010 7938"/>
                <a:gd name="T41" fmla="*/ T40 w 85"/>
                <a:gd name="T42" fmla="+- 0 11951 11939"/>
                <a:gd name="T43" fmla="*/ 11951 h 85"/>
                <a:gd name="T44" fmla="+- 0 7997 7938"/>
                <a:gd name="T45" fmla="*/ T44 w 85"/>
                <a:gd name="T46" fmla="+- 0 11942 11939"/>
                <a:gd name="T47" fmla="*/ 11942 h 85"/>
                <a:gd name="T48" fmla="+- 0 7980 7938"/>
                <a:gd name="T49" fmla="*/ T48 w 85"/>
                <a:gd name="T50" fmla="+- 0 11939 11939"/>
                <a:gd name="T51" fmla="*/ 11939 h 85"/>
                <a:gd name="T52" fmla="+- 0 7964 7938"/>
                <a:gd name="T53" fmla="*/ T52 w 85"/>
                <a:gd name="T54" fmla="+- 0 11942 11939"/>
                <a:gd name="T55" fmla="*/ 11942 h 85"/>
                <a:gd name="T56" fmla="+- 0 7950 7938"/>
                <a:gd name="T57" fmla="*/ T56 w 85"/>
                <a:gd name="T58" fmla="+- 0 11951 11939"/>
                <a:gd name="T59" fmla="*/ 11951 h 85"/>
                <a:gd name="T60" fmla="+- 0 7941 7938"/>
                <a:gd name="T61" fmla="*/ T60 w 85"/>
                <a:gd name="T62" fmla="+- 0 11965 11939"/>
                <a:gd name="T63" fmla="*/ 11965 h 85"/>
                <a:gd name="T64" fmla="+- 0 7938 7938"/>
                <a:gd name="T65" fmla="*/ T64 w 85"/>
                <a:gd name="T66" fmla="+- 0 11981 11939"/>
                <a:gd name="T67" fmla="*/ 11981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5" h="85">
                  <a:moveTo>
                    <a:pt x="0" y="42"/>
                  </a:moveTo>
                  <a:lnTo>
                    <a:pt x="3" y="59"/>
                  </a:lnTo>
                  <a:lnTo>
                    <a:pt x="12" y="72"/>
                  </a:lnTo>
                  <a:lnTo>
                    <a:pt x="26" y="81"/>
                  </a:lnTo>
                  <a:lnTo>
                    <a:pt x="42" y="85"/>
                  </a:lnTo>
                  <a:lnTo>
                    <a:pt x="59" y="81"/>
                  </a:lnTo>
                  <a:lnTo>
                    <a:pt x="72" y="72"/>
                  </a:lnTo>
                  <a:lnTo>
                    <a:pt x="81" y="59"/>
                  </a:lnTo>
                  <a:lnTo>
                    <a:pt x="85" y="42"/>
                  </a:lnTo>
                  <a:lnTo>
                    <a:pt x="81" y="26"/>
                  </a:lnTo>
                  <a:lnTo>
                    <a:pt x="72" y="12"/>
                  </a:lnTo>
                  <a:lnTo>
                    <a:pt x="59" y="3"/>
                  </a:lnTo>
                  <a:lnTo>
                    <a:pt x="42" y="0"/>
                  </a:lnTo>
                  <a:lnTo>
                    <a:pt x="26" y="3"/>
                  </a:lnTo>
                  <a:lnTo>
                    <a:pt x="12" y="12"/>
                  </a:lnTo>
                  <a:lnTo>
                    <a:pt x="3" y="26"/>
                  </a:lnTo>
                  <a:lnTo>
                    <a:pt x="0" y="42"/>
                  </a:lnTo>
                  <a:close/>
                </a:path>
              </a:pathLst>
            </a:custGeom>
            <a:solidFill>
              <a:srgbClr val="B8E4F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8" name="Freeform 32"/>
            <p:cNvSpPr>
              <a:spLocks/>
            </p:cNvSpPr>
            <p:nvPr/>
          </p:nvSpPr>
          <p:spPr bwMode="auto">
            <a:xfrm>
              <a:off x="7937" y="11799"/>
              <a:ext cx="85" cy="85"/>
            </a:xfrm>
            <a:custGeom>
              <a:avLst/>
              <a:gdLst>
                <a:gd name="T0" fmla="+- 0 7938 7938"/>
                <a:gd name="T1" fmla="*/ T0 w 85"/>
                <a:gd name="T2" fmla="+- 0 11842 11799"/>
                <a:gd name="T3" fmla="*/ 11842 h 85"/>
                <a:gd name="T4" fmla="+- 0 7941 7938"/>
                <a:gd name="T5" fmla="*/ T4 w 85"/>
                <a:gd name="T6" fmla="+- 0 11858 11799"/>
                <a:gd name="T7" fmla="*/ 11858 h 85"/>
                <a:gd name="T8" fmla="+- 0 7950 7938"/>
                <a:gd name="T9" fmla="*/ T8 w 85"/>
                <a:gd name="T10" fmla="+- 0 11872 11799"/>
                <a:gd name="T11" fmla="*/ 11872 h 85"/>
                <a:gd name="T12" fmla="+- 0 7964 7938"/>
                <a:gd name="T13" fmla="*/ T12 w 85"/>
                <a:gd name="T14" fmla="+- 0 11881 11799"/>
                <a:gd name="T15" fmla="*/ 11881 h 85"/>
                <a:gd name="T16" fmla="+- 0 7980 7938"/>
                <a:gd name="T17" fmla="*/ T16 w 85"/>
                <a:gd name="T18" fmla="+- 0 11884 11799"/>
                <a:gd name="T19" fmla="*/ 11884 h 85"/>
                <a:gd name="T20" fmla="+- 0 7997 7938"/>
                <a:gd name="T21" fmla="*/ T20 w 85"/>
                <a:gd name="T22" fmla="+- 0 11881 11799"/>
                <a:gd name="T23" fmla="*/ 11881 h 85"/>
                <a:gd name="T24" fmla="+- 0 8010 7938"/>
                <a:gd name="T25" fmla="*/ T24 w 85"/>
                <a:gd name="T26" fmla="+- 0 11872 11799"/>
                <a:gd name="T27" fmla="*/ 11872 h 85"/>
                <a:gd name="T28" fmla="+- 0 8019 7938"/>
                <a:gd name="T29" fmla="*/ T28 w 85"/>
                <a:gd name="T30" fmla="+- 0 11858 11799"/>
                <a:gd name="T31" fmla="*/ 11858 h 85"/>
                <a:gd name="T32" fmla="+- 0 8023 7938"/>
                <a:gd name="T33" fmla="*/ T32 w 85"/>
                <a:gd name="T34" fmla="+- 0 11842 11799"/>
                <a:gd name="T35" fmla="*/ 11842 h 85"/>
                <a:gd name="T36" fmla="+- 0 8019 7938"/>
                <a:gd name="T37" fmla="*/ T36 w 85"/>
                <a:gd name="T38" fmla="+- 0 11825 11799"/>
                <a:gd name="T39" fmla="*/ 11825 h 85"/>
                <a:gd name="T40" fmla="+- 0 8010 7938"/>
                <a:gd name="T41" fmla="*/ T40 w 85"/>
                <a:gd name="T42" fmla="+- 0 11811 11799"/>
                <a:gd name="T43" fmla="*/ 11811 h 85"/>
                <a:gd name="T44" fmla="+- 0 7997 7938"/>
                <a:gd name="T45" fmla="*/ T44 w 85"/>
                <a:gd name="T46" fmla="+- 0 11802 11799"/>
                <a:gd name="T47" fmla="*/ 11802 h 85"/>
                <a:gd name="T48" fmla="+- 0 7980 7938"/>
                <a:gd name="T49" fmla="*/ T48 w 85"/>
                <a:gd name="T50" fmla="+- 0 11799 11799"/>
                <a:gd name="T51" fmla="*/ 11799 h 85"/>
                <a:gd name="T52" fmla="+- 0 7964 7938"/>
                <a:gd name="T53" fmla="*/ T52 w 85"/>
                <a:gd name="T54" fmla="+- 0 11802 11799"/>
                <a:gd name="T55" fmla="*/ 11802 h 85"/>
                <a:gd name="T56" fmla="+- 0 7950 7938"/>
                <a:gd name="T57" fmla="*/ T56 w 85"/>
                <a:gd name="T58" fmla="+- 0 11811 11799"/>
                <a:gd name="T59" fmla="*/ 11811 h 85"/>
                <a:gd name="T60" fmla="+- 0 7941 7938"/>
                <a:gd name="T61" fmla="*/ T60 w 85"/>
                <a:gd name="T62" fmla="+- 0 11825 11799"/>
                <a:gd name="T63" fmla="*/ 11825 h 85"/>
                <a:gd name="T64" fmla="+- 0 7938 7938"/>
                <a:gd name="T65" fmla="*/ T64 w 85"/>
                <a:gd name="T66" fmla="+- 0 11842 11799"/>
                <a:gd name="T67" fmla="*/ 11842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5" h="85">
                  <a:moveTo>
                    <a:pt x="0" y="43"/>
                  </a:moveTo>
                  <a:lnTo>
                    <a:pt x="3" y="59"/>
                  </a:lnTo>
                  <a:lnTo>
                    <a:pt x="12" y="73"/>
                  </a:lnTo>
                  <a:lnTo>
                    <a:pt x="26" y="82"/>
                  </a:lnTo>
                  <a:lnTo>
                    <a:pt x="42" y="85"/>
                  </a:lnTo>
                  <a:lnTo>
                    <a:pt x="59" y="82"/>
                  </a:lnTo>
                  <a:lnTo>
                    <a:pt x="72" y="73"/>
                  </a:lnTo>
                  <a:lnTo>
                    <a:pt x="81" y="59"/>
                  </a:lnTo>
                  <a:lnTo>
                    <a:pt x="85" y="43"/>
                  </a:lnTo>
                  <a:lnTo>
                    <a:pt x="81" y="26"/>
                  </a:lnTo>
                  <a:lnTo>
                    <a:pt x="72" y="12"/>
                  </a:lnTo>
                  <a:lnTo>
                    <a:pt x="59" y="3"/>
                  </a:lnTo>
                  <a:lnTo>
                    <a:pt x="42" y="0"/>
                  </a:lnTo>
                  <a:lnTo>
                    <a:pt x="26" y="3"/>
                  </a:lnTo>
                  <a:lnTo>
                    <a:pt x="12" y="12"/>
                  </a:lnTo>
                  <a:lnTo>
                    <a:pt x="3" y="26"/>
                  </a:lnTo>
                  <a:lnTo>
                    <a:pt x="0" y="43"/>
                  </a:lnTo>
                  <a:close/>
                </a:path>
              </a:pathLst>
            </a:custGeom>
            <a:solidFill>
              <a:srgbClr val="78B3E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9" name="Freeform 33"/>
            <p:cNvSpPr>
              <a:spLocks/>
            </p:cNvSpPr>
            <p:nvPr/>
          </p:nvSpPr>
          <p:spPr bwMode="auto">
            <a:xfrm>
              <a:off x="7937" y="11659"/>
              <a:ext cx="85" cy="85"/>
            </a:xfrm>
            <a:custGeom>
              <a:avLst/>
              <a:gdLst>
                <a:gd name="T0" fmla="+- 0 7938 7938"/>
                <a:gd name="T1" fmla="*/ T0 w 85"/>
                <a:gd name="T2" fmla="+- 0 11702 11659"/>
                <a:gd name="T3" fmla="*/ 11702 h 85"/>
                <a:gd name="T4" fmla="+- 0 7941 7938"/>
                <a:gd name="T5" fmla="*/ T4 w 85"/>
                <a:gd name="T6" fmla="+- 0 11718 11659"/>
                <a:gd name="T7" fmla="*/ 11718 h 85"/>
                <a:gd name="T8" fmla="+- 0 7950 7938"/>
                <a:gd name="T9" fmla="*/ T8 w 85"/>
                <a:gd name="T10" fmla="+- 0 11732 11659"/>
                <a:gd name="T11" fmla="*/ 11732 h 85"/>
                <a:gd name="T12" fmla="+- 0 7964 7938"/>
                <a:gd name="T13" fmla="*/ T12 w 85"/>
                <a:gd name="T14" fmla="+- 0 11741 11659"/>
                <a:gd name="T15" fmla="*/ 11741 h 85"/>
                <a:gd name="T16" fmla="+- 0 7980 7938"/>
                <a:gd name="T17" fmla="*/ T16 w 85"/>
                <a:gd name="T18" fmla="+- 0 11744 11659"/>
                <a:gd name="T19" fmla="*/ 11744 h 85"/>
                <a:gd name="T20" fmla="+- 0 7997 7938"/>
                <a:gd name="T21" fmla="*/ T20 w 85"/>
                <a:gd name="T22" fmla="+- 0 11741 11659"/>
                <a:gd name="T23" fmla="*/ 11741 h 85"/>
                <a:gd name="T24" fmla="+- 0 8010 7938"/>
                <a:gd name="T25" fmla="*/ T24 w 85"/>
                <a:gd name="T26" fmla="+- 0 11732 11659"/>
                <a:gd name="T27" fmla="*/ 11732 h 85"/>
                <a:gd name="T28" fmla="+- 0 8019 7938"/>
                <a:gd name="T29" fmla="*/ T28 w 85"/>
                <a:gd name="T30" fmla="+- 0 11718 11659"/>
                <a:gd name="T31" fmla="*/ 11718 h 85"/>
                <a:gd name="T32" fmla="+- 0 8023 7938"/>
                <a:gd name="T33" fmla="*/ T32 w 85"/>
                <a:gd name="T34" fmla="+- 0 11702 11659"/>
                <a:gd name="T35" fmla="*/ 11702 h 85"/>
                <a:gd name="T36" fmla="+- 0 8019 7938"/>
                <a:gd name="T37" fmla="*/ T36 w 85"/>
                <a:gd name="T38" fmla="+- 0 11685 11659"/>
                <a:gd name="T39" fmla="*/ 11685 h 85"/>
                <a:gd name="T40" fmla="+- 0 8010 7938"/>
                <a:gd name="T41" fmla="*/ T40 w 85"/>
                <a:gd name="T42" fmla="+- 0 11672 11659"/>
                <a:gd name="T43" fmla="*/ 11672 h 85"/>
                <a:gd name="T44" fmla="+- 0 7997 7938"/>
                <a:gd name="T45" fmla="*/ T44 w 85"/>
                <a:gd name="T46" fmla="+- 0 11663 11659"/>
                <a:gd name="T47" fmla="*/ 11663 h 85"/>
                <a:gd name="T48" fmla="+- 0 7980 7938"/>
                <a:gd name="T49" fmla="*/ T48 w 85"/>
                <a:gd name="T50" fmla="+- 0 11659 11659"/>
                <a:gd name="T51" fmla="*/ 11659 h 85"/>
                <a:gd name="T52" fmla="+- 0 7964 7938"/>
                <a:gd name="T53" fmla="*/ T52 w 85"/>
                <a:gd name="T54" fmla="+- 0 11663 11659"/>
                <a:gd name="T55" fmla="*/ 11663 h 85"/>
                <a:gd name="T56" fmla="+- 0 7950 7938"/>
                <a:gd name="T57" fmla="*/ T56 w 85"/>
                <a:gd name="T58" fmla="+- 0 11672 11659"/>
                <a:gd name="T59" fmla="*/ 11672 h 85"/>
                <a:gd name="T60" fmla="+- 0 7941 7938"/>
                <a:gd name="T61" fmla="*/ T60 w 85"/>
                <a:gd name="T62" fmla="+- 0 11685 11659"/>
                <a:gd name="T63" fmla="*/ 11685 h 85"/>
                <a:gd name="T64" fmla="+- 0 7938 7938"/>
                <a:gd name="T65" fmla="*/ T64 w 85"/>
                <a:gd name="T66" fmla="+- 0 11702 11659"/>
                <a:gd name="T67" fmla="*/ 11702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5" h="85">
                  <a:moveTo>
                    <a:pt x="0" y="43"/>
                  </a:moveTo>
                  <a:lnTo>
                    <a:pt x="3" y="59"/>
                  </a:lnTo>
                  <a:lnTo>
                    <a:pt x="12" y="73"/>
                  </a:lnTo>
                  <a:lnTo>
                    <a:pt x="26" y="82"/>
                  </a:lnTo>
                  <a:lnTo>
                    <a:pt x="42" y="85"/>
                  </a:lnTo>
                  <a:lnTo>
                    <a:pt x="59" y="82"/>
                  </a:lnTo>
                  <a:lnTo>
                    <a:pt x="72" y="73"/>
                  </a:lnTo>
                  <a:lnTo>
                    <a:pt x="81" y="59"/>
                  </a:lnTo>
                  <a:lnTo>
                    <a:pt x="85" y="43"/>
                  </a:lnTo>
                  <a:lnTo>
                    <a:pt x="81" y="26"/>
                  </a:lnTo>
                  <a:lnTo>
                    <a:pt x="72" y="13"/>
                  </a:lnTo>
                  <a:lnTo>
                    <a:pt x="59" y="4"/>
                  </a:lnTo>
                  <a:lnTo>
                    <a:pt x="42" y="0"/>
                  </a:lnTo>
                  <a:lnTo>
                    <a:pt x="26" y="4"/>
                  </a:lnTo>
                  <a:lnTo>
                    <a:pt x="12" y="13"/>
                  </a:lnTo>
                  <a:lnTo>
                    <a:pt x="3" y="26"/>
                  </a:lnTo>
                  <a:lnTo>
                    <a:pt x="0" y="43"/>
                  </a:lnTo>
                  <a:close/>
                </a:path>
              </a:pathLst>
            </a:custGeom>
            <a:solidFill>
              <a:srgbClr val="308EC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30" name="Freeform 34"/>
            <p:cNvSpPr>
              <a:spLocks/>
            </p:cNvSpPr>
            <p:nvPr/>
          </p:nvSpPr>
          <p:spPr bwMode="auto">
            <a:xfrm>
              <a:off x="7937" y="11519"/>
              <a:ext cx="85" cy="85"/>
            </a:xfrm>
            <a:custGeom>
              <a:avLst/>
              <a:gdLst>
                <a:gd name="T0" fmla="+- 0 7938 7938"/>
                <a:gd name="T1" fmla="*/ T0 w 85"/>
                <a:gd name="T2" fmla="+- 0 11562 11519"/>
                <a:gd name="T3" fmla="*/ 11562 h 85"/>
                <a:gd name="T4" fmla="+- 0 7941 7938"/>
                <a:gd name="T5" fmla="*/ T4 w 85"/>
                <a:gd name="T6" fmla="+- 0 11578 11519"/>
                <a:gd name="T7" fmla="*/ 11578 h 85"/>
                <a:gd name="T8" fmla="+- 0 7950 7938"/>
                <a:gd name="T9" fmla="*/ T8 w 85"/>
                <a:gd name="T10" fmla="+- 0 11592 11519"/>
                <a:gd name="T11" fmla="*/ 11592 h 85"/>
                <a:gd name="T12" fmla="+- 0 7964 7938"/>
                <a:gd name="T13" fmla="*/ T12 w 85"/>
                <a:gd name="T14" fmla="+- 0 11601 11519"/>
                <a:gd name="T15" fmla="*/ 11601 h 85"/>
                <a:gd name="T16" fmla="+- 0 7980 7938"/>
                <a:gd name="T17" fmla="*/ T16 w 85"/>
                <a:gd name="T18" fmla="+- 0 11604 11519"/>
                <a:gd name="T19" fmla="*/ 11604 h 85"/>
                <a:gd name="T20" fmla="+- 0 7997 7938"/>
                <a:gd name="T21" fmla="*/ T20 w 85"/>
                <a:gd name="T22" fmla="+- 0 11601 11519"/>
                <a:gd name="T23" fmla="*/ 11601 h 85"/>
                <a:gd name="T24" fmla="+- 0 8010 7938"/>
                <a:gd name="T25" fmla="*/ T24 w 85"/>
                <a:gd name="T26" fmla="+- 0 11592 11519"/>
                <a:gd name="T27" fmla="*/ 11592 h 85"/>
                <a:gd name="T28" fmla="+- 0 8019 7938"/>
                <a:gd name="T29" fmla="*/ T28 w 85"/>
                <a:gd name="T30" fmla="+- 0 11578 11519"/>
                <a:gd name="T31" fmla="*/ 11578 h 85"/>
                <a:gd name="T32" fmla="+- 0 8023 7938"/>
                <a:gd name="T33" fmla="*/ T32 w 85"/>
                <a:gd name="T34" fmla="+- 0 11562 11519"/>
                <a:gd name="T35" fmla="*/ 11562 h 85"/>
                <a:gd name="T36" fmla="+- 0 8019 7938"/>
                <a:gd name="T37" fmla="*/ T36 w 85"/>
                <a:gd name="T38" fmla="+- 0 11545 11519"/>
                <a:gd name="T39" fmla="*/ 11545 h 85"/>
                <a:gd name="T40" fmla="+- 0 8010 7938"/>
                <a:gd name="T41" fmla="*/ T40 w 85"/>
                <a:gd name="T42" fmla="+- 0 11532 11519"/>
                <a:gd name="T43" fmla="*/ 11532 h 85"/>
                <a:gd name="T44" fmla="+- 0 7997 7938"/>
                <a:gd name="T45" fmla="*/ T44 w 85"/>
                <a:gd name="T46" fmla="+- 0 11523 11519"/>
                <a:gd name="T47" fmla="*/ 11523 h 85"/>
                <a:gd name="T48" fmla="+- 0 7980 7938"/>
                <a:gd name="T49" fmla="*/ T48 w 85"/>
                <a:gd name="T50" fmla="+- 0 11519 11519"/>
                <a:gd name="T51" fmla="*/ 11519 h 85"/>
                <a:gd name="T52" fmla="+- 0 7964 7938"/>
                <a:gd name="T53" fmla="*/ T52 w 85"/>
                <a:gd name="T54" fmla="+- 0 11523 11519"/>
                <a:gd name="T55" fmla="*/ 11523 h 85"/>
                <a:gd name="T56" fmla="+- 0 7950 7938"/>
                <a:gd name="T57" fmla="*/ T56 w 85"/>
                <a:gd name="T58" fmla="+- 0 11532 11519"/>
                <a:gd name="T59" fmla="*/ 11532 h 85"/>
                <a:gd name="T60" fmla="+- 0 7941 7938"/>
                <a:gd name="T61" fmla="*/ T60 w 85"/>
                <a:gd name="T62" fmla="+- 0 11545 11519"/>
                <a:gd name="T63" fmla="*/ 11545 h 85"/>
                <a:gd name="T64" fmla="+- 0 7938 7938"/>
                <a:gd name="T65" fmla="*/ T64 w 85"/>
                <a:gd name="T66" fmla="+- 0 11562 11519"/>
                <a:gd name="T67" fmla="*/ 11562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5" h="85">
                  <a:moveTo>
                    <a:pt x="0" y="43"/>
                  </a:moveTo>
                  <a:lnTo>
                    <a:pt x="3" y="59"/>
                  </a:lnTo>
                  <a:lnTo>
                    <a:pt x="12" y="73"/>
                  </a:lnTo>
                  <a:lnTo>
                    <a:pt x="26" y="82"/>
                  </a:lnTo>
                  <a:lnTo>
                    <a:pt x="42" y="85"/>
                  </a:lnTo>
                  <a:lnTo>
                    <a:pt x="59" y="82"/>
                  </a:lnTo>
                  <a:lnTo>
                    <a:pt x="72" y="73"/>
                  </a:lnTo>
                  <a:lnTo>
                    <a:pt x="81" y="59"/>
                  </a:lnTo>
                  <a:lnTo>
                    <a:pt x="85" y="43"/>
                  </a:lnTo>
                  <a:lnTo>
                    <a:pt x="81" y="26"/>
                  </a:lnTo>
                  <a:lnTo>
                    <a:pt x="72" y="13"/>
                  </a:lnTo>
                  <a:lnTo>
                    <a:pt x="59" y="4"/>
                  </a:lnTo>
                  <a:lnTo>
                    <a:pt x="42" y="0"/>
                  </a:lnTo>
                  <a:lnTo>
                    <a:pt x="26" y="4"/>
                  </a:lnTo>
                  <a:lnTo>
                    <a:pt x="12" y="13"/>
                  </a:lnTo>
                  <a:lnTo>
                    <a:pt x="3" y="26"/>
                  </a:lnTo>
                  <a:lnTo>
                    <a:pt x="0" y="43"/>
                  </a:lnTo>
                  <a:close/>
                </a:path>
              </a:pathLst>
            </a:custGeom>
            <a:solidFill>
              <a:srgbClr val="0070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pic>
          <p:nvPicPr>
            <p:cNvPr id="1059"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 y="9030"/>
              <a:ext cx="2446" cy="4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6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3" y="9584"/>
              <a:ext cx="2365" cy="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61"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5" y="9864"/>
              <a:ext cx="783"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62"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9" y="10064"/>
              <a:ext cx="4211" cy="2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63" name="Picture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1" y="10412"/>
              <a:ext cx="4389" cy="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64" name="Picture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8" y="10690"/>
              <a:ext cx="4389" cy="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65" name="Picture 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5" y="7852"/>
              <a:ext cx="1303" cy="1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66" name="Picture 4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84" y="7951"/>
              <a:ext cx="2079" cy="18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67" name="Picture 4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3" y="8913"/>
              <a:ext cx="1508"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 name="AutoShape 44"/>
            <p:cNvSpPr>
              <a:spLocks/>
            </p:cNvSpPr>
            <p:nvPr/>
          </p:nvSpPr>
          <p:spPr bwMode="auto">
            <a:xfrm>
              <a:off x="1857" y="10698"/>
              <a:ext cx="600" cy="159"/>
            </a:xfrm>
            <a:custGeom>
              <a:avLst/>
              <a:gdLst>
                <a:gd name="T0" fmla="+- 0 2345 1858"/>
                <a:gd name="T1" fmla="*/ T0 w 600"/>
                <a:gd name="T2" fmla="+- 0 10729 10698"/>
                <a:gd name="T3" fmla="*/ 10729 h 159"/>
                <a:gd name="T4" fmla="+- 0 2351 1858"/>
                <a:gd name="T5" fmla="*/ T4 w 600"/>
                <a:gd name="T6" fmla="+- 0 10715 10698"/>
                <a:gd name="T7" fmla="*/ 10715 h 159"/>
                <a:gd name="T8" fmla="+- 0 2331 1858"/>
                <a:gd name="T9" fmla="*/ T8 w 600"/>
                <a:gd name="T10" fmla="+- 0 10705 10698"/>
                <a:gd name="T11" fmla="*/ 10705 h 159"/>
                <a:gd name="T12" fmla="+- 0 2328 1858"/>
                <a:gd name="T13" fmla="*/ T12 w 600"/>
                <a:gd name="T14" fmla="+- 0 10739 10698"/>
                <a:gd name="T15" fmla="*/ 10739 h 159"/>
                <a:gd name="T16" fmla="+- 0 2338 1858"/>
                <a:gd name="T17" fmla="*/ T16 w 600"/>
                <a:gd name="T18" fmla="+- 0 10731 10698"/>
                <a:gd name="T19" fmla="*/ 10731 h 159"/>
                <a:gd name="T20" fmla="+- 0 2317 1858"/>
                <a:gd name="T21" fmla="*/ T20 w 600"/>
                <a:gd name="T22" fmla="+- 0 10712 10698"/>
                <a:gd name="T23" fmla="*/ 10712 h 159"/>
                <a:gd name="T24" fmla="+- 0 2287 1858"/>
                <a:gd name="T25" fmla="*/ T24 w 600"/>
                <a:gd name="T26" fmla="+- 0 10847 10698"/>
                <a:gd name="T27" fmla="*/ 10847 h 159"/>
                <a:gd name="T28" fmla="+- 0 2347 1858"/>
                <a:gd name="T29" fmla="*/ T28 w 600"/>
                <a:gd name="T30" fmla="+- 0 10832 10698"/>
                <a:gd name="T31" fmla="*/ 10832 h 159"/>
                <a:gd name="T32" fmla="+- 0 2273 1858"/>
                <a:gd name="T33" fmla="*/ T32 w 600"/>
                <a:gd name="T34" fmla="+- 0 10828 10698"/>
                <a:gd name="T35" fmla="*/ 10828 h 159"/>
                <a:gd name="T36" fmla="+- 0 2270 1858"/>
                <a:gd name="T37" fmla="*/ T36 w 600"/>
                <a:gd name="T38" fmla="+- 0 10763 10698"/>
                <a:gd name="T39" fmla="*/ 10763 h 159"/>
                <a:gd name="T40" fmla="+- 0 2341 1858"/>
                <a:gd name="T41" fmla="*/ T40 w 600"/>
                <a:gd name="T42" fmla="+- 0 10763 10698"/>
                <a:gd name="T43" fmla="*/ 10763 h 159"/>
                <a:gd name="T44" fmla="+- 0 2276 1858"/>
                <a:gd name="T45" fmla="*/ T44 w 600"/>
                <a:gd name="T46" fmla="+- 0 10755 10698"/>
                <a:gd name="T47" fmla="*/ 10755 h 159"/>
                <a:gd name="T48" fmla="+- 0 2215 1858"/>
                <a:gd name="T49" fmla="*/ T48 w 600"/>
                <a:gd name="T50" fmla="+- 0 10846 10698"/>
                <a:gd name="T51" fmla="*/ 10846 h 159"/>
                <a:gd name="T52" fmla="+- 0 2280 1858"/>
                <a:gd name="T53" fmla="*/ T52 w 600"/>
                <a:gd name="T54" fmla="+- 0 10742 10698"/>
                <a:gd name="T55" fmla="*/ 10742 h 159"/>
                <a:gd name="T56" fmla="+- 0 2279 1858"/>
                <a:gd name="T57" fmla="*/ T56 w 600"/>
                <a:gd name="T58" fmla="+- 0 10729 10698"/>
                <a:gd name="T59" fmla="*/ 10729 h 159"/>
                <a:gd name="T60" fmla="+- 0 2245 1858"/>
                <a:gd name="T61" fmla="*/ T60 w 600"/>
                <a:gd name="T62" fmla="+- 0 10716 10698"/>
                <a:gd name="T63" fmla="*/ 10716 h 159"/>
                <a:gd name="T64" fmla="+- 0 2206 1858"/>
                <a:gd name="T65" fmla="*/ T64 w 600"/>
                <a:gd name="T66" fmla="+- 0 10836 10698"/>
                <a:gd name="T67" fmla="*/ 10836 h 159"/>
                <a:gd name="T68" fmla="+- 0 2278 1858"/>
                <a:gd name="T69" fmla="*/ T68 w 600"/>
                <a:gd name="T70" fmla="+- 0 10797 10698"/>
                <a:gd name="T71" fmla="*/ 10797 h 159"/>
                <a:gd name="T72" fmla="+- 0 2260 1858"/>
                <a:gd name="T73" fmla="*/ T72 w 600"/>
                <a:gd name="T74" fmla="+- 0 10710 10698"/>
                <a:gd name="T75" fmla="*/ 10710 h 159"/>
                <a:gd name="T76" fmla="+- 0 2224 1858"/>
                <a:gd name="T77" fmla="*/ T76 w 600"/>
                <a:gd name="T78" fmla="+- 0 10746 10698"/>
                <a:gd name="T79" fmla="*/ 10746 h 159"/>
                <a:gd name="T80" fmla="+- 0 2203 1858"/>
                <a:gd name="T81" fmla="*/ T80 w 600"/>
                <a:gd name="T82" fmla="+- 0 10739 10698"/>
                <a:gd name="T83" fmla="*/ 10739 h 159"/>
                <a:gd name="T84" fmla="+- 0 2091 1858"/>
                <a:gd name="T85" fmla="*/ T84 w 600"/>
                <a:gd name="T86" fmla="+- 0 10844 10698"/>
                <a:gd name="T87" fmla="*/ 10844 h 159"/>
                <a:gd name="T88" fmla="+- 0 2184 1858"/>
                <a:gd name="T89" fmla="*/ T88 w 600"/>
                <a:gd name="T90" fmla="+- 0 10854 10698"/>
                <a:gd name="T91" fmla="*/ 10854 h 159"/>
                <a:gd name="T92" fmla="+- 0 2121 1858"/>
                <a:gd name="T93" fmla="*/ T92 w 600"/>
                <a:gd name="T94" fmla="+- 0 10830 10698"/>
                <a:gd name="T95" fmla="*/ 10830 h 159"/>
                <a:gd name="T96" fmla="+- 0 2066 1858"/>
                <a:gd name="T97" fmla="*/ T96 w 600"/>
                <a:gd name="T98" fmla="+- 0 10838 10698"/>
                <a:gd name="T99" fmla="*/ 10838 h 159"/>
                <a:gd name="T100" fmla="+- 0 2110 1858"/>
                <a:gd name="T101" fmla="*/ T100 w 600"/>
                <a:gd name="T102" fmla="+- 0 10777 10698"/>
                <a:gd name="T103" fmla="*/ 10777 h 159"/>
                <a:gd name="T104" fmla="+- 0 2120 1858"/>
                <a:gd name="T105" fmla="*/ T104 w 600"/>
                <a:gd name="T106" fmla="+- 0 10715 10698"/>
                <a:gd name="T107" fmla="*/ 10715 h 159"/>
                <a:gd name="T108" fmla="+- 0 2101 1858"/>
                <a:gd name="T109" fmla="*/ T108 w 600"/>
                <a:gd name="T110" fmla="+- 0 10769 10698"/>
                <a:gd name="T111" fmla="*/ 10769 h 159"/>
                <a:gd name="T112" fmla="+- 0 2166 1858"/>
                <a:gd name="T113" fmla="*/ T112 w 600"/>
                <a:gd name="T114" fmla="+- 0 10772 10698"/>
                <a:gd name="T115" fmla="*/ 10772 h 159"/>
                <a:gd name="T116" fmla="+- 0 2179 1858"/>
                <a:gd name="T117" fmla="*/ T116 w 600"/>
                <a:gd name="T118" fmla="+- 0 10766 10698"/>
                <a:gd name="T119" fmla="*/ 10766 h 159"/>
                <a:gd name="T120" fmla="+- 0 2143 1858"/>
                <a:gd name="T121" fmla="*/ T120 w 600"/>
                <a:gd name="T122" fmla="+- 0 10736 10698"/>
                <a:gd name="T123" fmla="*/ 10736 h 159"/>
                <a:gd name="T124" fmla="+- 0 2150 1858"/>
                <a:gd name="T125" fmla="*/ T124 w 600"/>
                <a:gd name="T126" fmla="+- 0 10805 10698"/>
                <a:gd name="T127" fmla="*/ 10805 h 159"/>
                <a:gd name="T128" fmla="+- 0 2121 1858"/>
                <a:gd name="T129" fmla="*/ T128 w 600"/>
                <a:gd name="T130" fmla="+- 0 10816 10698"/>
                <a:gd name="T131" fmla="*/ 10816 h 159"/>
                <a:gd name="T132" fmla="+- 0 2095 1858"/>
                <a:gd name="T133" fmla="*/ T132 w 600"/>
                <a:gd name="T134" fmla="+- 0 10790 10698"/>
                <a:gd name="T135" fmla="*/ 10790 h 159"/>
                <a:gd name="T136" fmla="+- 0 2061 1858"/>
                <a:gd name="T137" fmla="*/ T136 w 600"/>
                <a:gd name="T138" fmla="+- 0 10778 10698"/>
                <a:gd name="T139" fmla="*/ 10778 h 159"/>
                <a:gd name="T140" fmla="+- 0 2093 1858"/>
                <a:gd name="T141" fmla="*/ T140 w 600"/>
                <a:gd name="T142" fmla="+- 0 10759 10698"/>
                <a:gd name="T143" fmla="*/ 10759 h 159"/>
                <a:gd name="T144" fmla="+- 0 2101 1858"/>
                <a:gd name="T145" fmla="*/ T144 w 600"/>
                <a:gd name="T146" fmla="+- 0 10698 10698"/>
                <a:gd name="T147" fmla="*/ 10698 h 159"/>
                <a:gd name="T148" fmla="+- 0 2065 1858"/>
                <a:gd name="T149" fmla="*/ T148 w 600"/>
                <a:gd name="T150" fmla="+- 0 10770 10698"/>
                <a:gd name="T151" fmla="*/ 10770 h 159"/>
                <a:gd name="T152" fmla="+- 0 2099 1858"/>
                <a:gd name="T153" fmla="*/ T152 w 600"/>
                <a:gd name="T154" fmla="+- 0 10782 10698"/>
                <a:gd name="T155" fmla="*/ 10782 h 159"/>
                <a:gd name="T156" fmla="+- 0 2037 1858"/>
                <a:gd name="T157" fmla="*/ T156 w 600"/>
                <a:gd name="T158" fmla="+- 0 10821 10698"/>
                <a:gd name="T159" fmla="*/ 10821 h 159"/>
                <a:gd name="T160" fmla="+- 0 2079 1858"/>
                <a:gd name="T161" fmla="*/ T160 w 600"/>
                <a:gd name="T162" fmla="+- 0 10817 10698"/>
                <a:gd name="T163" fmla="*/ 10817 h 159"/>
                <a:gd name="T164" fmla="+- 0 2067 1858"/>
                <a:gd name="T165" fmla="*/ T164 w 600"/>
                <a:gd name="T166" fmla="+- 0 10798 10698"/>
                <a:gd name="T167" fmla="*/ 10798 h 159"/>
                <a:gd name="T168" fmla="+- 0 2087 1858"/>
                <a:gd name="T169" fmla="*/ T168 w 600"/>
                <a:gd name="T170" fmla="+- 0 10727 10698"/>
                <a:gd name="T171" fmla="*/ 10727 h 159"/>
                <a:gd name="T172" fmla="+- 0 2034 1858"/>
                <a:gd name="T173" fmla="*/ T172 w 600"/>
                <a:gd name="T174" fmla="+- 0 10776 10698"/>
                <a:gd name="T175" fmla="*/ 10776 h 159"/>
                <a:gd name="T176" fmla="+- 0 2070 1858"/>
                <a:gd name="T177" fmla="*/ T176 w 600"/>
                <a:gd name="T178" fmla="+- 0 10742 10698"/>
                <a:gd name="T179" fmla="*/ 10742 h 159"/>
                <a:gd name="T180" fmla="+- 0 2059 1858"/>
                <a:gd name="T181" fmla="*/ T180 w 600"/>
                <a:gd name="T182" fmla="+- 0 10734 10698"/>
                <a:gd name="T183" fmla="*/ 10734 h 159"/>
                <a:gd name="T184" fmla="+- 0 2439 1858"/>
                <a:gd name="T185" fmla="*/ T184 w 600"/>
                <a:gd name="T186" fmla="+- 0 10806 10698"/>
                <a:gd name="T187" fmla="*/ 10806 h 159"/>
                <a:gd name="T188" fmla="+- 0 2451 1858"/>
                <a:gd name="T189" fmla="*/ T188 w 600"/>
                <a:gd name="T190" fmla="+- 0 10711 10698"/>
                <a:gd name="T191" fmla="*/ 10711 h 159"/>
                <a:gd name="T192" fmla="+- 0 2458 1858"/>
                <a:gd name="T193" fmla="*/ T192 w 600"/>
                <a:gd name="T194" fmla="+- 0 10827 10698"/>
                <a:gd name="T195" fmla="*/ 10827 h 159"/>
                <a:gd name="T196" fmla="+- 0 1860 1858"/>
                <a:gd name="T197" fmla="*/ T196 w 600"/>
                <a:gd name="T198" fmla="+- 0 10852 10698"/>
                <a:gd name="T199" fmla="*/ 10852 h 159"/>
                <a:gd name="T200" fmla="+- 0 1923 1858"/>
                <a:gd name="T201" fmla="*/ T200 w 600"/>
                <a:gd name="T202" fmla="+- 0 10802 10698"/>
                <a:gd name="T203" fmla="*/ 10802 h 159"/>
                <a:gd name="T204" fmla="+- 0 1967 1858"/>
                <a:gd name="T205" fmla="*/ T204 w 600"/>
                <a:gd name="T206" fmla="+- 0 10826 10698"/>
                <a:gd name="T207" fmla="*/ 10826 h 159"/>
                <a:gd name="T208" fmla="+- 0 2013 1858"/>
                <a:gd name="T209" fmla="*/ T208 w 600"/>
                <a:gd name="T210" fmla="+- 0 10849 10698"/>
                <a:gd name="T211" fmla="*/ 10849 h 159"/>
                <a:gd name="T212" fmla="+- 0 1978 1858"/>
                <a:gd name="T213" fmla="*/ T212 w 600"/>
                <a:gd name="T214" fmla="+- 0 10816 10698"/>
                <a:gd name="T215" fmla="*/ 10816 h 159"/>
                <a:gd name="T216" fmla="+- 0 1940 1858"/>
                <a:gd name="T217" fmla="*/ T216 w 600"/>
                <a:gd name="T218" fmla="+- 0 10702 10698"/>
                <a:gd name="T219" fmla="*/ 10702 h 159"/>
                <a:gd name="T220" fmla="+- 0 1925 1858"/>
                <a:gd name="T221" fmla="*/ T220 w 600"/>
                <a:gd name="T222" fmla="+- 0 10753 10698"/>
                <a:gd name="T223" fmla="*/ 10753 h 159"/>
                <a:gd name="T224" fmla="+- 0 1861 1858"/>
                <a:gd name="T225" fmla="*/ T224 w 600"/>
                <a:gd name="T226" fmla="+- 0 10840 10698"/>
                <a:gd name="T227" fmla="*/ 10840 h 159"/>
                <a:gd name="T228" fmla="+- 0 2011 1858"/>
                <a:gd name="T229" fmla="*/ T228 w 600"/>
                <a:gd name="T230" fmla="+- 0 10740 10698"/>
                <a:gd name="T231" fmla="*/ 10740 h 159"/>
                <a:gd name="T232" fmla="+- 0 1859 1858"/>
                <a:gd name="T233" fmla="*/ T232 w 600"/>
                <a:gd name="T234" fmla="+- 0 10743 10698"/>
                <a:gd name="T235" fmla="*/ 10743 h 1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Lst>
              <a:rect l="0" t="0" r="r" b="b"/>
              <a:pathLst>
                <a:path w="600" h="159">
                  <a:moveTo>
                    <a:pt x="473" y="7"/>
                  </a:moveTo>
                  <a:lnTo>
                    <a:pt x="473" y="10"/>
                  </a:lnTo>
                  <a:lnTo>
                    <a:pt x="473" y="12"/>
                  </a:lnTo>
                  <a:lnTo>
                    <a:pt x="474" y="13"/>
                  </a:lnTo>
                  <a:lnTo>
                    <a:pt x="478" y="17"/>
                  </a:lnTo>
                  <a:lnTo>
                    <a:pt x="483" y="23"/>
                  </a:lnTo>
                  <a:lnTo>
                    <a:pt x="486" y="29"/>
                  </a:lnTo>
                  <a:lnTo>
                    <a:pt x="487" y="31"/>
                  </a:lnTo>
                  <a:lnTo>
                    <a:pt x="489" y="31"/>
                  </a:lnTo>
                  <a:lnTo>
                    <a:pt x="493" y="31"/>
                  </a:lnTo>
                  <a:lnTo>
                    <a:pt x="496" y="29"/>
                  </a:lnTo>
                  <a:lnTo>
                    <a:pt x="497" y="28"/>
                  </a:lnTo>
                  <a:lnTo>
                    <a:pt x="497" y="24"/>
                  </a:lnTo>
                  <a:lnTo>
                    <a:pt x="497" y="23"/>
                  </a:lnTo>
                  <a:lnTo>
                    <a:pt x="493" y="17"/>
                  </a:lnTo>
                  <a:lnTo>
                    <a:pt x="488" y="10"/>
                  </a:lnTo>
                  <a:lnTo>
                    <a:pt x="483" y="6"/>
                  </a:lnTo>
                  <a:lnTo>
                    <a:pt x="482" y="4"/>
                  </a:lnTo>
                  <a:lnTo>
                    <a:pt x="480" y="3"/>
                  </a:lnTo>
                  <a:lnTo>
                    <a:pt x="477" y="3"/>
                  </a:lnTo>
                  <a:lnTo>
                    <a:pt x="476" y="4"/>
                  </a:lnTo>
                  <a:lnTo>
                    <a:pt x="474" y="6"/>
                  </a:lnTo>
                  <a:lnTo>
                    <a:pt x="473" y="7"/>
                  </a:lnTo>
                  <a:close/>
                  <a:moveTo>
                    <a:pt x="455" y="17"/>
                  </a:moveTo>
                  <a:lnTo>
                    <a:pt x="455" y="20"/>
                  </a:lnTo>
                  <a:lnTo>
                    <a:pt x="456" y="22"/>
                  </a:lnTo>
                  <a:lnTo>
                    <a:pt x="456" y="23"/>
                  </a:lnTo>
                  <a:lnTo>
                    <a:pt x="461" y="28"/>
                  </a:lnTo>
                  <a:lnTo>
                    <a:pt x="465" y="34"/>
                  </a:lnTo>
                  <a:lnTo>
                    <a:pt x="469" y="39"/>
                  </a:lnTo>
                  <a:lnTo>
                    <a:pt x="470" y="41"/>
                  </a:lnTo>
                  <a:lnTo>
                    <a:pt x="472" y="42"/>
                  </a:lnTo>
                  <a:lnTo>
                    <a:pt x="475" y="42"/>
                  </a:lnTo>
                  <a:lnTo>
                    <a:pt x="476" y="41"/>
                  </a:lnTo>
                  <a:lnTo>
                    <a:pt x="478" y="41"/>
                  </a:lnTo>
                  <a:lnTo>
                    <a:pt x="479" y="40"/>
                  </a:lnTo>
                  <a:lnTo>
                    <a:pt x="480" y="38"/>
                  </a:lnTo>
                  <a:lnTo>
                    <a:pt x="480" y="35"/>
                  </a:lnTo>
                  <a:lnTo>
                    <a:pt x="480" y="33"/>
                  </a:lnTo>
                  <a:lnTo>
                    <a:pt x="479" y="32"/>
                  </a:lnTo>
                  <a:lnTo>
                    <a:pt x="475" y="27"/>
                  </a:lnTo>
                  <a:lnTo>
                    <a:pt x="471" y="21"/>
                  </a:lnTo>
                  <a:lnTo>
                    <a:pt x="466" y="15"/>
                  </a:lnTo>
                  <a:lnTo>
                    <a:pt x="464" y="14"/>
                  </a:lnTo>
                  <a:lnTo>
                    <a:pt x="463" y="13"/>
                  </a:lnTo>
                  <a:lnTo>
                    <a:pt x="460" y="13"/>
                  </a:lnTo>
                  <a:lnTo>
                    <a:pt x="459" y="14"/>
                  </a:lnTo>
                  <a:lnTo>
                    <a:pt x="458" y="15"/>
                  </a:lnTo>
                  <a:lnTo>
                    <a:pt x="456" y="16"/>
                  </a:lnTo>
                  <a:lnTo>
                    <a:pt x="455" y="17"/>
                  </a:lnTo>
                  <a:close/>
                  <a:moveTo>
                    <a:pt x="400" y="114"/>
                  </a:moveTo>
                  <a:lnTo>
                    <a:pt x="400" y="132"/>
                  </a:lnTo>
                  <a:lnTo>
                    <a:pt x="403" y="139"/>
                  </a:lnTo>
                  <a:lnTo>
                    <a:pt x="420" y="148"/>
                  </a:lnTo>
                  <a:lnTo>
                    <a:pt x="429" y="149"/>
                  </a:lnTo>
                  <a:lnTo>
                    <a:pt x="461" y="150"/>
                  </a:lnTo>
                  <a:lnTo>
                    <a:pt x="473" y="149"/>
                  </a:lnTo>
                  <a:lnTo>
                    <a:pt x="483" y="146"/>
                  </a:lnTo>
                  <a:lnTo>
                    <a:pt x="488" y="145"/>
                  </a:lnTo>
                  <a:lnTo>
                    <a:pt x="489" y="142"/>
                  </a:lnTo>
                  <a:lnTo>
                    <a:pt x="489" y="138"/>
                  </a:lnTo>
                  <a:lnTo>
                    <a:pt x="489" y="137"/>
                  </a:lnTo>
                  <a:lnTo>
                    <a:pt x="489" y="134"/>
                  </a:lnTo>
                  <a:lnTo>
                    <a:pt x="487" y="132"/>
                  </a:lnTo>
                  <a:lnTo>
                    <a:pt x="481" y="132"/>
                  </a:lnTo>
                  <a:lnTo>
                    <a:pt x="471" y="134"/>
                  </a:lnTo>
                  <a:lnTo>
                    <a:pt x="457" y="136"/>
                  </a:lnTo>
                  <a:lnTo>
                    <a:pt x="432" y="136"/>
                  </a:lnTo>
                  <a:lnTo>
                    <a:pt x="425" y="135"/>
                  </a:lnTo>
                  <a:lnTo>
                    <a:pt x="420" y="132"/>
                  </a:lnTo>
                  <a:lnTo>
                    <a:pt x="415" y="130"/>
                  </a:lnTo>
                  <a:lnTo>
                    <a:pt x="413" y="126"/>
                  </a:lnTo>
                  <a:lnTo>
                    <a:pt x="413" y="97"/>
                  </a:lnTo>
                  <a:lnTo>
                    <a:pt x="411" y="97"/>
                  </a:lnTo>
                  <a:lnTo>
                    <a:pt x="410" y="99"/>
                  </a:lnTo>
                  <a:lnTo>
                    <a:pt x="403" y="105"/>
                  </a:lnTo>
                  <a:lnTo>
                    <a:pt x="400" y="114"/>
                  </a:lnTo>
                  <a:close/>
                  <a:moveTo>
                    <a:pt x="412" y="61"/>
                  </a:moveTo>
                  <a:lnTo>
                    <a:pt x="412" y="65"/>
                  </a:lnTo>
                  <a:lnTo>
                    <a:pt x="413" y="65"/>
                  </a:lnTo>
                  <a:lnTo>
                    <a:pt x="413" y="69"/>
                  </a:lnTo>
                  <a:lnTo>
                    <a:pt x="415" y="71"/>
                  </a:lnTo>
                  <a:lnTo>
                    <a:pt x="421" y="71"/>
                  </a:lnTo>
                  <a:lnTo>
                    <a:pt x="432" y="69"/>
                  </a:lnTo>
                  <a:lnTo>
                    <a:pt x="448" y="67"/>
                  </a:lnTo>
                  <a:lnTo>
                    <a:pt x="480" y="67"/>
                  </a:lnTo>
                  <a:lnTo>
                    <a:pt x="483" y="65"/>
                  </a:lnTo>
                  <a:lnTo>
                    <a:pt x="483" y="57"/>
                  </a:lnTo>
                  <a:lnTo>
                    <a:pt x="480" y="54"/>
                  </a:lnTo>
                  <a:lnTo>
                    <a:pt x="476" y="54"/>
                  </a:lnTo>
                  <a:lnTo>
                    <a:pt x="471" y="54"/>
                  </a:lnTo>
                  <a:lnTo>
                    <a:pt x="450" y="54"/>
                  </a:lnTo>
                  <a:lnTo>
                    <a:pt x="439" y="55"/>
                  </a:lnTo>
                  <a:lnTo>
                    <a:pt x="428" y="56"/>
                  </a:lnTo>
                  <a:lnTo>
                    <a:pt x="418" y="57"/>
                  </a:lnTo>
                  <a:lnTo>
                    <a:pt x="414" y="58"/>
                  </a:lnTo>
                  <a:lnTo>
                    <a:pt x="412" y="61"/>
                  </a:lnTo>
                  <a:close/>
                  <a:moveTo>
                    <a:pt x="347" y="140"/>
                  </a:moveTo>
                  <a:lnTo>
                    <a:pt x="347" y="144"/>
                  </a:lnTo>
                  <a:lnTo>
                    <a:pt x="349" y="146"/>
                  </a:lnTo>
                  <a:lnTo>
                    <a:pt x="352" y="148"/>
                  </a:lnTo>
                  <a:lnTo>
                    <a:pt x="353" y="148"/>
                  </a:lnTo>
                  <a:lnTo>
                    <a:pt x="357" y="148"/>
                  </a:lnTo>
                  <a:lnTo>
                    <a:pt x="360" y="147"/>
                  </a:lnTo>
                  <a:lnTo>
                    <a:pt x="361" y="144"/>
                  </a:lnTo>
                  <a:lnTo>
                    <a:pt x="371" y="122"/>
                  </a:lnTo>
                  <a:lnTo>
                    <a:pt x="380" y="97"/>
                  </a:lnTo>
                  <a:lnTo>
                    <a:pt x="388" y="72"/>
                  </a:lnTo>
                  <a:lnTo>
                    <a:pt x="394" y="47"/>
                  </a:lnTo>
                  <a:lnTo>
                    <a:pt x="408" y="46"/>
                  </a:lnTo>
                  <a:lnTo>
                    <a:pt x="422" y="44"/>
                  </a:lnTo>
                  <a:lnTo>
                    <a:pt x="435" y="42"/>
                  </a:lnTo>
                  <a:lnTo>
                    <a:pt x="437" y="39"/>
                  </a:lnTo>
                  <a:lnTo>
                    <a:pt x="437" y="35"/>
                  </a:lnTo>
                  <a:lnTo>
                    <a:pt x="437" y="31"/>
                  </a:lnTo>
                  <a:lnTo>
                    <a:pt x="434" y="29"/>
                  </a:lnTo>
                  <a:lnTo>
                    <a:pt x="429" y="29"/>
                  </a:lnTo>
                  <a:lnTo>
                    <a:pt x="421" y="31"/>
                  </a:lnTo>
                  <a:lnTo>
                    <a:pt x="410" y="32"/>
                  </a:lnTo>
                  <a:lnTo>
                    <a:pt x="398" y="33"/>
                  </a:lnTo>
                  <a:lnTo>
                    <a:pt x="398" y="5"/>
                  </a:lnTo>
                  <a:lnTo>
                    <a:pt x="396" y="5"/>
                  </a:lnTo>
                  <a:lnTo>
                    <a:pt x="391" y="5"/>
                  </a:lnTo>
                  <a:lnTo>
                    <a:pt x="389" y="7"/>
                  </a:lnTo>
                  <a:lnTo>
                    <a:pt x="388" y="10"/>
                  </a:lnTo>
                  <a:lnTo>
                    <a:pt x="387" y="18"/>
                  </a:lnTo>
                  <a:lnTo>
                    <a:pt x="385" y="26"/>
                  </a:lnTo>
                  <a:lnTo>
                    <a:pt x="383" y="34"/>
                  </a:lnTo>
                  <a:lnTo>
                    <a:pt x="380" y="35"/>
                  </a:lnTo>
                  <a:lnTo>
                    <a:pt x="380" y="48"/>
                  </a:lnTo>
                  <a:lnTo>
                    <a:pt x="374" y="71"/>
                  </a:lnTo>
                  <a:lnTo>
                    <a:pt x="366" y="94"/>
                  </a:lnTo>
                  <a:lnTo>
                    <a:pt x="357" y="116"/>
                  </a:lnTo>
                  <a:lnTo>
                    <a:pt x="348" y="138"/>
                  </a:lnTo>
                  <a:lnTo>
                    <a:pt x="347" y="140"/>
                  </a:lnTo>
                  <a:close/>
                  <a:moveTo>
                    <a:pt x="413" y="97"/>
                  </a:moveTo>
                  <a:lnTo>
                    <a:pt x="413" y="115"/>
                  </a:lnTo>
                  <a:lnTo>
                    <a:pt x="415" y="111"/>
                  </a:lnTo>
                  <a:lnTo>
                    <a:pt x="420" y="105"/>
                  </a:lnTo>
                  <a:lnTo>
                    <a:pt x="421" y="104"/>
                  </a:lnTo>
                  <a:lnTo>
                    <a:pt x="421" y="101"/>
                  </a:lnTo>
                  <a:lnTo>
                    <a:pt x="420" y="99"/>
                  </a:lnTo>
                  <a:lnTo>
                    <a:pt x="417" y="97"/>
                  </a:lnTo>
                  <a:lnTo>
                    <a:pt x="416" y="97"/>
                  </a:lnTo>
                  <a:lnTo>
                    <a:pt x="413" y="97"/>
                  </a:lnTo>
                  <a:close/>
                  <a:moveTo>
                    <a:pt x="398" y="5"/>
                  </a:moveTo>
                  <a:lnTo>
                    <a:pt x="398" y="33"/>
                  </a:lnTo>
                  <a:lnTo>
                    <a:pt x="400" y="26"/>
                  </a:lnTo>
                  <a:lnTo>
                    <a:pt x="401" y="19"/>
                  </a:lnTo>
                  <a:lnTo>
                    <a:pt x="402" y="12"/>
                  </a:lnTo>
                  <a:lnTo>
                    <a:pt x="402" y="8"/>
                  </a:lnTo>
                  <a:lnTo>
                    <a:pt x="400" y="5"/>
                  </a:lnTo>
                  <a:lnTo>
                    <a:pt x="398" y="5"/>
                  </a:lnTo>
                  <a:close/>
                  <a:moveTo>
                    <a:pt x="345" y="41"/>
                  </a:moveTo>
                  <a:lnTo>
                    <a:pt x="345" y="46"/>
                  </a:lnTo>
                  <a:lnTo>
                    <a:pt x="347" y="48"/>
                  </a:lnTo>
                  <a:lnTo>
                    <a:pt x="366" y="48"/>
                  </a:lnTo>
                  <a:lnTo>
                    <a:pt x="371" y="48"/>
                  </a:lnTo>
                  <a:lnTo>
                    <a:pt x="380" y="48"/>
                  </a:lnTo>
                  <a:lnTo>
                    <a:pt x="380" y="35"/>
                  </a:lnTo>
                  <a:lnTo>
                    <a:pt x="374" y="35"/>
                  </a:lnTo>
                  <a:lnTo>
                    <a:pt x="366" y="35"/>
                  </a:lnTo>
                  <a:lnTo>
                    <a:pt x="347" y="35"/>
                  </a:lnTo>
                  <a:lnTo>
                    <a:pt x="345" y="38"/>
                  </a:lnTo>
                  <a:lnTo>
                    <a:pt x="345" y="41"/>
                  </a:lnTo>
                  <a:close/>
                  <a:moveTo>
                    <a:pt x="170" y="149"/>
                  </a:moveTo>
                  <a:lnTo>
                    <a:pt x="170" y="153"/>
                  </a:lnTo>
                  <a:lnTo>
                    <a:pt x="170" y="157"/>
                  </a:lnTo>
                  <a:lnTo>
                    <a:pt x="173" y="159"/>
                  </a:lnTo>
                  <a:lnTo>
                    <a:pt x="176" y="159"/>
                  </a:lnTo>
                  <a:lnTo>
                    <a:pt x="196" y="156"/>
                  </a:lnTo>
                  <a:lnTo>
                    <a:pt x="215" y="152"/>
                  </a:lnTo>
                  <a:lnTo>
                    <a:pt x="233" y="146"/>
                  </a:lnTo>
                  <a:lnTo>
                    <a:pt x="249" y="139"/>
                  </a:lnTo>
                  <a:lnTo>
                    <a:pt x="250" y="139"/>
                  </a:lnTo>
                  <a:lnTo>
                    <a:pt x="266" y="146"/>
                  </a:lnTo>
                  <a:lnTo>
                    <a:pt x="282" y="152"/>
                  </a:lnTo>
                  <a:lnTo>
                    <a:pt x="300" y="156"/>
                  </a:lnTo>
                  <a:lnTo>
                    <a:pt x="317" y="159"/>
                  </a:lnTo>
                  <a:lnTo>
                    <a:pt x="324" y="159"/>
                  </a:lnTo>
                  <a:lnTo>
                    <a:pt x="326" y="156"/>
                  </a:lnTo>
                  <a:lnTo>
                    <a:pt x="327" y="152"/>
                  </a:lnTo>
                  <a:lnTo>
                    <a:pt x="327" y="148"/>
                  </a:lnTo>
                  <a:lnTo>
                    <a:pt x="325" y="145"/>
                  </a:lnTo>
                  <a:lnTo>
                    <a:pt x="321" y="145"/>
                  </a:lnTo>
                  <a:lnTo>
                    <a:pt x="305" y="143"/>
                  </a:lnTo>
                  <a:lnTo>
                    <a:pt x="291" y="141"/>
                  </a:lnTo>
                  <a:lnTo>
                    <a:pt x="277" y="137"/>
                  </a:lnTo>
                  <a:lnTo>
                    <a:pt x="263" y="132"/>
                  </a:lnTo>
                  <a:lnTo>
                    <a:pt x="263" y="118"/>
                  </a:lnTo>
                  <a:lnTo>
                    <a:pt x="260" y="120"/>
                  </a:lnTo>
                  <a:lnTo>
                    <a:pt x="250" y="125"/>
                  </a:lnTo>
                  <a:lnTo>
                    <a:pt x="240" y="119"/>
                  </a:lnTo>
                  <a:lnTo>
                    <a:pt x="237" y="117"/>
                  </a:lnTo>
                  <a:lnTo>
                    <a:pt x="237" y="131"/>
                  </a:lnTo>
                  <a:lnTo>
                    <a:pt x="223" y="136"/>
                  </a:lnTo>
                  <a:lnTo>
                    <a:pt x="208" y="140"/>
                  </a:lnTo>
                  <a:lnTo>
                    <a:pt x="192" y="144"/>
                  </a:lnTo>
                  <a:lnTo>
                    <a:pt x="171" y="147"/>
                  </a:lnTo>
                  <a:lnTo>
                    <a:pt x="170" y="149"/>
                  </a:lnTo>
                  <a:close/>
                  <a:moveTo>
                    <a:pt x="243" y="72"/>
                  </a:moveTo>
                  <a:lnTo>
                    <a:pt x="243" y="75"/>
                  </a:lnTo>
                  <a:lnTo>
                    <a:pt x="245" y="77"/>
                  </a:lnTo>
                  <a:lnTo>
                    <a:pt x="250" y="79"/>
                  </a:lnTo>
                  <a:lnTo>
                    <a:pt x="252" y="79"/>
                  </a:lnTo>
                  <a:lnTo>
                    <a:pt x="268" y="79"/>
                  </a:lnTo>
                  <a:lnTo>
                    <a:pt x="274" y="76"/>
                  </a:lnTo>
                  <a:lnTo>
                    <a:pt x="274" y="29"/>
                  </a:lnTo>
                  <a:lnTo>
                    <a:pt x="323" y="29"/>
                  </a:lnTo>
                  <a:lnTo>
                    <a:pt x="325" y="27"/>
                  </a:lnTo>
                  <a:lnTo>
                    <a:pt x="325" y="20"/>
                  </a:lnTo>
                  <a:lnTo>
                    <a:pt x="323" y="17"/>
                  </a:lnTo>
                  <a:lnTo>
                    <a:pt x="262" y="17"/>
                  </a:lnTo>
                  <a:lnTo>
                    <a:pt x="262" y="66"/>
                  </a:lnTo>
                  <a:lnTo>
                    <a:pt x="260" y="67"/>
                  </a:lnTo>
                  <a:lnTo>
                    <a:pt x="254" y="67"/>
                  </a:lnTo>
                  <a:lnTo>
                    <a:pt x="252" y="67"/>
                  </a:lnTo>
                  <a:lnTo>
                    <a:pt x="250" y="66"/>
                  </a:lnTo>
                  <a:lnTo>
                    <a:pt x="246" y="66"/>
                  </a:lnTo>
                  <a:lnTo>
                    <a:pt x="244" y="68"/>
                  </a:lnTo>
                  <a:lnTo>
                    <a:pt x="243" y="71"/>
                  </a:lnTo>
                  <a:lnTo>
                    <a:pt x="243" y="72"/>
                  </a:lnTo>
                  <a:close/>
                  <a:moveTo>
                    <a:pt x="283" y="41"/>
                  </a:moveTo>
                  <a:lnTo>
                    <a:pt x="283" y="44"/>
                  </a:lnTo>
                  <a:lnTo>
                    <a:pt x="283" y="45"/>
                  </a:lnTo>
                  <a:lnTo>
                    <a:pt x="285" y="46"/>
                  </a:lnTo>
                  <a:lnTo>
                    <a:pt x="293" y="54"/>
                  </a:lnTo>
                  <a:lnTo>
                    <a:pt x="301" y="64"/>
                  </a:lnTo>
                  <a:lnTo>
                    <a:pt x="308" y="74"/>
                  </a:lnTo>
                  <a:lnTo>
                    <a:pt x="310" y="77"/>
                  </a:lnTo>
                  <a:lnTo>
                    <a:pt x="312" y="78"/>
                  </a:lnTo>
                  <a:lnTo>
                    <a:pt x="316" y="78"/>
                  </a:lnTo>
                  <a:lnTo>
                    <a:pt x="317" y="77"/>
                  </a:lnTo>
                  <a:lnTo>
                    <a:pt x="320" y="75"/>
                  </a:lnTo>
                  <a:lnTo>
                    <a:pt x="321" y="73"/>
                  </a:lnTo>
                  <a:lnTo>
                    <a:pt x="321" y="69"/>
                  </a:lnTo>
                  <a:lnTo>
                    <a:pt x="321" y="68"/>
                  </a:lnTo>
                  <a:lnTo>
                    <a:pt x="313" y="57"/>
                  </a:lnTo>
                  <a:lnTo>
                    <a:pt x="303" y="45"/>
                  </a:lnTo>
                  <a:lnTo>
                    <a:pt x="294" y="38"/>
                  </a:lnTo>
                  <a:lnTo>
                    <a:pt x="293" y="37"/>
                  </a:lnTo>
                  <a:lnTo>
                    <a:pt x="292" y="36"/>
                  </a:lnTo>
                  <a:lnTo>
                    <a:pt x="288" y="36"/>
                  </a:lnTo>
                  <a:lnTo>
                    <a:pt x="287" y="37"/>
                  </a:lnTo>
                  <a:lnTo>
                    <a:pt x="285" y="38"/>
                  </a:lnTo>
                  <a:lnTo>
                    <a:pt x="284" y="39"/>
                  </a:lnTo>
                  <a:lnTo>
                    <a:pt x="283" y="41"/>
                  </a:lnTo>
                  <a:close/>
                  <a:moveTo>
                    <a:pt x="263" y="118"/>
                  </a:moveTo>
                  <a:lnTo>
                    <a:pt x="263" y="132"/>
                  </a:lnTo>
                  <a:lnTo>
                    <a:pt x="273" y="125"/>
                  </a:lnTo>
                  <a:lnTo>
                    <a:pt x="282" y="118"/>
                  </a:lnTo>
                  <a:lnTo>
                    <a:pt x="289" y="111"/>
                  </a:lnTo>
                  <a:lnTo>
                    <a:pt x="292" y="107"/>
                  </a:lnTo>
                  <a:lnTo>
                    <a:pt x="294" y="104"/>
                  </a:lnTo>
                  <a:lnTo>
                    <a:pt x="294" y="96"/>
                  </a:lnTo>
                  <a:lnTo>
                    <a:pt x="290" y="92"/>
                  </a:lnTo>
                  <a:lnTo>
                    <a:pt x="277" y="92"/>
                  </a:lnTo>
                  <a:lnTo>
                    <a:pt x="277" y="105"/>
                  </a:lnTo>
                  <a:lnTo>
                    <a:pt x="277" y="106"/>
                  </a:lnTo>
                  <a:lnTo>
                    <a:pt x="269" y="114"/>
                  </a:lnTo>
                  <a:lnTo>
                    <a:pt x="263" y="118"/>
                  </a:lnTo>
                  <a:close/>
                  <a:moveTo>
                    <a:pt x="223" y="87"/>
                  </a:moveTo>
                  <a:lnTo>
                    <a:pt x="223" y="104"/>
                  </a:lnTo>
                  <a:lnTo>
                    <a:pt x="224" y="104"/>
                  </a:lnTo>
                  <a:lnTo>
                    <a:pt x="224" y="103"/>
                  </a:lnTo>
                  <a:lnTo>
                    <a:pt x="277" y="103"/>
                  </a:lnTo>
                  <a:lnTo>
                    <a:pt x="277" y="104"/>
                  </a:lnTo>
                  <a:lnTo>
                    <a:pt x="277" y="92"/>
                  </a:lnTo>
                  <a:lnTo>
                    <a:pt x="237" y="92"/>
                  </a:lnTo>
                  <a:lnTo>
                    <a:pt x="234" y="93"/>
                  </a:lnTo>
                  <a:lnTo>
                    <a:pt x="234" y="77"/>
                  </a:lnTo>
                  <a:lnTo>
                    <a:pt x="232" y="77"/>
                  </a:lnTo>
                  <a:lnTo>
                    <a:pt x="230" y="78"/>
                  </a:lnTo>
                  <a:lnTo>
                    <a:pt x="229" y="80"/>
                  </a:lnTo>
                  <a:lnTo>
                    <a:pt x="223" y="87"/>
                  </a:lnTo>
                  <a:close/>
                  <a:moveTo>
                    <a:pt x="203" y="76"/>
                  </a:moveTo>
                  <a:lnTo>
                    <a:pt x="203" y="80"/>
                  </a:lnTo>
                  <a:lnTo>
                    <a:pt x="204" y="81"/>
                  </a:lnTo>
                  <a:lnTo>
                    <a:pt x="206" y="84"/>
                  </a:lnTo>
                  <a:lnTo>
                    <a:pt x="207" y="84"/>
                  </a:lnTo>
                  <a:lnTo>
                    <a:pt x="212" y="84"/>
                  </a:lnTo>
                  <a:lnTo>
                    <a:pt x="213" y="84"/>
                  </a:lnTo>
                  <a:lnTo>
                    <a:pt x="214" y="83"/>
                  </a:lnTo>
                  <a:lnTo>
                    <a:pt x="226" y="73"/>
                  </a:lnTo>
                  <a:lnTo>
                    <a:pt x="235" y="61"/>
                  </a:lnTo>
                  <a:lnTo>
                    <a:pt x="240" y="47"/>
                  </a:lnTo>
                  <a:lnTo>
                    <a:pt x="242" y="29"/>
                  </a:lnTo>
                  <a:lnTo>
                    <a:pt x="262" y="29"/>
                  </a:lnTo>
                  <a:lnTo>
                    <a:pt x="262" y="17"/>
                  </a:lnTo>
                  <a:lnTo>
                    <a:pt x="254" y="17"/>
                  </a:lnTo>
                  <a:lnTo>
                    <a:pt x="254" y="2"/>
                  </a:lnTo>
                  <a:lnTo>
                    <a:pt x="252" y="0"/>
                  </a:lnTo>
                  <a:lnTo>
                    <a:pt x="243" y="0"/>
                  </a:lnTo>
                  <a:lnTo>
                    <a:pt x="241" y="2"/>
                  </a:lnTo>
                  <a:lnTo>
                    <a:pt x="241" y="17"/>
                  </a:lnTo>
                  <a:lnTo>
                    <a:pt x="229" y="17"/>
                  </a:lnTo>
                  <a:lnTo>
                    <a:pt x="229" y="29"/>
                  </a:lnTo>
                  <a:lnTo>
                    <a:pt x="227" y="44"/>
                  </a:lnTo>
                  <a:lnTo>
                    <a:pt x="223" y="56"/>
                  </a:lnTo>
                  <a:lnTo>
                    <a:pt x="217" y="65"/>
                  </a:lnTo>
                  <a:lnTo>
                    <a:pt x="207" y="72"/>
                  </a:lnTo>
                  <a:lnTo>
                    <a:pt x="205" y="74"/>
                  </a:lnTo>
                  <a:lnTo>
                    <a:pt x="203" y="76"/>
                  </a:lnTo>
                  <a:close/>
                  <a:moveTo>
                    <a:pt x="234" y="77"/>
                  </a:moveTo>
                  <a:lnTo>
                    <a:pt x="234" y="93"/>
                  </a:lnTo>
                  <a:lnTo>
                    <a:pt x="238" y="88"/>
                  </a:lnTo>
                  <a:lnTo>
                    <a:pt x="240" y="86"/>
                  </a:lnTo>
                  <a:lnTo>
                    <a:pt x="240" y="85"/>
                  </a:lnTo>
                  <a:lnTo>
                    <a:pt x="241" y="84"/>
                  </a:lnTo>
                  <a:lnTo>
                    <a:pt x="241" y="81"/>
                  </a:lnTo>
                  <a:lnTo>
                    <a:pt x="240" y="79"/>
                  </a:lnTo>
                  <a:lnTo>
                    <a:pt x="237" y="78"/>
                  </a:lnTo>
                  <a:lnTo>
                    <a:pt x="235" y="77"/>
                  </a:lnTo>
                  <a:lnTo>
                    <a:pt x="234" y="77"/>
                  </a:lnTo>
                  <a:close/>
                  <a:moveTo>
                    <a:pt x="179" y="118"/>
                  </a:moveTo>
                  <a:lnTo>
                    <a:pt x="179" y="122"/>
                  </a:lnTo>
                  <a:lnTo>
                    <a:pt x="179" y="123"/>
                  </a:lnTo>
                  <a:lnTo>
                    <a:pt x="181" y="126"/>
                  </a:lnTo>
                  <a:lnTo>
                    <a:pt x="183" y="127"/>
                  </a:lnTo>
                  <a:lnTo>
                    <a:pt x="187" y="127"/>
                  </a:lnTo>
                  <a:lnTo>
                    <a:pt x="188" y="127"/>
                  </a:lnTo>
                  <a:lnTo>
                    <a:pt x="196" y="123"/>
                  </a:lnTo>
                  <a:lnTo>
                    <a:pt x="206" y="118"/>
                  </a:lnTo>
                  <a:lnTo>
                    <a:pt x="214" y="111"/>
                  </a:lnTo>
                  <a:lnTo>
                    <a:pt x="221" y="119"/>
                  </a:lnTo>
                  <a:lnTo>
                    <a:pt x="229" y="126"/>
                  </a:lnTo>
                  <a:lnTo>
                    <a:pt x="237" y="131"/>
                  </a:lnTo>
                  <a:lnTo>
                    <a:pt x="237" y="117"/>
                  </a:lnTo>
                  <a:lnTo>
                    <a:pt x="231" y="112"/>
                  </a:lnTo>
                  <a:lnTo>
                    <a:pt x="223" y="104"/>
                  </a:lnTo>
                  <a:lnTo>
                    <a:pt x="223" y="87"/>
                  </a:lnTo>
                  <a:lnTo>
                    <a:pt x="220" y="91"/>
                  </a:lnTo>
                  <a:lnTo>
                    <a:pt x="209" y="100"/>
                  </a:lnTo>
                  <a:lnTo>
                    <a:pt x="196" y="109"/>
                  </a:lnTo>
                  <a:lnTo>
                    <a:pt x="183" y="115"/>
                  </a:lnTo>
                  <a:lnTo>
                    <a:pt x="180" y="116"/>
                  </a:lnTo>
                  <a:lnTo>
                    <a:pt x="179" y="118"/>
                  </a:lnTo>
                  <a:close/>
                  <a:moveTo>
                    <a:pt x="171" y="20"/>
                  </a:moveTo>
                  <a:lnTo>
                    <a:pt x="171" y="27"/>
                  </a:lnTo>
                  <a:lnTo>
                    <a:pt x="173" y="29"/>
                  </a:lnTo>
                  <a:lnTo>
                    <a:pt x="229" y="29"/>
                  </a:lnTo>
                  <a:lnTo>
                    <a:pt x="229" y="17"/>
                  </a:lnTo>
                  <a:lnTo>
                    <a:pt x="173" y="17"/>
                  </a:lnTo>
                  <a:lnTo>
                    <a:pt x="171" y="20"/>
                  </a:lnTo>
                  <a:close/>
                  <a:moveTo>
                    <a:pt x="173" y="70"/>
                  </a:moveTo>
                  <a:lnTo>
                    <a:pt x="173" y="74"/>
                  </a:lnTo>
                  <a:lnTo>
                    <a:pt x="174" y="75"/>
                  </a:lnTo>
                  <a:lnTo>
                    <a:pt x="175" y="76"/>
                  </a:lnTo>
                  <a:lnTo>
                    <a:pt x="176" y="78"/>
                  </a:lnTo>
                  <a:lnTo>
                    <a:pt x="178" y="79"/>
                  </a:lnTo>
                  <a:lnTo>
                    <a:pt x="181" y="79"/>
                  </a:lnTo>
                  <a:lnTo>
                    <a:pt x="183" y="78"/>
                  </a:lnTo>
                  <a:lnTo>
                    <a:pt x="184" y="77"/>
                  </a:lnTo>
                  <a:lnTo>
                    <a:pt x="192" y="70"/>
                  </a:lnTo>
                  <a:lnTo>
                    <a:pt x="200" y="62"/>
                  </a:lnTo>
                  <a:lnTo>
                    <a:pt x="207" y="53"/>
                  </a:lnTo>
                  <a:lnTo>
                    <a:pt x="212" y="44"/>
                  </a:lnTo>
                  <a:lnTo>
                    <a:pt x="212" y="43"/>
                  </a:lnTo>
                  <a:lnTo>
                    <a:pt x="212" y="42"/>
                  </a:lnTo>
                  <a:lnTo>
                    <a:pt x="212" y="39"/>
                  </a:lnTo>
                  <a:lnTo>
                    <a:pt x="211" y="37"/>
                  </a:lnTo>
                  <a:lnTo>
                    <a:pt x="207" y="36"/>
                  </a:lnTo>
                  <a:lnTo>
                    <a:pt x="207" y="35"/>
                  </a:lnTo>
                  <a:lnTo>
                    <a:pt x="203" y="35"/>
                  </a:lnTo>
                  <a:lnTo>
                    <a:pt x="201" y="36"/>
                  </a:lnTo>
                  <a:lnTo>
                    <a:pt x="194" y="49"/>
                  </a:lnTo>
                  <a:lnTo>
                    <a:pt x="185" y="60"/>
                  </a:lnTo>
                  <a:lnTo>
                    <a:pt x="176" y="67"/>
                  </a:lnTo>
                  <a:lnTo>
                    <a:pt x="174" y="69"/>
                  </a:lnTo>
                  <a:lnTo>
                    <a:pt x="173" y="70"/>
                  </a:lnTo>
                  <a:close/>
                  <a:moveTo>
                    <a:pt x="579" y="16"/>
                  </a:moveTo>
                  <a:lnTo>
                    <a:pt x="579" y="21"/>
                  </a:lnTo>
                  <a:lnTo>
                    <a:pt x="581" y="108"/>
                  </a:lnTo>
                  <a:lnTo>
                    <a:pt x="581" y="112"/>
                  </a:lnTo>
                  <a:lnTo>
                    <a:pt x="584" y="114"/>
                  </a:lnTo>
                  <a:lnTo>
                    <a:pt x="591" y="114"/>
                  </a:lnTo>
                  <a:lnTo>
                    <a:pt x="594" y="112"/>
                  </a:lnTo>
                  <a:lnTo>
                    <a:pt x="595" y="108"/>
                  </a:lnTo>
                  <a:lnTo>
                    <a:pt x="597" y="21"/>
                  </a:lnTo>
                  <a:lnTo>
                    <a:pt x="597" y="16"/>
                  </a:lnTo>
                  <a:lnTo>
                    <a:pt x="593" y="13"/>
                  </a:lnTo>
                  <a:lnTo>
                    <a:pt x="582" y="13"/>
                  </a:lnTo>
                  <a:lnTo>
                    <a:pt x="579" y="16"/>
                  </a:lnTo>
                  <a:close/>
                  <a:moveTo>
                    <a:pt x="576" y="129"/>
                  </a:moveTo>
                  <a:lnTo>
                    <a:pt x="576" y="143"/>
                  </a:lnTo>
                  <a:lnTo>
                    <a:pt x="581" y="148"/>
                  </a:lnTo>
                  <a:lnTo>
                    <a:pt x="594" y="148"/>
                  </a:lnTo>
                  <a:lnTo>
                    <a:pt x="600" y="143"/>
                  </a:lnTo>
                  <a:lnTo>
                    <a:pt x="600" y="129"/>
                  </a:lnTo>
                  <a:lnTo>
                    <a:pt x="594" y="124"/>
                  </a:lnTo>
                  <a:lnTo>
                    <a:pt x="581" y="124"/>
                  </a:lnTo>
                  <a:lnTo>
                    <a:pt x="576" y="129"/>
                  </a:lnTo>
                  <a:close/>
                  <a:moveTo>
                    <a:pt x="0" y="145"/>
                  </a:moveTo>
                  <a:lnTo>
                    <a:pt x="0" y="149"/>
                  </a:lnTo>
                  <a:lnTo>
                    <a:pt x="0" y="150"/>
                  </a:lnTo>
                  <a:lnTo>
                    <a:pt x="1" y="151"/>
                  </a:lnTo>
                  <a:lnTo>
                    <a:pt x="2" y="154"/>
                  </a:lnTo>
                  <a:lnTo>
                    <a:pt x="5" y="155"/>
                  </a:lnTo>
                  <a:lnTo>
                    <a:pt x="8" y="155"/>
                  </a:lnTo>
                  <a:lnTo>
                    <a:pt x="9" y="155"/>
                  </a:lnTo>
                  <a:lnTo>
                    <a:pt x="10" y="155"/>
                  </a:lnTo>
                  <a:lnTo>
                    <a:pt x="27" y="145"/>
                  </a:lnTo>
                  <a:lnTo>
                    <a:pt x="42" y="134"/>
                  </a:lnTo>
                  <a:lnTo>
                    <a:pt x="55" y="120"/>
                  </a:lnTo>
                  <a:lnTo>
                    <a:pt x="65" y="104"/>
                  </a:lnTo>
                  <a:lnTo>
                    <a:pt x="70" y="95"/>
                  </a:lnTo>
                  <a:lnTo>
                    <a:pt x="74" y="84"/>
                  </a:lnTo>
                  <a:lnTo>
                    <a:pt x="77" y="73"/>
                  </a:lnTo>
                  <a:lnTo>
                    <a:pt x="81" y="85"/>
                  </a:lnTo>
                  <a:lnTo>
                    <a:pt x="87" y="96"/>
                  </a:lnTo>
                  <a:lnTo>
                    <a:pt x="93" y="107"/>
                  </a:lnTo>
                  <a:lnTo>
                    <a:pt x="100" y="116"/>
                  </a:lnTo>
                  <a:lnTo>
                    <a:pt x="109" y="128"/>
                  </a:lnTo>
                  <a:lnTo>
                    <a:pt x="121" y="138"/>
                  </a:lnTo>
                  <a:lnTo>
                    <a:pt x="133" y="147"/>
                  </a:lnTo>
                  <a:lnTo>
                    <a:pt x="145" y="154"/>
                  </a:lnTo>
                  <a:lnTo>
                    <a:pt x="146" y="154"/>
                  </a:lnTo>
                  <a:lnTo>
                    <a:pt x="148" y="155"/>
                  </a:lnTo>
                  <a:lnTo>
                    <a:pt x="151" y="155"/>
                  </a:lnTo>
                  <a:lnTo>
                    <a:pt x="154" y="154"/>
                  </a:lnTo>
                  <a:lnTo>
                    <a:pt x="155" y="151"/>
                  </a:lnTo>
                  <a:lnTo>
                    <a:pt x="156" y="150"/>
                  </a:lnTo>
                  <a:lnTo>
                    <a:pt x="156" y="148"/>
                  </a:lnTo>
                  <a:lnTo>
                    <a:pt x="156" y="144"/>
                  </a:lnTo>
                  <a:lnTo>
                    <a:pt x="155" y="142"/>
                  </a:lnTo>
                  <a:lnTo>
                    <a:pt x="153" y="141"/>
                  </a:lnTo>
                  <a:lnTo>
                    <a:pt x="141" y="135"/>
                  </a:lnTo>
                  <a:lnTo>
                    <a:pt x="130" y="127"/>
                  </a:lnTo>
                  <a:lnTo>
                    <a:pt x="120" y="118"/>
                  </a:lnTo>
                  <a:lnTo>
                    <a:pt x="110" y="108"/>
                  </a:lnTo>
                  <a:lnTo>
                    <a:pt x="101" y="96"/>
                  </a:lnTo>
                  <a:lnTo>
                    <a:pt x="94" y="84"/>
                  </a:lnTo>
                  <a:lnTo>
                    <a:pt x="88" y="70"/>
                  </a:lnTo>
                  <a:lnTo>
                    <a:pt x="83" y="55"/>
                  </a:lnTo>
                  <a:lnTo>
                    <a:pt x="83" y="42"/>
                  </a:lnTo>
                  <a:lnTo>
                    <a:pt x="82" y="42"/>
                  </a:lnTo>
                  <a:lnTo>
                    <a:pt x="82" y="4"/>
                  </a:lnTo>
                  <a:lnTo>
                    <a:pt x="81" y="3"/>
                  </a:lnTo>
                  <a:lnTo>
                    <a:pt x="72" y="3"/>
                  </a:lnTo>
                  <a:lnTo>
                    <a:pt x="69" y="5"/>
                  </a:lnTo>
                  <a:lnTo>
                    <a:pt x="69" y="22"/>
                  </a:lnTo>
                  <a:lnTo>
                    <a:pt x="69" y="32"/>
                  </a:lnTo>
                  <a:lnTo>
                    <a:pt x="68" y="42"/>
                  </a:lnTo>
                  <a:lnTo>
                    <a:pt x="67" y="42"/>
                  </a:lnTo>
                  <a:lnTo>
                    <a:pt x="67" y="55"/>
                  </a:lnTo>
                  <a:lnTo>
                    <a:pt x="65" y="67"/>
                  </a:lnTo>
                  <a:lnTo>
                    <a:pt x="62" y="77"/>
                  </a:lnTo>
                  <a:lnTo>
                    <a:pt x="58" y="87"/>
                  </a:lnTo>
                  <a:lnTo>
                    <a:pt x="54" y="97"/>
                  </a:lnTo>
                  <a:lnTo>
                    <a:pt x="45" y="111"/>
                  </a:lnTo>
                  <a:lnTo>
                    <a:pt x="33" y="123"/>
                  </a:lnTo>
                  <a:lnTo>
                    <a:pt x="20" y="133"/>
                  </a:lnTo>
                  <a:lnTo>
                    <a:pt x="3" y="142"/>
                  </a:lnTo>
                  <a:lnTo>
                    <a:pt x="1" y="143"/>
                  </a:lnTo>
                  <a:lnTo>
                    <a:pt x="0" y="145"/>
                  </a:lnTo>
                  <a:close/>
                  <a:moveTo>
                    <a:pt x="83" y="42"/>
                  </a:moveTo>
                  <a:lnTo>
                    <a:pt x="83" y="55"/>
                  </a:lnTo>
                  <a:lnTo>
                    <a:pt x="153" y="55"/>
                  </a:lnTo>
                  <a:lnTo>
                    <a:pt x="154" y="52"/>
                  </a:lnTo>
                  <a:lnTo>
                    <a:pt x="154" y="45"/>
                  </a:lnTo>
                  <a:lnTo>
                    <a:pt x="153" y="42"/>
                  </a:lnTo>
                  <a:lnTo>
                    <a:pt x="83" y="42"/>
                  </a:lnTo>
                  <a:close/>
                  <a:moveTo>
                    <a:pt x="82" y="4"/>
                  </a:moveTo>
                  <a:lnTo>
                    <a:pt x="82" y="42"/>
                  </a:lnTo>
                  <a:lnTo>
                    <a:pt x="83" y="32"/>
                  </a:lnTo>
                  <a:lnTo>
                    <a:pt x="83" y="21"/>
                  </a:lnTo>
                  <a:lnTo>
                    <a:pt x="83" y="5"/>
                  </a:lnTo>
                  <a:lnTo>
                    <a:pt x="82" y="4"/>
                  </a:lnTo>
                  <a:close/>
                  <a:moveTo>
                    <a:pt x="1" y="45"/>
                  </a:moveTo>
                  <a:lnTo>
                    <a:pt x="1" y="52"/>
                  </a:lnTo>
                  <a:lnTo>
                    <a:pt x="3" y="55"/>
                  </a:lnTo>
                  <a:lnTo>
                    <a:pt x="67" y="55"/>
                  </a:lnTo>
                  <a:lnTo>
                    <a:pt x="67" y="42"/>
                  </a:lnTo>
                  <a:lnTo>
                    <a:pt x="3" y="42"/>
                  </a:lnTo>
                  <a:lnTo>
                    <a:pt x="1" y="45"/>
                  </a:lnTo>
                  <a:close/>
                </a:path>
              </a:pathLst>
            </a:custGeom>
            <a:solidFill>
              <a:srgbClr val="221F1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024" name="Freeform 45"/>
            <p:cNvSpPr>
              <a:spLocks/>
            </p:cNvSpPr>
            <p:nvPr/>
          </p:nvSpPr>
          <p:spPr bwMode="auto">
            <a:xfrm>
              <a:off x="1934" y="10954"/>
              <a:ext cx="275" cy="231"/>
            </a:xfrm>
            <a:custGeom>
              <a:avLst/>
              <a:gdLst>
                <a:gd name="T0" fmla="+- 0 1935 1935"/>
                <a:gd name="T1" fmla="*/ T0 w 275"/>
                <a:gd name="T2" fmla="+- 0 10965 10954"/>
                <a:gd name="T3" fmla="*/ 10965 h 231"/>
                <a:gd name="T4" fmla="+- 0 2210 1935"/>
                <a:gd name="T5" fmla="*/ T4 w 275"/>
                <a:gd name="T6" fmla="+- 0 11185 10954"/>
                <a:gd name="T7" fmla="*/ 11185 h 231"/>
                <a:gd name="T8" fmla="+- 0 2100 1935"/>
                <a:gd name="T9" fmla="*/ T8 w 275"/>
                <a:gd name="T10" fmla="+- 0 10954 10954"/>
                <a:gd name="T11" fmla="*/ 10954 h 231"/>
                <a:gd name="T12" fmla="+- 0 1935 1935"/>
                <a:gd name="T13" fmla="*/ T12 w 275"/>
                <a:gd name="T14" fmla="+- 0 10965 10954"/>
                <a:gd name="T15" fmla="*/ 10965 h 231"/>
              </a:gdLst>
              <a:ahLst/>
              <a:cxnLst>
                <a:cxn ang="0">
                  <a:pos x="T1" y="T3"/>
                </a:cxn>
                <a:cxn ang="0">
                  <a:pos x="T5" y="T7"/>
                </a:cxn>
                <a:cxn ang="0">
                  <a:pos x="T9" y="T11"/>
                </a:cxn>
                <a:cxn ang="0">
                  <a:pos x="T13" y="T15"/>
                </a:cxn>
              </a:cxnLst>
              <a:rect l="0" t="0" r="r" b="b"/>
              <a:pathLst>
                <a:path w="275" h="231">
                  <a:moveTo>
                    <a:pt x="0" y="11"/>
                  </a:moveTo>
                  <a:lnTo>
                    <a:pt x="275" y="231"/>
                  </a:lnTo>
                  <a:lnTo>
                    <a:pt x="165" y="0"/>
                  </a:lnTo>
                  <a:lnTo>
                    <a:pt x="0" y="11"/>
                  </a:lnTo>
                  <a:close/>
                </a:path>
              </a:pathLst>
            </a:custGeom>
            <a:solidFill>
              <a:srgbClr val="8DD7F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pic>
          <p:nvPicPr>
            <p:cNvPr id="1070" name="Picture 4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79" y="11074"/>
              <a:ext cx="1002" cy="13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27" name="Text Box 49"/>
          <p:cNvSpPr txBox="1">
            <a:spLocks noChangeArrowheads="1"/>
          </p:cNvSpPr>
          <p:nvPr/>
        </p:nvSpPr>
        <p:spPr bwMode="auto">
          <a:xfrm>
            <a:off x="709544" y="1210241"/>
            <a:ext cx="7998396" cy="50192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kumimoji="1" sz="2400">
                <a:solidFill>
                  <a:schemeClr val="tx1"/>
                </a:solidFill>
                <a:latin typeface="Arial" charset="0"/>
                <a:ea typeface="ＭＳ Ｐゴシック" charset="0"/>
              </a:defRPr>
            </a:lvl1pPr>
            <a:lvl2pPr fontAlgn="base">
              <a:spcBef>
                <a:spcPct val="0"/>
              </a:spcBef>
              <a:spcAft>
                <a:spcPct val="0"/>
              </a:spcAft>
              <a:defRPr kumimoji="1" sz="2400">
                <a:solidFill>
                  <a:schemeClr val="tx1"/>
                </a:solidFill>
                <a:latin typeface="Arial" charset="0"/>
                <a:ea typeface="ＭＳ Ｐゴシック" charset="0"/>
              </a:defRPr>
            </a:lvl2pPr>
            <a:lvl3pPr fontAlgn="base">
              <a:spcBef>
                <a:spcPct val="0"/>
              </a:spcBef>
              <a:spcAft>
                <a:spcPct val="0"/>
              </a:spcAft>
              <a:defRPr kumimoji="1" sz="2400">
                <a:solidFill>
                  <a:schemeClr val="tx1"/>
                </a:solidFill>
                <a:latin typeface="Arial" charset="0"/>
                <a:ea typeface="ＭＳ Ｐゴシック" charset="0"/>
              </a:defRPr>
            </a:lvl3pPr>
            <a:lvl4pPr fontAlgn="base">
              <a:spcBef>
                <a:spcPct val="0"/>
              </a:spcBef>
              <a:spcAft>
                <a:spcPct val="0"/>
              </a:spcAft>
              <a:defRPr kumimoji="1" sz="2400">
                <a:solidFill>
                  <a:schemeClr val="tx1"/>
                </a:solidFill>
                <a:latin typeface="Arial" charset="0"/>
                <a:ea typeface="ＭＳ Ｐゴシック" charset="0"/>
              </a:defRPr>
            </a:lvl4pPr>
            <a:lvl5pPr fontAlgn="base">
              <a:spcBef>
                <a:spcPct val="0"/>
              </a:spcBef>
              <a:spcAft>
                <a:spcPct val="0"/>
              </a:spcAft>
              <a:defRPr kumimoji="1" sz="2400">
                <a:solidFill>
                  <a:schemeClr val="tx1"/>
                </a:solidFill>
                <a:latin typeface="Arial" charset="0"/>
                <a:ea typeface="ＭＳ Ｐゴシック" charset="0"/>
              </a:defRPr>
            </a:lvl5pPr>
            <a:lvl6pPr fontAlgn="base">
              <a:spcBef>
                <a:spcPct val="0"/>
              </a:spcBef>
              <a:spcAft>
                <a:spcPct val="0"/>
              </a:spcAft>
              <a:defRPr kumimoji="1" sz="2400">
                <a:solidFill>
                  <a:schemeClr val="tx1"/>
                </a:solidFill>
                <a:latin typeface="Arial" charset="0"/>
                <a:ea typeface="ＭＳ Ｐゴシック" charset="0"/>
              </a:defRPr>
            </a:lvl6pPr>
            <a:lvl7pPr fontAlgn="base">
              <a:spcBef>
                <a:spcPct val="0"/>
              </a:spcBef>
              <a:spcAft>
                <a:spcPct val="0"/>
              </a:spcAft>
              <a:defRPr kumimoji="1" sz="2400">
                <a:solidFill>
                  <a:schemeClr val="tx1"/>
                </a:solidFill>
                <a:latin typeface="Arial" charset="0"/>
                <a:ea typeface="ＭＳ Ｐゴシック" charset="0"/>
              </a:defRPr>
            </a:lvl7pPr>
            <a:lvl8pPr fontAlgn="base">
              <a:spcBef>
                <a:spcPct val="0"/>
              </a:spcBef>
              <a:spcAft>
                <a:spcPct val="0"/>
              </a:spcAft>
              <a:defRPr kumimoji="1" sz="2400">
                <a:solidFill>
                  <a:schemeClr val="tx1"/>
                </a:solidFill>
                <a:latin typeface="Arial" charset="0"/>
                <a:ea typeface="ＭＳ Ｐゴシック" charset="0"/>
              </a:defRPr>
            </a:lvl8pPr>
            <a:lvl9pPr fontAlgn="base">
              <a:spcBef>
                <a:spcPct val="0"/>
              </a:spcBef>
              <a:spcAft>
                <a:spcPct val="0"/>
              </a:spcAft>
              <a:defRPr kumimoji="1" sz="2400">
                <a:solidFill>
                  <a:schemeClr val="tx1"/>
                </a:solidFill>
                <a:latin typeface="Arial" charset="0"/>
                <a:ea typeface="ＭＳ Ｐゴシック" charset="0"/>
              </a:defRPr>
            </a:lvl9pPr>
          </a:lstStyle>
          <a:p>
            <a:pPr marR="614216" defTabSz="1007943">
              <a:lnSpc>
                <a:spcPct val="85000"/>
              </a:lnSpc>
            </a:pPr>
            <a:r>
              <a:rPr lang="en-US" altLang="ja-JP" dirty="0">
                <a:solidFill>
                  <a:srgbClr val="242121"/>
                </a:solidFill>
                <a:latin typeface="游ゴシック Medium" panose="020B0500000000000000" pitchFamily="50" charset="-128"/>
                <a:ea typeface="游ゴシック Medium" panose="020B0500000000000000" pitchFamily="50" charset="-128"/>
              </a:rPr>
              <a:t>10</a:t>
            </a:r>
            <a:r>
              <a:rPr lang="ja-JP" altLang="en-US" dirty="0">
                <a:solidFill>
                  <a:srgbClr val="242121"/>
                </a:solidFill>
                <a:latin typeface="游ゴシック Medium" panose="020B0500000000000000" pitchFamily="50" charset="-128"/>
                <a:ea typeface="游ゴシック Medium" panose="020B0500000000000000" pitchFamily="50" charset="-128"/>
              </a:rPr>
              <a:t>歳くらいから、</a:t>
            </a:r>
            <a:r>
              <a:rPr lang="en-US" altLang="ja-JP" dirty="0">
                <a:solidFill>
                  <a:srgbClr val="242121"/>
                </a:solidFill>
                <a:latin typeface="游ゴシック Medium" panose="020B0500000000000000" pitchFamily="50" charset="-128"/>
                <a:ea typeface="游ゴシック Medium" panose="020B0500000000000000" pitchFamily="50" charset="-128"/>
              </a:rPr>
              <a:t> </a:t>
            </a:r>
            <a:r>
              <a:rPr lang="ja-JP" altLang="en-US" dirty="0">
                <a:solidFill>
                  <a:srgbClr val="242121"/>
                </a:solidFill>
                <a:latin typeface="游ゴシック Medium" panose="020B0500000000000000" pitchFamily="50" charset="-128"/>
                <a:ea typeface="游ゴシック Medium" panose="020B0500000000000000" pitchFamily="50" charset="-128"/>
              </a:rPr>
              <a:t>大人の体に変化していきます。</a:t>
            </a:r>
            <a:endParaRPr lang="ja-JP" altLang="ja-JP" dirty="0">
              <a:latin typeface="游ゴシック Medium" panose="020B0500000000000000" pitchFamily="50" charset="-128"/>
              <a:ea typeface="游ゴシック Medium" panose="020B0500000000000000" pitchFamily="50" charset="-128"/>
            </a:endParaRPr>
          </a:p>
          <a:p>
            <a:pPr marR="650963" defTabSz="1007943">
              <a:spcBef>
                <a:spcPts val="248"/>
              </a:spcBef>
            </a:pPr>
            <a:r>
              <a:rPr lang="ja-JP" altLang="en-US" dirty="0">
                <a:solidFill>
                  <a:srgbClr val="343333"/>
                </a:solidFill>
                <a:latin typeface="游ゴシック Medium" panose="020B0500000000000000" pitchFamily="50" charset="-128"/>
                <a:ea typeface="游ゴシック Medium" panose="020B0500000000000000" pitchFamily="50" charset="-128"/>
              </a:rPr>
              <a:t>この時期にお酒を飲むと、体にも悪い飴</a:t>
            </a:r>
            <a:r>
              <a:rPr lang="ja-JP" altLang="en-US" dirty="0">
                <a:solidFill>
                  <a:srgbClr val="575656"/>
                </a:solidFill>
                <a:latin typeface="游ゴシック Medium" panose="020B0500000000000000" pitchFamily="50" charset="-128"/>
                <a:ea typeface="游ゴシック Medium" panose="020B0500000000000000" pitchFamily="50" charset="-128"/>
              </a:rPr>
              <a:t>畜</a:t>
            </a:r>
            <a:r>
              <a:rPr lang="ja-JP" altLang="en-US" dirty="0">
                <a:solidFill>
                  <a:srgbClr val="343333"/>
                </a:solidFill>
                <a:latin typeface="游ゴシック Medium" panose="020B0500000000000000" pitchFamily="50" charset="-128"/>
                <a:ea typeface="游ゴシック Medium" panose="020B0500000000000000" pitchFamily="50" charset="-128"/>
              </a:rPr>
              <a:t>が出ます。　</a:t>
            </a:r>
            <a:endParaRPr lang="en-US" altLang="ja-JP" dirty="0">
              <a:latin typeface="游ゴシック Medium" panose="020B0500000000000000" pitchFamily="50" charset="-128"/>
              <a:ea typeface="游ゴシック Medium" panose="020B0500000000000000" pitchFamily="50" charset="-128"/>
            </a:endParaRPr>
          </a:p>
        </p:txBody>
      </p:sp>
      <p:sp>
        <p:nvSpPr>
          <p:cNvPr id="32" name="テキスト ボックス 31">
            <a:extLst>
              <a:ext uri="{FF2B5EF4-FFF2-40B4-BE49-F238E27FC236}">
                <a16:creationId xmlns:a16="http://schemas.microsoft.com/office/drawing/2014/main" id="{DA94BB25-E563-4E75-BB3E-A4449D2C4CF0}"/>
              </a:ext>
            </a:extLst>
          </p:cNvPr>
          <p:cNvSpPr txBox="1"/>
          <p:nvPr/>
        </p:nvSpPr>
        <p:spPr>
          <a:xfrm>
            <a:off x="644419" y="7120456"/>
            <a:ext cx="5830113"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ja-JP" altLang="en-US" sz="900" dirty="0">
                <a:latin typeface="Yu Gothic UI" panose="020B0500000000000000" pitchFamily="50" charset="-128"/>
                <a:ea typeface="Yu Gothic UI" panose="020B0500000000000000" pitchFamily="50" charset="-128"/>
              </a:rPr>
              <a:t>発行：株式会社　学習研究社／企画・協力：サントリー株式会社</a:t>
            </a:r>
            <a:r>
              <a:rPr lang="ja-JP" altLang="en-US" sz="900" dirty="0">
                <a:latin typeface="Yu Gothic UI" panose="020B0500000000000000" pitchFamily="50" charset="-128"/>
                <a:ea typeface="Yu Gothic UI" panose="020B0500000000000000" pitchFamily="50" charset="-128"/>
                <a:cs typeface="Aharoni" panose="02010803020104030203" pitchFamily="2" charset="-79"/>
              </a:rPr>
              <a:t>「</a:t>
            </a:r>
            <a:r>
              <a:rPr lang="ja-JP" altLang="en-US" sz="900" dirty="0">
                <a:latin typeface="Yu Gothic UI" panose="020B0500000000000000" pitchFamily="50" charset="-128"/>
                <a:ea typeface="Yu Gothic UI" panose="020B0500000000000000" pitchFamily="50" charset="-128"/>
              </a:rPr>
              <a:t>お酒はどうしていけないの？」</a:t>
            </a:r>
          </a:p>
        </p:txBody>
      </p:sp>
      <p:sp>
        <p:nvSpPr>
          <p:cNvPr id="6" name="Rectangle 149">
            <a:extLst>
              <a:ext uri="{FF2B5EF4-FFF2-40B4-BE49-F238E27FC236}">
                <a16:creationId xmlns:a16="http://schemas.microsoft.com/office/drawing/2014/main" id="{79301424-7299-4250-B99A-E26BF845CC02}"/>
              </a:ext>
            </a:extLst>
          </p:cNvPr>
          <p:cNvSpPr>
            <a:spLocks noChangeArrowheads="1"/>
          </p:cNvSpPr>
          <p:nvPr/>
        </p:nvSpPr>
        <p:spPr bwMode="auto">
          <a:xfrm>
            <a:off x="306123" y="-225009"/>
            <a:ext cx="203625" cy="45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796" tIns="50398" rIns="100796" bIns="50398" numCol="1" anchor="ctr" anchorCtr="0" compatLnSpc="1">
            <a:prstTxWarp prst="textNoShape">
              <a:avLst/>
            </a:prstTxWarp>
            <a:spAutoFit/>
          </a:bodyPr>
          <a:lstStyle/>
          <a:p>
            <a:endParaRPr lang="ja-JP" altLang="en-US" sz="2263"/>
          </a:p>
        </p:txBody>
      </p:sp>
      <p:grpSp>
        <p:nvGrpSpPr>
          <p:cNvPr id="7" name="Group 112">
            <a:extLst>
              <a:ext uri="{FF2B5EF4-FFF2-40B4-BE49-F238E27FC236}">
                <a16:creationId xmlns:a16="http://schemas.microsoft.com/office/drawing/2014/main" id="{C73757B3-A345-4EDA-8F38-C8E8A96E258F}"/>
              </a:ext>
            </a:extLst>
          </p:cNvPr>
          <p:cNvGrpSpPr>
            <a:grpSpLocks/>
          </p:cNvGrpSpPr>
          <p:nvPr/>
        </p:nvGrpSpPr>
        <p:grpSpPr bwMode="auto">
          <a:xfrm>
            <a:off x="5004980" y="3465999"/>
            <a:ext cx="5038090" cy="3672300"/>
            <a:chOff x="0" y="0"/>
            <a:chExt cx="7513" cy="5711"/>
          </a:xfrm>
        </p:grpSpPr>
        <p:pic>
          <p:nvPicPr>
            <p:cNvPr id="1172" name="Picture 148">
              <a:extLst>
                <a:ext uri="{FF2B5EF4-FFF2-40B4-BE49-F238E27FC236}">
                  <a16:creationId xmlns:a16="http://schemas.microsoft.com/office/drawing/2014/main" id="{FF123F15-3AF8-4B6D-AB8E-2400B2A2B5C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2"/>
              <a:ext cx="7469" cy="550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147">
              <a:extLst>
                <a:ext uri="{FF2B5EF4-FFF2-40B4-BE49-F238E27FC236}">
                  <a16:creationId xmlns:a16="http://schemas.microsoft.com/office/drawing/2014/main" id="{CA4EF25E-477B-4FC2-8000-7A2752E7516A}"/>
                </a:ext>
              </a:extLst>
            </p:cNvPr>
            <p:cNvSpPr>
              <a:spLocks/>
            </p:cNvSpPr>
            <p:nvPr/>
          </p:nvSpPr>
          <p:spPr bwMode="auto">
            <a:xfrm>
              <a:off x="7111" y="500"/>
              <a:ext cx="402" cy="402"/>
            </a:xfrm>
            <a:custGeom>
              <a:avLst/>
              <a:gdLst>
                <a:gd name="T0" fmla="+- 0 7112 7112"/>
                <a:gd name="T1" fmla="*/ T0 w 402"/>
                <a:gd name="T2" fmla="+- 0 701 500"/>
                <a:gd name="T3" fmla="*/ 701 h 402"/>
                <a:gd name="T4" fmla="+- 0 7127 7112"/>
                <a:gd name="T5" fmla="*/ T4 w 402"/>
                <a:gd name="T6" fmla="+- 0 779 500"/>
                <a:gd name="T7" fmla="*/ 779 h 402"/>
                <a:gd name="T8" fmla="+- 0 7170 7112"/>
                <a:gd name="T9" fmla="*/ T8 w 402"/>
                <a:gd name="T10" fmla="+- 0 842 500"/>
                <a:gd name="T11" fmla="*/ 842 h 402"/>
                <a:gd name="T12" fmla="+- 0 7234 7112"/>
                <a:gd name="T13" fmla="*/ T12 w 402"/>
                <a:gd name="T14" fmla="+- 0 885 500"/>
                <a:gd name="T15" fmla="*/ 885 h 402"/>
                <a:gd name="T16" fmla="+- 0 7312 7112"/>
                <a:gd name="T17" fmla="*/ T16 w 402"/>
                <a:gd name="T18" fmla="+- 0 901 500"/>
                <a:gd name="T19" fmla="*/ 901 h 402"/>
                <a:gd name="T20" fmla="+- 0 7390 7112"/>
                <a:gd name="T21" fmla="*/ T20 w 402"/>
                <a:gd name="T22" fmla="+- 0 885 500"/>
                <a:gd name="T23" fmla="*/ 885 h 402"/>
                <a:gd name="T24" fmla="+- 0 7454 7112"/>
                <a:gd name="T25" fmla="*/ T24 w 402"/>
                <a:gd name="T26" fmla="+- 0 842 500"/>
                <a:gd name="T27" fmla="*/ 842 h 402"/>
                <a:gd name="T28" fmla="+- 0 7497 7112"/>
                <a:gd name="T29" fmla="*/ T28 w 402"/>
                <a:gd name="T30" fmla="+- 0 779 500"/>
                <a:gd name="T31" fmla="*/ 779 h 402"/>
                <a:gd name="T32" fmla="+- 0 7513 7112"/>
                <a:gd name="T33" fmla="*/ T32 w 402"/>
                <a:gd name="T34" fmla="+- 0 701 500"/>
                <a:gd name="T35" fmla="*/ 701 h 402"/>
                <a:gd name="T36" fmla="+- 0 7497 7112"/>
                <a:gd name="T37" fmla="*/ T36 w 402"/>
                <a:gd name="T38" fmla="+- 0 623 500"/>
                <a:gd name="T39" fmla="*/ 623 h 402"/>
                <a:gd name="T40" fmla="+- 0 7454 7112"/>
                <a:gd name="T41" fmla="*/ T40 w 402"/>
                <a:gd name="T42" fmla="+- 0 559 500"/>
                <a:gd name="T43" fmla="*/ 559 h 402"/>
                <a:gd name="T44" fmla="+- 0 7390 7112"/>
                <a:gd name="T45" fmla="*/ T44 w 402"/>
                <a:gd name="T46" fmla="+- 0 516 500"/>
                <a:gd name="T47" fmla="*/ 516 h 402"/>
                <a:gd name="T48" fmla="+- 0 7312 7112"/>
                <a:gd name="T49" fmla="*/ T48 w 402"/>
                <a:gd name="T50" fmla="+- 0 500 500"/>
                <a:gd name="T51" fmla="*/ 500 h 402"/>
                <a:gd name="T52" fmla="+- 0 7234 7112"/>
                <a:gd name="T53" fmla="*/ T52 w 402"/>
                <a:gd name="T54" fmla="+- 0 516 500"/>
                <a:gd name="T55" fmla="*/ 516 h 402"/>
                <a:gd name="T56" fmla="+- 0 7170 7112"/>
                <a:gd name="T57" fmla="*/ T56 w 402"/>
                <a:gd name="T58" fmla="+- 0 559 500"/>
                <a:gd name="T59" fmla="*/ 559 h 402"/>
                <a:gd name="T60" fmla="+- 0 7127 7112"/>
                <a:gd name="T61" fmla="*/ T60 w 402"/>
                <a:gd name="T62" fmla="+- 0 623 500"/>
                <a:gd name="T63" fmla="*/ 623 h 402"/>
                <a:gd name="T64" fmla="+- 0 7112 7112"/>
                <a:gd name="T65" fmla="*/ T64 w 402"/>
                <a:gd name="T66" fmla="+- 0 701 500"/>
                <a:gd name="T67" fmla="*/ 701 h 4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402" h="402">
                  <a:moveTo>
                    <a:pt x="0" y="201"/>
                  </a:moveTo>
                  <a:lnTo>
                    <a:pt x="15" y="279"/>
                  </a:lnTo>
                  <a:lnTo>
                    <a:pt x="58" y="342"/>
                  </a:lnTo>
                  <a:lnTo>
                    <a:pt x="122" y="385"/>
                  </a:lnTo>
                  <a:lnTo>
                    <a:pt x="200" y="401"/>
                  </a:lnTo>
                  <a:lnTo>
                    <a:pt x="278" y="385"/>
                  </a:lnTo>
                  <a:lnTo>
                    <a:pt x="342" y="342"/>
                  </a:lnTo>
                  <a:lnTo>
                    <a:pt x="385" y="279"/>
                  </a:lnTo>
                  <a:lnTo>
                    <a:pt x="401" y="201"/>
                  </a:lnTo>
                  <a:lnTo>
                    <a:pt x="385" y="123"/>
                  </a:lnTo>
                  <a:lnTo>
                    <a:pt x="342" y="59"/>
                  </a:lnTo>
                  <a:lnTo>
                    <a:pt x="278" y="16"/>
                  </a:lnTo>
                  <a:lnTo>
                    <a:pt x="200" y="0"/>
                  </a:lnTo>
                  <a:lnTo>
                    <a:pt x="122" y="16"/>
                  </a:lnTo>
                  <a:lnTo>
                    <a:pt x="58" y="59"/>
                  </a:lnTo>
                  <a:lnTo>
                    <a:pt x="15" y="123"/>
                  </a:lnTo>
                  <a:lnTo>
                    <a:pt x="0" y="201"/>
                  </a:lnTo>
                  <a:close/>
                </a:path>
              </a:pathLst>
            </a:custGeom>
            <a:solidFill>
              <a:srgbClr val="F9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9" name="Freeform 146">
              <a:extLst>
                <a:ext uri="{FF2B5EF4-FFF2-40B4-BE49-F238E27FC236}">
                  <a16:creationId xmlns:a16="http://schemas.microsoft.com/office/drawing/2014/main" id="{2EC1DC3C-4553-4A74-A7A6-A6C1193B329B}"/>
                </a:ext>
              </a:extLst>
            </p:cNvPr>
            <p:cNvSpPr>
              <a:spLocks/>
            </p:cNvSpPr>
            <p:nvPr/>
          </p:nvSpPr>
          <p:spPr bwMode="auto">
            <a:xfrm>
              <a:off x="7270" y="686"/>
              <a:ext cx="85" cy="85"/>
            </a:xfrm>
            <a:custGeom>
              <a:avLst/>
              <a:gdLst>
                <a:gd name="T0" fmla="+- 0 7270 7270"/>
                <a:gd name="T1" fmla="*/ T0 w 85"/>
                <a:gd name="T2" fmla="+- 0 729 687"/>
                <a:gd name="T3" fmla="*/ 729 h 85"/>
                <a:gd name="T4" fmla="+- 0 7273 7270"/>
                <a:gd name="T5" fmla="*/ T4 w 85"/>
                <a:gd name="T6" fmla="+- 0 746 687"/>
                <a:gd name="T7" fmla="*/ 746 h 85"/>
                <a:gd name="T8" fmla="+- 0 7283 7270"/>
                <a:gd name="T9" fmla="*/ T8 w 85"/>
                <a:gd name="T10" fmla="+- 0 759 687"/>
                <a:gd name="T11" fmla="*/ 759 h 85"/>
                <a:gd name="T12" fmla="+- 0 7296 7270"/>
                <a:gd name="T13" fmla="*/ T12 w 85"/>
                <a:gd name="T14" fmla="+- 0 768 687"/>
                <a:gd name="T15" fmla="*/ 768 h 85"/>
                <a:gd name="T16" fmla="+- 0 7313 7270"/>
                <a:gd name="T17" fmla="*/ T16 w 85"/>
                <a:gd name="T18" fmla="+- 0 772 687"/>
                <a:gd name="T19" fmla="*/ 772 h 85"/>
                <a:gd name="T20" fmla="+- 0 7329 7270"/>
                <a:gd name="T21" fmla="*/ T20 w 85"/>
                <a:gd name="T22" fmla="+- 0 768 687"/>
                <a:gd name="T23" fmla="*/ 768 h 85"/>
                <a:gd name="T24" fmla="+- 0 7343 7270"/>
                <a:gd name="T25" fmla="*/ T24 w 85"/>
                <a:gd name="T26" fmla="+- 0 759 687"/>
                <a:gd name="T27" fmla="*/ 759 h 85"/>
                <a:gd name="T28" fmla="+- 0 7352 7270"/>
                <a:gd name="T29" fmla="*/ T28 w 85"/>
                <a:gd name="T30" fmla="+- 0 746 687"/>
                <a:gd name="T31" fmla="*/ 746 h 85"/>
                <a:gd name="T32" fmla="+- 0 7355 7270"/>
                <a:gd name="T33" fmla="*/ T32 w 85"/>
                <a:gd name="T34" fmla="+- 0 729 687"/>
                <a:gd name="T35" fmla="*/ 729 h 85"/>
                <a:gd name="T36" fmla="+- 0 7352 7270"/>
                <a:gd name="T37" fmla="*/ T36 w 85"/>
                <a:gd name="T38" fmla="+- 0 713 687"/>
                <a:gd name="T39" fmla="*/ 713 h 85"/>
                <a:gd name="T40" fmla="+- 0 7343 7270"/>
                <a:gd name="T41" fmla="*/ T40 w 85"/>
                <a:gd name="T42" fmla="+- 0 699 687"/>
                <a:gd name="T43" fmla="*/ 699 h 85"/>
                <a:gd name="T44" fmla="+- 0 7329 7270"/>
                <a:gd name="T45" fmla="*/ T44 w 85"/>
                <a:gd name="T46" fmla="+- 0 690 687"/>
                <a:gd name="T47" fmla="*/ 690 h 85"/>
                <a:gd name="T48" fmla="+- 0 7313 7270"/>
                <a:gd name="T49" fmla="*/ T48 w 85"/>
                <a:gd name="T50" fmla="+- 0 687 687"/>
                <a:gd name="T51" fmla="*/ 687 h 85"/>
                <a:gd name="T52" fmla="+- 0 7296 7270"/>
                <a:gd name="T53" fmla="*/ T52 w 85"/>
                <a:gd name="T54" fmla="+- 0 690 687"/>
                <a:gd name="T55" fmla="*/ 690 h 85"/>
                <a:gd name="T56" fmla="+- 0 7283 7270"/>
                <a:gd name="T57" fmla="*/ T56 w 85"/>
                <a:gd name="T58" fmla="+- 0 699 687"/>
                <a:gd name="T59" fmla="*/ 699 h 85"/>
                <a:gd name="T60" fmla="+- 0 7273 7270"/>
                <a:gd name="T61" fmla="*/ T60 w 85"/>
                <a:gd name="T62" fmla="+- 0 713 687"/>
                <a:gd name="T63" fmla="*/ 713 h 85"/>
                <a:gd name="T64" fmla="+- 0 7270 7270"/>
                <a:gd name="T65" fmla="*/ T64 w 85"/>
                <a:gd name="T66" fmla="+- 0 729 687"/>
                <a:gd name="T67" fmla="*/ 729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5" h="85">
                  <a:moveTo>
                    <a:pt x="0" y="42"/>
                  </a:moveTo>
                  <a:lnTo>
                    <a:pt x="3" y="59"/>
                  </a:lnTo>
                  <a:lnTo>
                    <a:pt x="13" y="72"/>
                  </a:lnTo>
                  <a:lnTo>
                    <a:pt x="26" y="81"/>
                  </a:lnTo>
                  <a:lnTo>
                    <a:pt x="43" y="85"/>
                  </a:lnTo>
                  <a:lnTo>
                    <a:pt x="59" y="81"/>
                  </a:lnTo>
                  <a:lnTo>
                    <a:pt x="73" y="72"/>
                  </a:lnTo>
                  <a:lnTo>
                    <a:pt x="82" y="59"/>
                  </a:lnTo>
                  <a:lnTo>
                    <a:pt x="85" y="42"/>
                  </a:lnTo>
                  <a:lnTo>
                    <a:pt x="82" y="26"/>
                  </a:lnTo>
                  <a:lnTo>
                    <a:pt x="73" y="12"/>
                  </a:lnTo>
                  <a:lnTo>
                    <a:pt x="59" y="3"/>
                  </a:lnTo>
                  <a:lnTo>
                    <a:pt x="43" y="0"/>
                  </a:lnTo>
                  <a:lnTo>
                    <a:pt x="26" y="3"/>
                  </a:lnTo>
                  <a:lnTo>
                    <a:pt x="13" y="12"/>
                  </a:lnTo>
                  <a:lnTo>
                    <a:pt x="3" y="26"/>
                  </a:lnTo>
                  <a:lnTo>
                    <a:pt x="0" y="42"/>
                  </a:lnTo>
                  <a:close/>
                </a:path>
              </a:pathLst>
            </a:custGeom>
            <a:solidFill>
              <a:srgbClr val="FAC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0" name="Freeform 145">
              <a:extLst>
                <a:ext uri="{FF2B5EF4-FFF2-40B4-BE49-F238E27FC236}">
                  <a16:creationId xmlns:a16="http://schemas.microsoft.com/office/drawing/2014/main" id="{E7D9E52C-F0D9-4E6B-89B2-8B839701F838}"/>
                </a:ext>
              </a:extLst>
            </p:cNvPr>
            <p:cNvSpPr>
              <a:spLocks/>
            </p:cNvSpPr>
            <p:nvPr/>
          </p:nvSpPr>
          <p:spPr bwMode="auto">
            <a:xfrm>
              <a:off x="7270" y="826"/>
              <a:ext cx="85" cy="85"/>
            </a:xfrm>
            <a:custGeom>
              <a:avLst/>
              <a:gdLst>
                <a:gd name="T0" fmla="+- 0 7270 7270"/>
                <a:gd name="T1" fmla="*/ T0 w 85"/>
                <a:gd name="T2" fmla="+- 0 869 827"/>
                <a:gd name="T3" fmla="*/ 869 h 85"/>
                <a:gd name="T4" fmla="+- 0 7273 7270"/>
                <a:gd name="T5" fmla="*/ T4 w 85"/>
                <a:gd name="T6" fmla="+- 0 886 827"/>
                <a:gd name="T7" fmla="*/ 886 h 85"/>
                <a:gd name="T8" fmla="+- 0 7283 7270"/>
                <a:gd name="T9" fmla="*/ T8 w 85"/>
                <a:gd name="T10" fmla="+- 0 899 827"/>
                <a:gd name="T11" fmla="*/ 899 h 85"/>
                <a:gd name="T12" fmla="+- 0 7296 7270"/>
                <a:gd name="T13" fmla="*/ T12 w 85"/>
                <a:gd name="T14" fmla="+- 0 908 827"/>
                <a:gd name="T15" fmla="*/ 908 h 85"/>
                <a:gd name="T16" fmla="+- 0 7313 7270"/>
                <a:gd name="T17" fmla="*/ T16 w 85"/>
                <a:gd name="T18" fmla="+- 0 912 827"/>
                <a:gd name="T19" fmla="*/ 912 h 85"/>
                <a:gd name="T20" fmla="+- 0 7329 7270"/>
                <a:gd name="T21" fmla="*/ T20 w 85"/>
                <a:gd name="T22" fmla="+- 0 908 827"/>
                <a:gd name="T23" fmla="*/ 908 h 85"/>
                <a:gd name="T24" fmla="+- 0 7343 7270"/>
                <a:gd name="T25" fmla="*/ T24 w 85"/>
                <a:gd name="T26" fmla="+- 0 899 827"/>
                <a:gd name="T27" fmla="*/ 899 h 85"/>
                <a:gd name="T28" fmla="+- 0 7352 7270"/>
                <a:gd name="T29" fmla="*/ T28 w 85"/>
                <a:gd name="T30" fmla="+- 0 886 827"/>
                <a:gd name="T31" fmla="*/ 886 h 85"/>
                <a:gd name="T32" fmla="+- 0 7355 7270"/>
                <a:gd name="T33" fmla="*/ T32 w 85"/>
                <a:gd name="T34" fmla="+- 0 869 827"/>
                <a:gd name="T35" fmla="*/ 869 h 85"/>
                <a:gd name="T36" fmla="+- 0 7352 7270"/>
                <a:gd name="T37" fmla="*/ T36 w 85"/>
                <a:gd name="T38" fmla="+- 0 853 827"/>
                <a:gd name="T39" fmla="*/ 853 h 85"/>
                <a:gd name="T40" fmla="+- 0 7343 7270"/>
                <a:gd name="T41" fmla="*/ T40 w 85"/>
                <a:gd name="T42" fmla="+- 0 839 827"/>
                <a:gd name="T43" fmla="*/ 839 h 85"/>
                <a:gd name="T44" fmla="+- 0 7329 7270"/>
                <a:gd name="T45" fmla="*/ T44 w 85"/>
                <a:gd name="T46" fmla="+- 0 830 827"/>
                <a:gd name="T47" fmla="*/ 830 h 85"/>
                <a:gd name="T48" fmla="+- 0 7313 7270"/>
                <a:gd name="T49" fmla="*/ T48 w 85"/>
                <a:gd name="T50" fmla="+- 0 827 827"/>
                <a:gd name="T51" fmla="*/ 827 h 85"/>
                <a:gd name="T52" fmla="+- 0 7296 7270"/>
                <a:gd name="T53" fmla="*/ T52 w 85"/>
                <a:gd name="T54" fmla="+- 0 830 827"/>
                <a:gd name="T55" fmla="*/ 830 h 85"/>
                <a:gd name="T56" fmla="+- 0 7283 7270"/>
                <a:gd name="T57" fmla="*/ T56 w 85"/>
                <a:gd name="T58" fmla="+- 0 839 827"/>
                <a:gd name="T59" fmla="*/ 839 h 85"/>
                <a:gd name="T60" fmla="+- 0 7273 7270"/>
                <a:gd name="T61" fmla="*/ T60 w 85"/>
                <a:gd name="T62" fmla="+- 0 853 827"/>
                <a:gd name="T63" fmla="*/ 853 h 85"/>
                <a:gd name="T64" fmla="+- 0 7270 7270"/>
                <a:gd name="T65" fmla="*/ T64 w 85"/>
                <a:gd name="T66" fmla="+- 0 869 827"/>
                <a:gd name="T67" fmla="*/ 869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5" h="85">
                  <a:moveTo>
                    <a:pt x="0" y="42"/>
                  </a:moveTo>
                  <a:lnTo>
                    <a:pt x="3" y="59"/>
                  </a:lnTo>
                  <a:lnTo>
                    <a:pt x="13" y="72"/>
                  </a:lnTo>
                  <a:lnTo>
                    <a:pt x="26" y="81"/>
                  </a:lnTo>
                  <a:lnTo>
                    <a:pt x="43" y="85"/>
                  </a:lnTo>
                  <a:lnTo>
                    <a:pt x="59" y="81"/>
                  </a:lnTo>
                  <a:lnTo>
                    <a:pt x="73" y="72"/>
                  </a:lnTo>
                  <a:lnTo>
                    <a:pt x="82" y="59"/>
                  </a:lnTo>
                  <a:lnTo>
                    <a:pt x="85" y="42"/>
                  </a:lnTo>
                  <a:lnTo>
                    <a:pt x="82" y="26"/>
                  </a:lnTo>
                  <a:lnTo>
                    <a:pt x="73" y="12"/>
                  </a:lnTo>
                  <a:lnTo>
                    <a:pt x="59" y="3"/>
                  </a:lnTo>
                  <a:lnTo>
                    <a:pt x="43" y="0"/>
                  </a:lnTo>
                  <a:lnTo>
                    <a:pt x="26" y="3"/>
                  </a:lnTo>
                  <a:lnTo>
                    <a:pt x="13" y="12"/>
                  </a:lnTo>
                  <a:lnTo>
                    <a:pt x="3" y="26"/>
                  </a:lnTo>
                  <a:lnTo>
                    <a:pt x="0" y="42"/>
                  </a:lnTo>
                  <a:close/>
                </a:path>
              </a:pathLst>
            </a:custGeom>
            <a:solidFill>
              <a:srgbClr val="DC9F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1" name="Freeform 144">
              <a:extLst>
                <a:ext uri="{FF2B5EF4-FFF2-40B4-BE49-F238E27FC236}">
                  <a16:creationId xmlns:a16="http://schemas.microsoft.com/office/drawing/2014/main" id="{7BD06808-9196-4C2A-8138-AB679EC7023A}"/>
                </a:ext>
              </a:extLst>
            </p:cNvPr>
            <p:cNvSpPr>
              <a:spLocks/>
            </p:cNvSpPr>
            <p:nvPr/>
          </p:nvSpPr>
          <p:spPr bwMode="auto">
            <a:xfrm>
              <a:off x="7270" y="966"/>
              <a:ext cx="85" cy="85"/>
            </a:xfrm>
            <a:custGeom>
              <a:avLst/>
              <a:gdLst>
                <a:gd name="T0" fmla="+- 0 7270 7270"/>
                <a:gd name="T1" fmla="*/ T0 w 85"/>
                <a:gd name="T2" fmla="+- 0 1009 966"/>
                <a:gd name="T3" fmla="*/ 1009 h 85"/>
                <a:gd name="T4" fmla="+- 0 7273 7270"/>
                <a:gd name="T5" fmla="*/ T4 w 85"/>
                <a:gd name="T6" fmla="+- 0 1025 966"/>
                <a:gd name="T7" fmla="*/ 1025 h 85"/>
                <a:gd name="T8" fmla="+- 0 7283 7270"/>
                <a:gd name="T9" fmla="*/ T8 w 85"/>
                <a:gd name="T10" fmla="+- 0 1039 966"/>
                <a:gd name="T11" fmla="*/ 1039 h 85"/>
                <a:gd name="T12" fmla="+- 0 7296 7270"/>
                <a:gd name="T13" fmla="*/ T12 w 85"/>
                <a:gd name="T14" fmla="+- 0 1048 966"/>
                <a:gd name="T15" fmla="*/ 1048 h 85"/>
                <a:gd name="T16" fmla="+- 0 7313 7270"/>
                <a:gd name="T17" fmla="*/ T16 w 85"/>
                <a:gd name="T18" fmla="+- 0 1051 966"/>
                <a:gd name="T19" fmla="*/ 1051 h 85"/>
                <a:gd name="T20" fmla="+- 0 7329 7270"/>
                <a:gd name="T21" fmla="*/ T20 w 85"/>
                <a:gd name="T22" fmla="+- 0 1048 966"/>
                <a:gd name="T23" fmla="*/ 1048 h 85"/>
                <a:gd name="T24" fmla="+- 0 7343 7270"/>
                <a:gd name="T25" fmla="*/ T24 w 85"/>
                <a:gd name="T26" fmla="+- 0 1039 966"/>
                <a:gd name="T27" fmla="*/ 1039 h 85"/>
                <a:gd name="T28" fmla="+- 0 7352 7270"/>
                <a:gd name="T29" fmla="*/ T28 w 85"/>
                <a:gd name="T30" fmla="+- 0 1025 966"/>
                <a:gd name="T31" fmla="*/ 1025 h 85"/>
                <a:gd name="T32" fmla="+- 0 7355 7270"/>
                <a:gd name="T33" fmla="*/ T32 w 85"/>
                <a:gd name="T34" fmla="+- 0 1009 966"/>
                <a:gd name="T35" fmla="*/ 1009 h 85"/>
                <a:gd name="T36" fmla="+- 0 7352 7270"/>
                <a:gd name="T37" fmla="*/ T36 w 85"/>
                <a:gd name="T38" fmla="+- 0 992 966"/>
                <a:gd name="T39" fmla="*/ 992 h 85"/>
                <a:gd name="T40" fmla="+- 0 7343 7270"/>
                <a:gd name="T41" fmla="*/ T40 w 85"/>
                <a:gd name="T42" fmla="+- 0 979 966"/>
                <a:gd name="T43" fmla="*/ 979 h 85"/>
                <a:gd name="T44" fmla="+- 0 7329 7270"/>
                <a:gd name="T45" fmla="*/ T44 w 85"/>
                <a:gd name="T46" fmla="+- 0 970 966"/>
                <a:gd name="T47" fmla="*/ 970 h 85"/>
                <a:gd name="T48" fmla="+- 0 7313 7270"/>
                <a:gd name="T49" fmla="*/ T48 w 85"/>
                <a:gd name="T50" fmla="+- 0 966 966"/>
                <a:gd name="T51" fmla="*/ 966 h 85"/>
                <a:gd name="T52" fmla="+- 0 7296 7270"/>
                <a:gd name="T53" fmla="*/ T52 w 85"/>
                <a:gd name="T54" fmla="+- 0 970 966"/>
                <a:gd name="T55" fmla="*/ 970 h 85"/>
                <a:gd name="T56" fmla="+- 0 7283 7270"/>
                <a:gd name="T57" fmla="*/ T56 w 85"/>
                <a:gd name="T58" fmla="+- 0 979 966"/>
                <a:gd name="T59" fmla="*/ 979 h 85"/>
                <a:gd name="T60" fmla="+- 0 7273 7270"/>
                <a:gd name="T61" fmla="*/ T60 w 85"/>
                <a:gd name="T62" fmla="+- 0 992 966"/>
                <a:gd name="T63" fmla="*/ 992 h 85"/>
                <a:gd name="T64" fmla="+- 0 7270 7270"/>
                <a:gd name="T65" fmla="*/ T64 w 85"/>
                <a:gd name="T66" fmla="+- 0 1009 966"/>
                <a:gd name="T67" fmla="*/ 1009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5" h="85">
                  <a:moveTo>
                    <a:pt x="0" y="43"/>
                  </a:moveTo>
                  <a:lnTo>
                    <a:pt x="3" y="59"/>
                  </a:lnTo>
                  <a:lnTo>
                    <a:pt x="13" y="73"/>
                  </a:lnTo>
                  <a:lnTo>
                    <a:pt x="26" y="82"/>
                  </a:lnTo>
                  <a:lnTo>
                    <a:pt x="43" y="85"/>
                  </a:lnTo>
                  <a:lnTo>
                    <a:pt x="59" y="82"/>
                  </a:lnTo>
                  <a:lnTo>
                    <a:pt x="73" y="73"/>
                  </a:lnTo>
                  <a:lnTo>
                    <a:pt x="82" y="59"/>
                  </a:lnTo>
                  <a:lnTo>
                    <a:pt x="85" y="43"/>
                  </a:lnTo>
                  <a:lnTo>
                    <a:pt x="82" y="26"/>
                  </a:lnTo>
                  <a:lnTo>
                    <a:pt x="73" y="13"/>
                  </a:lnTo>
                  <a:lnTo>
                    <a:pt x="59" y="4"/>
                  </a:lnTo>
                  <a:lnTo>
                    <a:pt x="43" y="0"/>
                  </a:lnTo>
                  <a:lnTo>
                    <a:pt x="26" y="4"/>
                  </a:lnTo>
                  <a:lnTo>
                    <a:pt x="13" y="13"/>
                  </a:lnTo>
                  <a:lnTo>
                    <a:pt x="3" y="26"/>
                  </a:lnTo>
                  <a:lnTo>
                    <a:pt x="0" y="43"/>
                  </a:lnTo>
                  <a:close/>
                </a:path>
              </a:pathLst>
            </a:custGeom>
            <a:solidFill>
              <a:srgbClr val="C27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2" name="Freeform 143">
              <a:extLst>
                <a:ext uri="{FF2B5EF4-FFF2-40B4-BE49-F238E27FC236}">
                  <a16:creationId xmlns:a16="http://schemas.microsoft.com/office/drawing/2014/main" id="{F89E0A19-0BA9-4E35-B2B6-F367934CC9FE}"/>
                </a:ext>
              </a:extLst>
            </p:cNvPr>
            <p:cNvSpPr>
              <a:spLocks/>
            </p:cNvSpPr>
            <p:nvPr/>
          </p:nvSpPr>
          <p:spPr bwMode="auto">
            <a:xfrm>
              <a:off x="7270" y="1106"/>
              <a:ext cx="85" cy="85"/>
            </a:xfrm>
            <a:custGeom>
              <a:avLst/>
              <a:gdLst>
                <a:gd name="T0" fmla="+- 0 7270 7270"/>
                <a:gd name="T1" fmla="*/ T0 w 85"/>
                <a:gd name="T2" fmla="+- 0 1149 1106"/>
                <a:gd name="T3" fmla="*/ 1149 h 85"/>
                <a:gd name="T4" fmla="+- 0 7273 7270"/>
                <a:gd name="T5" fmla="*/ T4 w 85"/>
                <a:gd name="T6" fmla="+- 0 1165 1106"/>
                <a:gd name="T7" fmla="*/ 1165 h 85"/>
                <a:gd name="T8" fmla="+- 0 7283 7270"/>
                <a:gd name="T9" fmla="*/ T8 w 85"/>
                <a:gd name="T10" fmla="+- 0 1179 1106"/>
                <a:gd name="T11" fmla="*/ 1179 h 85"/>
                <a:gd name="T12" fmla="+- 0 7296 7270"/>
                <a:gd name="T13" fmla="*/ T12 w 85"/>
                <a:gd name="T14" fmla="+- 0 1188 1106"/>
                <a:gd name="T15" fmla="*/ 1188 h 85"/>
                <a:gd name="T16" fmla="+- 0 7313 7270"/>
                <a:gd name="T17" fmla="*/ T16 w 85"/>
                <a:gd name="T18" fmla="+- 0 1191 1106"/>
                <a:gd name="T19" fmla="*/ 1191 h 85"/>
                <a:gd name="T20" fmla="+- 0 7329 7270"/>
                <a:gd name="T21" fmla="*/ T20 w 85"/>
                <a:gd name="T22" fmla="+- 0 1188 1106"/>
                <a:gd name="T23" fmla="*/ 1188 h 85"/>
                <a:gd name="T24" fmla="+- 0 7343 7270"/>
                <a:gd name="T25" fmla="*/ T24 w 85"/>
                <a:gd name="T26" fmla="+- 0 1179 1106"/>
                <a:gd name="T27" fmla="*/ 1179 h 85"/>
                <a:gd name="T28" fmla="+- 0 7352 7270"/>
                <a:gd name="T29" fmla="*/ T28 w 85"/>
                <a:gd name="T30" fmla="+- 0 1165 1106"/>
                <a:gd name="T31" fmla="*/ 1165 h 85"/>
                <a:gd name="T32" fmla="+- 0 7355 7270"/>
                <a:gd name="T33" fmla="*/ T32 w 85"/>
                <a:gd name="T34" fmla="+- 0 1149 1106"/>
                <a:gd name="T35" fmla="*/ 1149 h 85"/>
                <a:gd name="T36" fmla="+- 0 7352 7270"/>
                <a:gd name="T37" fmla="*/ T36 w 85"/>
                <a:gd name="T38" fmla="+- 0 1132 1106"/>
                <a:gd name="T39" fmla="*/ 1132 h 85"/>
                <a:gd name="T40" fmla="+- 0 7343 7270"/>
                <a:gd name="T41" fmla="*/ T40 w 85"/>
                <a:gd name="T42" fmla="+- 0 1119 1106"/>
                <a:gd name="T43" fmla="*/ 1119 h 85"/>
                <a:gd name="T44" fmla="+- 0 7329 7270"/>
                <a:gd name="T45" fmla="*/ T44 w 85"/>
                <a:gd name="T46" fmla="+- 0 1110 1106"/>
                <a:gd name="T47" fmla="*/ 1110 h 85"/>
                <a:gd name="T48" fmla="+- 0 7313 7270"/>
                <a:gd name="T49" fmla="*/ T48 w 85"/>
                <a:gd name="T50" fmla="+- 0 1106 1106"/>
                <a:gd name="T51" fmla="*/ 1106 h 85"/>
                <a:gd name="T52" fmla="+- 0 7296 7270"/>
                <a:gd name="T53" fmla="*/ T52 w 85"/>
                <a:gd name="T54" fmla="+- 0 1110 1106"/>
                <a:gd name="T55" fmla="*/ 1110 h 85"/>
                <a:gd name="T56" fmla="+- 0 7283 7270"/>
                <a:gd name="T57" fmla="*/ T56 w 85"/>
                <a:gd name="T58" fmla="+- 0 1119 1106"/>
                <a:gd name="T59" fmla="*/ 1119 h 85"/>
                <a:gd name="T60" fmla="+- 0 7273 7270"/>
                <a:gd name="T61" fmla="*/ T60 w 85"/>
                <a:gd name="T62" fmla="+- 0 1132 1106"/>
                <a:gd name="T63" fmla="*/ 1132 h 85"/>
                <a:gd name="T64" fmla="+- 0 7270 7270"/>
                <a:gd name="T65" fmla="*/ T64 w 85"/>
                <a:gd name="T66" fmla="+- 0 1149 1106"/>
                <a:gd name="T67" fmla="*/ 1149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5" h="85">
                  <a:moveTo>
                    <a:pt x="0" y="43"/>
                  </a:moveTo>
                  <a:lnTo>
                    <a:pt x="3" y="59"/>
                  </a:lnTo>
                  <a:lnTo>
                    <a:pt x="13" y="73"/>
                  </a:lnTo>
                  <a:lnTo>
                    <a:pt x="26" y="82"/>
                  </a:lnTo>
                  <a:lnTo>
                    <a:pt x="43" y="85"/>
                  </a:lnTo>
                  <a:lnTo>
                    <a:pt x="59" y="82"/>
                  </a:lnTo>
                  <a:lnTo>
                    <a:pt x="73" y="73"/>
                  </a:lnTo>
                  <a:lnTo>
                    <a:pt x="82" y="59"/>
                  </a:lnTo>
                  <a:lnTo>
                    <a:pt x="85" y="43"/>
                  </a:lnTo>
                  <a:lnTo>
                    <a:pt x="82" y="26"/>
                  </a:lnTo>
                  <a:lnTo>
                    <a:pt x="73" y="13"/>
                  </a:lnTo>
                  <a:lnTo>
                    <a:pt x="59" y="4"/>
                  </a:lnTo>
                  <a:lnTo>
                    <a:pt x="43" y="0"/>
                  </a:lnTo>
                  <a:lnTo>
                    <a:pt x="26" y="4"/>
                  </a:lnTo>
                  <a:lnTo>
                    <a:pt x="13" y="13"/>
                  </a:lnTo>
                  <a:lnTo>
                    <a:pt x="3" y="26"/>
                  </a:lnTo>
                  <a:lnTo>
                    <a:pt x="0" y="43"/>
                  </a:lnTo>
                  <a:close/>
                </a:path>
              </a:pathLst>
            </a:custGeom>
            <a:solidFill>
              <a:srgbClr val="AA5E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3" name="Freeform 142">
              <a:extLst>
                <a:ext uri="{FF2B5EF4-FFF2-40B4-BE49-F238E27FC236}">
                  <a16:creationId xmlns:a16="http://schemas.microsoft.com/office/drawing/2014/main" id="{CE9AB914-188F-4425-9CCD-CBBCA98B71CF}"/>
                </a:ext>
              </a:extLst>
            </p:cNvPr>
            <p:cNvSpPr>
              <a:spLocks/>
            </p:cNvSpPr>
            <p:nvPr/>
          </p:nvSpPr>
          <p:spPr bwMode="auto">
            <a:xfrm>
              <a:off x="203" y="0"/>
              <a:ext cx="402" cy="402"/>
            </a:xfrm>
            <a:custGeom>
              <a:avLst/>
              <a:gdLst>
                <a:gd name="T0" fmla="+- 0 203 203"/>
                <a:gd name="T1" fmla="*/ T0 w 402"/>
                <a:gd name="T2" fmla="*/ 201 h 402"/>
                <a:gd name="T3" fmla="+- 0 219 203"/>
                <a:gd name="T4" fmla="*/ T3 w 402"/>
                <a:gd name="T5" fmla="*/ 279 h 402"/>
                <a:gd name="T6" fmla="+- 0 262 203"/>
                <a:gd name="T7" fmla="*/ T6 w 402"/>
                <a:gd name="T8" fmla="*/ 342 h 402"/>
                <a:gd name="T9" fmla="+- 0 326 203"/>
                <a:gd name="T10" fmla="*/ T9 w 402"/>
                <a:gd name="T11" fmla="*/ 385 h 402"/>
                <a:gd name="T12" fmla="+- 0 404 203"/>
                <a:gd name="T13" fmla="*/ T12 w 402"/>
                <a:gd name="T14" fmla="*/ 401 h 402"/>
                <a:gd name="T15" fmla="+- 0 482 203"/>
                <a:gd name="T16" fmla="*/ T15 w 402"/>
                <a:gd name="T17" fmla="*/ 385 h 402"/>
                <a:gd name="T18" fmla="+- 0 546 203"/>
                <a:gd name="T19" fmla="*/ T18 w 402"/>
                <a:gd name="T20" fmla="*/ 342 h 402"/>
                <a:gd name="T21" fmla="+- 0 589 203"/>
                <a:gd name="T22" fmla="*/ T21 w 402"/>
                <a:gd name="T23" fmla="*/ 279 h 402"/>
                <a:gd name="T24" fmla="+- 0 604 203"/>
                <a:gd name="T25" fmla="*/ T24 w 402"/>
                <a:gd name="T26" fmla="*/ 201 h 402"/>
                <a:gd name="T27" fmla="+- 0 589 203"/>
                <a:gd name="T28" fmla="*/ T27 w 402"/>
                <a:gd name="T29" fmla="*/ 123 h 402"/>
                <a:gd name="T30" fmla="+- 0 546 203"/>
                <a:gd name="T31" fmla="*/ T30 w 402"/>
                <a:gd name="T32" fmla="*/ 59 h 402"/>
                <a:gd name="T33" fmla="+- 0 482 203"/>
                <a:gd name="T34" fmla="*/ T33 w 402"/>
                <a:gd name="T35" fmla="*/ 16 h 402"/>
                <a:gd name="T36" fmla="+- 0 404 203"/>
                <a:gd name="T37" fmla="*/ T36 w 402"/>
                <a:gd name="T38" fmla="*/ 0 h 402"/>
                <a:gd name="T39" fmla="+- 0 326 203"/>
                <a:gd name="T40" fmla="*/ T39 w 402"/>
                <a:gd name="T41" fmla="*/ 16 h 402"/>
                <a:gd name="T42" fmla="+- 0 262 203"/>
                <a:gd name="T43" fmla="*/ T42 w 402"/>
                <a:gd name="T44" fmla="*/ 59 h 402"/>
                <a:gd name="T45" fmla="+- 0 219 203"/>
                <a:gd name="T46" fmla="*/ T45 w 402"/>
                <a:gd name="T47" fmla="*/ 123 h 402"/>
                <a:gd name="T48" fmla="+- 0 203 203"/>
                <a:gd name="T49" fmla="*/ T48 w 402"/>
                <a:gd name="T50" fmla="*/ 201 h 402"/>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Lst>
              <a:rect l="0" t="0" r="r" b="b"/>
              <a:pathLst>
                <a:path w="402" h="402">
                  <a:moveTo>
                    <a:pt x="0" y="201"/>
                  </a:moveTo>
                  <a:lnTo>
                    <a:pt x="16" y="279"/>
                  </a:lnTo>
                  <a:lnTo>
                    <a:pt x="59" y="342"/>
                  </a:lnTo>
                  <a:lnTo>
                    <a:pt x="123" y="385"/>
                  </a:lnTo>
                  <a:lnTo>
                    <a:pt x="201" y="401"/>
                  </a:lnTo>
                  <a:lnTo>
                    <a:pt x="279" y="385"/>
                  </a:lnTo>
                  <a:lnTo>
                    <a:pt x="343" y="342"/>
                  </a:lnTo>
                  <a:lnTo>
                    <a:pt x="386" y="279"/>
                  </a:lnTo>
                  <a:lnTo>
                    <a:pt x="401" y="201"/>
                  </a:lnTo>
                  <a:lnTo>
                    <a:pt x="386" y="123"/>
                  </a:lnTo>
                  <a:lnTo>
                    <a:pt x="343" y="59"/>
                  </a:lnTo>
                  <a:lnTo>
                    <a:pt x="279" y="16"/>
                  </a:lnTo>
                  <a:lnTo>
                    <a:pt x="201" y="0"/>
                  </a:lnTo>
                  <a:lnTo>
                    <a:pt x="123" y="16"/>
                  </a:lnTo>
                  <a:lnTo>
                    <a:pt x="59" y="59"/>
                  </a:lnTo>
                  <a:lnTo>
                    <a:pt x="16" y="123"/>
                  </a:lnTo>
                  <a:lnTo>
                    <a:pt x="0" y="201"/>
                  </a:lnTo>
                  <a:close/>
                </a:path>
              </a:pathLst>
            </a:custGeom>
            <a:solidFill>
              <a:srgbClr val="528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4" name="Freeform 141">
              <a:extLst>
                <a:ext uri="{FF2B5EF4-FFF2-40B4-BE49-F238E27FC236}">
                  <a16:creationId xmlns:a16="http://schemas.microsoft.com/office/drawing/2014/main" id="{9B7F0C41-C446-4484-86D4-48A35C9B0F03}"/>
                </a:ext>
              </a:extLst>
            </p:cNvPr>
            <p:cNvSpPr>
              <a:spLocks/>
            </p:cNvSpPr>
            <p:nvPr/>
          </p:nvSpPr>
          <p:spPr bwMode="auto">
            <a:xfrm>
              <a:off x="361" y="186"/>
              <a:ext cx="85" cy="85"/>
            </a:xfrm>
            <a:custGeom>
              <a:avLst/>
              <a:gdLst>
                <a:gd name="T0" fmla="+- 0 362 362"/>
                <a:gd name="T1" fmla="*/ T0 w 85"/>
                <a:gd name="T2" fmla="+- 0 229 187"/>
                <a:gd name="T3" fmla="*/ 229 h 85"/>
                <a:gd name="T4" fmla="+- 0 365 362"/>
                <a:gd name="T5" fmla="*/ T4 w 85"/>
                <a:gd name="T6" fmla="+- 0 246 187"/>
                <a:gd name="T7" fmla="*/ 246 h 85"/>
                <a:gd name="T8" fmla="+- 0 374 362"/>
                <a:gd name="T9" fmla="*/ T8 w 85"/>
                <a:gd name="T10" fmla="+- 0 259 187"/>
                <a:gd name="T11" fmla="*/ 259 h 85"/>
                <a:gd name="T12" fmla="+- 0 388 362"/>
                <a:gd name="T13" fmla="*/ T12 w 85"/>
                <a:gd name="T14" fmla="+- 0 268 187"/>
                <a:gd name="T15" fmla="*/ 268 h 85"/>
                <a:gd name="T16" fmla="+- 0 404 362"/>
                <a:gd name="T17" fmla="*/ T16 w 85"/>
                <a:gd name="T18" fmla="+- 0 272 187"/>
                <a:gd name="T19" fmla="*/ 272 h 85"/>
                <a:gd name="T20" fmla="+- 0 421 362"/>
                <a:gd name="T21" fmla="*/ T20 w 85"/>
                <a:gd name="T22" fmla="+- 0 268 187"/>
                <a:gd name="T23" fmla="*/ 268 h 85"/>
                <a:gd name="T24" fmla="+- 0 434 362"/>
                <a:gd name="T25" fmla="*/ T24 w 85"/>
                <a:gd name="T26" fmla="+- 0 259 187"/>
                <a:gd name="T27" fmla="*/ 259 h 85"/>
                <a:gd name="T28" fmla="+- 0 443 362"/>
                <a:gd name="T29" fmla="*/ T28 w 85"/>
                <a:gd name="T30" fmla="+- 0 246 187"/>
                <a:gd name="T31" fmla="*/ 246 h 85"/>
                <a:gd name="T32" fmla="+- 0 447 362"/>
                <a:gd name="T33" fmla="*/ T32 w 85"/>
                <a:gd name="T34" fmla="+- 0 229 187"/>
                <a:gd name="T35" fmla="*/ 229 h 85"/>
                <a:gd name="T36" fmla="+- 0 443 362"/>
                <a:gd name="T37" fmla="*/ T36 w 85"/>
                <a:gd name="T38" fmla="+- 0 213 187"/>
                <a:gd name="T39" fmla="*/ 213 h 85"/>
                <a:gd name="T40" fmla="+- 0 434 362"/>
                <a:gd name="T41" fmla="*/ T40 w 85"/>
                <a:gd name="T42" fmla="+- 0 199 187"/>
                <a:gd name="T43" fmla="*/ 199 h 85"/>
                <a:gd name="T44" fmla="+- 0 421 362"/>
                <a:gd name="T45" fmla="*/ T44 w 85"/>
                <a:gd name="T46" fmla="+- 0 190 187"/>
                <a:gd name="T47" fmla="*/ 190 h 85"/>
                <a:gd name="T48" fmla="+- 0 404 362"/>
                <a:gd name="T49" fmla="*/ T48 w 85"/>
                <a:gd name="T50" fmla="+- 0 187 187"/>
                <a:gd name="T51" fmla="*/ 187 h 85"/>
                <a:gd name="T52" fmla="+- 0 388 362"/>
                <a:gd name="T53" fmla="*/ T52 w 85"/>
                <a:gd name="T54" fmla="+- 0 190 187"/>
                <a:gd name="T55" fmla="*/ 190 h 85"/>
                <a:gd name="T56" fmla="+- 0 374 362"/>
                <a:gd name="T57" fmla="*/ T56 w 85"/>
                <a:gd name="T58" fmla="+- 0 199 187"/>
                <a:gd name="T59" fmla="*/ 199 h 85"/>
                <a:gd name="T60" fmla="+- 0 365 362"/>
                <a:gd name="T61" fmla="*/ T60 w 85"/>
                <a:gd name="T62" fmla="+- 0 213 187"/>
                <a:gd name="T63" fmla="*/ 213 h 85"/>
                <a:gd name="T64" fmla="+- 0 362 362"/>
                <a:gd name="T65" fmla="*/ T64 w 85"/>
                <a:gd name="T66" fmla="+- 0 229 187"/>
                <a:gd name="T67" fmla="*/ 229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5" h="85">
                  <a:moveTo>
                    <a:pt x="0" y="42"/>
                  </a:moveTo>
                  <a:lnTo>
                    <a:pt x="3" y="59"/>
                  </a:lnTo>
                  <a:lnTo>
                    <a:pt x="12" y="72"/>
                  </a:lnTo>
                  <a:lnTo>
                    <a:pt x="26" y="81"/>
                  </a:lnTo>
                  <a:lnTo>
                    <a:pt x="42" y="85"/>
                  </a:lnTo>
                  <a:lnTo>
                    <a:pt x="59" y="81"/>
                  </a:lnTo>
                  <a:lnTo>
                    <a:pt x="72" y="72"/>
                  </a:lnTo>
                  <a:lnTo>
                    <a:pt x="81" y="59"/>
                  </a:lnTo>
                  <a:lnTo>
                    <a:pt x="85" y="42"/>
                  </a:lnTo>
                  <a:lnTo>
                    <a:pt x="81" y="26"/>
                  </a:lnTo>
                  <a:lnTo>
                    <a:pt x="72" y="12"/>
                  </a:lnTo>
                  <a:lnTo>
                    <a:pt x="59" y="3"/>
                  </a:lnTo>
                  <a:lnTo>
                    <a:pt x="42" y="0"/>
                  </a:lnTo>
                  <a:lnTo>
                    <a:pt x="26" y="3"/>
                  </a:lnTo>
                  <a:lnTo>
                    <a:pt x="12" y="12"/>
                  </a:lnTo>
                  <a:lnTo>
                    <a:pt x="3" y="26"/>
                  </a:lnTo>
                  <a:lnTo>
                    <a:pt x="0" y="42"/>
                  </a:lnTo>
                  <a:close/>
                </a:path>
              </a:pathLst>
            </a:custGeom>
            <a:solidFill>
              <a:srgbClr val="DFEC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5" name="Freeform 140">
              <a:extLst>
                <a:ext uri="{FF2B5EF4-FFF2-40B4-BE49-F238E27FC236}">
                  <a16:creationId xmlns:a16="http://schemas.microsoft.com/office/drawing/2014/main" id="{1A2422C2-E6A2-457D-BDA5-05CCEB01CD48}"/>
                </a:ext>
              </a:extLst>
            </p:cNvPr>
            <p:cNvSpPr>
              <a:spLocks/>
            </p:cNvSpPr>
            <p:nvPr/>
          </p:nvSpPr>
          <p:spPr bwMode="auto">
            <a:xfrm>
              <a:off x="361" y="326"/>
              <a:ext cx="85" cy="85"/>
            </a:xfrm>
            <a:custGeom>
              <a:avLst/>
              <a:gdLst>
                <a:gd name="T0" fmla="+- 0 362 362"/>
                <a:gd name="T1" fmla="*/ T0 w 85"/>
                <a:gd name="T2" fmla="+- 0 369 327"/>
                <a:gd name="T3" fmla="*/ 369 h 85"/>
                <a:gd name="T4" fmla="+- 0 365 362"/>
                <a:gd name="T5" fmla="*/ T4 w 85"/>
                <a:gd name="T6" fmla="+- 0 386 327"/>
                <a:gd name="T7" fmla="*/ 386 h 85"/>
                <a:gd name="T8" fmla="+- 0 374 362"/>
                <a:gd name="T9" fmla="*/ T8 w 85"/>
                <a:gd name="T10" fmla="+- 0 399 327"/>
                <a:gd name="T11" fmla="*/ 399 h 85"/>
                <a:gd name="T12" fmla="+- 0 388 362"/>
                <a:gd name="T13" fmla="*/ T12 w 85"/>
                <a:gd name="T14" fmla="+- 0 408 327"/>
                <a:gd name="T15" fmla="*/ 408 h 85"/>
                <a:gd name="T16" fmla="+- 0 404 362"/>
                <a:gd name="T17" fmla="*/ T16 w 85"/>
                <a:gd name="T18" fmla="+- 0 412 327"/>
                <a:gd name="T19" fmla="*/ 412 h 85"/>
                <a:gd name="T20" fmla="+- 0 421 362"/>
                <a:gd name="T21" fmla="*/ T20 w 85"/>
                <a:gd name="T22" fmla="+- 0 408 327"/>
                <a:gd name="T23" fmla="*/ 408 h 85"/>
                <a:gd name="T24" fmla="+- 0 434 362"/>
                <a:gd name="T25" fmla="*/ T24 w 85"/>
                <a:gd name="T26" fmla="+- 0 399 327"/>
                <a:gd name="T27" fmla="*/ 399 h 85"/>
                <a:gd name="T28" fmla="+- 0 443 362"/>
                <a:gd name="T29" fmla="*/ T28 w 85"/>
                <a:gd name="T30" fmla="+- 0 386 327"/>
                <a:gd name="T31" fmla="*/ 386 h 85"/>
                <a:gd name="T32" fmla="+- 0 447 362"/>
                <a:gd name="T33" fmla="*/ T32 w 85"/>
                <a:gd name="T34" fmla="+- 0 369 327"/>
                <a:gd name="T35" fmla="*/ 369 h 85"/>
                <a:gd name="T36" fmla="+- 0 443 362"/>
                <a:gd name="T37" fmla="*/ T36 w 85"/>
                <a:gd name="T38" fmla="+- 0 353 327"/>
                <a:gd name="T39" fmla="*/ 353 h 85"/>
                <a:gd name="T40" fmla="+- 0 434 362"/>
                <a:gd name="T41" fmla="*/ T40 w 85"/>
                <a:gd name="T42" fmla="+- 0 339 327"/>
                <a:gd name="T43" fmla="*/ 339 h 85"/>
                <a:gd name="T44" fmla="+- 0 421 362"/>
                <a:gd name="T45" fmla="*/ T44 w 85"/>
                <a:gd name="T46" fmla="+- 0 330 327"/>
                <a:gd name="T47" fmla="*/ 330 h 85"/>
                <a:gd name="T48" fmla="+- 0 404 362"/>
                <a:gd name="T49" fmla="*/ T48 w 85"/>
                <a:gd name="T50" fmla="+- 0 327 327"/>
                <a:gd name="T51" fmla="*/ 327 h 85"/>
                <a:gd name="T52" fmla="+- 0 388 362"/>
                <a:gd name="T53" fmla="*/ T52 w 85"/>
                <a:gd name="T54" fmla="+- 0 330 327"/>
                <a:gd name="T55" fmla="*/ 330 h 85"/>
                <a:gd name="T56" fmla="+- 0 374 362"/>
                <a:gd name="T57" fmla="*/ T56 w 85"/>
                <a:gd name="T58" fmla="+- 0 339 327"/>
                <a:gd name="T59" fmla="*/ 339 h 85"/>
                <a:gd name="T60" fmla="+- 0 365 362"/>
                <a:gd name="T61" fmla="*/ T60 w 85"/>
                <a:gd name="T62" fmla="+- 0 353 327"/>
                <a:gd name="T63" fmla="*/ 353 h 85"/>
                <a:gd name="T64" fmla="+- 0 362 362"/>
                <a:gd name="T65" fmla="*/ T64 w 85"/>
                <a:gd name="T66" fmla="+- 0 369 327"/>
                <a:gd name="T67" fmla="*/ 369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5" h="85">
                  <a:moveTo>
                    <a:pt x="0" y="42"/>
                  </a:moveTo>
                  <a:lnTo>
                    <a:pt x="3" y="59"/>
                  </a:lnTo>
                  <a:lnTo>
                    <a:pt x="12" y="72"/>
                  </a:lnTo>
                  <a:lnTo>
                    <a:pt x="26" y="81"/>
                  </a:lnTo>
                  <a:lnTo>
                    <a:pt x="42" y="85"/>
                  </a:lnTo>
                  <a:lnTo>
                    <a:pt x="59" y="81"/>
                  </a:lnTo>
                  <a:lnTo>
                    <a:pt x="72" y="72"/>
                  </a:lnTo>
                  <a:lnTo>
                    <a:pt x="81" y="59"/>
                  </a:lnTo>
                  <a:lnTo>
                    <a:pt x="85" y="42"/>
                  </a:lnTo>
                  <a:lnTo>
                    <a:pt x="81" y="26"/>
                  </a:lnTo>
                  <a:lnTo>
                    <a:pt x="72" y="12"/>
                  </a:lnTo>
                  <a:lnTo>
                    <a:pt x="59" y="3"/>
                  </a:lnTo>
                  <a:lnTo>
                    <a:pt x="42" y="0"/>
                  </a:lnTo>
                  <a:lnTo>
                    <a:pt x="26" y="3"/>
                  </a:lnTo>
                  <a:lnTo>
                    <a:pt x="12" y="12"/>
                  </a:lnTo>
                  <a:lnTo>
                    <a:pt x="3" y="26"/>
                  </a:lnTo>
                  <a:lnTo>
                    <a:pt x="0" y="42"/>
                  </a:lnTo>
                  <a:close/>
                </a:path>
              </a:pathLst>
            </a:custGeom>
            <a:solidFill>
              <a:srgbClr val="C4DF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6" name="Freeform 139">
              <a:extLst>
                <a:ext uri="{FF2B5EF4-FFF2-40B4-BE49-F238E27FC236}">
                  <a16:creationId xmlns:a16="http://schemas.microsoft.com/office/drawing/2014/main" id="{32285092-2150-405E-BC1E-4F5E256C0123}"/>
                </a:ext>
              </a:extLst>
            </p:cNvPr>
            <p:cNvSpPr>
              <a:spLocks/>
            </p:cNvSpPr>
            <p:nvPr/>
          </p:nvSpPr>
          <p:spPr bwMode="auto">
            <a:xfrm>
              <a:off x="361" y="466"/>
              <a:ext cx="85" cy="85"/>
            </a:xfrm>
            <a:custGeom>
              <a:avLst/>
              <a:gdLst>
                <a:gd name="T0" fmla="+- 0 362 362"/>
                <a:gd name="T1" fmla="*/ T0 w 85"/>
                <a:gd name="T2" fmla="+- 0 509 466"/>
                <a:gd name="T3" fmla="*/ 509 h 85"/>
                <a:gd name="T4" fmla="+- 0 365 362"/>
                <a:gd name="T5" fmla="*/ T4 w 85"/>
                <a:gd name="T6" fmla="+- 0 525 466"/>
                <a:gd name="T7" fmla="*/ 525 h 85"/>
                <a:gd name="T8" fmla="+- 0 374 362"/>
                <a:gd name="T9" fmla="*/ T8 w 85"/>
                <a:gd name="T10" fmla="+- 0 539 466"/>
                <a:gd name="T11" fmla="*/ 539 h 85"/>
                <a:gd name="T12" fmla="+- 0 388 362"/>
                <a:gd name="T13" fmla="*/ T12 w 85"/>
                <a:gd name="T14" fmla="+- 0 548 466"/>
                <a:gd name="T15" fmla="*/ 548 h 85"/>
                <a:gd name="T16" fmla="+- 0 404 362"/>
                <a:gd name="T17" fmla="*/ T16 w 85"/>
                <a:gd name="T18" fmla="+- 0 551 466"/>
                <a:gd name="T19" fmla="*/ 551 h 85"/>
                <a:gd name="T20" fmla="+- 0 421 362"/>
                <a:gd name="T21" fmla="*/ T20 w 85"/>
                <a:gd name="T22" fmla="+- 0 548 466"/>
                <a:gd name="T23" fmla="*/ 548 h 85"/>
                <a:gd name="T24" fmla="+- 0 434 362"/>
                <a:gd name="T25" fmla="*/ T24 w 85"/>
                <a:gd name="T26" fmla="+- 0 539 466"/>
                <a:gd name="T27" fmla="*/ 539 h 85"/>
                <a:gd name="T28" fmla="+- 0 443 362"/>
                <a:gd name="T29" fmla="*/ T28 w 85"/>
                <a:gd name="T30" fmla="+- 0 525 466"/>
                <a:gd name="T31" fmla="*/ 525 h 85"/>
                <a:gd name="T32" fmla="+- 0 447 362"/>
                <a:gd name="T33" fmla="*/ T32 w 85"/>
                <a:gd name="T34" fmla="+- 0 509 466"/>
                <a:gd name="T35" fmla="*/ 509 h 85"/>
                <a:gd name="T36" fmla="+- 0 443 362"/>
                <a:gd name="T37" fmla="*/ T36 w 85"/>
                <a:gd name="T38" fmla="+- 0 492 466"/>
                <a:gd name="T39" fmla="*/ 492 h 85"/>
                <a:gd name="T40" fmla="+- 0 434 362"/>
                <a:gd name="T41" fmla="*/ T40 w 85"/>
                <a:gd name="T42" fmla="+- 0 479 466"/>
                <a:gd name="T43" fmla="*/ 479 h 85"/>
                <a:gd name="T44" fmla="+- 0 421 362"/>
                <a:gd name="T45" fmla="*/ T44 w 85"/>
                <a:gd name="T46" fmla="+- 0 470 466"/>
                <a:gd name="T47" fmla="*/ 470 h 85"/>
                <a:gd name="T48" fmla="+- 0 404 362"/>
                <a:gd name="T49" fmla="*/ T48 w 85"/>
                <a:gd name="T50" fmla="+- 0 466 466"/>
                <a:gd name="T51" fmla="*/ 466 h 85"/>
                <a:gd name="T52" fmla="+- 0 388 362"/>
                <a:gd name="T53" fmla="*/ T52 w 85"/>
                <a:gd name="T54" fmla="+- 0 470 466"/>
                <a:gd name="T55" fmla="*/ 470 h 85"/>
                <a:gd name="T56" fmla="+- 0 374 362"/>
                <a:gd name="T57" fmla="*/ T56 w 85"/>
                <a:gd name="T58" fmla="+- 0 479 466"/>
                <a:gd name="T59" fmla="*/ 479 h 85"/>
                <a:gd name="T60" fmla="+- 0 365 362"/>
                <a:gd name="T61" fmla="*/ T60 w 85"/>
                <a:gd name="T62" fmla="+- 0 492 466"/>
                <a:gd name="T63" fmla="*/ 492 h 85"/>
                <a:gd name="T64" fmla="+- 0 362 362"/>
                <a:gd name="T65" fmla="*/ T64 w 85"/>
                <a:gd name="T66" fmla="+- 0 509 466"/>
                <a:gd name="T67" fmla="*/ 509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5" h="85">
                  <a:moveTo>
                    <a:pt x="0" y="43"/>
                  </a:moveTo>
                  <a:lnTo>
                    <a:pt x="3" y="59"/>
                  </a:lnTo>
                  <a:lnTo>
                    <a:pt x="12" y="73"/>
                  </a:lnTo>
                  <a:lnTo>
                    <a:pt x="26" y="82"/>
                  </a:lnTo>
                  <a:lnTo>
                    <a:pt x="42" y="85"/>
                  </a:lnTo>
                  <a:lnTo>
                    <a:pt x="59" y="82"/>
                  </a:lnTo>
                  <a:lnTo>
                    <a:pt x="72" y="73"/>
                  </a:lnTo>
                  <a:lnTo>
                    <a:pt x="81" y="59"/>
                  </a:lnTo>
                  <a:lnTo>
                    <a:pt x="85" y="43"/>
                  </a:lnTo>
                  <a:lnTo>
                    <a:pt x="81" y="26"/>
                  </a:lnTo>
                  <a:lnTo>
                    <a:pt x="72" y="13"/>
                  </a:lnTo>
                  <a:lnTo>
                    <a:pt x="59" y="4"/>
                  </a:lnTo>
                  <a:lnTo>
                    <a:pt x="42" y="0"/>
                  </a:lnTo>
                  <a:lnTo>
                    <a:pt x="26" y="4"/>
                  </a:lnTo>
                  <a:lnTo>
                    <a:pt x="12" y="13"/>
                  </a:lnTo>
                  <a:lnTo>
                    <a:pt x="3" y="26"/>
                  </a:lnTo>
                  <a:lnTo>
                    <a:pt x="0" y="43"/>
                  </a:lnTo>
                  <a:close/>
                </a:path>
              </a:pathLst>
            </a:custGeom>
            <a:solidFill>
              <a:srgbClr val="A8D1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7" name="Freeform 138">
              <a:extLst>
                <a:ext uri="{FF2B5EF4-FFF2-40B4-BE49-F238E27FC236}">
                  <a16:creationId xmlns:a16="http://schemas.microsoft.com/office/drawing/2014/main" id="{90599708-C8FB-44DF-AC9B-550059A8CDFB}"/>
                </a:ext>
              </a:extLst>
            </p:cNvPr>
            <p:cNvSpPr>
              <a:spLocks/>
            </p:cNvSpPr>
            <p:nvPr/>
          </p:nvSpPr>
          <p:spPr bwMode="auto">
            <a:xfrm>
              <a:off x="361" y="606"/>
              <a:ext cx="85" cy="85"/>
            </a:xfrm>
            <a:custGeom>
              <a:avLst/>
              <a:gdLst>
                <a:gd name="T0" fmla="+- 0 362 362"/>
                <a:gd name="T1" fmla="*/ T0 w 85"/>
                <a:gd name="T2" fmla="+- 0 649 606"/>
                <a:gd name="T3" fmla="*/ 649 h 85"/>
                <a:gd name="T4" fmla="+- 0 365 362"/>
                <a:gd name="T5" fmla="*/ T4 w 85"/>
                <a:gd name="T6" fmla="+- 0 665 606"/>
                <a:gd name="T7" fmla="*/ 665 h 85"/>
                <a:gd name="T8" fmla="+- 0 374 362"/>
                <a:gd name="T9" fmla="*/ T8 w 85"/>
                <a:gd name="T10" fmla="+- 0 679 606"/>
                <a:gd name="T11" fmla="*/ 679 h 85"/>
                <a:gd name="T12" fmla="+- 0 388 362"/>
                <a:gd name="T13" fmla="*/ T12 w 85"/>
                <a:gd name="T14" fmla="+- 0 688 606"/>
                <a:gd name="T15" fmla="*/ 688 h 85"/>
                <a:gd name="T16" fmla="+- 0 404 362"/>
                <a:gd name="T17" fmla="*/ T16 w 85"/>
                <a:gd name="T18" fmla="+- 0 691 606"/>
                <a:gd name="T19" fmla="*/ 691 h 85"/>
                <a:gd name="T20" fmla="+- 0 421 362"/>
                <a:gd name="T21" fmla="*/ T20 w 85"/>
                <a:gd name="T22" fmla="+- 0 688 606"/>
                <a:gd name="T23" fmla="*/ 688 h 85"/>
                <a:gd name="T24" fmla="+- 0 434 362"/>
                <a:gd name="T25" fmla="*/ T24 w 85"/>
                <a:gd name="T26" fmla="+- 0 679 606"/>
                <a:gd name="T27" fmla="*/ 679 h 85"/>
                <a:gd name="T28" fmla="+- 0 443 362"/>
                <a:gd name="T29" fmla="*/ T28 w 85"/>
                <a:gd name="T30" fmla="+- 0 665 606"/>
                <a:gd name="T31" fmla="*/ 665 h 85"/>
                <a:gd name="T32" fmla="+- 0 447 362"/>
                <a:gd name="T33" fmla="*/ T32 w 85"/>
                <a:gd name="T34" fmla="+- 0 649 606"/>
                <a:gd name="T35" fmla="*/ 649 h 85"/>
                <a:gd name="T36" fmla="+- 0 443 362"/>
                <a:gd name="T37" fmla="*/ T36 w 85"/>
                <a:gd name="T38" fmla="+- 0 632 606"/>
                <a:gd name="T39" fmla="*/ 632 h 85"/>
                <a:gd name="T40" fmla="+- 0 434 362"/>
                <a:gd name="T41" fmla="*/ T40 w 85"/>
                <a:gd name="T42" fmla="+- 0 619 606"/>
                <a:gd name="T43" fmla="*/ 619 h 85"/>
                <a:gd name="T44" fmla="+- 0 421 362"/>
                <a:gd name="T45" fmla="*/ T44 w 85"/>
                <a:gd name="T46" fmla="+- 0 610 606"/>
                <a:gd name="T47" fmla="*/ 610 h 85"/>
                <a:gd name="T48" fmla="+- 0 404 362"/>
                <a:gd name="T49" fmla="*/ T48 w 85"/>
                <a:gd name="T50" fmla="+- 0 606 606"/>
                <a:gd name="T51" fmla="*/ 606 h 85"/>
                <a:gd name="T52" fmla="+- 0 388 362"/>
                <a:gd name="T53" fmla="*/ T52 w 85"/>
                <a:gd name="T54" fmla="+- 0 610 606"/>
                <a:gd name="T55" fmla="*/ 610 h 85"/>
                <a:gd name="T56" fmla="+- 0 374 362"/>
                <a:gd name="T57" fmla="*/ T56 w 85"/>
                <a:gd name="T58" fmla="+- 0 619 606"/>
                <a:gd name="T59" fmla="*/ 619 h 85"/>
                <a:gd name="T60" fmla="+- 0 365 362"/>
                <a:gd name="T61" fmla="*/ T60 w 85"/>
                <a:gd name="T62" fmla="+- 0 632 606"/>
                <a:gd name="T63" fmla="*/ 632 h 85"/>
                <a:gd name="T64" fmla="+- 0 362 362"/>
                <a:gd name="T65" fmla="*/ T64 w 85"/>
                <a:gd name="T66" fmla="+- 0 649 606"/>
                <a:gd name="T67" fmla="*/ 649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5" h="85">
                  <a:moveTo>
                    <a:pt x="0" y="43"/>
                  </a:moveTo>
                  <a:lnTo>
                    <a:pt x="3" y="59"/>
                  </a:lnTo>
                  <a:lnTo>
                    <a:pt x="12" y="73"/>
                  </a:lnTo>
                  <a:lnTo>
                    <a:pt x="26" y="82"/>
                  </a:lnTo>
                  <a:lnTo>
                    <a:pt x="42" y="85"/>
                  </a:lnTo>
                  <a:lnTo>
                    <a:pt x="59" y="82"/>
                  </a:lnTo>
                  <a:lnTo>
                    <a:pt x="72" y="73"/>
                  </a:lnTo>
                  <a:lnTo>
                    <a:pt x="81" y="59"/>
                  </a:lnTo>
                  <a:lnTo>
                    <a:pt x="85" y="43"/>
                  </a:lnTo>
                  <a:lnTo>
                    <a:pt x="81" y="26"/>
                  </a:lnTo>
                  <a:lnTo>
                    <a:pt x="72" y="13"/>
                  </a:lnTo>
                  <a:lnTo>
                    <a:pt x="59" y="4"/>
                  </a:lnTo>
                  <a:lnTo>
                    <a:pt x="42" y="0"/>
                  </a:lnTo>
                  <a:lnTo>
                    <a:pt x="26" y="4"/>
                  </a:lnTo>
                  <a:lnTo>
                    <a:pt x="12" y="13"/>
                  </a:lnTo>
                  <a:lnTo>
                    <a:pt x="3" y="26"/>
                  </a:lnTo>
                  <a:lnTo>
                    <a:pt x="0" y="43"/>
                  </a:lnTo>
                  <a:close/>
                </a:path>
              </a:pathLst>
            </a:custGeom>
            <a:solidFill>
              <a:srgbClr val="8BC5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8" name="Freeform 137">
              <a:extLst>
                <a:ext uri="{FF2B5EF4-FFF2-40B4-BE49-F238E27FC236}">
                  <a16:creationId xmlns:a16="http://schemas.microsoft.com/office/drawing/2014/main" id="{3A8B52B3-79DD-4203-8BDC-F9B5C32B7B66}"/>
                </a:ext>
              </a:extLst>
            </p:cNvPr>
            <p:cNvSpPr>
              <a:spLocks/>
            </p:cNvSpPr>
            <p:nvPr/>
          </p:nvSpPr>
          <p:spPr bwMode="auto">
            <a:xfrm>
              <a:off x="4260" y="5302"/>
              <a:ext cx="402" cy="402"/>
            </a:xfrm>
            <a:custGeom>
              <a:avLst/>
              <a:gdLst>
                <a:gd name="T0" fmla="+- 0 4260 4260"/>
                <a:gd name="T1" fmla="*/ T0 w 402"/>
                <a:gd name="T2" fmla="+- 0 5503 5303"/>
                <a:gd name="T3" fmla="*/ 5503 h 402"/>
                <a:gd name="T4" fmla="+- 0 4276 4260"/>
                <a:gd name="T5" fmla="*/ T4 w 402"/>
                <a:gd name="T6" fmla="+- 0 5581 5303"/>
                <a:gd name="T7" fmla="*/ 5581 h 402"/>
                <a:gd name="T8" fmla="+- 0 4319 4260"/>
                <a:gd name="T9" fmla="*/ T8 w 402"/>
                <a:gd name="T10" fmla="+- 0 5645 5303"/>
                <a:gd name="T11" fmla="*/ 5645 h 402"/>
                <a:gd name="T12" fmla="+- 0 4383 4260"/>
                <a:gd name="T13" fmla="*/ T12 w 402"/>
                <a:gd name="T14" fmla="+- 0 5688 5303"/>
                <a:gd name="T15" fmla="*/ 5688 h 402"/>
                <a:gd name="T16" fmla="+- 0 4461 4260"/>
                <a:gd name="T17" fmla="*/ T16 w 402"/>
                <a:gd name="T18" fmla="+- 0 5704 5303"/>
                <a:gd name="T19" fmla="*/ 5704 h 402"/>
                <a:gd name="T20" fmla="+- 0 4539 4260"/>
                <a:gd name="T21" fmla="*/ T20 w 402"/>
                <a:gd name="T22" fmla="+- 0 5688 5303"/>
                <a:gd name="T23" fmla="*/ 5688 h 402"/>
                <a:gd name="T24" fmla="+- 0 4603 4260"/>
                <a:gd name="T25" fmla="*/ T24 w 402"/>
                <a:gd name="T26" fmla="+- 0 5645 5303"/>
                <a:gd name="T27" fmla="*/ 5645 h 402"/>
                <a:gd name="T28" fmla="+- 0 4646 4260"/>
                <a:gd name="T29" fmla="*/ T28 w 402"/>
                <a:gd name="T30" fmla="+- 0 5581 5303"/>
                <a:gd name="T31" fmla="*/ 5581 h 402"/>
                <a:gd name="T32" fmla="+- 0 4662 4260"/>
                <a:gd name="T33" fmla="*/ T32 w 402"/>
                <a:gd name="T34" fmla="+- 0 5503 5303"/>
                <a:gd name="T35" fmla="*/ 5503 h 402"/>
                <a:gd name="T36" fmla="+- 0 4646 4260"/>
                <a:gd name="T37" fmla="*/ T36 w 402"/>
                <a:gd name="T38" fmla="+- 0 5425 5303"/>
                <a:gd name="T39" fmla="*/ 5425 h 402"/>
                <a:gd name="T40" fmla="+- 0 4603 4260"/>
                <a:gd name="T41" fmla="*/ T40 w 402"/>
                <a:gd name="T42" fmla="+- 0 5361 5303"/>
                <a:gd name="T43" fmla="*/ 5361 h 402"/>
                <a:gd name="T44" fmla="+- 0 4539 4260"/>
                <a:gd name="T45" fmla="*/ T44 w 402"/>
                <a:gd name="T46" fmla="+- 0 5318 5303"/>
                <a:gd name="T47" fmla="*/ 5318 h 402"/>
                <a:gd name="T48" fmla="+- 0 4461 4260"/>
                <a:gd name="T49" fmla="*/ T48 w 402"/>
                <a:gd name="T50" fmla="+- 0 5303 5303"/>
                <a:gd name="T51" fmla="*/ 5303 h 402"/>
                <a:gd name="T52" fmla="+- 0 4383 4260"/>
                <a:gd name="T53" fmla="*/ T52 w 402"/>
                <a:gd name="T54" fmla="+- 0 5318 5303"/>
                <a:gd name="T55" fmla="*/ 5318 h 402"/>
                <a:gd name="T56" fmla="+- 0 4319 4260"/>
                <a:gd name="T57" fmla="*/ T56 w 402"/>
                <a:gd name="T58" fmla="+- 0 5361 5303"/>
                <a:gd name="T59" fmla="*/ 5361 h 402"/>
                <a:gd name="T60" fmla="+- 0 4276 4260"/>
                <a:gd name="T61" fmla="*/ T60 w 402"/>
                <a:gd name="T62" fmla="+- 0 5425 5303"/>
                <a:gd name="T63" fmla="*/ 5425 h 402"/>
                <a:gd name="T64" fmla="+- 0 4260 4260"/>
                <a:gd name="T65" fmla="*/ T64 w 402"/>
                <a:gd name="T66" fmla="+- 0 5503 5303"/>
                <a:gd name="T67" fmla="*/ 5503 h 4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402" h="402">
                  <a:moveTo>
                    <a:pt x="0" y="200"/>
                  </a:moveTo>
                  <a:lnTo>
                    <a:pt x="16" y="278"/>
                  </a:lnTo>
                  <a:lnTo>
                    <a:pt x="59" y="342"/>
                  </a:lnTo>
                  <a:lnTo>
                    <a:pt x="123" y="385"/>
                  </a:lnTo>
                  <a:lnTo>
                    <a:pt x="201" y="401"/>
                  </a:lnTo>
                  <a:lnTo>
                    <a:pt x="279" y="385"/>
                  </a:lnTo>
                  <a:lnTo>
                    <a:pt x="343" y="342"/>
                  </a:lnTo>
                  <a:lnTo>
                    <a:pt x="386" y="278"/>
                  </a:lnTo>
                  <a:lnTo>
                    <a:pt x="402" y="200"/>
                  </a:lnTo>
                  <a:lnTo>
                    <a:pt x="386" y="122"/>
                  </a:lnTo>
                  <a:lnTo>
                    <a:pt x="343" y="58"/>
                  </a:lnTo>
                  <a:lnTo>
                    <a:pt x="279" y="15"/>
                  </a:lnTo>
                  <a:lnTo>
                    <a:pt x="201" y="0"/>
                  </a:lnTo>
                  <a:lnTo>
                    <a:pt x="123" y="15"/>
                  </a:lnTo>
                  <a:lnTo>
                    <a:pt x="59" y="58"/>
                  </a:lnTo>
                  <a:lnTo>
                    <a:pt x="16" y="122"/>
                  </a:lnTo>
                  <a:lnTo>
                    <a:pt x="0" y="200"/>
                  </a:lnTo>
                  <a:close/>
                </a:path>
              </a:pathLst>
            </a:custGeom>
            <a:solidFill>
              <a:srgbClr val="F9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19" name="Freeform 136">
              <a:extLst>
                <a:ext uri="{FF2B5EF4-FFF2-40B4-BE49-F238E27FC236}">
                  <a16:creationId xmlns:a16="http://schemas.microsoft.com/office/drawing/2014/main" id="{AADF1F84-527C-4D7F-8AA0-A6783F3A650B}"/>
                </a:ext>
              </a:extLst>
            </p:cNvPr>
            <p:cNvSpPr>
              <a:spLocks/>
            </p:cNvSpPr>
            <p:nvPr/>
          </p:nvSpPr>
          <p:spPr bwMode="auto">
            <a:xfrm>
              <a:off x="4418" y="5432"/>
              <a:ext cx="85" cy="85"/>
            </a:xfrm>
            <a:custGeom>
              <a:avLst/>
              <a:gdLst>
                <a:gd name="T0" fmla="+- 0 4419 4419"/>
                <a:gd name="T1" fmla="*/ T0 w 85"/>
                <a:gd name="T2" fmla="+- 0 5475 5432"/>
                <a:gd name="T3" fmla="*/ 5475 h 85"/>
                <a:gd name="T4" fmla="+- 0 4422 4419"/>
                <a:gd name="T5" fmla="*/ T4 w 85"/>
                <a:gd name="T6" fmla="+- 0 5491 5432"/>
                <a:gd name="T7" fmla="*/ 5491 h 85"/>
                <a:gd name="T8" fmla="+- 0 4431 4419"/>
                <a:gd name="T9" fmla="*/ T8 w 85"/>
                <a:gd name="T10" fmla="+- 0 5505 5432"/>
                <a:gd name="T11" fmla="*/ 5505 h 85"/>
                <a:gd name="T12" fmla="+- 0 4445 4419"/>
                <a:gd name="T13" fmla="*/ T12 w 85"/>
                <a:gd name="T14" fmla="+- 0 5514 5432"/>
                <a:gd name="T15" fmla="*/ 5514 h 85"/>
                <a:gd name="T16" fmla="+- 0 4461 4419"/>
                <a:gd name="T17" fmla="*/ T16 w 85"/>
                <a:gd name="T18" fmla="+- 0 5517 5432"/>
                <a:gd name="T19" fmla="*/ 5517 h 85"/>
                <a:gd name="T20" fmla="+- 0 4478 4419"/>
                <a:gd name="T21" fmla="*/ T20 w 85"/>
                <a:gd name="T22" fmla="+- 0 5514 5432"/>
                <a:gd name="T23" fmla="*/ 5514 h 85"/>
                <a:gd name="T24" fmla="+- 0 4491 4419"/>
                <a:gd name="T25" fmla="*/ T24 w 85"/>
                <a:gd name="T26" fmla="+- 0 5505 5432"/>
                <a:gd name="T27" fmla="*/ 5505 h 85"/>
                <a:gd name="T28" fmla="+- 0 4500 4419"/>
                <a:gd name="T29" fmla="*/ T28 w 85"/>
                <a:gd name="T30" fmla="+- 0 5491 5432"/>
                <a:gd name="T31" fmla="*/ 5491 h 85"/>
                <a:gd name="T32" fmla="+- 0 4504 4419"/>
                <a:gd name="T33" fmla="*/ T32 w 85"/>
                <a:gd name="T34" fmla="+- 0 5475 5432"/>
                <a:gd name="T35" fmla="*/ 5475 h 85"/>
                <a:gd name="T36" fmla="+- 0 4500 4419"/>
                <a:gd name="T37" fmla="*/ T36 w 85"/>
                <a:gd name="T38" fmla="+- 0 5458 5432"/>
                <a:gd name="T39" fmla="*/ 5458 h 85"/>
                <a:gd name="T40" fmla="+- 0 4491 4419"/>
                <a:gd name="T41" fmla="*/ T40 w 85"/>
                <a:gd name="T42" fmla="+- 0 5445 5432"/>
                <a:gd name="T43" fmla="*/ 5445 h 85"/>
                <a:gd name="T44" fmla="+- 0 4478 4419"/>
                <a:gd name="T45" fmla="*/ T44 w 85"/>
                <a:gd name="T46" fmla="+- 0 5435 5432"/>
                <a:gd name="T47" fmla="*/ 5435 h 85"/>
                <a:gd name="T48" fmla="+- 0 4461 4419"/>
                <a:gd name="T49" fmla="*/ T48 w 85"/>
                <a:gd name="T50" fmla="+- 0 5432 5432"/>
                <a:gd name="T51" fmla="*/ 5432 h 85"/>
                <a:gd name="T52" fmla="+- 0 4445 4419"/>
                <a:gd name="T53" fmla="*/ T52 w 85"/>
                <a:gd name="T54" fmla="+- 0 5435 5432"/>
                <a:gd name="T55" fmla="*/ 5435 h 85"/>
                <a:gd name="T56" fmla="+- 0 4431 4419"/>
                <a:gd name="T57" fmla="*/ T56 w 85"/>
                <a:gd name="T58" fmla="+- 0 5445 5432"/>
                <a:gd name="T59" fmla="*/ 5445 h 85"/>
                <a:gd name="T60" fmla="+- 0 4422 4419"/>
                <a:gd name="T61" fmla="*/ T60 w 85"/>
                <a:gd name="T62" fmla="+- 0 5458 5432"/>
                <a:gd name="T63" fmla="*/ 5458 h 85"/>
                <a:gd name="T64" fmla="+- 0 4419 4419"/>
                <a:gd name="T65" fmla="*/ T64 w 85"/>
                <a:gd name="T66" fmla="+- 0 5475 5432"/>
                <a:gd name="T67" fmla="*/ 5475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5" h="85">
                  <a:moveTo>
                    <a:pt x="0" y="43"/>
                  </a:moveTo>
                  <a:lnTo>
                    <a:pt x="3" y="59"/>
                  </a:lnTo>
                  <a:lnTo>
                    <a:pt x="12" y="73"/>
                  </a:lnTo>
                  <a:lnTo>
                    <a:pt x="26" y="82"/>
                  </a:lnTo>
                  <a:lnTo>
                    <a:pt x="42" y="85"/>
                  </a:lnTo>
                  <a:lnTo>
                    <a:pt x="59" y="82"/>
                  </a:lnTo>
                  <a:lnTo>
                    <a:pt x="72" y="73"/>
                  </a:lnTo>
                  <a:lnTo>
                    <a:pt x="81" y="59"/>
                  </a:lnTo>
                  <a:lnTo>
                    <a:pt x="85" y="43"/>
                  </a:lnTo>
                  <a:lnTo>
                    <a:pt x="81" y="26"/>
                  </a:lnTo>
                  <a:lnTo>
                    <a:pt x="72" y="13"/>
                  </a:lnTo>
                  <a:lnTo>
                    <a:pt x="59" y="3"/>
                  </a:lnTo>
                  <a:lnTo>
                    <a:pt x="42" y="0"/>
                  </a:lnTo>
                  <a:lnTo>
                    <a:pt x="26" y="3"/>
                  </a:lnTo>
                  <a:lnTo>
                    <a:pt x="12" y="13"/>
                  </a:lnTo>
                  <a:lnTo>
                    <a:pt x="3" y="26"/>
                  </a:lnTo>
                  <a:lnTo>
                    <a:pt x="0" y="43"/>
                  </a:lnTo>
                  <a:close/>
                </a:path>
              </a:pathLst>
            </a:custGeom>
            <a:solidFill>
              <a:srgbClr val="FAC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0" name="Freeform 135">
              <a:extLst>
                <a:ext uri="{FF2B5EF4-FFF2-40B4-BE49-F238E27FC236}">
                  <a16:creationId xmlns:a16="http://schemas.microsoft.com/office/drawing/2014/main" id="{9348E47B-1C38-4C6C-8054-84DC300D2389}"/>
                </a:ext>
              </a:extLst>
            </p:cNvPr>
            <p:cNvSpPr>
              <a:spLocks/>
            </p:cNvSpPr>
            <p:nvPr/>
          </p:nvSpPr>
          <p:spPr bwMode="auto">
            <a:xfrm>
              <a:off x="4418" y="5292"/>
              <a:ext cx="85" cy="85"/>
            </a:xfrm>
            <a:custGeom>
              <a:avLst/>
              <a:gdLst>
                <a:gd name="T0" fmla="+- 0 4419 4419"/>
                <a:gd name="T1" fmla="*/ T0 w 85"/>
                <a:gd name="T2" fmla="+- 0 5335 5292"/>
                <a:gd name="T3" fmla="*/ 5335 h 85"/>
                <a:gd name="T4" fmla="+- 0 4422 4419"/>
                <a:gd name="T5" fmla="*/ T4 w 85"/>
                <a:gd name="T6" fmla="+- 0 5351 5292"/>
                <a:gd name="T7" fmla="*/ 5351 h 85"/>
                <a:gd name="T8" fmla="+- 0 4431 4419"/>
                <a:gd name="T9" fmla="*/ T8 w 85"/>
                <a:gd name="T10" fmla="+- 0 5365 5292"/>
                <a:gd name="T11" fmla="*/ 5365 h 85"/>
                <a:gd name="T12" fmla="+- 0 4445 4419"/>
                <a:gd name="T13" fmla="*/ T12 w 85"/>
                <a:gd name="T14" fmla="+- 0 5374 5292"/>
                <a:gd name="T15" fmla="*/ 5374 h 85"/>
                <a:gd name="T16" fmla="+- 0 4461 4419"/>
                <a:gd name="T17" fmla="*/ T16 w 85"/>
                <a:gd name="T18" fmla="+- 0 5377 5292"/>
                <a:gd name="T19" fmla="*/ 5377 h 85"/>
                <a:gd name="T20" fmla="+- 0 4478 4419"/>
                <a:gd name="T21" fmla="*/ T20 w 85"/>
                <a:gd name="T22" fmla="+- 0 5374 5292"/>
                <a:gd name="T23" fmla="*/ 5374 h 85"/>
                <a:gd name="T24" fmla="+- 0 4491 4419"/>
                <a:gd name="T25" fmla="*/ T24 w 85"/>
                <a:gd name="T26" fmla="+- 0 5365 5292"/>
                <a:gd name="T27" fmla="*/ 5365 h 85"/>
                <a:gd name="T28" fmla="+- 0 4500 4419"/>
                <a:gd name="T29" fmla="*/ T28 w 85"/>
                <a:gd name="T30" fmla="+- 0 5351 5292"/>
                <a:gd name="T31" fmla="*/ 5351 h 85"/>
                <a:gd name="T32" fmla="+- 0 4504 4419"/>
                <a:gd name="T33" fmla="*/ T32 w 85"/>
                <a:gd name="T34" fmla="+- 0 5335 5292"/>
                <a:gd name="T35" fmla="*/ 5335 h 85"/>
                <a:gd name="T36" fmla="+- 0 4500 4419"/>
                <a:gd name="T37" fmla="*/ T36 w 85"/>
                <a:gd name="T38" fmla="+- 0 5318 5292"/>
                <a:gd name="T39" fmla="*/ 5318 h 85"/>
                <a:gd name="T40" fmla="+- 0 4491 4419"/>
                <a:gd name="T41" fmla="*/ T40 w 85"/>
                <a:gd name="T42" fmla="+- 0 5305 5292"/>
                <a:gd name="T43" fmla="*/ 5305 h 85"/>
                <a:gd name="T44" fmla="+- 0 4478 4419"/>
                <a:gd name="T45" fmla="*/ T44 w 85"/>
                <a:gd name="T46" fmla="+- 0 5296 5292"/>
                <a:gd name="T47" fmla="*/ 5296 h 85"/>
                <a:gd name="T48" fmla="+- 0 4461 4419"/>
                <a:gd name="T49" fmla="*/ T48 w 85"/>
                <a:gd name="T50" fmla="+- 0 5292 5292"/>
                <a:gd name="T51" fmla="*/ 5292 h 85"/>
                <a:gd name="T52" fmla="+- 0 4445 4419"/>
                <a:gd name="T53" fmla="*/ T52 w 85"/>
                <a:gd name="T54" fmla="+- 0 5296 5292"/>
                <a:gd name="T55" fmla="*/ 5296 h 85"/>
                <a:gd name="T56" fmla="+- 0 4431 4419"/>
                <a:gd name="T57" fmla="*/ T56 w 85"/>
                <a:gd name="T58" fmla="+- 0 5305 5292"/>
                <a:gd name="T59" fmla="*/ 5305 h 85"/>
                <a:gd name="T60" fmla="+- 0 4422 4419"/>
                <a:gd name="T61" fmla="*/ T60 w 85"/>
                <a:gd name="T62" fmla="+- 0 5318 5292"/>
                <a:gd name="T63" fmla="*/ 5318 h 85"/>
                <a:gd name="T64" fmla="+- 0 4419 4419"/>
                <a:gd name="T65" fmla="*/ T64 w 85"/>
                <a:gd name="T66" fmla="+- 0 5335 5292"/>
                <a:gd name="T67" fmla="*/ 5335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5" h="85">
                  <a:moveTo>
                    <a:pt x="0" y="43"/>
                  </a:moveTo>
                  <a:lnTo>
                    <a:pt x="3" y="59"/>
                  </a:lnTo>
                  <a:lnTo>
                    <a:pt x="12" y="73"/>
                  </a:lnTo>
                  <a:lnTo>
                    <a:pt x="26" y="82"/>
                  </a:lnTo>
                  <a:lnTo>
                    <a:pt x="42" y="85"/>
                  </a:lnTo>
                  <a:lnTo>
                    <a:pt x="59" y="82"/>
                  </a:lnTo>
                  <a:lnTo>
                    <a:pt x="72" y="73"/>
                  </a:lnTo>
                  <a:lnTo>
                    <a:pt x="81" y="59"/>
                  </a:lnTo>
                  <a:lnTo>
                    <a:pt x="85" y="43"/>
                  </a:lnTo>
                  <a:lnTo>
                    <a:pt x="81" y="26"/>
                  </a:lnTo>
                  <a:lnTo>
                    <a:pt x="72" y="13"/>
                  </a:lnTo>
                  <a:lnTo>
                    <a:pt x="59" y="4"/>
                  </a:lnTo>
                  <a:lnTo>
                    <a:pt x="42" y="0"/>
                  </a:lnTo>
                  <a:lnTo>
                    <a:pt x="26" y="4"/>
                  </a:lnTo>
                  <a:lnTo>
                    <a:pt x="12" y="13"/>
                  </a:lnTo>
                  <a:lnTo>
                    <a:pt x="3" y="26"/>
                  </a:lnTo>
                  <a:lnTo>
                    <a:pt x="0" y="43"/>
                  </a:lnTo>
                  <a:close/>
                </a:path>
              </a:pathLst>
            </a:custGeom>
            <a:solidFill>
              <a:srgbClr val="DC9F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1" name="Freeform 134">
              <a:extLst>
                <a:ext uri="{FF2B5EF4-FFF2-40B4-BE49-F238E27FC236}">
                  <a16:creationId xmlns:a16="http://schemas.microsoft.com/office/drawing/2014/main" id="{5415AD70-4C0A-4AB1-B361-EB6A12363E4E}"/>
                </a:ext>
              </a:extLst>
            </p:cNvPr>
            <p:cNvSpPr>
              <a:spLocks/>
            </p:cNvSpPr>
            <p:nvPr/>
          </p:nvSpPr>
          <p:spPr bwMode="auto">
            <a:xfrm>
              <a:off x="4418" y="5152"/>
              <a:ext cx="85" cy="85"/>
            </a:xfrm>
            <a:custGeom>
              <a:avLst/>
              <a:gdLst>
                <a:gd name="T0" fmla="+- 0 4419 4419"/>
                <a:gd name="T1" fmla="*/ T0 w 85"/>
                <a:gd name="T2" fmla="+- 0 5195 5153"/>
                <a:gd name="T3" fmla="*/ 5195 h 85"/>
                <a:gd name="T4" fmla="+- 0 4422 4419"/>
                <a:gd name="T5" fmla="*/ T4 w 85"/>
                <a:gd name="T6" fmla="+- 0 5211 5153"/>
                <a:gd name="T7" fmla="*/ 5211 h 85"/>
                <a:gd name="T8" fmla="+- 0 4431 4419"/>
                <a:gd name="T9" fmla="*/ T8 w 85"/>
                <a:gd name="T10" fmla="+- 0 5225 5153"/>
                <a:gd name="T11" fmla="*/ 5225 h 85"/>
                <a:gd name="T12" fmla="+- 0 4445 4419"/>
                <a:gd name="T13" fmla="*/ T12 w 85"/>
                <a:gd name="T14" fmla="+- 0 5234 5153"/>
                <a:gd name="T15" fmla="*/ 5234 h 85"/>
                <a:gd name="T16" fmla="+- 0 4461 4419"/>
                <a:gd name="T17" fmla="*/ T16 w 85"/>
                <a:gd name="T18" fmla="+- 0 5237 5153"/>
                <a:gd name="T19" fmla="*/ 5237 h 85"/>
                <a:gd name="T20" fmla="+- 0 4478 4419"/>
                <a:gd name="T21" fmla="*/ T20 w 85"/>
                <a:gd name="T22" fmla="+- 0 5234 5153"/>
                <a:gd name="T23" fmla="*/ 5234 h 85"/>
                <a:gd name="T24" fmla="+- 0 4491 4419"/>
                <a:gd name="T25" fmla="*/ T24 w 85"/>
                <a:gd name="T26" fmla="+- 0 5225 5153"/>
                <a:gd name="T27" fmla="*/ 5225 h 85"/>
                <a:gd name="T28" fmla="+- 0 4500 4419"/>
                <a:gd name="T29" fmla="*/ T28 w 85"/>
                <a:gd name="T30" fmla="+- 0 5211 5153"/>
                <a:gd name="T31" fmla="*/ 5211 h 85"/>
                <a:gd name="T32" fmla="+- 0 4504 4419"/>
                <a:gd name="T33" fmla="*/ T32 w 85"/>
                <a:gd name="T34" fmla="+- 0 5195 5153"/>
                <a:gd name="T35" fmla="*/ 5195 h 85"/>
                <a:gd name="T36" fmla="+- 0 4500 4419"/>
                <a:gd name="T37" fmla="*/ T36 w 85"/>
                <a:gd name="T38" fmla="+- 0 5178 5153"/>
                <a:gd name="T39" fmla="*/ 5178 h 85"/>
                <a:gd name="T40" fmla="+- 0 4491 4419"/>
                <a:gd name="T41" fmla="*/ T40 w 85"/>
                <a:gd name="T42" fmla="+- 0 5165 5153"/>
                <a:gd name="T43" fmla="*/ 5165 h 85"/>
                <a:gd name="T44" fmla="+- 0 4478 4419"/>
                <a:gd name="T45" fmla="*/ T44 w 85"/>
                <a:gd name="T46" fmla="+- 0 5156 5153"/>
                <a:gd name="T47" fmla="*/ 5156 h 85"/>
                <a:gd name="T48" fmla="+- 0 4461 4419"/>
                <a:gd name="T49" fmla="*/ T48 w 85"/>
                <a:gd name="T50" fmla="+- 0 5153 5153"/>
                <a:gd name="T51" fmla="*/ 5153 h 85"/>
                <a:gd name="T52" fmla="+- 0 4445 4419"/>
                <a:gd name="T53" fmla="*/ T52 w 85"/>
                <a:gd name="T54" fmla="+- 0 5156 5153"/>
                <a:gd name="T55" fmla="*/ 5156 h 85"/>
                <a:gd name="T56" fmla="+- 0 4431 4419"/>
                <a:gd name="T57" fmla="*/ T56 w 85"/>
                <a:gd name="T58" fmla="+- 0 5165 5153"/>
                <a:gd name="T59" fmla="*/ 5165 h 85"/>
                <a:gd name="T60" fmla="+- 0 4422 4419"/>
                <a:gd name="T61" fmla="*/ T60 w 85"/>
                <a:gd name="T62" fmla="+- 0 5178 5153"/>
                <a:gd name="T63" fmla="*/ 5178 h 85"/>
                <a:gd name="T64" fmla="+- 0 4419 4419"/>
                <a:gd name="T65" fmla="*/ T64 w 85"/>
                <a:gd name="T66" fmla="+- 0 5195 5153"/>
                <a:gd name="T67" fmla="*/ 5195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5" h="85">
                  <a:moveTo>
                    <a:pt x="0" y="42"/>
                  </a:moveTo>
                  <a:lnTo>
                    <a:pt x="3" y="58"/>
                  </a:lnTo>
                  <a:lnTo>
                    <a:pt x="12" y="72"/>
                  </a:lnTo>
                  <a:lnTo>
                    <a:pt x="26" y="81"/>
                  </a:lnTo>
                  <a:lnTo>
                    <a:pt x="42" y="84"/>
                  </a:lnTo>
                  <a:lnTo>
                    <a:pt x="59" y="81"/>
                  </a:lnTo>
                  <a:lnTo>
                    <a:pt x="72" y="72"/>
                  </a:lnTo>
                  <a:lnTo>
                    <a:pt x="81" y="58"/>
                  </a:lnTo>
                  <a:lnTo>
                    <a:pt x="85" y="42"/>
                  </a:lnTo>
                  <a:lnTo>
                    <a:pt x="81" y="25"/>
                  </a:lnTo>
                  <a:lnTo>
                    <a:pt x="72" y="12"/>
                  </a:lnTo>
                  <a:lnTo>
                    <a:pt x="59" y="3"/>
                  </a:lnTo>
                  <a:lnTo>
                    <a:pt x="42" y="0"/>
                  </a:lnTo>
                  <a:lnTo>
                    <a:pt x="26" y="3"/>
                  </a:lnTo>
                  <a:lnTo>
                    <a:pt x="12" y="12"/>
                  </a:lnTo>
                  <a:lnTo>
                    <a:pt x="3" y="25"/>
                  </a:lnTo>
                  <a:lnTo>
                    <a:pt x="0" y="42"/>
                  </a:lnTo>
                  <a:close/>
                </a:path>
              </a:pathLst>
            </a:custGeom>
            <a:solidFill>
              <a:srgbClr val="C27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sp>
          <p:nvSpPr>
            <p:cNvPr id="23" name="Freeform 133">
              <a:extLst>
                <a:ext uri="{FF2B5EF4-FFF2-40B4-BE49-F238E27FC236}">
                  <a16:creationId xmlns:a16="http://schemas.microsoft.com/office/drawing/2014/main" id="{9E9F3117-34F7-4A76-B01D-C0AB9816B711}"/>
                </a:ext>
              </a:extLst>
            </p:cNvPr>
            <p:cNvSpPr>
              <a:spLocks/>
            </p:cNvSpPr>
            <p:nvPr/>
          </p:nvSpPr>
          <p:spPr bwMode="auto">
            <a:xfrm>
              <a:off x="4418" y="5012"/>
              <a:ext cx="85" cy="85"/>
            </a:xfrm>
            <a:custGeom>
              <a:avLst/>
              <a:gdLst>
                <a:gd name="T0" fmla="+- 0 4419 4419"/>
                <a:gd name="T1" fmla="*/ T0 w 85"/>
                <a:gd name="T2" fmla="+- 0 5055 5013"/>
                <a:gd name="T3" fmla="*/ 5055 h 85"/>
                <a:gd name="T4" fmla="+- 0 4422 4419"/>
                <a:gd name="T5" fmla="*/ T4 w 85"/>
                <a:gd name="T6" fmla="+- 0 5072 5013"/>
                <a:gd name="T7" fmla="*/ 5072 h 85"/>
                <a:gd name="T8" fmla="+- 0 4431 4419"/>
                <a:gd name="T9" fmla="*/ T8 w 85"/>
                <a:gd name="T10" fmla="+- 0 5085 5013"/>
                <a:gd name="T11" fmla="*/ 5085 h 85"/>
                <a:gd name="T12" fmla="+- 0 4445 4419"/>
                <a:gd name="T13" fmla="*/ T12 w 85"/>
                <a:gd name="T14" fmla="+- 0 5094 5013"/>
                <a:gd name="T15" fmla="*/ 5094 h 85"/>
                <a:gd name="T16" fmla="+- 0 4461 4419"/>
                <a:gd name="T17" fmla="*/ T16 w 85"/>
                <a:gd name="T18" fmla="+- 0 5098 5013"/>
                <a:gd name="T19" fmla="*/ 5098 h 85"/>
                <a:gd name="T20" fmla="+- 0 4478 4419"/>
                <a:gd name="T21" fmla="*/ T20 w 85"/>
                <a:gd name="T22" fmla="+- 0 5094 5013"/>
                <a:gd name="T23" fmla="*/ 5094 h 85"/>
                <a:gd name="T24" fmla="+- 0 4491 4419"/>
                <a:gd name="T25" fmla="*/ T24 w 85"/>
                <a:gd name="T26" fmla="+- 0 5085 5013"/>
                <a:gd name="T27" fmla="*/ 5085 h 85"/>
                <a:gd name="T28" fmla="+- 0 4500 4419"/>
                <a:gd name="T29" fmla="*/ T28 w 85"/>
                <a:gd name="T30" fmla="+- 0 5072 5013"/>
                <a:gd name="T31" fmla="*/ 5072 h 85"/>
                <a:gd name="T32" fmla="+- 0 4504 4419"/>
                <a:gd name="T33" fmla="*/ T32 w 85"/>
                <a:gd name="T34" fmla="+- 0 5055 5013"/>
                <a:gd name="T35" fmla="*/ 5055 h 85"/>
                <a:gd name="T36" fmla="+- 0 4500 4419"/>
                <a:gd name="T37" fmla="*/ T36 w 85"/>
                <a:gd name="T38" fmla="+- 0 5039 5013"/>
                <a:gd name="T39" fmla="*/ 5039 h 85"/>
                <a:gd name="T40" fmla="+- 0 4491 4419"/>
                <a:gd name="T41" fmla="*/ T40 w 85"/>
                <a:gd name="T42" fmla="+- 0 5025 5013"/>
                <a:gd name="T43" fmla="*/ 5025 h 85"/>
                <a:gd name="T44" fmla="+- 0 4478 4419"/>
                <a:gd name="T45" fmla="*/ T44 w 85"/>
                <a:gd name="T46" fmla="+- 0 5016 5013"/>
                <a:gd name="T47" fmla="*/ 5016 h 85"/>
                <a:gd name="T48" fmla="+- 0 4461 4419"/>
                <a:gd name="T49" fmla="*/ T48 w 85"/>
                <a:gd name="T50" fmla="+- 0 5013 5013"/>
                <a:gd name="T51" fmla="*/ 5013 h 85"/>
                <a:gd name="T52" fmla="+- 0 4445 4419"/>
                <a:gd name="T53" fmla="*/ T52 w 85"/>
                <a:gd name="T54" fmla="+- 0 5016 5013"/>
                <a:gd name="T55" fmla="*/ 5016 h 85"/>
                <a:gd name="T56" fmla="+- 0 4431 4419"/>
                <a:gd name="T57" fmla="*/ T56 w 85"/>
                <a:gd name="T58" fmla="+- 0 5025 5013"/>
                <a:gd name="T59" fmla="*/ 5025 h 85"/>
                <a:gd name="T60" fmla="+- 0 4422 4419"/>
                <a:gd name="T61" fmla="*/ T60 w 85"/>
                <a:gd name="T62" fmla="+- 0 5039 5013"/>
                <a:gd name="T63" fmla="*/ 5039 h 85"/>
                <a:gd name="T64" fmla="+- 0 4419 4419"/>
                <a:gd name="T65" fmla="*/ T64 w 85"/>
                <a:gd name="T66" fmla="+- 0 5055 5013"/>
                <a:gd name="T67" fmla="*/ 5055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5" h="85">
                  <a:moveTo>
                    <a:pt x="0" y="42"/>
                  </a:moveTo>
                  <a:lnTo>
                    <a:pt x="3" y="59"/>
                  </a:lnTo>
                  <a:lnTo>
                    <a:pt x="12" y="72"/>
                  </a:lnTo>
                  <a:lnTo>
                    <a:pt x="26" y="81"/>
                  </a:lnTo>
                  <a:lnTo>
                    <a:pt x="42" y="85"/>
                  </a:lnTo>
                  <a:lnTo>
                    <a:pt x="59" y="81"/>
                  </a:lnTo>
                  <a:lnTo>
                    <a:pt x="72" y="72"/>
                  </a:lnTo>
                  <a:lnTo>
                    <a:pt x="81" y="59"/>
                  </a:lnTo>
                  <a:lnTo>
                    <a:pt x="85" y="42"/>
                  </a:lnTo>
                  <a:lnTo>
                    <a:pt x="81" y="26"/>
                  </a:lnTo>
                  <a:lnTo>
                    <a:pt x="72" y="12"/>
                  </a:lnTo>
                  <a:lnTo>
                    <a:pt x="59" y="3"/>
                  </a:lnTo>
                  <a:lnTo>
                    <a:pt x="42" y="0"/>
                  </a:lnTo>
                  <a:lnTo>
                    <a:pt x="26" y="3"/>
                  </a:lnTo>
                  <a:lnTo>
                    <a:pt x="12" y="12"/>
                  </a:lnTo>
                  <a:lnTo>
                    <a:pt x="3" y="26"/>
                  </a:lnTo>
                  <a:lnTo>
                    <a:pt x="0" y="42"/>
                  </a:lnTo>
                  <a:close/>
                </a:path>
              </a:pathLst>
            </a:custGeom>
            <a:solidFill>
              <a:srgbClr val="AA5E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pic>
          <p:nvPicPr>
            <p:cNvPr id="1156" name="Picture 132">
              <a:extLst>
                <a:ext uri="{FF2B5EF4-FFF2-40B4-BE49-F238E27FC236}">
                  <a16:creationId xmlns:a16="http://schemas.microsoft.com/office/drawing/2014/main" id="{FC7701F6-327B-4279-B682-A1245982EA1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6" y="272"/>
              <a:ext cx="3532" cy="773"/>
            </a:xfrm>
            <a:prstGeom prst="rect">
              <a:avLst/>
            </a:prstGeom>
            <a:noFill/>
            <a:extLst>
              <a:ext uri="{909E8E84-426E-40DD-AFC4-6F175D3DCCD1}">
                <a14:hiddenFill xmlns:a14="http://schemas.microsoft.com/office/drawing/2010/main">
                  <a:solidFill>
                    <a:srgbClr val="FFFFFF"/>
                  </a:solidFill>
                </a14:hiddenFill>
              </a:ext>
            </a:extLst>
          </p:spPr>
        </p:pic>
        <p:pic>
          <p:nvPicPr>
            <p:cNvPr id="1155" name="Picture 131">
              <a:extLst>
                <a:ext uri="{FF2B5EF4-FFF2-40B4-BE49-F238E27FC236}">
                  <a16:creationId xmlns:a16="http://schemas.microsoft.com/office/drawing/2014/main" id="{CC485927-6E03-41E7-9311-55B04E1D444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5" y="1146"/>
              <a:ext cx="3670" cy="451"/>
            </a:xfrm>
            <a:prstGeom prst="rect">
              <a:avLst/>
            </a:prstGeom>
            <a:noFill/>
            <a:extLst>
              <a:ext uri="{909E8E84-426E-40DD-AFC4-6F175D3DCCD1}">
                <a14:hiddenFill xmlns:a14="http://schemas.microsoft.com/office/drawing/2010/main">
                  <a:solidFill>
                    <a:srgbClr val="FFFFFF"/>
                  </a:solidFill>
                </a14:hiddenFill>
              </a:ext>
            </a:extLst>
          </p:spPr>
        </p:pic>
        <p:pic>
          <p:nvPicPr>
            <p:cNvPr id="1154" name="Picture 130">
              <a:extLst>
                <a:ext uri="{FF2B5EF4-FFF2-40B4-BE49-F238E27FC236}">
                  <a16:creationId xmlns:a16="http://schemas.microsoft.com/office/drawing/2014/main" id="{E0CEBE75-0551-4657-BA47-FFDF0ACCA05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0" y="1710"/>
              <a:ext cx="1524" cy="161"/>
            </a:xfrm>
            <a:prstGeom prst="rect">
              <a:avLst/>
            </a:prstGeom>
            <a:noFill/>
            <a:extLst>
              <a:ext uri="{909E8E84-426E-40DD-AFC4-6F175D3DCCD1}">
                <a14:hiddenFill xmlns:a14="http://schemas.microsoft.com/office/drawing/2010/main">
                  <a:solidFill>
                    <a:srgbClr val="FFFFFF"/>
                  </a:solidFill>
                </a14:hiddenFill>
              </a:ext>
            </a:extLst>
          </p:spPr>
        </p:pic>
        <p:pic>
          <p:nvPicPr>
            <p:cNvPr id="1153" name="Picture 129">
              <a:extLst>
                <a:ext uri="{FF2B5EF4-FFF2-40B4-BE49-F238E27FC236}">
                  <a16:creationId xmlns:a16="http://schemas.microsoft.com/office/drawing/2014/main" id="{7C576803-4DC9-4BE5-8EC3-56CDE99E120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3" y="3186"/>
              <a:ext cx="610" cy="215"/>
            </a:xfrm>
            <a:prstGeom prst="rect">
              <a:avLst/>
            </a:prstGeom>
            <a:noFill/>
            <a:extLst>
              <a:ext uri="{909E8E84-426E-40DD-AFC4-6F175D3DCCD1}">
                <a14:hiddenFill xmlns:a14="http://schemas.microsoft.com/office/drawing/2010/main">
                  <a:solidFill>
                    <a:srgbClr val="FFFFFF"/>
                  </a:solidFill>
                </a14:hiddenFill>
              </a:ext>
            </a:extLst>
          </p:spPr>
        </p:pic>
        <p:pic>
          <p:nvPicPr>
            <p:cNvPr id="1152" name="Picture 128">
              <a:extLst>
                <a:ext uri="{FF2B5EF4-FFF2-40B4-BE49-F238E27FC236}">
                  <a16:creationId xmlns:a16="http://schemas.microsoft.com/office/drawing/2014/main" id="{2993AF33-8AC7-4E39-B136-7B39B12BF8E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90" y="3253"/>
              <a:ext cx="1231" cy="376"/>
            </a:xfrm>
            <a:prstGeom prst="rect">
              <a:avLst/>
            </a:prstGeom>
            <a:noFill/>
            <a:extLst>
              <a:ext uri="{909E8E84-426E-40DD-AFC4-6F175D3DCCD1}">
                <a14:hiddenFill xmlns:a14="http://schemas.microsoft.com/office/drawing/2010/main">
                  <a:solidFill>
                    <a:srgbClr val="FFFFFF"/>
                  </a:solidFill>
                </a14:hiddenFill>
              </a:ext>
            </a:extLst>
          </p:spPr>
        </p:pic>
        <p:pic>
          <p:nvPicPr>
            <p:cNvPr id="1151" name="Picture 127">
              <a:extLst>
                <a:ext uri="{FF2B5EF4-FFF2-40B4-BE49-F238E27FC236}">
                  <a16:creationId xmlns:a16="http://schemas.microsoft.com/office/drawing/2014/main" id="{BABA894D-4D25-436E-A481-2876AB4CBC3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9" y="403"/>
              <a:ext cx="286" cy="299"/>
            </a:xfrm>
            <a:prstGeom prst="rect">
              <a:avLst/>
            </a:prstGeom>
            <a:noFill/>
            <a:extLst>
              <a:ext uri="{909E8E84-426E-40DD-AFC4-6F175D3DCCD1}">
                <a14:hiddenFill xmlns:a14="http://schemas.microsoft.com/office/drawing/2010/main">
                  <a:solidFill>
                    <a:srgbClr val="FFFFFF"/>
                  </a:solidFill>
                </a14:hiddenFill>
              </a:ext>
            </a:extLst>
          </p:spPr>
        </p:pic>
        <p:sp>
          <p:nvSpPr>
            <p:cNvPr id="1120" name="AutoShape 126">
              <a:extLst>
                <a:ext uri="{FF2B5EF4-FFF2-40B4-BE49-F238E27FC236}">
                  <a16:creationId xmlns:a16="http://schemas.microsoft.com/office/drawing/2014/main" id="{4872EB55-A786-4AA0-A8C0-993632D4F2FC}"/>
                </a:ext>
              </a:extLst>
            </p:cNvPr>
            <p:cNvSpPr>
              <a:spLocks/>
            </p:cNvSpPr>
            <p:nvPr/>
          </p:nvSpPr>
          <p:spPr bwMode="auto">
            <a:xfrm>
              <a:off x="694" y="272"/>
              <a:ext cx="266" cy="97"/>
            </a:xfrm>
            <a:custGeom>
              <a:avLst/>
              <a:gdLst>
                <a:gd name="T0" fmla="+- 0 935 694"/>
                <a:gd name="T1" fmla="*/ T0 w 266"/>
                <a:gd name="T2" fmla="+- 0 364 273"/>
                <a:gd name="T3" fmla="*/ 364 h 97"/>
                <a:gd name="T4" fmla="+- 0 950 694"/>
                <a:gd name="T5" fmla="*/ T4 w 266"/>
                <a:gd name="T6" fmla="+- 0 356 273"/>
                <a:gd name="T7" fmla="*/ 356 h 97"/>
                <a:gd name="T8" fmla="+- 0 956 694"/>
                <a:gd name="T9" fmla="*/ T8 w 266"/>
                <a:gd name="T10" fmla="+- 0 351 273"/>
                <a:gd name="T11" fmla="*/ 351 h 97"/>
                <a:gd name="T12" fmla="+- 0 941 694"/>
                <a:gd name="T13" fmla="*/ T12 w 266"/>
                <a:gd name="T14" fmla="+- 0 333 273"/>
                <a:gd name="T15" fmla="*/ 333 h 97"/>
                <a:gd name="T16" fmla="+- 0 938 694"/>
                <a:gd name="T17" fmla="*/ T16 w 266"/>
                <a:gd name="T18" fmla="+- 0 349 273"/>
                <a:gd name="T19" fmla="*/ 349 h 97"/>
                <a:gd name="T20" fmla="+- 0 929 694"/>
                <a:gd name="T21" fmla="*/ T20 w 266"/>
                <a:gd name="T22" fmla="+- 0 358 273"/>
                <a:gd name="T23" fmla="*/ 358 h 97"/>
                <a:gd name="T24" fmla="+- 0 903 694"/>
                <a:gd name="T25" fmla="*/ T24 w 266"/>
                <a:gd name="T26" fmla="+- 0 342 273"/>
                <a:gd name="T27" fmla="*/ 342 h 97"/>
                <a:gd name="T28" fmla="+- 0 949 694"/>
                <a:gd name="T29" fmla="*/ T28 w 266"/>
                <a:gd name="T30" fmla="+- 0 328 273"/>
                <a:gd name="T31" fmla="*/ 328 h 97"/>
                <a:gd name="T32" fmla="+- 0 894 694"/>
                <a:gd name="T33" fmla="*/ T32 w 266"/>
                <a:gd name="T34" fmla="+- 0 315 273"/>
                <a:gd name="T35" fmla="*/ 315 h 97"/>
                <a:gd name="T36" fmla="+- 0 941 694"/>
                <a:gd name="T37" fmla="*/ T36 w 266"/>
                <a:gd name="T38" fmla="+- 0 310 273"/>
                <a:gd name="T39" fmla="*/ 310 h 97"/>
                <a:gd name="T40" fmla="+- 0 915 694"/>
                <a:gd name="T41" fmla="*/ T40 w 266"/>
                <a:gd name="T42" fmla="+- 0 292 273"/>
                <a:gd name="T43" fmla="*/ 292 h 97"/>
                <a:gd name="T44" fmla="+- 0 885 694"/>
                <a:gd name="T45" fmla="*/ T44 w 266"/>
                <a:gd name="T46" fmla="+- 0 314 273"/>
                <a:gd name="T47" fmla="*/ 314 h 97"/>
                <a:gd name="T48" fmla="+- 0 932 694"/>
                <a:gd name="T49" fmla="*/ T48 w 266"/>
                <a:gd name="T50" fmla="+- 0 344 273"/>
                <a:gd name="T51" fmla="*/ 344 h 97"/>
                <a:gd name="T52" fmla="+- 0 911 694"/>
                <a:gd name="T53" fmla="*/ T52 w 266"/>
                <a:gd name="T54" fmla="+- 0 336 273"/>
                <a:gd name="T55" fmla="*/ 336 h 97"/>
                <a:gd name="T56" fmla="+- 0 888 694"/>
                <a:gd name="T57" fmla="*/ T56 w 266"/>
                <a:gd name="T58" fmla="+- 0 300 273"/>
                <a:gd name="T59" fmla="*/ 300 h 97"/>
                <a:gd name="T60" fmla="+- 0 886 694"/>
                <a:gd name="T61" fmla="*/ T60 w 266"/>
                <a:gd name="T62" fmla="+- 0 293 273"/>
                <a:gd name="T63" fmla="*/ 293 h 97"/>
                <a:gd name="T64" fmla="+- 0 886 694"/>
                <a:gd name="T65" fmla="*/ T64 w 266"/>
                <a:gd name="T66" fmla="+- 0 293 273"/>
                <a:gd name="T67" fmla="*/ 293 h 97"/>
                <a:gd name="T68" fmla="+- 0 886 694"/>
                <a:gd name="T69" fmla="*/ T68 w 266"/>
                <a:gd name="T70" fmla="+- 0 369 273"/>
                <a:gd name="T71" fmla="*/ 369 h 97"/>
                <a:gd name="T72" fmla="+- 0 885 694"/>
                <a:gd name="T73" fmla="*/ T72 w 266"/>
                <a:gd name="T74" fmla="+- 0 273 273"/>
                <a:gd name="T75" fmla="*/ 273 h 97"/>
                <a:gd name="T76" fmla="+- 0 878 694"/>
                <a:gd name="T77" fmla="*/ T76 w 266"/>
                <a:gd name="T78" fmla="+- 0 294 273"/>
                <a:gd name="T79" fmla="*/ 294 h 97"/>
                <a:gd name="T80" fmla="+- 0 877 694"/>
                <a:gd name="T81" fmla="*/ T80 w 266"/>
                <a:gd name="T82" fmla="+- 0 336 273"/>
                <a:gd name="T83" fmla="*/ 336 h 97"/>
                <a:gd name="T84" fmla="+- 0 879 694"/>
                <a:gd name="T85" fmla="*/ T84 w 266"/>
                <a:gd name="T86" fmla="+- 0 273 273"/>
                <a:gd name="T87" fmla="*/ 273 h 97"/>
                <a:gd name="T88" fmla="+- 0 878 694"/>
                <a:gd name="T89" fmla="*/ T88 w 266"/>
                <a:gd name="T90" fmla="+- 0 301 273"/>
                <a:gd name="T91" fmla="*/ 301 h 97"/>
                <a:gd name="T92" fmla="+- 0 856 694"/>
                <a:gd name="T93" fmla="*/ T92 w 266"/>
                <a:gd name="T94" fmla="+- 0 341 273"/>
                <a:gd name="T95" fmla="*/ 341 h 97"/>
                <a:gd name="T96" fmla="+- 0 878 694"/>
                <a:gd name="T97" fmla="*/ T96 w 266"/>
                <a:gd name="T98" fmla="+- 0 330 273"/>
                <a:gd name="T99" fmla="*/ 330 h 97"/>
                <a:gd name="T100" fmla="+- 0 856 694"/>
                <a:gd name="T101" fmla="*/ T100 w 266"/>
                <a:gd name="T102" fmla="+- 0 341 273"/>
                <a:gd name="T103" fmla="*/ 341 h 97"/>
                <a:gd name="T104" fmla="+- 0 774 694"/>
                <a:gd name="T105" fmla="*/ T104 w 266"/>
                <a:gd name="T106" fmla="+- 0 352 273"/>
                <a:gd name="T107" fmla="*/ 352 h 97"/>
                <a:gd name="T108" fmla="+- 0 784 694"/>
                <a:gd name="T109" fmla="*/ T108 w 266"/>
                <a:gd name="T110" fmla="+- 0 350 273"/>
                <a:gd name="T111" fmla="*/ 350 h 97"/>
                <a:gd name="T112" fmla="+- 0 762 694"/>
                <a:gd name="T113" fmla="*/ T112 w 266"/>
                <a:gd name="T114" fmla="+- 0 314 273"/>
                <a:gd name="T115" fmla="*/ 314 h 97"/>
                <a:gd name="T116" fmla="+- 0 782 694"/>
                <a:gd name="T117" fmla="*/ T116 w 266"/>
                <a:gd name="T118" fmla="+- 0 311 273"/>
                <a:gd name="T119" fmla="*/ 311 h 97"/>
                <a:gd name="T120" fmla="+- 0 762 694"/>
                <a:gd name="T121" fmla="*/ T120 w 266"/>
                <a:gd name="T122" fmla="+- 0 308 273"/>
                <a:gd name="T123" fmla="*/ 308 h 97"/>
                <a:gd name="T124" fmla="+- 0 767 694"/>
                <a:gd name="T125" fmla="*/ T124 w 266"/>
                <a:gd name="T126" fmla="+- 0 289 273"/>
                <a:gd name="T127" fmla="*/ 289 h 97"/>
                <a:gd name="T128" fmla="+- 0 771 694"/>
                <a:gd name="T129" fmla="*/ T128 w 266"/>
                <a:gd name="T130" fmla="+- 0 282 273"/>
                <a:gd name="T131" fmla="*/ 282 h 97"/>
                <a:gd name="T132" fmla="+- 0 752 694"/>
                <a:gd name="T133" fmla="*/ T132 w 266"/>
                <a:gd name="T134" fmla="+- 0 366 273"/>
                <a:gd name="T135" fmla="*/ 366 h 97"/>
                <a:gd name="T136" fmla="+- 0 763 694"/>
                <a:gd name="T137" fmla="*/ T136 w 266"/>
                <a:gd name="T138" fmla="+- 0 346 273"/>
                <a:gd name="T139" fmla="*/ 346 h 97"/>
                <a:gd name="T140" fmla="+- 0 762 694"/>
                <a:gd name="T141" fmla="*/ T140 w 266"/>
                <a:gd name="T142" fmla="+- 0 314 273"/>
                <a:gd name="T143" fmla="*/ 314 h 97"/>
                <a:gd name="T144" fmla="+- 0 756 694"/>
                <a:gd name="T145" fmla="*/ T144 w 266"/>
                <a:gd name="T146" fmla="+- 0 284 273"/>
                <a:gd name="T147" fmla="*/ 284 h 97"/>
                <a:gd name="T148" fmla="+- 0 729 694"/>
                <a:gd name="T149" fmla="*/ T148 w 266"/>
                <a:gd name="T150" fmla="+- 0 336 273"/>
                <a:gd name="T151" fmla="*/ 336 h 97"/>
                <a:gd name="T152" fmla="+- 0 748 694"/>
                <a:gd name="T153" fmla="*/ T152 w 266"/>
                <a:gd name="T154" fmla="+- 0 341 273"/>
                <a:gd name="T155" fmla="*/ 341 h 97"/>
                <a:gd name="T156" fmla="+- 0 756 694"/>
                <a:gd name="T157" fmla="*/ T156 w 266"/>
                <a:gd name="T158" fmla="+- 0 284 273"/>
                <a:gd name="T159" fmla="*/ 284 h 97"/>
                <a:gd name="T160" fmla="+- 0 730 694"/>
                <a:gd name="T161" fmla="*/ T160 w 266"/>
                <a:gd name="T162" fmla="+- 0 335 273"/>
                <a:gd name="T163" fmla="*/ 335 h 97"/>
                <a:gd name="T164" fmla="+- 0 750 694"/>
                <a:gd name="T165" fmla="*/ T164 w 266"/>
                <a:gd name="T166" fmla="+- 0 315 273"/>
                <a:gd name="T167" fmla="*/ 315 h 97"/>
                <a:gd name="T168" fmla="+- 0 756 694"/>
                <a:gd name="T169" fmla="*/ T168 w 266"/>
                <a:gd name="T170" fmla="+- 0 284 273"/>
                <a:gd name="T171" fmla="*/ 284 h 97"/>
                <a:gd name="T172" fmla="+- 0 750 694"/>
                <a:gd name="T173" fmla="*/ T172 w 266"/>
                <a:gd name="T174" fmla="+- 0 308 273"/>
                <a:gd name="T175" fmla="*/ 308 h 97"/>
                <a:gd name="T176" fmla="+- 0 723 694"/>
                <a:gd name="T177" fmla="*/ T176 w 266"/>
                <a:gd name="T178" fmla="+- 0 290 273"/>
                <a:gd name="T179" fmla="*/ 290 h 97"/>
                <a:gd name="T180" fmla="+- 0 755 694"/>
                <a:gd name="T181" fmla="*/ T180 w 266"/>
                <a:gd name="T182" fmla="+- 0 284 273"/>
                <a:gd name="T183" fmla="*/ 284 h 97"/>
                <a:gd name="T184" fmla="+- 0 754 694"/>
                <a:gd name="T185" fmla="*/ T184 w 266"/>
                <a:gd name="T186" fmla="+- 0 295 273"/>
                <a:gd name="T187" fmla="*/ 295 h 97"/>
                <a:gd name="T188" fmla="+- 0 706 694"/>
                <a:gd name="T189" fmla="*/ T188 w 266"/>
                <a:gd name="T190" fmla="+- 0 341 273"/>
                <a:gd name="T191" fmla="*/ 341 h 97"/>
                <a:gd name="T192" fmla="+- 0 707 694"/>
                <a:gd name="T193" fmla="*/ T192 w 266"/>
                <a:gd name="T194" fmla="+- 0 336 273"/>
                <a:gd name="T195" fmla="*/ 336 h 97"/>
                <a:gd name="T196" fmla="+- 0 707 694"/>
                <a:gd name="T197" fmla="*/ T196 w 266"/>
                <a:gd name="T198" fmla="+- 0 285 273"/>
                <a:gd name="T199" fmla="*/ 285 h 97"/>
                <a:gd name="T200" fmla="+- 0 694 694"/>
                <a:gd name="T201" fmla="*/ T200 w 266"/>
                <a:gd name="T202" fmla="+- 0 340 273"/>
                <a:gd name="T203" fmla="*/ 340 h 97"/>
                <a:gd name="T204" fmla="+- 0 706 694"/>
                <a:gd name="T205" fmla="*/ T204 w 266"/>
                <a:gd name="T206" fmla="+- 0 367 273"/>
                <a:gd name="T207" fmla="*/ 367 h 97"/>
                <a:gd name="T208" fmla="+- 0 703 694"/>
                <a:gd name="T209" fmla="*/ T208 w 266"/>
                <a:gd name="T210" fmla="+- 0 351 273"/>
                <a:gd name="T211" fmla="*/ 351 h 97"/>
                <a:gd name="T212" fmla="+- 0 702 694"/>
                <a:gd name="T213" fmla="*/ T212 w 266"/>
                <a:gd name="T214" fmla="+- 0 334 273"/>
                <a:gd name="T215" fmla="*/ 334 h 97"/>
                <a:gd name="T216" fmla="+- 0 698 694"/>
                <a:gd name="T217" fmla="*/ T216 w 266"/>
                <a:gd name="T218" fmla="+- 0 295 273"/>
                <a:gd name="T219" fmla="*/ 295 h 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266" h="97">
                  <a:moveTo>
                    <a:pt x="209" y="69"/>
                  </a:moveTo>
                  <a:lnTo>
                    <a:pt x="209" y="87"/>
                  </a:lnTo>
                  <a:lnTo>
                    <a:pt x="217" y="93"/>
                  </a:lnTo>
                  <a:lnTo>
                    <a:pt x="235" y="93"/>
                  </a:lnTo>
                  <a:lnTo>
                    <a:pt x="241" y="91"/>
                  </a:lnTo>
                  <a:lnTo>
                    <a:pt x="245" y="87"/>
                  </a:lnTo>
                  <a:lnTo>
                    <a:pt x="248" y="85"/>
                  </a:lnTo>
                  <a:lnTo>
                    <a:pt x="249" y="83"/>
                  </a:lnTo>
                  <a:lnTo>
                    <a:pt x="251" y="79"/>
                  </a:lnTo>
                  <a:lnTo>
                    <a:pt x="256" y="83"/>
                  </a:lnTo>
                  <a:lnTo>
                    <a:pt x="260" y="87"/>
                  </a:lnTo>
                  <a:lnTo>
                    <a:pt x="262" y="89"/>
                  </a:lnTo>
                  <a:lnTo>
                    <a:pt x="266" y="82"/>
                  </a:lnTo>
                  <a:lnTo>
                    <a:pt x="265" y="81"/>
                  </a:lnTo>
                  <a:lnTo>
                    <a:pt x="262" y="78"/>
                  </a:lnTo>
                  <a:lnTo>
                    <a:pt x="253" y="72"/>
                  </a:lnTo>
                  <a:lnTo>
                    <a:pt x="253" y="40"/>
                  </a:lnTo>
                  <a:lnTo>
                    <a:pt x="248" y="28"/>
                  </a:lnTo>
                  <a:lnTo>
                    <a:pt x="247" y="27"/>
                  </a:lnTo>
                  <a:lnTo>
                    <a:pt x="247" y="60"/>
                  </a:lnTo>
                  <a:lnTo>
                    <a:pt x="247" y="63"/>
                  </a:lnTo>
                  <a:lnTo>
                    <a:pt x="246" y="68"/>
                  </a:lnTo>
                  <a:lnTo>
                    <a:pt x="244" y="67"/>
                  </a:lnTo>
                  <a:lnTo>
                    <a:pt x="244" y="75"/>
                  </a:lnTo>
                  <a:lnTo>
                    <a:pt x="244" y="76"/>
                  </a:lnTo>
                  <a:lnTo>
                    <a:pt x="243" y="77"/>
                  </a:lnTo>
                  <a:lnTo>
                    <a:pt x="242" y="79"/>
                  </a:lnTo>
                  <a:lnTo>
                    <a:pt x="240" y="82"/>
                  </a:lnTo>
                  <a:lnTo>
                    <a:pt x="237" y="83"/>
                  </a:lnTo>
                  <a:lnTo>
                    <a:pt x="235" y="85"/>
                  </a:lnTo>
                  <a:lnTo>
                    <a:pt x="232" y="86"/>
                  </a:lnTo>
                  <a:lnTo>
                    <a:pt x="221" y="86"/>
                  </a:lnTo>
                  <a:lnTo>
                    <a:pt x="217" y="83"/>
                  </a:lnTo>
                  <a:lnTo>
                    <a:pt x="217" y="63"/>
                  </a:lnTo>
                  <a:lnTo>
                    <a:pt x="209" y="69"/>
                  </a:lnTo>
                  <a:close/>
                  <a:moveTo>
                    <a:pt x="253" y="40"/>
                  </a:moveTo>
                  <a:lnTo>
                    <a:pt x="253" y="72"/>
                  </a:lnTo>
                  <a:lnTo>
                    <a:pt x="254" y="65"/>
                  </a:lnTo>
                  <a:lnTo>
                    <a:pt x="255" y="61"/>
                  </a:lnTo>
                  <a:lnTo>
                    <a:pt x="255" y="55"/>
                  </a:lnTo>
                  <a:lnTo>
                    <a:pt x="253" y="40"/>
                  </a:lnTo>
                  <a:close/>
                  <a:moveTo>
                    <a:pt x="191" y="41"/>
                  </a:moveTo>
                  <a:lnTo>
                    <a:pt x="191" y="51"/>
                  </a:lnTo>
                  <a:lnTo>
                    <a:pt x="200" y="42"/>
                  </a:lnTo>
                  <a:lnTo>
                    <a:pt x="204" y="39"/>
                  </a:lnTo>
                  <a:lnTo>
                    <a:pt x="217" y="29"/>
                  </a:lnTo>
                  <a:lnTo>
                    <a:pt x="224" y="26"/>
                  </a:lnTo>
                  <a:lnTo>
                    <a:pt x="241" y="26"/>
                  </a:lnTo>
                  <a:lnTo>
                    <a:pt x="247" y="37"/>
                  </a:lnTo>
                  <a:lnTo>
                    <a:pt x="247" y="27"/>
                  </a:lnTo>
                  <a:lnTo>
                    <a:pt x="241" y="21"/>
                  </a:lnTo>
                  <a:lnTo>
                    <a:pt x="240" y="21"/>
                  </a:lnTo>
                  <a:lnTo>
                    <a:pt x="230" y="19"/>
                  </a:lnTo>
                  <a:lnTo>
                    <a:pt x="221" y="19"/>
                  </a:lnTo>
                  <a:lnTo>
                    <a:pt x="213" y="23"/>
                  </a:lnTo>
                  <a:lnTo>
                    <a:pt x="203" y="31"/>
                  </a:lnTo>
                  <a:lnTo>
                    <a:pt x="197" y="35"/>
                  </a:lnTo>
                  <a:lnTo>
                    <a:pt x="194" y="39"/>
                  </a:lnTo>
                  <a:lnTo>
                    <a:pt x="191" y="41"/>
                  </a:lnTo>
                  <a:close/>
                  <a:moveTo>
                    <a:pt x="217" y="63"/>
                  </a:moveTo>
                  <a:lnTo>
                    <a:pt x="217" y="73"/>
                  </a:lnTo>
                  <a:lnTo>
                    <a:pt x="221" y="70"/>
                  </a:lnTo>
                  <a:lnTo>
                    <a:pt x="234" y="70"/>
                  </a:lnTo>
                  <a:lnTo>
                    <a:pt x="238" y="71"/>
                  </a:lnTo>
                  <a:lnTo>
                    <a:pt x="244" y="75"/>
                  </a:lnTo>
                  <a:lnTo>
                    <a:pt x="244" y="67"/>
                  </a:lnTo>
                  <a:lnTo>
                    <a:pt x="240" y="64"/>
                  </a:lnTo>
                  <a:lnTo>
                    <a:pt x="235" y="63"/>
                  </a:lnTo>
                  <a:lnTo>
                    <a:pt x="217" y="63"/>
                  </a:lnTo>
                  <a:close/>
                  <a:moveTo>
                    <a:pt x="191" y="0"/>
                  </a:moveTo>
                  <a:lnTo>
                    <a:pt x="191" y="41"/>
                  </a:lnTo>
                  <a:lnTo>
                    <a:pt x="191" y="30"/>
                  </a:lnTo>
                  <a:lnTo>
                    <a:pt x="194" y="27"/>
                  </a:lnTo>
                  <a:lnTo>
                    <a:pt x="196" y="24"/>
                  </a:lnTo>
                  <a:lnTo>
                    <a:pt x="197" y="23"/>
                  </a:lnTo>
                  <a:lnTo>
                    <a:pt x="194" y="19"/>
                  </a:lnTo>
                  <a:lnTo>
                    <a:pt x="194" y="20"/>
                  </a:lnTo>
                  <a:lnTo>
                    <a:pt x="192" y="20"/>
                  </a:lnTo>
                  <a:lnTo>
                    <a:pt x="192" y="0"/>
                  </a:lnTo>
                  <a:lnTo>
                    <a:pt x="191" y="0"/>
                  </a:lnTo>
                  <a:close/>
                  <a:moveTo>
                    <a:pt x="192" y="0"/>
                  </a:moveTo>
                  <a:lnTo>
                    <a:pt x="192" y="20"/>
                  </a:lnTo>
                  <a:lnTo>
                    <a:pt x="192" y="3"/>
                  </a:lnTo>
                  <a:lnTo>
                    <a:pt x="193" y="0"/>
                  </a:lnTo>
                  <a:lnTo>
                    <a:pt x="192" y="0"/>
                  </a:lnTo>
                  <a:close/>
                  <a:moveTo>
                    <a:pt x="183" y="96"/>
                  </a:moveTo>
                  <a:lnTo>
                    <a:pt x="192" y="96"/>
                  </a:lnTo>
                  <a:lnTo>
                    <a:pt x="191" y="92"/>
                  </a:lnTo>
                  <a:lnTo>
                    <a:pt x="191" y="84"/>
                  </a:lnTo>
                  <a:lnTo>
                    <a:pt x="191" y="41"/>
                  </a:lnTo>
                  <a:lnTo>
                    <a:pt x="191" y="0"/>
                  </a:lnTo>
                  <a:lnTo>
                    <a:pt x="185" y="0"/>
                  </a:lnTo>
                  <a:lnTo>
                    <a:pt x="185" y="7"/>
                  </a:lnTo>
                  <a:lnTo>
                    <a:pt x="184" y="13"/>
                  </a:lnTo>
                  <a:lnTo>
                    <a:pt x="184" y="21"/>
                  </a:lnTo>
                  <a:lnTo>
                    <a:pt x="184" y="28"/>
                  </a:lnTo>
                  <a:lnTo>
                    <a:pt x="184" y="35"/>
                  </a:lnTo>
                  <a:lnTo>
                    <a:pt x="184" y="57"/>
                  </a:lnTo>
                  <a:lnTo>
                    <a:pt x="184" y="61"/>
                  </a:lnTo>
                  <a:lnTo>
                    <a:pt x="183" y="63"/>
                  </a:lnTo>
                  <a:lnTo>
                    <a:pt x="183" y="92"/>
                  </a:lnTo>
                  <a:lnTo>
                    <a:pt x="183" y="96"/>
                  </a:lnTo>
                  <a:close/>
                  <a:moveTo>
                    <a:pt x="184" y="0"/>
                  </a:moveTo>
                  <a:lnTo>
                    <a:pt x="185" y="2"/>
                  </a:lnTo>
                  <a:lnTo>
                    <a:pt x="185" y="0"/>
                  </a:lnTo>
                  <a:lnTo>
                    <a:pt x="184" y="0"/>
                  </a:lnTo>
                  <a:close/>
                  <a:moveTo>
                    <a:pt x="166" y="22"/>
                  </a:moveTo>
                  <a:lnTo>
                    <a:pt x="166" y="29"/>
                  </a:lnTo>
                  <a:lnTo>
                    <a:pt x="169" y="29"/>
                  </a:lnTo>
                  <a:lnTo>
                    <a:pt x="184" y="28"/>
                  </a:lnTo>
                  <a:lnTo>
                    <a:pt x="184" y="21"/>
                  </a:lnTo>
                  <a:lnTo>
                    <a:pt x="174" y="21"/>
                  </a:lnTo>
                  <a:lnTo>
                    <a:pt x="171" y="22"/>
                  </a:lnTo>
                  <a:lnTo>
                    <a:pt x="166" y="22"/>
                  </a:lnTo>
                  <a:close/>
                  <a:moveTo>
                    <a:pt x="162" y="68"/>
                  </a:moveTo>
                  <a:lnTo>
                    <a:pt x="167" y="76"/>
                  </a:lnTo>
                  <a:lnTo>
                    <a:pt x="169" y="73"/>
                  </a:lnTo>
                  <a:lnTo>
                    <a:pt x="180" y="61"/>
                  </a:lnTo>
                  <a:lnTo>
                    <a:pt x="183" y="58"/>
                  </a:lnTo>
                  <a:lnTo>
                    <a:pt x="184" y="57"/>
                  </a:lnTo>
                  <a:lnTo>
                    <a:pt x="184" y="35"/>
                  </a:lnTo>
                  <a:lnTo>
                    <a:pt x="184" y="39"/>
                  </a:lnTo>
                  <a:lnTo>
                    <a:pt x="184" y="48"/>
                  </a:lnTo>
                  <a:lnTo>
                    <a:pt x="165" y="66"/>
                  </a:lnTo>
                  <a:lnTo>
                    <a:pt x="162" y="68"/>
                  </a:lnTo>
                  <a:close/>
                  <a:moveTo>
                    <a:pt x="69" y="65"/>
                  </a:moveTo>
                  <a:lnTo>
                    <a:pt x="69" y="73"/>
                  </a:lnTo>
                  <a:lnTo>
                    <a:pt x="71" y="74"/>
                  </a:lnTo>
                  <a:lnTo>
                    <a:pt x="80" y="79"/>
                  </a:lnTo>
                  <a:lnTo>
                    <a:pt x="85" y="83"/>
                  </a:lnTo>
                  <a:lnTo>
                    <a:pt x="88" y="86"/>
                  </a:lnTo>
                  <a:lnTo>
                    <a:pt x="91" y="78"/>
                  </a:lnTo>
                  <a:lnTo>
                    <a:pt x="90" y="78"/>
                  </a:lnTo>
                  <a:lnTo>
                    <a:pt x="90" y="77"/>
                  </a:lnTo>
                  <a:lnTo>
                    <a:pt x="83" y="72"/>
                  </a:lnTo>
                  <a:lnTo>
                    <a:pt x="75" y="68"/>
                  </a:lnTo>
                  <a:lnTo>
                    <a:pt x="69" y="65"/>
                  </a:lnTo>
                  <a:close/>
                  <a:moveTo>
                    <a:pt x="68" y="35"/>
                  </a:moveTo>
                  <a:lnTo>
                    <a:pt x="68" y="41"/>
                  </a:lnTo>
                  <a:lnTo>
                    <a:pt x="74" y="41"/>
                  </a:lnTo>
                  <a:lnTo>
                    <a:pt x="80" y="40"/>
                  </a:lnTo>
                  <a:lnTo>
                    <a:pt x="86" y="39"/>
                  </a:lnTo>
                  <a:lnTo>
                    <a:pt x="87" y="39"/>
                  </a:lnTo>
                  <a:lnTo>
                    <a:pt x="88" y="38"/>
                  </a:lnTo>
                  <a:lnTo>
                    <a:pt x="88" y="31"/>
                  </a:lnTo>
                  <a:lnTo>
                    <a:pt x="84" y="33"/>
                  </a:lnTo>
                  <a:lnTo>
                    <a:pt x="77" y="34"/>
                  </a:lnTo>
                  <a:lnTo>
                    <a:pt x="76" y="34"/>
                  </a:lnTo>
                  <a:lnTo>
                    <a:pt x="68" y="35"/>
                  </a:lnTo>
                  <a:close/>
                  <a:moveTo>
                    <a:pt x="68" y="10"/>
                  </a:moveTo>
                  <a:lnTo>
                    <a:pt x="68" y="23"/>
                  </a:lnTo>
                  <a:lnTo>
                    <a:pt x="68" y="20"/>
                  </a:lnTo>
                  <a:lnTo>
                    <a:pt x="68" y="16"/>
                  </a:lnTo>
                  <a:lnTo>
                    <a:pt x="73" y="16"/>
                  </a:lnTo>
                  <a:lnTo>
                    <a:pt x="76" y="16"/>
                  </a:lnTo>
                  <a:lnTo>
                    <a:pt x="80" y="15"/>
                  </a:lnTo>
                  <a:lnTo>
                    <a:pt x="87" y="14"/>
                  </a:lnTo>
                  <a:lnTo>
                    <a:pt x="86" y="6"/>
                  </a:lnTo>
                  <a:lnTo>
                    <a:pt x="77" y="9"/>
                  </a:lnTo>
                  <a:lnTo>
                    <a:pt x="68" y="10"/>
                  </a:lnTo>
                  <a:close/>
                  <a:moveTo>
                    <a:pt x="28" y="68"/>
                  </a:moveTo>
                  <a:lnTo>
                    <a:pt x="28" y="87"/>
                  </a:lnTo>
                  <a:lnTo>
                    <a:pt x="35" y="93"/>
                  </a:lnTo>
                  <a:lnTo>
                    <a:pt x="58" y="93"/>
                  </a:lnTo>
                  <a:lnTo>
                    <a:pt x="65" y="90"/>
                  </a:lnTo>
                  <a:lnTo>
                    <a:pt x="69" y="82"/>
                  </a:lnTo>
                  <a:lnTo>
                    <a:pt x="69" y="80"/>
                  </a:lnTo>
                  <a:lnTo>
                    <a:pt x="69" y="74"/>
                  </a:lnTo>
                  <a:lnTo>
                    <a:pt x="69" y="73"/>
                  </a:lnTo>
                  <a:lnTo>
                    <a:pt x="69" y="65"/>
                  </a:lnTo>
                  <a:lnTo>
                    <a:pt x="68" y="58"/>
                  </a:lnTo>
                  <a:lnTo>
                    <a:pt x="68" y="55"/>
                  </a:lnTo>
                  <a:lnTo>
                    <a:pt x="68" y="41"/>
                  </a:lnTo>
                  <a:lnTo>
                    <a:pt x="68" y="35"/>
                  </a:lnTo>
                  <a:lnTo>
                    <a:pt x="68" y="10"/>
                  </a:lnTo>
                  <a:lnTo>
                    <a:pt x="63" y="11"/>
                  </a:lnTo>
                  <a:lnTo>
                    <a:pt x="62" y="11"/>
                  </a:lnTo>
                  <a:lnTo>
                    <a:pt x="62" y="83"/>
                  </a:lnTo>
                  <a:lnTo>
                    <a:pt x="57" y="86"/>
                  </a:lnTo>
                  <a:lnTo>
                    <a:pt x="40" y="86"/>
                  </a:lnTo>
                  <a:lnTo>
                    <a:pt x="35" y="83"/>
                  </a:lnTo>
                  <a:lnTo>
                    <a:pt x="35" y="63"/>
                  </a:lnTo>
                  <a:lnTo>
                    <a:pt x="28" y="68"/>
                  </a:lnTo>
                  <a:close/>
                  <a:moveTo>
                    <a:pt x="35" y="63"/>
                  </a:moveTo>
                  <a:lnTo>
                    <a:pt x="35" y="72"/>
                  </a:lnTo>
                  <a:lnTo>
                    <a:pt x="41" y="68"/>
                  </a:lnTo>
                  <a:lnTo>
                    <a:pt x="54" y="68"/>
                  </a:lnTo>
                  <a:lnTo>
                    <a:pt x="56" y="69"/>
                  </a:lnTo>
                  <a:lnTo>
                    <a:pt x="61" y="70"/>
                  </a:lnTo>
                  <a:lnTo>
                    <a:pt x="62" y="70"/>
                  </a:lnTo>
                  <a:lnTo>
                    <a:pt x="62" y="74"/>
                  </a:lnTo>
                  <a:lnTo>
                    <a:pt x="62" y="11"/>
                  </a:lnTo>
                  <a:lnTo>
                    <a:pt x="62" y="64"/>
                  </a:lnTo>
                  <a:lnTo>
                    <a:pt x="58" y="62"/>
                  </a:lnTo>
                  <a:lnTo>
                    <a:pt x="55" y="62"/>
                  </a:lnTo>
                  <a:lnTo>
                    <a:pt x="36" y="62"/>
                  </a:lnTo>
                  <a:lnTo>
                    <a:pt x="35" y="63"/>
                  </a:lnTo>
                  <a:close/>
                  <a:moveTo>
                    <a:pt x="28" y="42"/>
                  </a:moveTo>
                  <a:lnTo>
                    <a:pt x="33" y="42"/>
                  </a:lnTo>
                  <a:lnTo>
                    <a:pt x="35" y="42"/>
                  </a:lnTo>
                  <a:lnTo>
                    <a:pt x="56" y="42"/>
                  </a:lnTo>
                  <a:lnTo>
                    <a:pt x="61" y="42"/>
                  </a:lnTo>
                  <a:lnTo>
                    <a:pt x="61" y="55"/>
                  </a:lnTo>
                  <a:lnTo>
                    <a:pt x="61" y="62"/>
                  </a:lnTo>
                  <a:lnTo>
                    <a:pt x="62" y="64"/>
                  </a:lnTo>
                  <a:lnTo>
                    <a:pt x="62" y="11"/>
                  </a:lnTo>
                  <a:lnTo>
                    <a:pt x="61" y="11"/>
                  </a:lnTo>
                  <a:lnTo>
                    <a:pt x="61" y="17"/>
                  </a:lnTo>
                  <a:lnTo>
                    <a:pt x="61" y="19"/>
                  </a:lnTo>
                  <a:lnTo>
                    <a:pt x="61" y="35"/>
                  </a:lnTo>
                  <a:lnTo>
                    <a:pt x="56" y="35"/>
                  </a:lnTo>
                  <a:lnTo>
                    <a:pt x="35" y="35"/>
                  </a:lnTo>
                  <a:lnTo>
                    <a:pt x="33" y="35"/>
                  </a:lnTo>
                  <a:lnTo>
                    <a:pt x="28" y="34"/>
                  </a:lnTo>
                  <a:lnTo>
                    <a:pt x="28" y="42"/>
                  </a:lnTo>
                  <a:close/>
                  <a:moveTo>
                    <a:pt x="29" y="17"/>
                  </a:moveTo>
                  <a:lnTo>
                    <a:pt x="33" y="17"/>
                  </a:lnTo>
                  <a:lnTo>
                    <a:pt x="38" y="17"/>
                  </a:lnTo>
                  <a:lnTo>
                    <a:pt x="56" y="17"/>
                  </a:lnTo>
                  <a:lnTo>
                    <a:pt x="61" y="17"/>
                  </a:lnTo>
                  <a:lnTo>
                    <a:pt x="61" y="11"/>
                  </a:lnTo>
                  <a:lnTo>
                    <a:pt x="38" y="11"/>
                  </a:lnTo>
                  <a:lnTo>
                    <a:pt x="33" y="10"/>
                  </a:lnTo>
                  <a:lnTo>
                    <a:pt x="29" y="9"/>
                  </a:lnTo>
                  <a:lnTo>
                    <a:pt x="29" y="17"/>
                  </a:lnTo>
                  <a:close/>
                  <a:moveTo>
                    <a:pt x="60" y="22"/>
                  </a:moveTo>
                  <a:lnTo>
                    <a:pt x="60" y="29"/>
                  </a:lnTo>
                  <a:lnTo>
                    <a:pt x="61" y="35"/>
                  </a:lnTo>
                  <a:lnTo>
                    <a:pt x="61" y="19"/>
                  </a:lnTo>
                  <a:lnTo>
                    <a:pt x="60" y="22"/>
                  </a:lnTo>
                  <a:close/>
                  <a:moveTo>
                    <a:pt x="12" y="68"/>
                  </a:moveTo>
                  <a:lnTo>
                    <a:pt x="12" y="86"/>
                  </a:lnTo>
                  <a:lnTo>
                    <a:pt x="16" y="71"/>
                  </a:lnTo>
                  <a:lnTo>
                    <a:pt x="22" y="59"/>
                  </a:lnTo>
                  <a:lnTo>
                    <a:pt x="16" y="56"/>
                  </a:lnTo>
                  <a:lnTo>
                    <a:pt x="13" y="63"/>
                  </a:lnTo>
                  <a:lnTo>
                    <a:pt x="12" y="68"/>
                  </a:lnTo>
                  <a:close/>
                  <a:moveTo>
                    <a:pt x="8" y="2"/>
                  </a:moveTo>
                  <a:lnTo>
                    <a:pt x="8" y="46"/>
                  </a:lnTo>
                  <a:lnTo>
                    <a:pt x="9" y="33"/>
                  </a:lnTo>
                  <a:lnTo>
                    <a:pt x="13" y="12"/>
                  </a:lnTo>
                  <a:lnTo>
                    <a:pt x="15" y="6"/>
                  </a:lnTo>
                  <a:lnTo>
                    <a:pt x="16" y="3"/>
                  </a:lnTo>
                  <a:lnTo>
                    <a:pt x="8" y="2"/>
                  </a:lnTo>
                  <a:close/>
                  <a:moveTo>
                    <a:pt x="0" y="57"/>
                  </a:moveTo>
                  <a:lnTo>
                    <a:pt x="0" y="67"/>
                  </a:lnTo>
                  <a:lnTo>
                    <a:pt x="1" y="77"/>
                  </a:lnTo>
                  <a:lnTo>
                    <a:pt x="2" y="86"/>
                  </a:lnTo>
                  <a:lnTo>
                    <a:pt x="3" y="92"/>
                  </a:lnTo>
                  <a:lnTo>
                    <a:pt x="3" y="94"/>
                  </a:lnTo>
                  <a:lnTo>
                    <a:pt x="12" y="94"/>
                  </a:lnTo>
                  <a:lnTo>
                    <a:pt x="12" y="93"/>
                  </a:lnTo>
                  <a:lnTo>
                    <a:pt x="12" y="68"/>
                  </a:lnTo>
                  <a:lnTo>
                    <a:pt x="11" y="70"/>
                  </a:lnTo>
                  <a:lnTo>
                    <a:pt x="9" y="77"/>
                  </a:lnTo>
                  <a:lnTo>
                    <a:pt x="9" y="78"/>
                  </a:lnTo>
                  <a:lnTo>
                    <a:pt x="8" y="78"/>
                  </a:lnTo>
                  <a:lnTo>
                    <a:pt x="8" y="74"/>
                  </a:lnTo>
                  <a:lnTo>
                    <a:pt x="8" y="73"/>
                  </a:lnTo>
                  <a:lnTo>
                    <a:pt x="8" y="69"/>
                  </a:lnTo>
                  <a:lnTo>
                    <a:pt x="8" y="61"/>
                  </a:lnTo>
                  <a:lnTo>
                    <a:pt x="8" y="2"/>
                  </a:lnTo>
                  <a:lnTo>
                    <a:pt x="7" y="4"/>
                  </a:lnTo>
                  <a:lnTo>
                    <a:pt x="7" y="8"/>
                  </a:lnTo>
                  <a:lnTo>
                    <a:pt x="4" y="22"/>
                  </a:lnTo>
                  <a:lnTo>
                    <a:pt x="2" y="35"/>
                  </a:lnTo>
                  <a:lnTo>
                    <a:pt x="1" y="46"/>
                  </a:lnTo>
                  <a:lnTo>
                    <a:pt x="0" y="57"/>
                  </a:lnTo>
                  <a:close/>
                </a:path>
              </a:pathLst>
            </a:custGeom>
            <a:solidFill>
              <a:srgbClr val="468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ja-JP" altLang="en-US" sz="2263"/>
            </a:p>
          </p:txBody>
        </p:sp>
        <p:pic>
          <p:nvPicPr>
            <p:cNvPr id="1149" name="Picture 125">
              <a:extLst>
                <a:ext uri="{FF2B5EF4-FFF2-40B4-BE49-F238E27FC236}">
                  <a16:creationId xmlns:a16="http://schemas.microsoft.com/office/drawing/2014/main" id="{90032C92-122F-4A20-BA38-2E6A4B18608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7" y="2021"/>
              <a:ext cx="2116" cy="1134"/>
            </a:xfrm>
            <a:prstGeom prst="rect">
              <a:avLst/>
            </a:prstGeom>
            <a:noFill/>
            <a:extLst>
              <a:ext uri="{909E8E84-426E-40DD-AFC4-6F175D3DCCD1}">
                <a14:hiddenFill xmlns:a14="http://schemas.microsoft.com/office/drawing/2010/main">
                  <a:solidFill>
                    <a:srgbClr val="FFFFFF"/>
                  </a:solidFill>
                </a14:hiddenFill>
              </a:ext>
            </a:extLst>
          </p:spPr>
        </p:pic>
        <p:pic>
          <p:nvPicPr>
            <p:cNvPr id="1148" name="Picture 124">
              <a:extLst>
                <a:ext uri="{FF2B5EF4-FFF2-40B4-BE49-F238E27FC236}">
                  <a16:creationId xmlns:a16="http://schemas.microsoft.com/office/drawing/2014/main" id="{62DA1114-9825-42A1-A7B3-E4D2040B89F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62" y="2021"/>
              <a:ext cx="1582" cy="1134"/>
            </a:xfrm>
            <a:prstGeom prst="rect">
              <a:avLst/>
            </a:prstGeom>
            <a:noFill/>
            <a:extLst>
              <a:ext uri="{909E8E84-426E-40DD-AFC4-6F175D3DCCD1}">
                <a14:hiddenFill xmlns:a14="http://schemas.microsoft.com/office/drawing/2010/main">
                  <a:solidFill>
                    <a:srgbClr val="FFFFFF"/>
                  </a:solidFill>
                </a14:hiddenFill>
              </a:ext>
            </a:extLst>
          </p:spPr>
        </p:pic>
        <p:pic>
          <p:nvPicPr>
            <p:cNvPr id="1147" name="Picture 123">
              <a:extLst>
                <a:ext uri="{FF2B5EF4-FFF2-40B4-BE49-F238E27FC236}">
                  <a16:creationId xmlns:a16="http://schemas.microsoft.com/office/drawing/2014/main" id="{537A2A53-6C93-4A93-89AB-6AFF6DAF734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65" y="771"/>
              <a:ext cx="2680" cy="1010"/>
            </a:xfrm>
            <a:prstGeom prst="rect">
              <a:avLst/>
            </a:prstGeom>
            <a:noFill/>
            <a:extLst>
              <a:ext uri="{909E8E84-426E-40DD-AFC4-6F175D3DCCD1}">
                <a14:hiddenFill xmlns:a14="http://schemas.microsoft.com/office/drawing/2010/main">
                  <a:solidFill>
                    <a:srgbClr val="FFFFFF"/>
                  </a:solidFill>
                </a14:hiddenFill>
              </a:ext>
            </a:extLst>
          </p:spPr>
        </p:pic>
        <p:pic>
          <p:nvPicPr>
            <p:cNvPr id="1146" name="Picture 122">
              <a:extLst>
                <a:ext uri="{FF2B5EF4-FFF2-40B4-BE49-F238E27FC236}">
                  <a16:creationId xmlns:a16="http://schemas.microsoft.com/office/drawing/2014/main" id="{8F33662D-426B-4335-BB99-93CACCD92B7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10" y="1892"/>
              <a:ext cx="2631" cy="992"/>
            </a:xfrm>
            <a:prstGeom prst="rect">
              <a:avLst/>
            </a:prstGeom>
            <a:noFill/>
            <a:extLst>
              <a:ext uri="{909E8E84-426E-40DD-AFC4-6F175D3DCCD1}">
                <a14:hiddenFill xmlns:a14="http://schemas.microsoft.com/office/drawing/2010/main">
                  <a:solidFill>
                    <a:srgbClr val="FFFFFF"/>
                  </a:solidFill>
                </a14:hiddenFill>
              </a:ext>
            </a:extLst>
          </p:spPr>
        </p:pic>
        <p:pic>
          <p:nvPicPr>
            <p:cNvPr id="1145" name="Picture 121">
              <a:extLst>
                <a:ext uri="{FF2B5EF4-FFF2-40B4-BE49-F238E27FC236}">
                  <a16:creationId xmlns:a16="http://schemas.microsoft.com/office/drawing/2014/main" id="{16FCB839-7489-41FF-83C4-64D6E0507D6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29" y="2992"/>
              <a:ext cx="2622" cy="169"/>
            </a:xfrm>
            <a:prstGeom prst="rect">
              <a:avLst/>
            </a:prstGeom>
            <a:noFill/>
            <a:extLst>
              <a:ext uri="{909E8E84-426E-40DD-AFC4-6F175D3DCCD1}">
                <a14:hiddenFill xmlns:a14="http://schemas.microsoft.com/office/drawing/2010/main">
                  <a:solidFill>
                    <a:srgbClr val="FFFFFF"/>
                  </a:solidFill>
                </a14:hiddenFill>
              </a:ext>
            </a:extLst>
          </p:spPr>
        </p:pic>
        <p:pic>
          <p:nvPicPr>
            <p:cNvPr id="1144" name="Picture 120">
              <a:extLst>
                <a:ext uri="{FF2B5EF4-FFF2-40B4-BE49-F238E27FC236}">
                  <a16:creationId xmlns:a16="http://schemas.microsoft.com/office/drawing/2014/main" id="{A7F6987C-D525-4770-82C7-10D640C5E5B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06" y="3239"/>
              <a:ext cx="1305" cy="1588"/>
            </a:xfrm>
            <a:prstGeom prst="rect">
              <a:avLst/>
            </a:prstGeom>
            <a:noFill/>
            <a:extLst>
              <a:ext uri="{909E8E84-426E-40DD-AFC4-6F175D3DCCD1}">
                <a14:hiddenFill xmlns:a14="http://schemas.microsoft.com/office/drawing/2010/main">
                  <a:solidFill>
                    <a:srgbClr val="FFFFFF"/>
                  </a:solidFill>
                </a14:hiddenFill>
              </a:ext>
            </a:extLst>
          </p:spPr>
        </p:pic>
        <p:pic>
          <p:nvPicPr>
            <p:cNvPr id="1143" name="Picture 119">
              <a:extLst>
                <a:ext uri="{FF2B5EF4-FFF2-40B4-BE49-F238E27FC236}">
                  <a16:creationId xmlns:a16="http://schemas.microsoft.com/office/drawing/2014/main" id="{A2D7E338-C180-4A3E-9928-5F1952DCD32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906" y="3239"/>
              <a:ext cx="1295" cy="1588"/>
            </a:xfrm>
            <a:prstGeom prst="rect">
              <a:avLst/>
            </a:prstGeom>
            <a:noFill/>
            <a:extLst>
              <a:ext uri="{909E8E84-426E-40DD-AFC4-6F175D3DCCD1}">
                <a14:hiddenFill xmlns:a14="http://schemas.microsoft.com/office/drawing/2010/main">
                  <a:solidFill>
                    <a:srgbClr val="FFFFFF"/>
                  </a:solidFill>
                </a14:hiddenFill>
              </a:ext>
            </a:extLst>
          </p:spPr>
        </p:pic>
        <p:pic>
          <p:nvPicPr>
            <p:cNvPr id="1142" name="Picture 118">
              <a:extLst>
                <a:ext uri="{FF2B5EF4-FFF2-40B4-BE49-F238E27FC236}">
                  <a16:creationId xmlns:a16="http://schemas.microsoft.com/office/drawing/2014/main" id="{7AE0342C-1C65-476A-89AB-E583A64F8DBD}"/>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598" y="4877"/>
              <a:ext cx="924" cy="214"/>
            </a:xfrm>
            <a:prstGeom prst="rect">
              <a:avLst/>
            </a:prstGeom>
            <a:noFill/>
            <a:extLst>
              <a:ext uri="{909E8E84-426E-40DD-AFC4-6F175D3DCCD1}">
                <a14:hiddenFill xmlns:a14="http://schemas.microsoft.com/office/drawing/2010/main">
                  <a:solidFill>
                    <a:srgbClr val="FFFFFF"/>
                  </a:solidFill>
                </a14:hiddenFill>
              </a:ext>
            </a:extLst>
          </p:spPr>
        </p:pic>
        <p:pic>
          <p:nvPicPr>
            <p:cNvPr id="1141" name="Picture 117">
              <a:extLst>
                <a:ext uri="{FF2B5EF4-FFF2-40B4-BE49-F238E27FC236}">
                  <a16:creationId xmlns:a16="http://schemas.microsoft.com/office/drawing/2014/main" id="{929C3835-C0D7-4DAC-9B3D-94096BD90151}"/>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937" y="4876"/>
              <a:ext cx="1273" cy="449"/>
            </a:xfrm>
            <a:prstGeom prst="rect">
              <a:avLst/>
            </a:prstGeom>
            <a:noFill/>
            <a:extLst>
              <a:ext uri="{909E8E84-426E-40DD-AFC4-6F175D3DCCD1}">
                <a14:hiddenFill xmlns:a14="http://schemas.microsoft.com/office/drawing/2010/main">
                  <a:solidFill>
                    <a:srgbClr val="FFFFFF"/>
                  </a:solidFill>
                </a14:hiddenFill>
              </a:ext>
            </a:extLst>
          </p:spPr>
        </p:pic>
        <p:pic>
          <p:nvPicPr>
            <p:cNvPr id="1140" name="Picture 116">
              <a:extLst>
                <a:ext uri="{FF2B5EF4-FFF2-40B4-BE49-F238E27FC236}">
                  <a16:creationId xmlns:a16="http://schemas.microsoft.com/office/drawing/2014/main" id="{4824EE84-117B-4CB7-A434-F4FFD6333D6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91" y="4245"/>
              <a:ext cx="1318" cy="1466"/>
            </a:xfrm>
            <a:prstGeom prst="rect">
              <a:avLst/>
            </a:prstGeom>
            <a:noFill/>
            <a:extLst>
              <a:ext uri="{909E8E84-426E-40DD-AFC4-6F175D3DCCD1}">
                <a14:hiddenFill xmlns:a14="http://schemas.microsoft.com/office/drawing/2010/main">
                  <a:solidFill>
                    <a:srgbClr val="FFFFFF"/>
                  </a:solidFill>
                </a14:hiddenFill>
              </a:ext>
            </a:extLst>
          </p:spPr>
        </p:pic>
        <p:pic>
          <p:nvPicPr>
            <p:cNvPr id="1139" name="Picture 115">
              <a:extLst>
                <a:ext uri="{FF2B5EF4-FFF2-40B4-BE49-F238E27FC236}">
                  <a16:creationId xmlns:a16="http://schemas.microsoft.com/office/drawing/2014/main" id="{875DD368-AC05-4352-B569-DE3896B6AE20}"/>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26" y="4227"/>
              <a:ext cx="2344" cy="1078"/>
            </a:xfrm>
            <a:prstGeom prst="rect">
              <a:avLst/>
            </a:prstGeom>
            <a:noFill/>
            <a:extLst>
              <a:ext uri="{909E8E84-426E-40DD-AFC4-6F175D3DCCD1}">
                <a14:hiddenFill xmlns:a14="http://schemas.microsoft.com/office/drawing/2010/main">
                  <a:solidFill>
                    <a:srgbClr val="FFFFFF"/>
                  </a:solidFill>
                </a14:hiddenFill>
              </a:ext>
            </a:extLst>
          </p:spPr>
        </p:pic>
        <p:pic>
          <p:nvPicPr>
            <p:cNvPr id="1138" name="Picture 114">
              <a:extLst>
                <a:ext uri="{FF2B5EF4-FFF2-40B4-BE49-F238E27FC236}">
                  <a16:creationId xmlns:a16="http://schemas.microsoft.com/office/drawing/2014/main" id="{E3871B67-6C44-4670-AD94-CEC94B9146AE}"/>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810" y="4103"/>
              <a:ext cx="2251" cy="107"/>
            </a:xfrm>
            <a:prstGeom prst="rect">
              <a:avLst/>
            </a:prstGeom>
            <a:noFill/>
            <a:extLst>
              <a:ext uri="{909E8E84-426E-40DD-AFC4-6F175D3DCCD1}">
                <a14:hiddenFill xmlns:a14="http://schemas.microsoft.com/office/drawing/2010/main">
                  <a:solidFill>
                    <a:srgbClr val="FFFFFF"/>
                  </a:solidFill>
                </a14:hiddenFill>
              </a:ext>
            </a:extLst>
          </p:spPr>
        </p:pic>
        <p:pic>
          <p:nvPicPr>
            <p:cNvPr id="1137" name="Picture 113">
              <a:extLst>
                <a:ext uri="{FF2B5EF4-FFF2-40B4-BE49-F238E27FC236}">
                  <a16:creationId xmlns:a16="http://schemas.microsoft.com/office/drawing/2014/main" id="{A0476993-FEC4-4194-BCB5-0FCD5AF5F599}"/>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207" y="5410"/>
              <a:ext cx="2025" cy="1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7" name="グループ化 66">
            <a:extLst>
              <a:ext uri="{FF2B5EF4-FFF2-40B4-BE49-F238E27FC236}">
                <a16:creationId xmlns:a16="http://schemas.microsoft.com/office/drawing/2014/main" id="{A93864E6-7ED1-4A6C-8535-A88FD9078C6F}"/>
              </a:ext>
            </a:extLst>
          </p:cNvPr>
          <p:cNvGrpSpPr/>
          <p:nvPr/>
        </p:nvGrpSpPr>
        <p:grpSpPr>
          <a:xfrm>
            <a:off x="683170" y="525517"/>
            <a:ext cx="427497" cy="415776"/>
            <a:chOff x="683170" y="525517"/>
            <a:chExt cx="427497" cy="415776"/>
          </a:xfrm>
        </p:grpSpPr>
        <p:sp>
          <p:nvSpPr>
            <p:cNvPr id="68" name="四角形: 角を丸くする 67">
              <a:extLst>
                <a:ext uri="{FF2B5EF4-FFF2-40B4-BE49-F238E27FC236}">
                  <a16:creationId xmlns:a16="http://schemas.microsoft.com/office/drawing/2014/main" id="{14112A3F-E152-4444-B021-ED89F9E10421}"/>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四角形: 角を丸くする 68">
              <a:extLst>
                <a:ext uri="{FF2B5EF4-FFF2-40B4-BE49-F238E27FC236}">
                  <a16:creationId xmlns:a16="http://schemas.microsoft.com/office/drawing/2014/main" id="{EF787643-0D96-4253-92AE-8B3B8B3C6121}"/>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四角形: 角を丸くする 69">
              <a:extLst>
                <a:ext uri="{FF2B5EF4-FFF2-40B4-BE49-F238E27FC236}">
                  <a16:creationId xmlns:a16="http://schemas.microsoft.com/office/drawing/2014/main" id="{BB730CCF-C9DE-4C15-B2EC-2F8794F8FBD2}"/>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四角形: 角を丸くする 70">
              <a:extLst>
                <a:ext uri="{FF2B5EF4-FFF2-40B4-BE49-F238E27FC236}">
                  <a16:creationId xmlns:a16="http://schemas.microsoft.com/office/drawing/2014/main" id="{6D9D49EA-BBB9-4783-9372-99A8E3B5F177}"/>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2" name="タイトル 1">
            <a:extLst>
              <a:ext uri="{FF2B5EF4-FFF2-40B4-BE49-F238E27FC236}">
                <a16:creationId xmlns:a16="http://schemas.microsoft.com/office/drawing/2014/main" id="{FB115B7A-042E-4AFA-A610-BE94827772E0}"/>
              </a:ext>
            </a:extLst>
          </p:cNvPr>
          <p:cNvSpPr txBox="1">
            <a:spLocks/>
          </p:cNvSpPr>
          <p:nvPr/>
        </p:nvSpPr>
        <p:spPr>
          <a:xfrm>
            <a:off x="1159790" y="443365"/>
            <a:ext cx="9071610" cy="617483"/>
          </a:xfrm>
          <a:prstGeom prst="rect">
            <a:avLst/>
          </a:prstGeom>
        </p:spPr>
        <p:txBody>
          <a:bodyPr vert="horz" lIns="91440" tIns="45720" rIns="91440" bIns="45720" rtlCol="0" anchor="ctr">
            <a:noAutofit/>
          </a:bodyPr>
          <a:lstStyle>
            <a:lvl1pPr algn="ctr" defTabSz="503972" rtl="0" eaLnBrk="1" latinLnBrk="0" hangingPunct="1">
              <a:spcBef>
                <a:spcPct val="0"/>
              </a:spcBef>
              <a:buNone/>
              <a:defRPr kumimoji="1" sz="4850" kern="1200">
                <a:solidFill>
                  <a:schemeClr val="tx1"/>
                </a:solidFill>
                <a:latin typeface="+mj-lt"/>
                <a:ea typeface="+mj-ea"/>
                <a:cs typeface="+mj-cs"/>
              </a:defRPr>
            </a:lvl1pPr>
          </a:lstStyle>
          <a:p>
            <a:pPr algn="l"/>
            <a:r>
              <a:rPr lang="ja-JP" altLang="en-US" sz="3600" b="1" dirty="0">
                <a:latin typeface="游ゴシック" panose="020B0400000000000000" pitchFamily="50" charset="-128"/>
                <a:ea typeface="游ゴシック" panose="020B0400000000000000" pitchFamily="50" charset="-128"/>
              </a:rPr>
              <a:t>アルコールと体の成長</a:t>
            </a:r>
          </a:p>
        </p:txBody>
      </p:sp>
    </p:spTree>
    <p:extLst>
      <p:ext uri="{BB962C8B-B14F-4D97-AF65-F5344CB8AC3E}">
        <p14:creationId xmlns:p14="http://schemas.microsoft.com/office/powerpoint/2010/main" val="2175839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3170" y="1134135"/>
            <a:ext cx="9921640" cy="2244250"/>
          </a:xfrm>
        </p:spPr>
        <p:txBody>
          <a:bodyPr>
            <a:noAutofit/>
          </a:bodyPr>
          <a:lstStyle/>
          <a:p>
            <a:pPr marL="0" indent="0">
              <a:buNone/>
            </a:pPr>
            <a:r>
              <a:rPr kumimoji="1" lang="ja-JP" altLang="en-US" sz="3200" dirty="0">
                <a:latin typeface="游ゴシック Medium" panose="020B0500000000000000" pitchFamily="50" charset="-128"/>
                <a:ea typeface="游ゴシック Medium" panose="020B0500000000000000" pitchFamily="50" charset="-128"/>
              </a:rPr>
              <a:t>未成年者では、アルコールの分解能力が未発達で、アルコールは脳の神経細胞を障害し、</a:t>
            </a:r>
            <a:br>
              <a:rPr kumimoji="1" lang="en-US" altLang="ja-JP" sz="3200" dirty="0">
                <a:latin typeface="游ゴシック Medium" panose="020B0500000000000000" pitchFamily="50" charset="-128"/>
                <a:ea typeface="游ゴシック Medium" panose="020B0500000000000000" pitchFamily="50" charset="-128"/>
              </a:rPr>
            </a:br>
            <a:r>
              <a:rPr kumimoji="1" lang="ja-JP" altLang="en-US" sz="3200" dirty="0">
                <a:latin typeface="游ゴシック Medium" panose="020B0500000000000000" pitchFamily="50" charset="-128"/>
                <a:ea typeface="游ゴシック Medium" panose="020B0500000000000000" pitchFamily="50" charset="-128"/>
              </a:rPr>
              <a:t>集中力や記憶力の低下により、成績不振へと</a:t>
            </a:r>
            <a:br>
              <a:rPr kumimoji="1" lang="en-US" altLang="ja-JP" sz="3200" dirty="0">
                <a:latin typeface="游ゴシック Medium" panose="020B0500000000000000" pitchFamily="50" charset="-128"/>
                <a:ea typeface="游ゴシック Medium" panose="020B0500000000000000" pitchFamily="50" charset="-128"/>
              </a:rPr>
            </a:br>
            <a:r>
              <a:rPr kumimoji="1" lang="ja-JP" altLang="en-US" sz="3200" dirty="0">
                <a:latin typeface="游ゴシック Medium" panose="020B0500000000000000" pitchFamily="50" charset="-128"/>
                <a:ea typeface="游ゴシック Medium" panose="020B0500000000000000" pitchFamily="50" charset="-128"/>
              </a:rPr>
              <a:t>つながる。</a:t>
            </a:r>
          </a:p>
        </p:txBody>
      </p:sp>
      <p:pic>
        <p:nvPicPr>
          <p:cNvPr id="4" name="図 3"/>
          <p:cNvPicPr>
            <a:picLocks noChangeAspect="1"/>
          </p:cNvPicPr>
          <p:nvPr/>
        </p:nvPicPr>
        <p:blipFill>
          <a:blip r:embed="rId3"/>
          <a:stretch>
            <a:fillRect/>
          </a:stretch>
        </p:blipFill>
        <p:spPr>
          <a:xfrm>
            <a:off x="384182" y="3616228"/>
            <a:ext cx="10079567" cy="2809312"/>
          </a:xfrm>
          <a:prstGeom prst="rect">
            <a:avLst/>
          </a:prstGeom>
        </p:spPr>
      </p:pic>
      <p:sp>
        <p:nvSpPr>
          <p:cNvPr id="6" name="テキスト ボックス 5">
            <a:extLst>
              <a:ext uri="{FF2B5EF4-FFF2-40B4-BE49-F238E27FC236}">
                <a16:creationId xmlns:a16="http://schemas.microsoft.com/office/drawing/2014/main" id="{3C68CAB6-466D-404B-9B1D-6800459AF7C8}"/>
              </a:ext>
            </a:extLst>
          </p:cNvPr>
          <p:cNvSpPr txBox="1"/>
          <p:nvPr/>
        </p:nvSpPr>
        <p:spPr>
          <a:xfrm>
            <a:off x="644419" y="7120456"/>
            <a:ext cx="5830113" cy="230832"/>
          </a:xfrm>
          <a:prstGeom prst="rect">
            <a:avLst/>
          </a:prstGeom>
          <a:noFill/>
        </p:spPr>
        <p:txBody>
          <a:bodyPr wrap="square" rtlCol="0">
            <a:spAutoFit/>
          </a:bodyPr>
          <a:lstStyle/>
          <a:p>
            <a:r>
              <a:rPr lang="ja-JP" altLang="en-US" sz="900" dirty="0">
                <a:latin typeface="Yu Gothic Medium" panose="020B0500000000000000" pitchFamily="50" charset="-128"/>
                <a:ea typeface="Yu Gothic Medium" panose="020B0500000000000000" pitchFamily="50" charset="-128"/>
                <a:cs typeface="Aharoni" panose="02010803020104030203" pitchFamily="2" charset="-79"/>
              </a:rPr>
              <a:t>出典：</a:t>
            </a:r>
            <a:r>
              <a:rPr lang="zh-TW" altLang="en-US" sz="900" dirty="0">
                <a:latin typeface="Yu Gothic Medium" panose="020B0500000000000000" pitchFamily="50" charset="-128"/>
                <a:ea typeface="Yu Gothic Medium" panose="020B0500000000000000" pitchFamily="50" charset="-128"/>
              </a:rPr>
              <a:t>財団法人 日本学校保健会</a:t>
            </a:r>
            <a:r>
              <a:rPr lang="ja-JP" altLang="en-US" sz="900" dirty="0">
                <a:latin typeface="Yu Gothic Medium" panose="020B0500000000000000" pitchFamily="50" charset="-128"/>
                <a:ea typeface="Yu Gothic Medium" panose="020B0500000000000000" pitchFamily="50" charset="-128"/>
                <a:cs typeface="Aharoni" panose="02010803020104030203" pitchFamily="2" charset="-79"/>
              </a:rPr>
              <a:t>「</a:t>
            </a:r>
            <a:r>
              <a:rPr lang="ja-JP" altLang="ja-JP" sz="900" dirty="0">
                <a:latin typeface="Yu Gothic Medium" panose="020B0500000000000000" pitchFamily="50" charset="-128"/>
                <a:ea typeface="Yu Gothic Medium" panose="020B0500000000000000" pitchFamily="50" charset="-128"/>
              </a:rPr>
              <a:t>健康な生活を送るために（高校生用）　第</a:t>
            </a:r>
            <a:r>
              <a:rPr lang="en-US" altLang="ja-JP" sz="900" dirty="0">
                <a:latin typeface="Yu Gothic Medium" panose="020B0500000000000000" pitchFamily="50" charset="-128"/>
                <a:ea typeface="Yu Gothic Medium" panose="020B0500000000000000" pitchFamily="50" charset="-128"/>
              </a:rPr>
              <a:t>2</a:t>
            </a:r>
            <a:r>
              <a:rPr lang="ja-JP" altLang="ja-JP" sz="900" dirty="0">
                <a:latin typeface="Yu Gothic Medium" panose="020B0500000000000000" pitchFamily="50" charset="-128"/>
                <a:ea typeface="Yu Gothic Medium" panose="020B0500000000000000" pitchFamily="50" charset="-128"/>
              </a:rPr>
              <a:t>章 喫煙、飲酒と健康</a:t>
            </a:r>
            <a:r>
              <a:rPr lang="ja-JP" altLang="en-US" sz="900" dirty="0">
                <a:latin typeface="Yu Gothic Medium" panose="020B0500000000000000" pitchFamily="50" charset="-128"/>
                <a:ea typeface="Yu Gothic Medium" panose="020B0500000000000000" pitchFamily="50" charset="-128"/>
              </a:rPr>
              <a:t>」</a:t>
            </a:r>
          </a:p>
        </p:txBody>
      </p:sp>
      <p:grpSp>
        <p:nvGrpSpPr>
          <p:cNvPr id="7" name="グループ化 6">
            <a:extLst>
              <a:ext uri="{FF2B5EF4-FFF2-40B4-BE49-F238E27FC236}">
                <a16:creationId xmlns:a16="http://schemas.microsoft.com/office/drawing/2014/main" id="{E505C4FD-6184-4278-AE5E-31B01FBEDFC8}"/>
              </a:ext>
            </a:extLst>
          </p:cNvPr>
          <p:cNvGrpSpPr/>
          <p:nvPr/>
        </p:nvGrpSpPr>
        <p:grpSpPr>
          <a:xfrm>
            <a:off x="683170" y="525517"/>
            <a:ext cx="427497" cy="415776"/>
            <a:chOff x="683170" y="525517"/>
            <a:chExt cx="427497" cy="415776"/>
          </a:xfrm>
        </p:grpSpPr>
        <p:sp>
          <p:nvSpPr>
            <p:cNvPr id="8" name="四角形: 角を丸くする 7">
              <a:extLst>
                <a:ext uri="{FF2B5EF4-FFF2-40B4-BE49-F238E27FC236}">
                  <a16:creationId xmlns:a16="http://schemas.microsoft.com/office/drawing/2014/main" id="{BA10ECF9-28E4-4723-9CC7-4F43A3D171BF}"/>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9AF28E0-E462-4520-965D-7330BE878EF0}"/>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41F0AFFA-DE4D-4FD2-9ABF-B66055B584B3}"/>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E7F80FFC-8B72-481C-9608-2BA705F1D139}"/>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タイトル 1">
            <a:extLst>
              <a:ext uri="{FF2B5EF4-FFF2-40B4-BE49-F238E27FC236}">
                <a16:creationId xmlns:a16="http://schemas.microsoft.com/office/drawing/2014/main" id="{7BF8A81E-4FB1-4674-A3F6-4AD795AB3327}"/>
              </a:ext>
            </a:extLst>
          </p:cNvPr>
          <p:cNvSpPr txBox="1">
            <a:spLocks/>
          </p:cNvSpPr>
          <p:nvPr/>
        </p:nvSpPr>
        <p:spPr>
          <a:xfrm>
            <a:off x="1159790" y="443365"/>
            <a:ext cx="9071610" cy="617483"/>
          </a:xfrm>
          <a:prstGeom prst="rect">
            <a:avLst/>
          </a:prstGeom>
        </p:spPr>
        <p:txBody>
          <a:bodyPr vert="horz" lIns="91440" tIns="45720" rIns="91440" bIns="45720" rtlCol="0" anchor="ctr">
            <a:noAutofit/>
          </a:bodyPr>
          <a:lstStyle>
            <a:lvl1pPr algn="ctr" defTabSz="503972" rtl="0" eaLnBrk="1" latinLnBrk="0" hangingPunct="1">
              <a:spcBef>
                <a:spcPct val="0"/>
              </a:spcBef>
              <a:buNone/>
              <a:defRPr kumimoji="1" sz="4850" kern="1200">
                <a:solidFill>
                  <a:schemeClr val="tx1"/>
                </a:solidFill>
                <a:latin typeface="+mj-lt"/>
                <a:ea typeface="+mj-ea"/>
                <a:cs typeface="+mj-cs"/>
              </a:defRPr>
            </a:lvl1pPr>
          </a:lstStyle>
          <a:p>
            <a:pPr algn="l"/>
            <a:r>
              <a:rPr lang="ja-JP" altLang="en-US" sz="3600" b="1" dirty="0">
                <a:latin typeface="游ゴシック" panose="020B0400000000000000" pitchFamily="50" charset="-128"/>
                <a:ea typeface="游ゴシック" panose="020B0400000000000000" pitchFamily="50" charset="-128"/>
              </a:rPr>
              <a:t>アルコールと脳</a:t>
            </a:r>
          </a:p>
        </p:txBody>
      </p:sp>
    </p:spTree>
    <p:extLst>
      <p:ext uri="{BB962C8B-B14F-4D97-AF65-F5344CB8AC3E}">
        <p14:creationId xmlns:p14="http://schemas.microsoft.com/office/powerpoint/2010/main" val="2121658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2555468" y="1250230"/>
            <a:ext cx="6280253" cy="5561290"/>
          </a:xfrm>
          <a:prstGeom prst="rect">
            <a:avLst/>
          </a:prstGeom>
          <a:noFill/>
          <a:ln>
            <a:noFill/>
          </a:ln>
        </p:spPr>
      </p:pic>
      <p:sp>
        <p:nvSpPr>
          <p:cNvPr id="5" name="テキスト ボックス 4">
            <a:extLst>
              <a:ext uri="{FF2B5EF4-FFF2-40B4-BE49-F238E27FC236}">
                <a16:creationId xmlns:a16="http://schemas.microsoft.com/office/drawing/2014/main" id="{0C888933-A9B3-4792-B757-F899ACE8C185}"/>
              </a:ext>
            </a:extLst>
          </p:cNvPr>
          <p:cNvSpPr txBox="1"/>
          <p:nvPr/>
        </p:nvSpPr>
        <p:spPr>
          <a:xfrm>
            <a:off x="644419" y="7120456"/>
            <a:ext cx="5830113" cy="230832"/>
          </a:xfrm>
          <a:prstGeom prst="rect">
            <a:avLst/>
          </a:prstGeom>
          <a:noFill/>
        </p:spPr>
        <p:txBody>
          <a:bodyPr wrap="square" rtlCol="0">
            <a:spAutoFit/>
          </a:bodyPr>
          <a:lstStyle/>
          <a:p>
            <a:r>
              <a:rPr lang="ja-JP" altLang="en-US" sz="900" dirty="0">
                <a:latin typeface="Yu Gothic Medium" panose="020B0500000000000000" pitchFamily="50" charset="-128"/>
                <a:ea typeface="Yu Gothic Medium" panose="020B0500000000000000" pitchFamily="50" charset="-128"/>
                <a:cs typeface="Aharoni" panose="02010803020104030203" pitchFamily="2" charset="-79"/>
              </a:rPr>
              <a:t>出典：</a:t>
            </a:r>
            <a:r>
              <a:rPr lang="zh-TW" altLang="en-US" sz="900" dirty="0">
                <a:latin typeface="Yu Gothic Medium" panose="020B0500000000000000" pitchFamily="50" charset="-128"/>
                <a:ea typeface="Yu Gothic Medium" panose="020B0500000000000000" pitchFamily="50" charset="-128"/>
              </a:rPr>
              <a:t>財団法人 日本学校保健会</a:t>
            </a:r>
            <a:r>
              <a:rPr lang="ja-JP" altLang="en-US" sz="900" dirty="0">
                <a:latin typeface="Yu Gothic Medium" panose="020B0500000000000000" pitchFamily="50" charset="-128"/>
                <a:ea typeface="Yu Gothic Medium" panose="020B0500000000000000" pitchFamily="50" charset="-128"/>
                <a:cs typeface="Aharoni" panose="02010803020104030203" pitchFamily="2" charset="-79"/>
              </a:rPr>
              <a:t>「</a:t>
            </a:r>
            <a:r>
              <a:rPr lang="ja-JP" altLang="ja-JP" sz="900" dirty="0">
                <a:latin typeface="Yu Gothic Medium" panose="020B0500000000000000" pitchFamily="50" charset="-128"/>
                <a:ea typeface="Yu Gothic Medium" panose="020B0500000000000000" pitchFamily="50" charset="-128"/>
              </a:rPr>
              <a:t>健康な生活を送るために（高校生用）　第</a:t>
            </a:r>
            <a:r>
              <a:rPr lang="en-US" altLang="ja-JP" sz="900" dirty="0">
                <a:latin typeface="Yu Gothic Medium" panose="020B0500000000000000" pitchFamily="50" charset="-128"/>
                <a:ea typeface="Yu Gothic Medium" panose="020B0500000000000000" pitchFamily="50" charset="-128"/>
              </a:rPr>
              <a:t>2</a:t>
            </a:r>
            <a:r>
              <a:rPr lang="ja-JP" altLang="ja-JP" sz="900" dirty="0">
                <a:latin typeface="Yu Gothic Medium" panose="020B0500000000000000" pitchFamily="50" charset="-128"/>
                <a:ea typeface="Yu Gothic Medium" panose="020B0500000000000000" pitchFamily="50" charset="-128"/>
              </a:rPr>
              <a:t>章 喫煙、飲酒と健康</a:t>
            </a:r>
            <a:r>
              <a:rPr lang="ja-JP" altLang="en-US" sz="900" dirty="0">
                <a:latin typeface="Yu Gothic Medium" panose="020B0500000000000000" pitchFamily="50" charset="-128"/>
                <a:ea typeface="Yu Gothic Medium" panose="020B0500000000000000" pitchFamily="50" charset="-128"/>
              </a:rPr>
              <a:t>」</a:t>
            </a:r>
          </a:p>
        </p:txBody>
      </p:sp>
      <p:grpSp>
        <p:nvGrpSpPr>
          <p:cNvPr id="8" name="グループ化 7">
            <a:extLst>
              <a:ext uri="{FF2B5EF4-FFF2-40B4-BE49-F238E27FC236}">
                <a16:creationId xmlns:a16="http://schemas.microsoft.com/office/drawing/2014/main" id="{C2AE0868-9450-44D6-BA16-2E4A246B0E4F}"/>
              </a:ext>
            </a:extLst>
          </p:cNvPr>
          <p:cNvGrpSpPr/>
          <p:nvPr/>
        </p:nvGrpSpPr>
        <p:grpSpPr>
          <a:xfrm>
            <a:off x="683170" y="525517"/>
            <a:ext cx="427497" cy="415776"/>
            <a:chOff x="683170" y="525517"/>
            <a:chExt cx="427497" cy="415776"/>
          </a:xfrm>
        </p:grpSpPr>
        <p:sp>
          <p:nvSpPr>
            <p:cNvPr id="9" name="四角形: 角を丸くする 8">
              <a:extLst>
                <a:ext uri="{FF2B5EF4-FFF2-40B4-BE49-F238E27FC236}">
                  <a16:creationId xmlns:a16="http://schemas.microsoft.com/office/drawing/2014/main" id="{D6F6231C-98C9-4DA3-AEB7-75C34C758C41}"/>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C923EF2B-727F-4D11-A41D-9229B85B5829}"/>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09CACC03-DA99-4F89-B003-AA164FC8208A}"/>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404434D2-CA2A-4BE7-8510-B6009DD12245}"/>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タイトル 1">
            <a:extLst>
              <a:ext uri="{FF2B5EF4-FFF2-40B4-BE49-F238E27FC236}">
                <a16:creationId xmlns:a16="http://schemas.microsoft.com/office/drawing/2014/main" id="{8426D3AE-22D7-46B2-B3AD-C20299A02B38}"/>
              </a:ext>
            </a:extLst>
          </p:cNvPr>
          <p:cNvSpPr txBox="1">
            <a:spLocks/>
          </p:cNvSpPr>
          <p:nvPr/>
        </p:nvSpPr>
        <p:spPr>
          <a:xfrm>
            <a:off x="1159790" y="443365"/>
            <a:ext cx="9071610" cy="617483"/>
          </a:xfrm>
          <a:prstGeom prst="rect">
            <a:avLst/>
          </a:prstGeom>
        </p:spPr>
        <p:txBody>
          <a:bodyPr vert="horz" lIns="91440" tIns="45720" rIns="91440" bIns="45720" rtlCol="0" anchor="ctr">
            <a:noAutofit/>
          </a:bodyPr>
          <a:lstStyle>
            <a:lvl1pPr algn="ctr" defTabSz="503972" rtl="0" eaLnBrk="1" latinLnBrk="0" hangingPunct="1">
              <a:spcBef>
                <a:spcPct val="0"/>
              </a:spcBef>
              <a:buNone/>
              <a:defRPr kumimoji="1" sz="4850" kern="1200">
                <a:solidFill>
                  <a:schemeClr val="tx1"/>
                </a:solidFill>
                <a:latin typeface="+mj-lt"/>
                <a:ea typeface="+mj-ea"/>
                <a:cs typeface="+mj-cs"/>
              </a:defRPr>
            </a:lvl1pPr>
          </a:lstStyle>
          <a:p>
            <a:pPr algn="l"/>
            <a:r>
              <a:rPr lang="ja-JP" altLang="en-US" sz="3600" b="1" dirty="0">
                <a:latin typeface="游ゴシック" panose="020B0400000000000000" pitchFamily="50" charset="-128"/>
                <a:ea typeface="游ゴシック" panose="020B0400000000000000" pitchFamily="50" charset="-128"/>
              </a:rPr>
              <a:t>アルコールと記憶力</a:t>
            </a:r>
          </a:p>
        </p:txBody>
      </p:sp>
    </p:spTree>
    <p:extLst>
      <p:ext uri="{BB962C8B-B14F-4D97-AF65-F5344CB8AC3E}">
        <p14:creationId xmlns:p14="http://schemas.microsoft.com/office/powerpoint/2010/main" val="845544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3170" y="1537895"/>
            <a:ext cx="9071610" cy="4759370"/>
          </a:xfrm>
        </p:spPr>
        <p:txBody>
          <a:bodyPr>
            <a:noAutofit/>
          </a:bodyPr>
          <a:lstStyle/>
          <a:p>
            <a:pPr marL="0" indent="0">
              <a:lnSpc>
                <a:spcPct val="200000"/>
              </a:lnSpc>
              <a:spcBef>
                <a:spcPts val="0"/>
              </a:spcBef>
              <a:buNone/>
            </a:pPr>
            <a:r>
              <a:rPr lang="en-US" altLang="ja-JP" sz="3500" b="1" dirty="0">
                <a:solidFill>
                  <a:schemeClr val="accent6">
                    <a:lumMod val="75000"/>
                  </a:schemeClr>
                </a:solidFill>
                <a:latin typeface="游ゴシック" panose="020B0400000000000000" pitchFamily="50" charset="-128"/>
                <a:ea typeface="游ゴシック" panose="020B0400000000000000" pitchFamily="50" charset="-128"/>
              </a:rPr>
              <a:t>➊</a:t>
            </a:r>
            <a:r>
              <a:rPr lang="ja-JP" altLang="en-US" sz="3500" b="1" dirty="0">
                <a:solidFill>
                  <a:schemeClr val="accent6">
                    <a:lumMod val="75000"/>
                  </a:schemeClr>
                </a:solidFill>
                <a:latin typeface="游ゴシック" panose="020B0400000000000000" pitchFamily="50" charset="-128"/>
                <a:ea typeface="游ゴシック" panose="020B0400000000000000" pitchFamily="50" charset="-128"/>
              </a:rPr>
              <a:t>  </a:t>
            </a:r>
            <a:r>
              <a:rPr lang="ja-JP" altLang="ja-JP" sz="3500" b="1" dirty="0">
                <a:latin typeface="游ゴシック" panose="020B0400000000000000" pitchFamily="50" charset="-128"/>
                <a:ea typeface="游ゴシック" panose="020B0400000000000000" pitchFamily="50" charset="-128"/>
              </a:rPr>
              <a:t>交通事故</a:t>
            </a:r>
          </a:p>
          <a:p>
            <a:pPr marL="0" indent="0">
              <a:lnSpc>
                <a:spcPct val="200000"/>
              </a:lnSpc>
              <a:spcBef>
                <a:spcPts val="0"/>
              </a:spcBef>
              <a:buNone/>
            </a:pPr>
            <a:r>
              <a:rPr lang="en-US" altLang="ja-JP" sz="3500" b="1" dirty="0">
                <a:solidFill>
                  <a:schemeClr val="accent6">
                    <a:lumMod val="75000"/>
                  </a:schemeClr>
                </a:solidFill>
                <a:latin typeface="游ゴシック" panose="020B0400000000000000" pitchFamily="50" charset="-128"/>
                <a:ea typeface="游ゴシック" panose="020B0400000000000000" pitchFamily="50" charset="-128"/>
              </a:rPr>
              <a:t>➋</a:t>
            </a:r>
            <a:r>
              <a:rPr lang="ja-JP" altLang="en-US" sz="3500" b="1" dirty="0">
                <a:latin typeface="游ゴシック" panose="020B0400000000000000" pitchFamily="50" charset="-128"/>
                <a:ea typeface="游ゴシック" panose="020B0400000000000000" pitchFamily="50" charset="-128"/>
              </a:rPr>
              <a:t>  </a:t>
            </a:r>
            <a:r>
              <a:rPr lang="ja-JP" altLang="ja-JP" sz="3500" b="1" dirty="0">
                <a:latin typeface="游ゴシック" panose="020B0400000000000000" pitchFamily="50" charset="-128"/>
                <a:ea typeface="游ゴシック" panose="020B0400000000000000" pitchFamily="50" charset="-128"/>
              </a:rPr>
              <a:t>暴力事件（犯罪）、虐待、デートＤＶ</a:t>
            </a:r>
          </a:p>
          <a:p>
            <a:pPr marL="0" indent="0">
              <a:lnSpc>
                <a:spcPct val="200000"/>
              </a:lnSpc>
              <a:spcBef>
                <a:spcPts val="0"/>
              </a:spcBef>
              <a:buNone/>
            </a:pPr>
            <a:r>
              <a:rPr lang="en-US" altLang="ja-JP" sz="3500" b="1" dirty="0">
                <a:solidFill>
                  <a:schemeClr val="accent6">
                    <a:lumMod val="75000"/>
                  </a:schemeClr>
                </a:solidFill>
                <a:latin typeface="游ゴシック" panose="020B0400000000000000" pitchFamily="50" charset="-128"/>
                <a:ea typeface="游ゴシック" panose="020B0400000000000000" pitchFamily="50" charset="-128"/>
              </a:rPr>
              <a:t>➌</a:t>
            </a:r>
            <a:r>
              <a:rPr lang="ja-JP" altLang="en-US" sz="3500" b="1" dirty="0">
                <a:solidFill>
                  <a:schemeClr val="accent6">
                    <a:lumMod val="75000"/>
                  </a:schemeClr>
                </a:solidFill>
                <a:latin typeface="游ゴシック" panose="020B0400000000000000" pitchFamily="50" charset="-128"/>
                <a:ea typeface="游ゴシック" panose="020B0400000000000000" pitchFamily="50" charset="-128"/>
              </a:rPr>
              <a:t>  </a:t>
            </a:r>
            <a:r>
              <a:rPr lang="ja-JP" altLang="ja-JP" sz="3500" b="1" dirty="0">
                <a:latin typeface="游ゴシック" panose="020B0400000000000000" pitchFamily="50" charset="-128"/>
                <a:ea typeface="游ゴシック" panose="020B0400000000000000" pitchFamily="50" charset="-128"/>
              </a:rPr>
              <a:t>わいせつ行為、セクハラ、窃盗</a:t>
            </a:r>
          </a:p>
          <a:p>
            <a:pPr marL="0" indent="0">
              <a:lnSpc>
                <a:spcPct val="200000"/>
              </a:lnSpc>
              <a:spcBef>
                <a:spcPts val="0"/>
              </a:spcBef>
              <a:buNone/>
            </a:pPr>
            <a:r>
              <a:rPr lang="en-US" altLang="ja-JP" sz="3500" b="1" dirty="0">
                <a:solidFill>
                  <a:schemeClr val="accent6">
                    <a:lumMod val="75000"/>
                  </a:schemeClr>
                </a:solidFill>
                <a:latin typeface="游ゴシック" panose="020B0400000000000000" pitchFamily="50" charset="-128"/>
                <a:ea typeface="游ゴシック" panose="020B0400000000000000" pitchFamily="50" charset="-128"/>
              </a:rPr>
              <a:t>➍ </a:t>
            </a:r>
            <a:r>
              <a:rPr lang="ja-JP" altLang="en-US" sz="3500" b="1" dirty="0">
                <a:solidFill>
                  <a:schemeClr val="accent6">
                    <a:lumMod val="75000"/>
                  </a:schemeClr>
                </a:solidFill>
                <a:latin typeface="游ゴシック" panose="020B0400000000000000" pitchFamily="50" charset="-128"/>
                <a:ea typeface="游ゴシック" panose="020B0400000000000000" pitchFamily="50" charset="-128"/>
              </a:rPr>
              <a:t> </a:t>
            </a:r>
            <a:r>
              <a:rPr lang="ja-JP" altLang="ja-JP" sz="3500" b="1" dirty="0">
                <a:latin typeface="游ゴシック" panose="020B0400000000000000" pitchFamily="50" charset="-128"/>
                <a:ea typeface="游ゴシック" panose="020B0400000000000000" pitchFamily="50" charset="-128"/>
              </a:rPr>
              <a:t>高所や駅ホームからの転落、水の事故</a:t>
            </a:r>
          </a:p>
          <a:p>
            <a:pPr marL="0" indent="0">
              <a:buNone/>
            </a:pPr>
            <a:endParaRPr kumimoji="1" lang="ja-JP" altLang="en-US" sz="3300" b="1"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8A06A160-6253-4B00-A928-087102FE1868}"/>
              </a:ext>
            </a:extLst>
          </p:cNvPr>
          <p:cNvSpPr txBox="1"/>
          <p:nvPr/>
        </p:nvSpPr>
        <p:spPr>
          <a:xfrm>
            <a:off x="644419" y="7120456"/>
            <a:ext cx="5830113" cy="230832"/>
          </a:xfrm>
          <a:prstGeom prst="rect">
            <a:avLst/>
          </a:prstGeom>
          <a:noFill/>
        </p:spPr>
        <p:txBody>
          <a:bodyPr wrap="square" rtlCol="0">
            <a:spAutoFit/>
          </a:bodyPr>
          <a:lstStyle/>
          <a:p>
            <a:r>
              <a:rPr lang="ja-JP" altLang="en-US" sz="900" dirty="0">
                <a:latin typeface="Yu Gothic Medium" panose="020B0500000000000000" pitchFamily="50" charset="-128"/>
                <a:ea typeface="Yu Gothic Medium" panose="020B0500000000000000" pitchFamily="50" charset="-128"/>
                <a:cs typeface="Aharoni" panose="02010803020104030203" pitchFamily="2" charset="-79"/>
              </a:rPr>
              <a:t>出典：</a:t>
            </a:r>
            <a:r>
              <a:rPr lang="zh-TW" altLang="en-US" sz="900" dirty="0">
                <a:latin typeface="Yu Gothic Medium" panose="020B0500000000000000" pitchFamily="50" charset="-128"/>
                <a:ea typeface="Yu Gothic Medium" panose="020B0500000000000000" pitchFamily="50" charset="-128"/>
              </a:rPr>
              <a:t>財団法人 日本学校保健会</a:t>
            </a:r>
            <a:r>
              <a:rPr lang="ja-JP" altLang="en-US" sz="900" dirty="0">
                <a:latin typeface="Yu Gothic Medium" panose="020B0500000000000000" pitchFamily="50" charset="-128"/>
                <a:ea typeface="Yu Gothic Medium" panose="020B0500000000000000" pitchFamily="50" charset="-128"/>
                <a:cs typeface="Aharoni" panose="02010803020104030203" pitchFamily="2" charset="-79"/>
              </a:rPr>
              <a:t>「</a:t>
            </a:r>
            <a:r>
              <a:rPr lang="ja-JP" altLang="ja-JP" sz="900" dirty="0">
                <a:latin typeface="Yu Gothic Medium" panose="020B0500000000000000" pitchFamily="50" charset="-128"/>
                <a:ea typeface="Yu Gothic Medium" panose="020B0500000000000000" pitchFamily="50" charset="-128"/>
              </a:rPr>
              <a:t>健康な生活を送るために（高校生用）　第</a:t>
            </a:r>
            <a:r>
              <a:rPr lang="en-US" altLang="ja-JP" sz="900" dirty="0">
                <a:latin typeface="Yu Gothic Medium" panose="020B0500000000000000" pitchFamily="50" charset="-128"/>
                <a:ea typeface="Yu Gothic Medium" panose="020B0500000000000000" pitchFamily="50" charset="-128"/>
              </a:rPr>
              <a:t>2</a:t>
            </a:r>
            <a:r>
              <a:rPr lang="ja-JP" altLang="ja-JP" sz="900" dirty="0">
                <a:latin typeface="Yu Gothic Medium" panose="020B0500000000000000" pitchFamily="50" charset="-128"/>
                <a:ea typeface="Yu Gothic Medium" panose="020B0500000000000000" pitchFamily="50" charset="-128"/>
              </a:rPr>
              <a:t>章 喫煙、飲酒と健康</a:t>
            </a:r>
            <a:r>
              <a:rPr lang="ja-JP" altLang="en-US" sz="900" dirty="0">
                <a:latin typeface="Yu Gothic Medium" panose="020B0500000000000000" pitchFamily="50" charset="-128"/>
                <a:ea typeface="Yu Gothic Medium" panose="020B0500000000000000" pitchFamily="50" charset="-128"/>
              </a:rPr>
              <a:t>」</a:t>
            </a:r>
          </a:p>
        </p:txBody>
      </p:sp>
      <p:grpSp>
        <p:nvGrpSpPr>
          <p:cNvPr id="6" name="グループ化 5">
            <a:extLst>
              <a:ext uri="{FF2B5EF4-FFF2-40B4-BE49-F238E27FC236}">
                <a16:creationId xmlns:a16="http://schemas.microsoft.com/office/drawing/2014/main" id="{4213690C-9301-46AE-ABBF-8A2E92A0864D}"/>
              </a:ext>
            </a:extLst>
          </p:cNvPr>
          <p:cNvGrpSpPr/>
          <p:nvPr/>
        </p:nvGrpSpPr>
        <p:grpSpPr>
          <a:xfrm>
            <a:off x="683170" y="525517"/>
            <a:ext cx="427497" cy="415776"/>
            <a:chOff x="683170" y="525517"/>
            <a:chExt cx="427497" cy="415776"/>
          </a:xfrm>
        </p:grpSpPr>
        <p:sp>
          <p:nvSpPr>
            <p:cNvPr id="7" name="四角形: 角を丸くする 6">
              <a:extLst>
                <a:ext uri="{FF2B5EF4-FFF2-40B4-BE49-F238E27FC236}">
                  <a16:creationId xmlns:a16="http://schemas.microsoft.com/office/drawing/2014/main" id="{77910158-D963-433F-B669-B77548847444}"/>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ED5A50A0-D5DE-409A-ADD2-55682A50591C}"/>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68A5466B-B798-425B-84AD-569376F9F68B}"/>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0DE178D4-903D-451C-868A-A60675F8F33A}"/>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タイトル 1">
            <a:extLst>
              <a:ext uri="{FF2B5EF4-FFF2-40B4-BE49-F238E27FC236}">
                <a16:creationId xmlns:a16="http://schemas.microsoft.com/office/drawing/2014/main" id="{A9B501B4-A01E-402A-B66A-5150E025221B}"/>
              </a:ext>
            </a:extLst>
          </p:cNvPr>
          <p:cNvSpPr txBox="1">
            <a:spLocks/>
          </p:cNvSpPr>
          <p:nvPr/>
        </p:nvSpPr>
        <p:spPr>
          <a:xfrm>
            <a:off x="1159790" y="443365"/>
            <a:ext cx="9071610" cy="617483"/>
          </a:xfrm>
          <a:prstGeom prst="rect">
            <a:avLst/>
          </a:prstGeom>
        </p:spPr>
        <p:txBody>
          <a:bodyPr vert="horz" lIns="91440" tIns="45720" rIns="91440" bIns="45720" rtlCol="0" anchor="ctr">
            <a:noAutofit/>
          </a:bodyPr>
          <a:lstStyle>
            <a:lvl1pPr algn="ctr" defTabSz="503972" rtl="0" eaLnBrk="1" latinLnBrk="0" hangingPunct="1">
              <a:spcBef>
                <a:spcPct val="0"/>
              </a:spcBef>
              <a:buNone/>
              <a:defRPr kumimoji="1" sz="4850" kern="1200">
                <a:solidFill>
                  <a:schemeClr val="tx1"/>
                </a:solidFill>
                <a:latin typeface="+mj-lt"/>
                <a:ea typeface="+mj-ea"/>
                <a:cs typeface="+mj-cs"/>
              </a:defRPr>
            </a:lvl1pPr>
          </a:lstStyle>
          <a:p>
            <a:pPr algn="l"/>
            <a:r>
              <a:rPr lang="ja-JP" altLang="en-US" sz="3600" b="1" dirty="0">
                <a:latin typeface="游ゴシック" panose="020B0400000000000000" pitchFamily="50" charset="-128"/>
                <a:ea typeface="游ゴシック" panose="020B0400000000000000" pitchFamily="50" charset="-128"/>
              </a:rPr>
              <a:t>未成年者に多い飲酒とケガや事故</a:t>
            </a:r>
          </a:p>
        </p:txBody>
      </p:sp>
    </p:spTree>
    <p:extLst>
      <p:ext uri="{BB962C8B-B14F-4D97-AF65-F5344CB8AC3E}">
        <p14:creationId xmlns:p14="http://schemas.microsoft.com/office/powerpoint/2010/main" val="2616278157"/>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840</TotalTime>
  <Words>3338</Words>
  <Application>Microsoft Office PowerPoint</Application>
  <PresentationFormat>ユーザー設定</PresentationFormat>
  <Paragraphs>216</Paragraphs>
  <Slides>22</Slides>
  <Notes>22</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22</vt:i4>
      </vt:variant>
    </vt:vector>
  </HeadingPairs>
  <TitlesOfParts>
    <vt:vector size="35" baseType="lpstr">
      <vt:lpstr>AR P丸ゴシック体M04</vt:lpstr>
      <vt:lpstr>HGS明朝E</vt:lpstr>
      <vt:lpstr>ＭＳ 明朝</vt:lpstr>
      <vt:lpstr>Yu Gothic Medium</vt:lpstr>
      <vt:lpstr>Yu Gothic UI</vt:lpstr>
      <vt:lpstr>メイリオ</vt:lpstr>
      <vt:lpstr>游ゴシック</vt:lpstr>
      <vt:lpstr>游ゴシック Medium</vt:lpstr>
      <vt:lpstr>游明朝</vt:lpstr>
      <vt:lpstr>Arial</vt:lpstr>
      <vt:lpstr>Calibri</vt:lpstr>
      <vt:lpstr>Wingdings</vt:lpstr>
      <vt:lpstr>ホワイト</vt:lpstr>
      <vt:lpstr>なぜいけないのでしょう、 未成年者の飲酒</vt:lpstr>
      <vt:lpstr>未成年者の飲酒がいけないわけ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事故に巻き込まれる危険度が高い</vt:lpstr>
      <vt:lpstr>イッキ飲みと急性アルコール中毒</vt:lpstr>
      <vt:lpstr>PowerPoint プレゼンテーション</vt:lpstr>
      <vt:lpstr>PowerPoint プレゼンテーション</vt:lpstr>
      <vt:lpstr>PowerPoint プレゼンテーション</vt:lpstr>
      <vt:lpstr>（平成27年12月、横浜市教育委員会・横浜市健康福祉局の調査）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作成</vt:lpstr>
    </vt:vector>
  </TitlesOfParts>
  <Company>東川医院</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なぜいけないのか、　　　　　　　　　　　　　　 　　　　　　未成年者の飲酒</dc:title>
  <dc:creator>東川 泰之</dc:creator>
  <cp:lastModifiedBy>髙橋 保智</cp:lastModifiedBy>
  <cp:revision>138</cp:revision>
  <cp:lastPrinted>2020-07-29T02:11:34Z</cp:lastPrinted>
  <dcterms:created xsi:type="dcterms:W3CDTF">2018-04-21T03:27:54Z</dcterms:created>
  <dcterms:modified xsi:type="dcterms:W3CDTF">2020-12-01T01:07:18Z</dcterms:modified>
</cp:coreProperties>
</file>