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3"/>
  </p:notesMasterIdLst>
  <p:handoutMasterIdLst>
    <p:handoutMasterId r:id="rId24"/>
  </p:handoutMasterIdLst>
  <p:sldIdLst>
    <p:sldId id="326" r:id="rId2"/>
    <p:sldId id="334" r:id="rId3"/>
    <p:sldId id="338" r:id="rId4"/>
    <p:sldId id="337" r:id="rId5"/>
    <p:sldId id="336" r:id="rId6"/>
    <p:sldId id="270" r:id="rId7"/>
    <p:sldId id="275" r:id="rId8"/>
    <p:sldId id="291" r:id="rId9"/>
    <p:sldId id="379" r:id="rId10"/>
    <p:sldId id="378" r:id="rId11"/>
    <p:sldId id="389" r:id="rId12"/>
    <p:sldId id="282" r:id="rId13"/>
    <p:sldId id="286" r:id="rId14"/>
    <p:sldId id="287" r:id="rId15"/>
    <p:sldId id="288" r:id="rId16"/>
    <p:sldId id="297" r:id="rId17"/>
    <p:sldId id="386" r:id="rId18"/>
    <p:sldId id="392" r:id="rId19"/>
    <p:sldId id="385" r:id="rId20"/>
    <p:sldId id="284" r:id="rId21"/>
    <p:sldId id="257" r:id="rId22"/>
  </p:sldIdLst>
  <p:sldSz cx="10691813" cy="7559675"/>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54" autoAdjust="0"/>
    <p:restoredTop sz="61160" autoAdjust="0"/>
  </p:normalViewPr>
  <p:slideViewPr>
    <p:cSldViewPr>
      <p:cViewPr varScale="1">
        <p:scale>
          <a:sx n="59" d="100"/>
          <a:sy n="59" d="100"/>
        </p:scale>
        <p:origin x="1158" y="72"/>
      </p:cViewPr>
      <p:guideLst>
        <p:guide orient="horz" pos="2381"/>
        <p:guide pos="3368"/>
      </p:guideLst>
    </p:cSldViewPr>
  </p:slideViewPr>
  <p:notesTextViewPr>
    <p:cViewPr>
      <p:scale>
        <a:sx n="1" d="1"/>
        <a:sy n="1" d="1"/>
      </p:scale>
      <p:origin x="0" y="0"/>
    </p:cViewPr>
  </p:notesTextViewPr>
  <p:sorterViewPr>
    <p:cViewPr>
      <p:scale>
        <a:sx n="100" d="100"/>
        <a:sy n="100" d="100"/>
      </p:scale>
      <p:origin x="0" y="-9294"/>
    </p:cViewPr>
  </p:sorterViewPr>
  <p:notesViewPr>
    <p:cSldViewPr>
      <p:cViewPr varScale="1">
        <p:scale>
          <a:sx n="85" d="100"/>
          <a:sy n="85" d="100"/>
        </p:scale>
        <p:origin x="112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A55C9971-0ECB-4432-BE95-B870433279EA}"/>
              </a:ext>
            </a:extLst>
          </p:cNvPr>
          <p:cNvSpPr>
            <a:spLocks noGrp="1"/>
          </p:cNvSpPr>
          <p:nvPr>
            <p:ph type="hdr" sz="quarter"/>
          </p:nvPr>
        </p:nvSpPr>
        <p:spPr>
          <a:xfrm>
            <a:off x="1" y="0"/>
            <a:ext cx="3076977" cy="513789"/>
          </a:xfrm>
          <a:prstGeom prst="rect">
            <a:avLst/>
          </a:prstGeom>
        </p:spPr>
        <p:txBody>
          <a:bodyPr vert="horz" lIns="95463" tIns="47732" rIns="95463" bIns="47732" rtlCol="0"/>
          <a:lstStyle>
            <a:lvl1pPr algn="l">
              <a:defRPr sz="1300"/>
            </a:lvl1pPr>
          </a:lstStyle>
          <a:p>
            <a:endParaRPr kumimoji="1" lang="ja-JP" altLang="en-US"/>
          </a:p>
        </p:txBody>
      </p:sp>
      <p:sp>
        <p:nvSpPr>
          <p:cNvPr id="3" name="日付プレースホルダー 2">
            <a:extLst>
              <a:ext uri="{FF2B5EF4-FFF2-40B4-BE49-F238E27FC236}">
                <a16:creationId xmlns:a16="http://schemas.microsoft.com/office/drawing/2014/main" id="{A5DAC550-E812-46A2-8EBE-10E06E8011C1}"/>
              </a:ext>
            </a:extLst>
          </p:cNvPr>
          <p:cNvSpPr>
            <a:spLocks noGrp="1"/>
          </p:cNvSpPr>
          <p:nvPr>
            <p:ph type="dt" sz="quarter" idx="1"/>
          </p:nvPr>
        </p:nvSpPr>
        <p:spPr>
          <a:xfrm>
            <a:off x="4020650" y="0"/>
            <a:ext cx="3076976" cy="513789"/>
          </a:xfrm>
          <a:prstGeom prst="rect">
            <a:avLst/>
          </a:prstGeom>
        </p:spPr>
        <p:txBody>
          <a:bodyPr vert="horz" lIns="95463" tIns="47732" rIns="95463" bIns="47732" rtlCol="0"/>
          <a:lstStyle>
            <a:lvl1pPr algn="r">
              <a:defRPr sz="1300"/>
            </a:lvl1pPr>
          </a:lstStyle>
          <a:p>
            <a:fld id="{07B73C1F-11C6-441E-8241-6F9572C2DAFE}" type="datetimeFigureOut">
              <a:rPr kumimoji="1" lang="ja-JP" altLang="en-US" smtClean="0"/>
              <a:t>2020/12/1</a:t>
            </a:fld>
            <a:endParaRPr kumimoji="1" lang="ja-JP" altLang="en-US"/>
          </a:p>
        </p:txBody>
      </p:sp>
      <p:sp>
        <p:nvSpPr>
          <p:cNvPr id="4" name="フッター プレースホルダー 3">
            <a:extLst>
              <a:ext uri="{FF2B5EF4-FFF2-40B4-BE49-F238E27FC236}">
                <a16:creationId xmlns:a16="http://schemas.microsoft.com/office/drawing/2014/main" id="{A0563553-BDF9-4396-927A-3994200E71E2}"/>
              </a:ext>
            </a:extLst>
          </p:cNvPr>
          <p:cNvSpPr>
            <a:spLocks noGrp="1"/>
          </p:cNvSpPr>
          <p:nvPr>
            <p:ph type="ftr" sz="quarter" idx="2"/>
          </p:nvPr>
        </p:nvSpPr>
        <p:spPr>
          <a:xfrm>
            <a:off x="1" y="9720824"/>
            <a:ext cx="3076977" cy="513789"/>
          </a:xfrm>
          <a:prstGeom prst="rect">
            <a:avLst/>
          </a:prstGeom>
        </p:spPr>
        <p:txBody>
          <a:bodyPr vert="horz" lIns="95463" tIns="47732" rIns="95463" bIns="47732" rtlCol="0" anchor="b"/>
          <a:lstStyle>
            <a:lvl1pPr algn="l">
              <a:defRPr sz="1300"/>
            </a:lvl1pPr>
          </a:lstStyle>
          <a:p>
            <a:endParaRPr kumimoji="1" lang="ja-JP" altLang="en-US"/>
          </a:p>
        </p:txBody>
      </p:sp>
      <p:sp>
        <p:nvSpPr>
          <p:cNvPr id="5" name="スライド番号プレースホルダー 4">
            <a:extLst>
              <a:ext uri="{FF2B5EF4-FFF2-40B4-BE49-F238E27FC236}">
                <a16:creationId xmlns:a16="http://schemas.microsoft.com/office/drawing/2014/main" id="{9928C9E1-B3AC-4304-88A5-4442A7E1F448}"/>
              </a:ext>
            </a:extLst>
          </p:cNvPr>
          <p:cNvSpPr>
            <a:spLocks noGrp="1"/>
          </p:cNvSpPr>
          <p:nvPr>
            <p:ph type="sldNum" sz="quarter" idx="3"/>
          </p:nvPr>
        </p:nvSpPr>
        <p:spPr>
          <a:xfrm>
            <a:off x="4020650" y="9720824"/>
            <a:ext cx="3076976" cy="513789"/>
          </a:xfrm>
          <a:prstGeom prst="rect">
            <a:avLst/>
          </a:prstGeom>
        </p:spPr>
        <p:txBody>
          <a:bodyPr vert="horz" lIns="95463" tIns="47732" rIns="95463" bIns="47732" rtlCol="0" anchor="b"/>
          <a:lstStyle>
            <a:lvl1pPr algn="r">
              <a:defRPr sz="1300"/>
            </a:lvl1pPr>
          </a:lstStyle>
          <a:p>
            <a:fld id="{5769087F-20CB-43D8-B237-BDD7698F3782}" type="slidenum">
              <a:rPr kumimoji="1" lang="ja-JP" altLang="en-US" smtClean="0"/>
              <a:t>‹#›</a:t>
            </a:fld>
            <a:endParaRPr kumimoji="1" lang="ja-JP" altLang="en-US"/>
          </a:p>
        </p:txBody>
      </p:sp>
    </p:spTree>
    <p:extLst>
      <p:ext uri="{BB962C8B-B14F-4D97-AF65-F5344CB8AC3E}">
        <p14:creationId xmlns:p14="http://schemas.microsoft.com/office/powerpoint/2010/main" val="40341142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4" cy="511731"/>
          </a:xfrm>
          <a:prstGeom prst="rect">
            <a:avLst/>
          </a:prstGeom>
        </p:spPr>
        <p:txBody>
          <a:bodyPr vert="horz" lIns="95463" tIns="47732" rIns="95463" bIns="47732"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4" cy="511731"/>
          </a:xfrm>
          <a:prstGeom prst="rect">
            <a:avLst/>
          </a:prstGeom>
        </p:spPr>
        <p:txBody>
          <a:bodyPr vert="horz" lIns="95463" tIns="47732" rIns="95463" bIns="47732" rtlCol="0"/>
          <a:lstStyle>
            <a:lvl1pPr algn="r">
              <a:defRPr sz="1300"/>
            </a:lvl1pPr>
          </a:lstStyle>
          <a:p>
            <a:fld id="{7936F7AA-D105-460B-9B43-4BCD34066E8C}" type="datetimeFigureOut">
              <a:rPr kumimoji="1" lang="ja-JP" altLang="en-US" smtClean="0"/>
              <a:t>2020/12/1</a:t>
            </a:fld>
            <a:endParaRPr kumimoji="1" lang="ja-JP" altLang="en-US"/>
          </a:p>
        </p:txBody>
      </p:sp>
      <p:sp>
        <p:nvSpPr>
          <p:cNvPr id="4" name="スライド イメージ プレースホルダー 3"/>
          <p:cNvSpPr>
            <a:spLocks noGrp="1" noRot="1" noChangeAspect="1"/>
          </p:cNvSpPr>
          <p:nvPr>
            <p:ph type="sldImg" idx="2"/>
          </p:nvPr>
        </p:nvSpPr>
        <p:spPr>
          <a:xfrm>
            <a:off x="1108075" y="1281113"/>
            <a:ext cx="4884738" cy="3454400"/>
          </a:xfrm>
          <a:prstGeom prst="rect">
            <a:avLst/>
          </a:prstGeom>
          <a:noFill/>
          <a:ln w="12700">
            <a:solidFill>
              <a:prstClr val="black"/>
            </a:solidFill>
          </a:ln>
        </p:spPr>
        <p:txBody>
          <a:bodyPr vert="horz" lIns="95463" tIns="47732" rIns="95463" bIns="47732" rtlCol="0" anchor="ctr"/>
          <a:lstStyle/>
          <a:p>
            <a:endParaRPr lang="ja-JP" altLang="en-US"/>
          </a:p>
        </p:txBody>
      </p:sp>
      <p:sp>
        <p:nvSpPr>
          <p:cNvPr id="5" name="ノート プレースホルダー 4"/>
          <p:cNvSpPr>
            <a:spLocks noGrp="1"/>
          </p:cNvSpPr>
          <p:nvPr>
            <p:ph type="body" sz="quarter" idx="3"/>
          </p:nvPr>
        </p:nvSpPr>
        <p:spPr>
          <a:xfrm>
            <a:off x="709534" y="4925653"/>
            <a:ext cx="5680061" cy="4029401"/>
          </a:xfrm>
          <a:prstGeom prst="rect">
            <a:avLst/>
          </a:prstGeom>
          <a:solidFill>
            <a:schemeClr val="bg1"/>
          </a:solidFill>
        </p:spPr>
        <p:txBody>
          <a:bodyPr vert="horz" lIns="95463" tIns="47732" rIns="95463" bIns="47732"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9721106"/>
            <a:ext cx="3076364" cy="511731"/>
          </a:xfrm>
          <a:prstGeom prst="rect">
            <a:avLst/>
          </a:prstGeom>
        </p:spPr>
        <p:txBody>
          <a:bodyPr vert="horz" lIns="95463" tIns="47732" rIns="95463" bIns="47732" rtlCol="0" anchor="b"/>
          <a:lstStyle>
            <a:lvl1pPr algn="l">
              <a:defRPr sz="1300"/>
            </a:lvl1pPr>
          </a:lstStyle>
          <a:p>
            <a:endParaRPr kumimoji="1" lang="ja-JP" altLang="en-US"/>
          </a:p>
        </p:txBody>
      </p:sp>
    </p:spTree>
    <p:extLst>
      <p:ext uri="{BB962C8B-B14F-4D97-AF65-F5344CB8AC3E}">
        <p14:creationId xmlns:p14="http://schemas.microsoft.com/office/powerpoint/2010/main" val="2683398079"/>
      </p:ext>
    </p:extLst>
  </p:cSld>
  <p:clrMap bg1="lt1" tx1="dk1" bg2="lt2" tx2="dk2" accent1="accent1" accent2="accent2" accent3="accent3" accent4="accent4" accent5="accent5" accent6="accent6" hlink="hlink" folHlink="folHlink"/>
  <p:notesStyle>
    <a:lvl1pPr marL="0" algn="l" defTabSz="1042873" rtl="0" eaLnBrk="1" latinLnBrk="0" hangingPunct="1">
      <a:defRPr kumimoji="1" sz="1200" kern="1200">
        <a:solidFill>
          <a:schemeClr val="tx1"/>
        </a:solidFill>
        <a:latin typeface="游明朝" panose="02020400000000000000" pitchFamily="18" charset="-128"/>
        <a:ea typeface="游明朝" panose="02020400000000000000" pitchFamily="18" charset="-128"/>
        <a:cs typeface="+mn-cs"/>
      </a:defRPr>
    </a:lvl1pPr>
    <a:lvl2pPr marL="521437" algn="l" defTabSz="1042873" rtl="0" eaLnBrk="1" latinLnBrk="0" hangingPunct="1">
      <a:defRPr kumimoji="1" sz="1200" kern="1200">
        <a:solidFill>
          <a:schemeClr val="tx1"/>
        </a:solidFill>
        <a:latin typeface="游明朝" panose="02020400000000000000" pitchFamily="18" charset="-128"/>
        <a:ea typeface="游明朝" panose="02020400000000000000" pitchFamily="18" charset="-128"/>
        <a:cs typeface="+mn-cs"/>
      </a:defRPr>
    </a:lvl2pPr>
    <a:lvl3pPr marL="1042873" algn="l" defTabSz="1042873" rtl="0" eaLnBrk="1" latinLnBrk="0" hangingPunct="1">
      <a:defRPr kumimoji="1" sz="1200" kern="1200">
        <a:solidFill>
          <a:schemeClr val="tx1"/>
        </a:solidFill>
        <a:latin typeface="游明朝" panose="02020400000000000000" pitchFamily="18" charset="-128"/>
        <a:ea typeface="游明朝" panose="02020400000000000000" pitchFamily="18" charset="-128"/>
        <a:cs typeface="+mn-cs"/>
      </a:defRPr>
    </a:lvl3pPr>
    <a:lvl4pPr marL="1564310" algn="l" defTabSz="1042873" rtl="0" eaLnBrk="1" latinLnBrk="0" hangingPunct="1">
      <a:defRPr kumimoji="1" sz="1200" kern="1200">
        <a:solidFill>
          <a:schemeClr val="tx1"/>
        </a:solidFill>
        <a:latin typeface="游明朝" panose="02020400000000000000" pitchFamily="18" charset="-128"/>
        <a:ea typeface="游明朝" panose="02020400000000000000" pitchFamily="18" charset="-128"/>
        <a:cs typeface="+mn-cs"/>
      </a:defRPr>
    </a:lvl4pPr>
    <a:lvl5pPr marL="2085746" algn="l" defTabSz="1042873" rtl="0" eaLnBrk="1" latinLnBrk="0" hangingPunct="1">
      <a:defRPr kumimoji="1" sz="1200" kern="1200">
        <a:solidFill>
          <a:schemeClr val="tx1"/>
        </a:solidFill>
        <a:latin typeface="游明朝" panose="02020400000000000000" pitchFamily="18" charset="-128"/>
        <a:ea typeface="游明朝" panose="02020400000000000000" pitchFamily="18" charset="-128"/>
        <a:cs typeface="+mn-cs"/>
      </a:defRPr>
    </a:lvl5pPr>
    <a:lvl6pPr marL="2607183" algn="l" defTabSz="1042873" rtl="0" eaLnBrk="1" latinLnBrk="0" hangingPunct="1">
      <a:defRPr kumimoji="1" sz="1369" kern="1200">
        <a:solidFill>
          <a:schemeClr val="tx1"/>
        </a:solidFill>
        <a:latin typeface="+mn-lt"/>
        <a:ea typeface="+mn-ea"/>
        <a:cs typeface="+mn-cs"/>
      </a:defRPr>
    </a:lvl6pPr>
    <a:lvl7pPr marL="3128620" algn="l" defTabSz="1042873" rtl="0" eaLnBrk="1" latinLnBrk="0" hangingPunct="1">
      <a:defRPr kumimoji="1" sz="1369" kern="1200">
        <a:solidFill>
          <a:schemeClr val="tx1"/>
        </a:solidFill>
        <a:latin typeface="+mn-lt"/>
        <a:ea typeface="+mn-ea"/>
        <a:cs typeface="+mn-cs"/>
      </a:defRPr>
    </a:lvl7pPr>
    <a:lvl8pPr marL="3650056" algn="l" defTabSz="1042873" rtl="0" eaLnBrk="1" latinLnBrk="0" hangingPunct="1">
      <a:defRPr kumimoji="1" sz="1369" kern="1200">
        <a:solidFill>
          <a:schemeClr val="tx1"/>
        </a:solidFill>
        <a:latin typeface="+mn-lt"/>
        <a:ea typeface="+mn-ea"/>
        <a:cs typeface="+mn-cs"/>
      </a:defRPr>
    </a:lvl8pPr>
    <a:lvl9pPr marL="4171493" algn="l" defTabSz="1042873" rtl="0" eaLnBrk="1" latinLnBrk="0" hangingPunct="1">
      <a:defRPr kumimoji="1" sz="13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566993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kumimoji="1" lang="ja-JP" altLang="en-US" dirty="0"/>
              <a:t>投球過多、フォーム不良などにより肩関節にストレスが加わり起こり、腱板、関節唇、靭帯、腱などを傷めます。</a:t>
            </a:r>
            <a:endParaRPr kumimoji="1" lang="en-US" altLang="ja-JP" dirty="0"/>
          </a:p>
          <a:p>
            <a:r>
              <a:rPr kumimoji="1" lang="ja-JP" altLang="en-US" dirty="0"/>
              <a:t>検診では、肩の動きが悪かったり、動かすと痛む。</a:t>
            </a:r>
          </a:p>
          <a:p>
            <a:pPr indent="151200"/>
            <a:endParaRPr lang="en-US" altLang="ja-JP" dirty="0"/>
          </a:p>
          <a:p>
            <a:pPr defTabSz="990478">
              <a:defRPr/>
            </a:pPr>
            <a:r>
              <a:rPr lang="en-US" altLang="ja-JP" dirty="0">
                <a:cs typeface="Aharoni" panose="02010803020104030203" pitchFamily="2" charset="-79"/>
              </a:rPr>
              <a:t>【</a:t>
            </a:r>
            <a:r>
              <a:rPr lang="ja-JP" altLang="en-US" dirty="0">
                <a:cs typeface="Aharoni" panose="02010803020104030203" pitchFamily="2" charset="-79"/>
              </a:rPr>
              <a:t>出典</a:t>
            </a:r>
            <a:r>
              <a:rPr lang="en-US" altLang="ja-JP" dirty="0">
                <a:cs typeface="Aharoni" panose="02010803020104030203" pitchFamily="2" charset="-79"/>
              </a:rPr>
              <a:t>】</a:t>
            </a:r>
          </a:p>
          <a:p>
            <a:pPr defTabSz="990478">
              <a:defRPr/>
            </a:pPr>
            <a:r>
              <a:rPr lang="ja-JP" altLang="en-US" dirty="0"/>
              <a:t>日本整形外科スポーツ医学会</a:t>
            </a:r>
            <a:endParaRPr lang="ja-JP" altLang="ja-JP" dirty="0"/>
          </a:p>
          <a:p>
            <a:pPr indent="151200"/>
            <a:endParaRPr lang="ja-JP" altLang="en-US" dirty="0"/>
          </a:p>
        </p:txBody>
      </p:sp>
      <p:sp>
        <p:nvSpPr>
          <p:cNvPr id="6" name="スライド イメージ プレースホルダー 5">
            <a:extLst>
              <a:ext uri="{FF2B5EF4-FFF2-40B4-BE49-F238E27FC236}">
                <a16:creationId xmlns:a16="http://schemas.microsoft.com/office/drawing/2014/main" id="{BE564906-A65B-421E-B771-9EB8266A68BB}"/>
              </a:ext>
            </a:extLst>
          </p:cNvPr>
          <p:cNvSpPr>
            <a:spLocks noGrp="1" noRot="1" noChangeAspect="1"/>
          </p:cNvSpPr>
          <p:nvPr>
            <p:ph type="sldImg"/>
          </p:nvPr>
        </p:nvSpPr>
        <p:spPr/>
      </p:sp>
    </p:spTree>
    <p:extLst>
      <p:ext uri="{BB962C8B-B14F-4D97-AF65-F5344CB8AC3E}">
        <p14:creationId xmlns:p14="http://schemas.microsoft.com/office/powerpoint/2010/main" val="358486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kumimoji="1" lang="ja-JP" altLang="en-US" dirty="0"/>
              <a:t>外傷による方関節脱臼はラグビー、柔道などのコンタクトスポーツに多く、一度脱臼すると日常生活での軽微な外力でも脱臼するようになります。</a:t>
            </a:r>
            <a:endParaRPr kumimoji="1" lang="en-US" altLang="ja-JP" dirty="0"/>
          </a:p>
          <a:p>
            <a:r>
              <a:rPr kumimoji="1" lang="ja-JP" altLang="en-US" dirty="0"/>
              <a:t>検診では肩の動きが悪かったり、動かすと痛む。</a:t>
            </a:r>
          </a:p>
          <a:p>
            <a:pPr indent="151200"/>
            <a:endParaRPr lang="en-US" altLang="ja-JP" dirty="0"/>
          </a:p>
          <a:p>
            <a:pPr defTabSz="990478">
              <a:defRPr/>
            </a:pPr>
            <a:r>
              <a:rPr lang="en-US" altLang="ja-JP" dirty="0">
                <a:cs typeface="Aharoni" panose="02010803020104030203" pitchFamily="2" charset="-79"/>
              </a:rPr>
              <a:t>【</a:t>
            </a:r>
            <a:r>
              <a:rPr lang="ja-JP" altLang="en-US" dirty="0">
                <a:cs typeface="Aharoni" panose="02010803020104030203" pitchFamily="2" charset="-79"/>
              </a:rPr>
              <a:t>出典</a:t>
            </a:r>
            <a:r>
              <a:rPr lang="en-US" altLang="ja-JP" dirty="0">
                <a:cs typeface="Aharoni" panose="02010803020104030203" pitchFamily="2" charset="-79"/>
              </a:rPr>
              <a:t>】</a:t>
            </a:r>
          </a:p>
          <a:p>
            <a:pPr defTabSz="990478">
              <a:defRPr/>
            </a:pPr>
            <a:r>
              <a:rPr lang="ja-JP" altLang="en-US" dirty="0"/>
              <a:t>日本整形外科スポーツ医学会</a:t>
            </a:r>
            <a:endParaRPr lang="ja-JP" altLang="ja-JP" dirty="0"/>
          </a:p>
          <a:p>
            <a:pPr indent="151200"/>
            <a:endParaRPr lang="ja-JP" altLang="en-US" dirty="0"/>
          </a:p>
        </p:txBody>
      </p:sp>
      <p:sp>
        <p:nvSpPr>
          <p:cNvPr id="6" name="スライド イメージ プレースホルダー 5">
            <a:extLst>
              <a:ext uri="{FF2B5EF4-FFF2-40B4-BE49-F238E27FC236}">
                <a16:creationId xmlns:a16="http://schemas.microsoft.com/office/drawing/2014/main" id="{B6FB15B5-2A58-40E1-B2E1-3E333C8E4A0F}"/>
              </a:ext>
            </a:extLst>
          </p:cNvPr>
          <p:cNvSpPr>
            <a:spLocks noGrp="1" noRot="1" noChangeAspect="1"/>
          </p:cNvSpPr>
          <p:nvPr>
            <p:ph type="sldImg"/>
          </p:nvPr>
        </p:nvSpPr>
        <p:spPr/>
      </p:sp>
    </p:spTree>
    <p:extLst>
      <p:ext uri="{BB962C8B-B14F-4D97-AF65-F5344CB8AC3E}">
        <p14:creationId xmlns:p14="http://schemas.microsoft.com/office/powerpoint/2010/main" val="2846355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游明朝" panose="02020400000000000000" pitchFamily="18" charset="-128"/>
                <a:ea typeface="游明朝" panose="02020400000000000000" pitchFamily="18" charset="-128"/>
                <a:cs typeface="+mn-cs"/>
              </a:rPr>
              <a:t>オスグッ</a:t>
            </a:r>
            <a:r>
              <a:rPr kumimoji="1" lang="ja-JP" altLang="en-US" sz="1200" kern="1200" dirty="0">
                <a:solidFill>
                  <a:schemeClr val="tx1"/>
                </a:solidFill>
                <a:effectLst/>
                <a:latin typeface="游明朝" panose="02020400000000000000" pitchFamily="18" charset="-128"/>
                <a:ea typeface="游明朝" panose="02020400000000000000" pitchFamily="18" charset="-128"/>
                <a:cs typeface="+mn-cs"/>
              </a:rPr>
              <a:t>ド</a:t>
            </a:r>
            <a:r>
              <a:rPr kumimoji="1" lang="ja-JP" altLang="ja-JP" sz="1200" kern="1200" dirty="0">
                <a:solidFill>
                  <a:schemeClr val="tx1"/>
                </a:solidFill>
                <a:effectLst/>
                <a:latin typeface="游明朝" panose="02020400000000000000" pitchFamily="18" charset="-128"/>
                <a:ea typeface="游明朝" panose="02020400000000000000" pitchFamily="18" charset="-128"/>
                <a:cs typeface="+mn-cs"/>
              </a:rPr>
              <a:t>病は</a:t>
            </a:r>
            <a:r>
              <a:rPr kumimoji="1" lang="ja-JP" altLang="en-US" sz="1200" kern="1200" dirty="0">
                <a:solidFill>
                  <a:schemeClr val="tx1"/>
                </a:solidFill>
                <a:effectLst/>
                <a:latin typeface="游明朝" panose="02020400000000000000" pitchFamily="18" charset="-128"/>
                <a:ea typeface="游明朝" panose="02020400000000000000" pitchFamily="18" charset="-128"/>
                <a:cs typeface="+mn-cs"/>
              </a:rPr>
              <a:t>お皿の下の骨が</a:t>
            </a:r>
            <a:r>
              <a:rPr kumimoji="1" lang="ja-JP" altLang="ja-JP" sz="1200" kern="1200" dirty="0">
                <a:solidFill>
                  <a:schemeClr val="tx1"/>
                </a:solidFill>
                <a:effectLst/>
                <a:latin typeface="游明朝" panose="02020400000000000000" pitchFamily="18" charset="-128"/>
                <a:ea typeface="游明朝" panose="02020400000000000000" pitchFamily="18" charset="-128"/>
                <a:cs typeface="+mn-cs"/>
              </a:rPr>
              <a:t>、</a:t>
            </a:r>
            <a:r>
              <a:rPr kumimoji="1" lang="ja-JP" altLang="en-US" sz="1200" kern="1200" dirty="0">
                <a:solidFill>
                  <a:schemeClr val="tx1"/>
                </a:solidFill>
                <a:effectLst/>
                <a:latin typeface="游明朝" panose="02020400000000000000" pitchFamily="18" charset="-128"/>
                <a:ea typeface="游明朝" panose="02020400000000000000" pitchFamily="18" charset="-128"/>
                <a:cs typeface="+mn-cs"/>
              </a:rPr>
              <a:t>徐々に出てきて腫れや痛みを起こすものです</a:t>
            </a:r>
            <a:r>
              <a:rPr kumimoji="1" lang="ja-JP" altLang="ja-JP" sz="1200" kern="1200" dirty="0">
                <a:solidFill>
                  <a:schemeClr val="tx1"/>
                </a:solidFill>
                <a:effectLst/>
                <a:latin typeface="游明朝" panose="02020400000000000000" pitchFamily="18" charset="-128"/>
                <a:ea typeface="游明朝" panose="02020400000000000000" pitchFamily="18" charset="-128"/>
                <a:cs typeface="+mn-cs"/>
              </a:rPr>
              <a:t>。</a:t>
            </a:r>
            <a:r>
              <a:rPr kumimoji="1" lang="ja-JP" altLang="en-US" sz="1200" kern="1200" dirty="0">
                <a:solidFill>
                  <a:schemeClr val="tx1"/>
                </a:solidFill>
                <a:effectLst/>
                <a:latin typeface="游明朝" panose="02020400000000000000" pitchFamily="18" charset="-128"/>
                <a:ea typeface="游明朝" panose="02020400000000000000" pitchFamily="18" charset="-128"/>
                <a:cs typeface="+mn-cs"/>
              </a:rPr>
              <a:t>スポーツを休むと痛みがなくなり、再開すると痛みが出てきます。</a:t>
            </a:r>
            <a:endParaRPr kumimoji="1" lang="en-US" altLang="ja-JP" sz="1200" kern="1200" dirty="0">
              <a:solidFill>
                <a:schemeClr val="tx1"/>
              </a:solidFill>
              <a:effectLst/>
              <a:latin typeface="游明朝" panose="02020400000000000000" pitchFamily="18" charset="-128"/>
              <a:ea typeface="游明朝" panose="02020400000000000000" pitchFamily="18"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游明朝" panose="02020400000000000000" pitchFamily="18" charset="-128"/>
                <a:ea typeface="游明朝" panose="02020400000000000000" pitchFamily="18" charset="-128"/>
                <a:cs typeface="+mn-cs"/>
              </a:rPr>
              <a:t>検診では、膝の動きが悪かったり、動かすと痛む、またしゃがみ込みがしにくい。</a:t>
            </a:r>
            <a:endParaRPr kumimoji="1" lang="ja-JP" altLang="ja-JP" sz="1200" kern="1200" dirty="0">
              <a:solidFill>
                <a:schemeClr val="tx1"/>
              </a:solidFill>
              <a:effectLst/>
              <a:latin typeface="游明朝" panose="02020400000000000000" pitchFamily="18" charset="-128"/>
              <a:ea typeface="游明朝" panose="02020400000000000000" pitchFamily="18" charset="-128"/>
              <a:cs typeface="+mn-cs"/>
            </a:endParaRPr>
          </a:p>
          <a:p>
            <a:pPr indent="151200"/>
            <a:endParaRPr lang="en-US" altLang="ja-JP" dirty="0"/>
          </a:p>
          <a:p>
            <a:pPr defTabSz="990478">
              <a:defRPr/>
            </a:pPr>
            <a:r>
              <a:rPr lang="en-US" altLang="ja-JP" dirty="0">
                <a:cs typeface="Aharoni" panose="02010803020104030203" pitchFamily="2" charset="-79"/>
              </a:rPr>
              <a:t>【</a:t>
            </a:r>
            <a:r>
              <a:rPr lang="ja-JP" altLang="en-US" dirty="0">
                <a:cs typeface="Aharoni" panose="02010803020104030203" pitchFamily="2" charset="-79"/>
              </a:rPr>
              <a:t>出典</a:t>
            </a:r>
            <a:r>
              <a:rPr lang="en-US" altLang="ja-JP" dirty="0">
                <a:cs typeface="Aharoni" panose="02010803020104030203" pitchFamily="2" charset="-79"/>
              </a:rPr>
              <a:t>】</a:t>
            </a:r>
          </a:p>
          <a:p>
            <a:pPr defTabSz="990478">
              <a:defRPr/>
            </a:pPr>
            <a:r>
              <a:rPr lang="ja-JP" altLang="en-US" dirty="0"/>
              <a:t>日本整形外科スポーツ医学会</a:t>
            </a:r>
            <a:endParaRPr lang="ja-JP" altLang="ja-JP" dirty="0"/>
          </a:p>
          <a:p>
            <a:pPr indent="151200"/>
            <a:endParaRPr lang="ja-JP" altLang="ja-JP" dirty="0"/>
          </a:p>
          <a:p>
            <a:endParaRPr lang="ja-JP" altLang="en-US" dirty="0"/>
          </a:p>
        </p:txBody>
      </p:sp>
      <p:sp>
        <p:nvSpPr>
          <p:cNvPr id="6" name="スライド イメージ プレースホルダー 5">
            <a:extLst>
              <a:ext uri="{FF2B5EF4-FFF2-40B4-BE49-F238E27FC236}">
                <a16:creationId xmlns:a16="http://schemas.microsoft.com/office/drawing/2014/main" id="{45C35773-B5F1-478B-8A4E-7C87AAA8EA26}"/>
              </a:ext>
            </a:extLst>
          </p:cNvPr>
          <p:cNvSpPr>
            <a:spLocks noGrp="1" noRot="1" noChangeAspect="1"/>
          </p:cNvSpPr>
          <p:nvPr>
            <p:ph type="sldImg"/>
          </p:nvPr>
        </p:nvSpPr>
        <p:spPr/>
      </p:sp>
    </p:spTree>
    <p:extLst>
      <p:ext uri="{BB962C8B-B14F-4D97-AF65-F5344CB8AC3E}">
        <p14:creationId xmlns:p14="http://schemas.microsoft.com/office/powerpoint/2010/main" val="3097240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游明朝" panose="02020400000000000000" pitchFamily="18" charset="-128"/>
                <a:ea typeface="游明朝" panose="02020400000000000000" pitchFamily="18" charset="-128"/>
                <a:cs typeface="+mn-cs"/>
              </a:rPr>
              <a:t>足関節捻挫はスポーツで起こる最も多いけがのひとつですが、捻挫とは関節を</a:t>
            </a:r>
            <a:r>
              <a:rPr kumimoji="1" lang="ja-JP" altLang="en-US" sz="1200" kern="1200" dirty="0">
                <a:solidFill>
                  <a:schemeClr val="tx1"/>
                </a:solidFill>
                <a:effectLst/>
                <a:latin typeface="游明朝" panose="02020400000000000000" pitchFamily="18" charset="-128"/>
                <a:ea typeface="游明朝" panose="02020400000000000000" pitchFamily="18" charset="-128"/>
                <a:cs typeface="+mn-cs"/>
              </a:rPr>
              <a:t>支えている</a:t>
            </a:r>
            <a:r>
              <a:rPr kumimoji="1" lang="ja-JP" altLang="ja-JP" sz="1200" kern="1200" dirty="0">
                <a:solidFill>
                  <a:schemeClr val="tx1"/>
                </a:solidFill>
                <a:effectLst/>
                <a:latin typeface="游明朝" panose="02020400000000000000" pitchFamily="18" charset="-128"/>
                <a:ea typeface="游明朝" panose="02020400000000000000" pitchFamily="18" charset="-128"/>
                <a:cs typeface="+mn-cs"/>
              </a:rPr>
              <a:t>靭帯が痛むことで</a:t>
            </a:r>
            <a:r>
              <a:rPr kumimoji="1" lang="ja-JP" altLang="en-US" sz="1200" kern="1200" dirty="0">
                <a:solidFill>
                  <a:schemeClr val="tx1"/>
                </a:solidFill>
                <a:effectLst/>
                <a:latin typeface="游明朝" panose="02020400000000000000" pitchFamily="18" charset="-128"/>
                <a:ea typeface="游明朝" panose="02020400000000000000" pitchFamily="18" charset="-128"/>
                <a:cs typeface="+mn-cs"/>
              </a:rPr>
              <a:t>す。多くは足首を内側にねじって外側の靭帯を傷めます。</a:t>
            </a:r>
            <a:endParaRPr kumimoji="1" lang="en-US" altLang="ja-JP" sz="1200" kern="1200" dirty="0">
              <a:solidFill>
                <a:schemeClr val="tx1"/>
              </a:solidFill>
              <a:effectLst/>
              <a:latin typeface="游明朝" panose="02020400000000000000" pitchFamily="18" charset="-128"/>
              <a:ea typeface="游明朝" panose="02020400000000000000" pitchFamily="18" charset="-128"/>
              <a:cs typeface="+mn-cs"/>
            </a:endParaRPr>
          </a:p>
          <a:p>
            <a:r>
              <a:rPr kumimoji="1" lang="ja-JP" altLang="en-US" dirty="0"/>
              <a:t>検診では、片脚立ちや、しゃがみ込みがしにくい。</a:t>
            </a:r>
          </a:p>
          <a:p>
            <a:pPr indent="151200"/>
            <a:endParaRPr lang="en-US" altLang="ja-JP" dirty="0"/>
          </a:p>
          <a:p>
            <a:pPr defTabSz="990478">
              <a:defRPr/>
            </a:pPr>
            <a:r>
              <a:rPr lang="en-US" altLang="ja-JP" dirty="0">
                <a:cs typeface="Aharoni" panose="02010803020104030203" pitchFamily="2" charset="-79"/>
              </a:rPr>
              <a:t>【</a:t>
            </a:r>
            <a:r>
              <a:rPr lang="ja-JP" altLang="en-US" dirty="0">
                <a:cs typeface="Aharoni" panose="02010803020104030203" pitchFamily="2" charset="-79"/>
              </a:rPr>
              <a:t>出典</a:t>
            </a:r>
            <a:r>
              <a:rPr lang="en-US" altLang="ja-JP" dirty="0">
                <a:cs typeface="Aharoni" panose="02010803020104030203" pitchFamily="2" charset="-79"/>
              </a:rPr>
              <a:t>】</a:t>
            </a:r>
          </a:p>
          <a:p>
            <a:pPr defTabSz="990478">
              <a:defRPr/>
            </a:pPr>
            <a:r>
              <a:rPr lang="ja-JP" altLang="en-US" dirty="0"/>
              <a:t>日本整形外科スポーツ医学会</a:t>
            </a:r>
            <a:endParaRPr lang="ja-JP" altLang="ja-JP" dirty="0"/>
          </a:p>
          <a:p>
            <a:pPr indent="151200"/>
            <a:endParaRPr lang="ja-JP" altLang="en-US" dirty="0"/>
          </a:p>
        </p:txBody>
      </p:sp>
      <p:sp>
        <p:nvSpPr>
          <p:cNvPr id="6" name="スライド イメージ プレースホルダー 5">
            <a:extLst>
              <a:ext uri="{FF2B5EF4-FFF2-40B4-BE49-F238E27FC236}">
                <a16:creationId xmlns:a16="http://schemas.microsoft.com/office/drawing/2014/main" id="{17DD2CAE-2638-4FF6-8BEA-7B55CDBE2591}"/>
              </a:ext>
            </a:extLst>
          </p:cNvPr>
          <p:cNvSpPr>
            <a:spLocks noGrp="1" noRot="1" noChangeAspect="1"/>
          </p:cNvSpPr>
          <p:nvPr>
            <p:ph type="sldImg"/>
          </p:nvPr>
        </p:nvSpPr>
        <p:spPr/>
      </p:sp>
    </p:spTree>
    <p:extLst>
      <p:ext uri="{BB962C8B-B14F-4D97-AF65-F5344CB8AC3E}">
        <p14:creationId xmlns:p14="http://schemas.microsoft.com/office/powerpoint/2010/main" val="1281645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游明朝" panose="02020400000000000000" pitchFamily="18" charset="-128"/>
                <a:ea typeface="游明朝" panose="02020400000000000000" pitchFamily="18" charset="-128"/>
                <a:cs typeface="+mn-cs"/>
              </a:rPr>
              <a:t>筋力は互い違い並んだ筋線維の束が収縮してかみ合うと発生</a:t>
            </a:r>
            <a:r>
              <a:rPr kumimoji="1" lang="ja-JP" altLang="en-US" sz="1200" kern="1200" dirty="0">
                <a:solidFill>
                  <a:schemeClr val="tx1"/>
                </a:solidFill>
                <a:effectLst/>
                <a:latin typeface="游明朝" panose="02020400000000000000" pitchFamily="18" charset="-128"/>
                <a:ea typeface="游明朝" panose="02020400000000000000" pitchFamily="18" charset="-128"/>
                <a:cs typeface="+mn-cs"/>
              </a:rPr>
              <a:t>するのですが、</a:t>
            </a:r>
            <a:r>
              <a:rPr kumimoji="1" lang="ja-JP" altLang="ja-JP" sz="1200" kern="1200" dirty="0">
                <a:solidFill>
                  <a:schemeClr val="tx1"/>
                </a:solidFill>
                <a:effectLst/>
                <a:latin typeface="游明朝" panose="02020400000000000000" pitchFamily="18" charset="-128"/>
                <a:ea typeface="游明朝" panose="02020400000000000000" pitchFamily="18" charset="-128"/>
                <a:cs typeface="+mn-cs"/>
              </a:rPr>
              <a:t>その筋力に筋線維が負けたときに</a:t>
            </a:r>
            <a:r>
              <a:rPr kumimoji="1" lang="ja-JP" altLang="en-US" sz="1200" kern="1200" dirty="0">
                <a:solidFill>
                  <a:schemeClr val="tx1"/>
                </a:solidFill>
                <a:effectLst/>
                <a:latin typeface="游明朝" panose="02020400000000000000" pitchFamily="18" charset="-128"/>
                <a:ea typeface="游明朝" panose="02020400000000000000" pitchFamily="18" charset="-128"/>
                <a:cs typeface="+mn-cs"/>
              </a:rPr>
              <a:t>肉離れが起こります。</a:t>
            </a:r>
            <a:endParaRPr kumimoji="1" lang="en-US" altLang="ja-JP" sz="1200" kern="1200" dirty="0">
              <a:solidFill>
                <a:schemeClr val="tx1"/>
              </a:solidFill>
              <a:effectLst/>
              <a:latin typeface="游明朝" panose="02020400000000000000" pitchFamily="18" charset="-128"/>
              <a:ea typeface="游明朝" panose="02020400000000000000" pitchFamily="18"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游明朝" panose="02020400000000000000" pitchFamily="18" charset="-128"/>
                <a:ea typeface="游明朝" panose="02020400000000000000" pitchFamily="18" charset="-128"/>
                <a:cs typeface="+mn-cs"/>
              </a:rPr>
              <a:t>検診では、片脚立ちや、しゃがみ込みがしにくい。</a:t>
            </a:r>
            <a:endParaRPr kumimoji="1" lang="ja-JP" altLang="en-US" dirty="0"/>
          </a:p>
          <a:p>
            <a:pPr indent="151200"/>
            <a:endParaRPr lang="en-US" altLang="ja-JP" dirty="0"/>
          </a:p>
          <a:p>
            <a:pPr defTabSz="990478">
              <a:defRPr/>
            </a:pPr>
            <a:r>
              <a:rPr lang="en-US" altLang="ja-JP" dirty="0">
                <a:cs typeface="Aharoni" panose="02010803020104030203" pitchFamily="2" charset="-79"/>
              </a:rPr>
              <a:t>【</a:t>
            </a:r>
            <a:r>
              <a:rPr lang="ja-JP" altLang="en-US" dirty="0">
                <a:cs typeface="Aharoni" panose="02010803020104030203" pitchFamily="2" charset="-79"/>
              </a:rPr>
              <a:t>出典</a:t>
            </a:r>
            <a:r>
              <a:rPr lang="en-US" altLang="ja-JP" dirty="0">
                <a:cs typeface="Aharoni" panose="02010803020104030203" pitchFamily="2" charset="-79"/>
              </a:rPr>
              <a:t>】</a:t>
            </a:r>
          </a:p>
          <a:p>
            <a:pPr defTabSz="990478">
              <a:defRPr/>
            </a:pPr>
            <a:r>
              <a:rPr lang="ja-JP" altLang="en-US" dirty="0"/>
              <a:t>日本整形外科スポーツ医学会</a:t>
            </a:r>
            <a:endParaRPr lang="ja-JP" altLang="ja-JP" dirty="0"/>
          </a:p>
          <a:p>
            <a:pPr indent="151200"/>
            <a:endParaRPr lang="ja-JP" altLang="en-US" dirty="0"/>
          </a:p>
        </p:txBody>
      </p:sp>
      <p:sp>
        <p:nvSpPr>
          <p:cNvPr id="10" name="スライド イメージ プレースホルダー 9">
            <a:extLst>
              <a:ext uri="{FF2B5EF4-FFF2-40B4-BE49-F238E27FC236}">
                <a16:creationId xmlns:a16="http://schemas.microsoft.com/office/drawing/2014/main" id="{1F38ECF6-B167-4E39-8F6A-6781F8FB6EA8}"/>
              </a:ext>
            </a:extLst>
          </p:cNvPr>
          <p:cNvSpPr>
            <a:spLocks noGrp="1" noRot="1" noChangeAspect="1"/>
          </p:cNvSpPr>
          <p:nvPr>
            <p:ph type="sldImg"/>
          </p:nvPr>
        </p:nvSpPr>
        <p:spPr/>
      </p:sp>
    </p:spTree>
    <p:extLst>
      <p:ext uri="{BB962C8B-B14F-4D97-AF65-F5344CB8AC3E}">
        <p14:creationId xmlns:p14="http://schemas.microsoft.com/office/powerpoint/2010/main" val="401182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游明朝" panose="02020400000000000000" pitchFamily="18" charset="-128"/>
                <a:ea typeface="游明朝" panose="02020400000000000000" pitchFamily="18" charset="-128"/>
                <a:cs typeface="+mn-cs"/>
              </a:rPr>
              <a:t>シンスプリントとは、陸上</a:t>
            </a:r>
            <a:r>
              <a:rPr kumimoji="1" lang="ja-JP" altLang="en-US" sz="1200" kern="1200" dirty="0">
                <a:solidFill>
                  <a:schemeClr val="tx1"/>
                </a:solidFill>
                <a:effectLst/>
                <a:latin typeface="游明朝" panose="02020400000000000000" pitchFamily="18" charset="-128"/>
                <a:ea typeface="游明朝" panose="02020400000000000000" pitchFamily="18" charset="-128"/>
                <a:cs typeface="+mn-cs"/>
              </a:rPr>
              <a:t>、</a:t>
            </a:r>
            <a:r>
              <a:rPr kumimoji="1" lang="ja-JP" altLang="ja-JP" sz="1200" kern="1200" dirty="0">
                <a:solidFill>
                  <a:schemeClr val="tx1"/>
                </a:solidFill>
                <a:effectLst/>
                <a:latin typeface="游明朝" panose="02020400000000000000" pitchFamily="18" charset="-128"/>
                <a:ea typeface="游明朝" panose="02020400000000000000" pitchFamily="18" charset="-128"/>
                <a:cs typeface="+mn-cs"/>
              </a:rPr>
              <a:t>サッカー、バスケットなど</a:t>
            </a:r>
            <a:r>
              <a:rPr kumimoji="1" lang="ja-JP" altLang="en-US" sz="1200" kern="1200" dirty="0">
                <a:solidFill>
                  <a:schemeClr val="tx1"/>
                </a:solidFill>
                <a:effectLst/>
                <a:latin typeface="游明朝" panose="02020400000000000000" pitchFamily="18" charset="-128"/>
                <a:ea typeface="游明朝" panose="02020400000000000000" pitchFamily="18" charset="-128"/>
                <a:cs typeface="+mn-cs"/>
              </a:rPr>
              <a:t>走ることが多い競技で、疲れがたまった時に起こりやすく、下腿の内側に痛みがおこります。</a:t>
            </a:r>
            <a:endParaRPr kumimoji="1" lang="en-US" altLang="ja-JP" sz="1200" kern="1200" dirty="0">
              <a:solidFill>
                <a:schemeClr val="tx1"/>
              </a:solidFill>
              <a:effectLst/>
              <a:latin typeface="游明朝" panose="02020400000000000000" pitchFamily="18" charset="-128"/>
              <a:ea typeface="游明朝" panose="02020400000000000000" pitchFamily="18"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游明朝" panose="02020400000000000000" pitchFamily="18" charset="-128"/>
                <a:ea typeface="游明朝" panose="02020400000000000000" pitchFamily="18" charset="-128"/>
                <a:cs typeface="+mn-cs"/>
              </a:rPr>
              <a:t>検診では、片脚立ちやしゃがみ込みがしにくい。</a:t>
            </a:r>
            <a:endParaRPr kumimoji="1" lang="ja-JP" altLang="en-US" dirty="0"/>
          </a:p>
          <a:p>
            <a:pPr indent="151200"/>
            <a:endParaRPr lang="en-US" altLang="ja-JP" dirty="0"/>
          </a:p>
          <a:p>
            <a:pPr defTabSz="990478">
              <a:defRPr/>
            </a:pPr>
            <a:r>
              <a:rPr lang="en-US" altLang="ja-JP" dirty="0">
                <a:cs typeface="Aharoni" panose="02010803020104030203" pitchFamily="2" charset="-79"/>
              </a:rPr>
              <a:t>【</a:t>
            </a:r>
            <a:r>
              <a:rPr lang="ja-JP" altLang="en-US" dirty="0">
                <a:cs typeface="Aharoni" panose="02010803020104030203" pitchFamily="2" charset="-79"/>
              </a:rPr>
              <a:t>出典</a:t>
            </a:r>
            <a:r>
              <a:rPr lang="en-US" altLang="ja-JP" dirty="0">
                <a:cs typeface="Aharoni" panose="02010803020104030203" pitchFamily="2" charset="-79"/>
              </a:rPr>
              <a:t>】</a:t>
            </a:r>
          </a:p>
          <a:p>
            <a:pPr defTabSz="990478">
              <a:defRPr/>
            </a:pPr>
            <a:r>
              <a:rPr lang="ja-JP" altLang="en-US" dirty="0"/>
              <a:t>日本整形外科スポーツ医学会</a:t>
            </a:r>
            <a:endParaRPr lang="ja-JP" altLang="ja-JP" dirty="0"/>
          </a:p>
          <a:p>
            <a:pPr indent="151200"/>
            <a:endParaRPr lang="ja-JP" altLang="en-US" dirty="0"/>
          </a:p>
        </p:txBody>
      </p:sp>
      <p:sp>
        <p:nvSpPr>
          <p:cNvPr id="6" name="スライド イメージ プレースホルダー 5">
            <a:extLst>
              <a:ext uri="{FF2B5EF4-FFF2-40B4-BE49-F238E27FC236}">
                <a16:creationId xmlns:a16="http://schemas.microsoft.com/office/drawing/2014/main" id="{073FCDE1-EDFB-40FB-8FCA-B002D914AFE9}"/>
              </a:ext>
            </a:extLst>
          </p:cNvPr>
          <p:cNvSpPr>
            <a:spLocks noGrp="1" noRot="1" noChangeAspect="1"/>
          </p:cNvSpPr>
          <p:nvPr>
            <p:ph type="sldImg"/>
          </p:nvPr>
        </p:nvSpPr>
        <p:spPr/>
      </p:sp>
    </p:spTree>
    <p:extLst>
      <p:ext uri="{BB962C8B-B14F-4D97-AF65-F5344CB8AC3E}">
        <p14:creationId xmlns:p14="http://schemas.microsoft.com/office/powerpoint/2010/main" val="1809356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游明朝" panose="02020400000000000000" pitchFamily="18" charset="-128"/>
                <a:ea typeface="游明朝" panose="02020400000000000000" pitchFamily="18" charset="-128"/>
                <a:cs typeface="+mn-cs"/>
              </a:rPr>
              <a:t>疲労骨折とは１回の大きな外力による通常の骨折とは</a:t>
            </a:r>
            <a:r>
              <a:rPr kumimoji="1" lang="ja-JP" altLang="en-US" sz="1200" kern="1200" dirty="0">
                <a:solidFill>
                  <a:schemeClr val="tx1"/>
                </a:solidFill>
                <a:effectLst/>
                <a:latin typeface="游明朝" panose="02020400000000000000" pitchFamily="18" charset="-128"/>
                <a:ea typeface="游明朝" panose="02020400000000000000" pitchFamily="18" charset="-128"/>
                <a:cs typeface="+mn-cs"/>
              </a:rPr>
              <a:t>ちがって</a:t>
            </a:r>
            <a:r>
              <a:rPr kumimoji="1" lang="ja-JP" altLang="ja-JP" sz="1200" kern="1200" dirty="0">
                <a:solidFill>
                  <a:schemeClr val="tx1"/>
                </a:solidFill>
                <a:effectLst/>
                <a:latin typeface="游明朝" panose="02020400000000000000" pitchFamily="18" charset="-128"/>
                <a:ea typeface="游明朝" panose="02020400000000000000" pitchFamily="18" charset="-128"/>
                <a:cs typeface="+mn-cs"/>
              </a:rPr>
              <a:t>、骨の同じ部位に繰り返し加わる小さな力によって、骨にひびが入ったり、これが進んで完全な骨折に至った状態をいいます。　</a:t>
            </a:r>
            <a:endParaRPr kumimoji="1" lang="en-US" altLang="ja-JP" sz="1200" kern="1200" dirty="0">
              <a:solidFill>
                <a:schemeClr val="tx1"/>
              </a:solidFill>
              <a:effectLst/>
              <a:latin typeface="游明朝" panose="02020400000000000000" pitchFamily="18" charset="-128"/>
              <a:ea typeface="游明朝" panose="02020400000000000000" pitchFamily="18" charset="-128"/>
              <a:cs typeface="+mn-cs"/>
            </a:endParaRPr>
          </a:p>
          <a:p>
            <a:r>
              <a:rPr kumimoji="1" lang="ja-JP" altLang="en-US" sz="1200" kern="1200" dirty="0">
                <a:solidFill>
                  <a:schemeClr val="tx1"/>
                </a:solidFill>
                <a:effectLst/>
                <a:latin typeface="游明朝" panose="02020400000000000000" pitchFamily="18" charset="-128"/>
                <a:ea typeface="游明朝" panose="02020400000000000000" pitchFamily="18" charset="-128"/>
                <a:cs typeface="+mn-cs"/>
              </a:rPr>
              <a:t>検診では、下肢の場合、片脚立ちやしゃがみ込みがしにくい</a:t>
            </a:r>
            <a:endParaRPr kumimoji="1" lang="ja-JP" altLang="en-US" dirty="0"/>
          </a:p>
          <a:p>
            <a:endParaRPr lang="en-US" altLang="ja-JP" dirty="0"/>
          </a:p>
          <a:p>
            <a:pPr defTabSz="990478">
              <a:defRPr/>
            </a:pPr>
            <a:r>
              <a:rPr lang="en-US" altLang="ja-JP" dirty="0">
                <a:cs typeface="Aharoni" panose="02010803020104030203" pitchFamily="2" charset="-79"/>
              </a:rPr>
              <a:t>【</a:t>
            </a:r>
            <a:r>
              <a:rPr lang="ja-JP" altLang="en-US" dirty="0">
                <a:cs typeface="Aharoni" panose="02010803020104030203" pitchFamily="2" charset="-79"/>
              </a:rPr>
              <a:t>出典</a:t>
            </a:r>
            <a:r>
              <a:rPr lang="en-US" altLang="ja-JP" dirty="0">
                <a:cs typeface="Aharoni" panose="02010803020104030203" pitchFamily="2" charset="-79"/>
              </a:rPr>
              <a:t>】</a:t>
            </a:r>
          </a:p>
          <a:p>
            <a:pPr defTabSz="990478">
              <a:defRPr/>
            </a:pPr>
            <a:r>
              <a:rPr lang="ja-JP" altLang="en-US" dirty="0"/>
              <a:t>日本整形外科スポーツ医学会</a:t>
            </a:r>
            <a:endParaRPr lang="ja-JP" altLang="ja-JP" dirty="0"/>
          </a:p>
          <a:p>
            <a:endParaRPr lang="ja-JP" altLang="en-US" dirty="0"/>
          </a:p>
        </p:txBody>
      </p:sp>
      <p:sp>
        <p:nvSpPr>
          <p:cNvPr id="6" name="スライド イメージ プレースホルダー 5">
            <a:extLst>
              <a:ext uri="{FF2B5EF4-FFF2-40B4-BE49-F238E27FC236}">
                <a16:creationId xmlns:a16="http://schemas.microsoft.com/office/drawing/2014/main" id="{6F8094C7-F920-4F84-98E6-146C4913D169}"/>
              </a:ext>
            </a:extLst>
          </p:cNvPr>
          <p:cNvSpPr>
            <a:spLocks noGrp="1" noRot="1" noChangeAspect="1"/>
          </p:cNvSpPr>
          <p:nvPr>
            <p:ph type="sldImg"/>
          </p:nvPr>
        </p:nvSpPr>
        <p:spPr/>
      </p:sp>
    </p:spTree>
    <p:extLst>
      <p:ext uri="{BB962C8B-B14F-4D97-AF65-F5344CB8AC3E}">
        <p14:creationId xmlns:p14="http://schemas.microsoft.com/office/powerpoint/2010/main" val="1289493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kumimoji="1" lang="ja-JP" altLang="en-US" dirty="0"/>
              <a:t>サッカーやラグビーなどのコンタクトスポーツで膝をひねったり、バレーボールのジャンプの着地の時やバスケットでの急な方向転換で膝に過剰な負担がおこった時に起こります。</a:t>
            </a:r>
            <a:endParaRPr kumimoji="1" lang="en-US" altLang="ja-JP" dirty="0"/>
          </a:p>
          <a:p>
            <a:r>
              <a:rPr kumimoji="1" lang="ja-JP" altLang="en-US" dirty="0"/>
              <a:t>靭帯が切れると出血し関節の中に血液がたまるのが特徴です。</a:t>
            </a:r>
            <a:endParaRPr kumimoji="1" lang="en-US" altLang="ja-JP" dirty="0"/>
          </a:p>
          <a:p>
            <a:r>
              <a:rPr kumimoji="1" lang="ja-JP" altLang="en-US" dirty="0"/>
              <a:t>検診では膝の動きが悪かったり、動かすと痛む。</a:t>
            </a:r>
          </a:p>
          <a:p>
            <a:pPr indent="151200"/>
            <a:endParaRPr lang="en-US" altLang="ja-JP" dirty="0"/>
          </a:p>
          <a:p>
            <a:pPr defTabSz="990478">
              <a:defRPr/>
            </a:pPr>
            <a:r>
              <a:rPr lang="en-US" altLang="ja-JP" dirty="0">
                <a:cs typeface="Aharoni" panose="02010803020104030203" pitchFamily="2" charset="-79"/>
              </a:rPr>
              <a:t>【</a:t>
            </a:r>
            <a:r>
              <a:rPr lang="ja-JP" altLang="en-US" dirty="0">
                <a:cs typeface="Aharoni" panose="02010803020104030203" pitchFamily="2" charset="-79"/>
              </a:rPr>
              <a:t>出典</a:t>
            </a:r>
            <a:r>
              <a:rPr lang="en-US" altLang="ja-JP" dirty="0">
                <a:cs typeface="Aharoni" panose="02010803020104030203" pitchFamily="2" charset="-79"/>
              </a:rPr>
              <a:t>】</a:t>
            </a:r>
          </a:p>
          <a:p>
            <a:pPr defTabSz="990478">
              <a:defRPr/>
            </a:pPr>
            <a:r>
              <a:rPr lang="ja-JP" altLang="en-US" dirty="0"/>
              <a:t>日本整形外科スポーツ医学会</a:t>
            </a:r>
            <a:endParaRPr lang="ja-JP" altLang="ja-JP" dirty="0"/>
          </a:p>
          <a:p>
            <a:pPr indent="151200"/>
            <a:endParaRPr lang="ja-JP" altLang="en-US" dirty="0"/>
          </a:p>
        </p:txBody>
      </p:sp>
      <p:sp>
        <p:nvSpPr>
          <p:cNvPr id="6" name="スライド イメージ プレースホルダー 5">
            <a:extLst>
              <a:ext uri="{FF2B5EF4-FFF2-40B4-BE49-F238E27FC236}">
                <a16:creationId xmlns:a16="http://schemas.microsoft.com/office/drawing/2014/main" id="{9944EC3D-B5EB-415E-B41F-7EAD1FB30449}"/>
              </a:ext>
            </a:extLst>
          </p:cNvPr>
          <p:cNvSpPr>
            <a:spLocks noGrp="1" noRot="1" noChangeAspect="1"/>
          </p:cNvSpPr>
          <p:nvPr>
            <p:ph type="sldImg"/>
          </p:nvPr>
        </p:nvSpPr>
        <p:spPr/>
      </p:sp>
    </p:spTree>
    <p:extLst>
      <p:ext uri="{BB962C8B-B14F-4D97-AF65-F5344CB8AC3E}">
        <p14:creationId xmlns:p14="http://schemas.microsoft.com/office/powerpoint/2010/main" val="4040735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游明朝" panose="02020400000000000000" pitchFamily="18" charset="-128"/>
                <a:ea typeface="游明朝" panose="02020400000000000000" pitchFamily="18" charset="-128"/>
                <a:cs typeface="+mn-cs"/>
              </a:rPr>
              <a:t>運動中の捻挫を契機として足</a:t>
            </a:r>
            <a:r>
              <a:rPr kumimoji="1" lang="ja-JP" altLang="en-US" sz="1200" kern="1200" dirty="0">
                <a:solidFill>
                  <a:schemeClr val="tx1"/>
                </a:solidFill>
                <a:effectLst/>
                <a:latin typeface="游明朝" panose="02020400000000000000" pitchFamily="18" charset="-128"/>
                <a:ea typeface="游明朝" panose="02020400000000000000" pitchFamily="18" charset="-128"/>
                <a:cs typeface="+mn-cs"/>
              </a:rPr>
              <a:t>の</a:t>
            </a:r>
            <a:r>
              <a:rPr kumimoji="1" lang="ja-JP" altLang="ja-JP" sz="1200" kern="1200" dirty="0">
                <a:solidFill>
                  <a:schemeClr val="tx1"/>
                </a:solidFill>
                <a:effectLst/>
                <a:latin typeface="游明朝" panose="02020400000000000000" pitchFamily="18" charset="-128"/>
                <a:ea typeface="游明朝" panose="02020400000000000000" pitchFamily="18" charset="-128"/>
                <a:cs typeface="+mn-cs"/>
              </a:rPr>
              <a:t>内</a:t>
            </a:r>
            <a:r>
              <a:rPr kumimoji="1" lang="ja-JP" altLang="en-US" sz="1200" kern="1200" dirty="0">
                <a:solidFill>
                  <a:schemeClr val="tx1"/>
                </a:solidFill>
                <a:effectLst/>
                <a:latin typeface="游明朝" panose="02020400000000000000" pitchFamily="18" charset="-128"/>
                <a:ea typeface="游明朝" panose="02020400000000000000" pitchFamily="18" charset="-128"/>
                <a:cs typeface="+mn-cs"/>
              </a:rPr>
              <a:t>くるぶしの前下方に硬い隆起をふれ、押すと強い痛みを感じます。</a:t>
            </a:r>
            <a:endParaRPr kumimoji="1" lang="en-US" altLang="ja-JP" sz="1200" kern="1200" dirty="0">
              <a:solidFill>
                <a:schemeClr val="tx1"/>
              </a:solidFill>
              <a:effectLst/>
              <a:latin typeface="游明朝" panose="02020400000000000000" pitchFamily="18" charset="-128"/>
              <a:ea typeface="游明朝" panose="02020400000000000000" pitchFamily="18"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游明朝" panose="02020400000000000000" pitchFamily="18" charset="-128"/>
                <a:ea typeface="游明朝" panose="02020400000000000000" pitchFamily="18" charset="-128"/>
                <a:cs typeface="+mn-cs"/>
              </a:rPr>
              <a:t>外脛骨は足の過剰な骨で正常人の約</a:t>
            </a:r>
            <a:r>
              <a:rPr kumimoji="1" lang="en-US" altLang="ja-JP" sz="1200" kern="1200" dirty="0">
                <a:solidFill>
                  <a:schemeClr val="tx1"/>
                </a:solidFill>
                <a:effectLst/>
                <a:latin typeface="游明朝" panose="02020400000000000000" pitchFamily="18" charset="-128"/>
                <a:ea typeface="游明朝" panose="02020400000000000000" pitchFamily="18" charset="-128"/>
                <a:cs typeface="+mn-cs"/>
              </a:rPr>
              <a:t>15</a:t>
            </a:r>
            <a:r>
              <a:rPr kumimoji="1" lang="ja-JP" altLang="en-US" sz="1200" kern="1200" dirty="0">
                <a:solidFill>
                  <a:schemeClr val="tx1"/>
                </a:solidFill>
                <a:effectLst/>
                <a:latin typeface="游明朝" panose="02020400000000000000" pitchFamily="18" charset="-128"/>
                <a:ea typeface="游明朝" panose="02020400000000000000" pitchFamily="18" charset="-128"/>
                <a:cs typeface="+mn-cs"/>
              </a:rPr>
              <a:t>％にみられ、女性に多くほとんどが両側性です。</a:t>
            </a:r>
            <a:endParaRPr kumimoji="1" lang="en-US" altLang="ja-JP" sz="1200" kern="1200" dirty="0">
              <a:solidFill>
                <a:schemeClr val="tx1"/>
              </a:solidFill>
              <a:effectLst/>
              <a:latin typeface="游明朝" panose="02020400000000000000" pitchFamily="18" charset="-128"/>
              <a:ea typeface="游明朝" panose="02020400000000000000" pitchFamily="18"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游明朝" panose="02020400000000000000" pitchFamily="18" charset="-128"/>
                <a:ea typeface="游明朝" panose="02020400000000000000" pitchFamily="18" charset="-128"/>
                <a:cs typeface="+mn-cs"/>
              </a:rPr>
              <a:t>検診では片脚立ちやしゃがみ込みがしにくい。</a:t>
            </a:r>
            <a:endParaRPr kumimoji="1" lang="ja-JP" altLang="en-US" dirty="0"/>
          </a:p>
          <a:p>
            <a:pPr indent="151200"/>
            <a:endParaRPr lang="en-US" altLang="ja-JP" dirty="0"/>
          </a:p>
          <a:p>
            <a:pPr defTabSz="990478">
              <a:defRPr/>
            </a:pPr>
            <a:r>
              <a:rPr lang="en-US" altLang="ja-JP" dirty="0">
                <a:cs typeface="Aharoni" panose="02010803020104030203" pitchFamily="2" charset="-79"/>
              </a:rPr>
              <a:t>【</a:t>
            </a:r>
            <a:r>
              <a:rPr lang="ja-JP" altLang="en-US" dirty="0">
                <a:cs typeface="Aharoni" panose="02010803020104030203" pitchFamily="2" charset="-79"/>
              </a:rPr>
              <a:t>出典</a:t>
            </a:r>
            <a:r>
              <a:rPr lang="en-US" altLang="ja-JP" dirty="0">
                <a:cs typeface="Aharoni" panose="02010803020104030203" pitchFamily="2" charset="-79"/>
              </a:rPr>
              <a:t>】</a:t>
            </a:r>
          </a:p>
          <a:p>
            <a:pPr defTabSz="990478">
              <a:defRPr/>
            </a:pPr>
            <a:r>
              <a:rPr lang="ja-JP" altLang="en-US" dirty="0"/>
              <a:t>日本整形外科スポーツ医学会</a:t>
            </a:r>
            <a:endParaRPr lang="ja-JP" altLang="ja-JP" dirty="0"/>
          </a:p>
          <a:p>
            <a:pPr indent="151200"/>
            <a:endParaRPr lang="ja-JP" altLang="en-US" dirty="0"/>
          </a:p>
          <a:p>
            <a:endParaRPr lang="ja-JP" altLang="en-US" dirty="0"/>
          </a:p>
        </p:txBody>
      </p:sp>
      <p:sp>
        <p:nvSpPr>
          <p:cNvPr id="6" name="スライド イメージ プレースホルダー 5">
            <a:extLst>
              <a:ext uri="{FF2B5EF4-FFF2-40B4-BE49-F238E27FC236}">
                <a16:creationId xmlns:a16="http://schemas.microsoft.com/office/drawing/2014/main" id="{DCED60AF-7EFF-4B73-87A5-0868B80B0124}"/>
              </a:ext>
            </a:extLst>
          </p:cNvPr>
          <p:cNvSpPr>
            <a:spLocks noGrp="1" noRot="1" noChangeAspect="1"/>
          </p:cNvSpPr>
          <p:nvPr>
            <p:ph type="sldImg"/>
          </p:nvPr>
        </p:nvSpPr>
        <p:spPr/>
      </p:sp>
    </p:spTree>
    <p:extLst>
      <p:ext uri="{BB962C8B-B14F-4D97-AF65-F5344CB8AC3E}">
        <p14:creationId xmlns:p14="http://schemas.microsoft.com/office/powerpoint/2010/main" val="1730327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kumimoji="1" lang="ja-JP" altLang="en-US" dirty="0"/>
              <a:t>足首を下向きに曲げた状態で、足の前側に内向きの力が加わり起こります。中には治りにくい例があります。</a:t>
            </a:r>
            <a:endParaRPr kumimoji="1" lang="en-US" altLang="ja-JP" dirty="0"/>
          </a:p>
          <a:p>
            <a:r>
              <a:rPr kumimoji="1" lang="ja-JP" altLang="en-US" dirty="0"/>
              <a:t>検診では、片脚立ちやしゃがみ込みがしにくい。</a:t>
            </a:r>
          </a:p>
          <a:p>
            <a:pPr defTabSz="990478">
              <a:defRPr/>
            </a:pPr>
            <a:endParaRPr lang="en-US" altLang="ja-JP" dirty="0">
              <a:cs typeface="Aharoni" panose="02010803020104030203" pitchFamily="2" charset="-79"/>
            </a:endParaRPr>
          </a:p>
          <a:p>
            <a:pPr defTabSz="990478">
              <a:defRPr/>
            </a:pPr>
            <a:r>
              <a:rPr lang="en-US" altLang="ja-JP" dirty="0">
                <a:cs typeface="Aharoni" panose="02010803020104030203" pitchFamily="2" charset="-79"/>
              </a:rPr>
              <a:t>【</a:t>
            </a:r>
            <a:r>
              <a:rPr lang="ja-JP" altLang="en-US" dirty="0">
                <a:cs typeface="Aharoni" panose="02010803020104030203" pitchFamily="2" charset="-79"/>
              </a:rPr>
              <a:t>出典</a:t>
            </a:r>
            <a:r>
              <a:rPr lang="en-US" altLang="ja-JP" dirty="0">
                <a:cs typeface="Aharoni" panose="02010803020104030203" pitchFamily="2" charset="-79"/>
              </a:rPr>
              <a:t>】</a:t>
            </a:r>
          </a:p>
          <a:p>
            <a:pPr defTabSz="990478">
              <a:defRPr/>
            </a:pPr>
            <a:r>
              <a:rPr lang="ja-JP" altLang="en-US" dirty="0"/>
              <a:t>日本整形外科スポーツ医学会</a:t>
            </a:r>
            <a:endParaRPr lang="ja-JP" altLang="ja-JP" dirty="0"/>
          </a:p>
          <a:p>
            <a:pPr indent="151200"/>
            <a:endParaRPr lang="ja-JP" altLang="en-US" dirty="0"/>
          </a:p>
        </p:txBody>
      </p:sp>
      <p:sp>
        <p:nvSpPr>
          <p:cNvPr id="6" name="スライド イメージ プレースホルダー 5">
            <a:extLst>
              <a:ext uri="{FF2B5EF4-FFF2-40B4-BE49-F238E27FC236}">
                <a16:creationId xmlns:a16="http://schemas.microsoft.com/office/drawing/2014/main" id="{CD886DE9-5724-4CD1-8478-9E3EA382A6BD}"/>
              </a:ext>
            </a:extLst>
          </p:cNvPr>
          <p:cNvSpPr>
            <a:spLocks noGrp="1" noRot="1" noChangeAspect="1"/>
          </p:cNvSpPr>
          <p:nvPr>
            <p:ph type="sldImg"/>
          </p:nvPr>
        </p:nvSpPr>
        <p:spPr/>
      </p:sp>
    </p:spTree>
    <p:extLst>
      <p:ext uri="{BB962C8B-B14F-4D97-AF65-F5344CB8AC3E}">
        <p14:creationId xmlns:p14="http://schemas.microsoft.com/office/powerpoint/2010/main" val="2976104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スポーツ現場でけがした時には病院に行くまでの間、けがの障害を最小限にとどめるため、応急処置が必要であり、</a:t>
            </a:r>
            <a:r>
              <a:rPr kumimoji="1" lang="en-US" altLang="ja-JP" dirty="0"/>
              <a:t>RICE</a:t>
            </a:r>
            <a:r>
              <a:rPr kumimoji="1" lang="ja-JP" altLang="en-US" dirty="0"/>
              <a:t>処置といいます。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游明朝" panose="02020400000000000000" pitchFamily="18" charset="-128"/>
                <a:ea typeface="游明朝" panose="02020400000000000000" pitchFamily="18" charset="-128"/>
                <a:cs typeface="+mn-cs"/>
              </a:rPr>
              <a:t>RICE</a:t>
            </a:r>
            <a:r>
              <a:rPr kumimoji="1" lang="ja-JP" altLang="en-US" sz="1200" kern="1200" dirty="0">
                <a:solidFill>
                  <a:schemeClr val="tx1"/>
                </a:solidFill>
                <a:effectLst/>
                <a:latin typeface="游明朝" panose="02020400000000000000" pitchFamily="18" charset="-128"/>
                <a:ea typeface="游明朝" panose="02020400000000000000" pitchFamily="18" charset="-128"/>
                <a:cs typeface="+mn-cs"/>
              </a:rPr>
              <a:t>処置に必要なものです。</a:t>
            </a:r>
            <a:r>
              <a:rPr kumimoji="1" lang="en-US" altLang="ja-JP" sz="1200" kern="1200" dirty="0">
                <a:solidFill>
                  <a:schemeClr val="tx1"/>
                </a:solidFill>
                <a:effectLst/>
                <a:latin typeface="游明朝" panose="02020400000000000000" pitchFamily="18" charset="-128"/>
                <a:ea typeface="游明朝" panose="02020400000000000000" pitchFamily="18" charset="-128"/>
                <a:cs typeface="+mn-cs"/>
              </a:rPr>
              <a:t>RICE</a:t>
            </a:r>
            <a:r>
              <a:rPr kumimoji="1" lang="ja-JP" altLang="ja-JP" sz="1200" kern="1200" dirty="0">
                <a:solidFill>
                  <a:schemeClr val="tx1"/>
                </a:solidFill>
                <a:effectLst/>
                <a:latin typeface="游明朝" panose="02020400000000000000" pitchFamily="18" charset="-128"/>
                <a:ea typeface="游明朝" panose="02020400000000000000" pitchFamily="18" charset="-128"/>
                <a:cs typeface="+mn-cs"/>
              </a:rPr>
              <a:t>処置とはすなわち安静（</a:t>
            </a:r>
            <a:r>
              <a:rPr kumimoji="1" lang="en-US" altLang="ja-JP" sz="1200" kern="1200" dirty="0">
                <a:solidFill>
                  <a:schemeClr val="tx1"/>
                </a:solidFill>
                <a:effectLst/>
                <a:latin typeface="游明朝" panose="02020400000000000000" pitchFamily="18" charset="-128"/>
                <a:ea typeface="游明朝" panose="02020400000000000000" pitchFamily="18" charset="-128"/>
                <a:cs typeface="+mn-cs"/>
              </a:rPr>
              <a:t>Rest</a:t>
            </a:r>
            <a:r>
              <a:rPr kumimoji="1" lang="ja-JP" altLang="ja-JP" sz="1200" kern="1200" dirty="0">
                <a:solidFill>
                  <a:schemeClr val="tx1"/>
                </a:solidFill>
                <a:effectLst/>
                <a:latin typeface="游明朝" panose="02020400000000000000" pitchFamily="18" charset="-128"/>
                <a:ea typeface="游明朝" panose="02020400000000000000" pitchFamily="18" charset="-128"/>
                <a:cs typeface="+mn-cs"/>
              </a:rPr>
              <a:t>）</a:t>
            </a:r>
            <a:r>
              <a:rPr kumimoji="1" lang="ja-JP" altLang="en-US" sz="1200" kern="1200" dirty="0">
                <a:solidFill>
                  <a:schemeClr val="tx1"/>
                </a:solidFill>
                <a:effectLst/>
                <a:latin typeface="游明朝" panose="02020400000000000000" pitchFamily="18" charset="-128"/>
                <a:ea typeface="游明朝" panose="02020400000000000000" pitchFamily="18" charset="-128"/>
                <a:cs typeface="+mn-cs"/>
              </a:rPr>
              <a:t>、</a:t>
            </a:r>
            <a:r>
              <a:rPr kumimoji="1" lang="ja-JP" altLang="ja-JP" sz="1200" kern="1200" dirty="0">
                <a:solidFill>
                  <a:schemeClr val="tx1"/>
                </a:solidFill>
                <a:effectLst/>
                <a:latin typeface="游明朝" panose="02020400000000000000" pitchFamily="18" charset="-128"/>
                <a:ea typeface="游明朝" panose="02020400000000000000" pitchFamily="18" charset="-128"/>
                <a:cs typeface="+mn-cs"/>
              </a:rPr>
              <a:t>副子やテーピングによって損傷部位を固定します。</a:t>
            </a:r>
          </a:p>
          <a:p>
            <a:pPr indent="152400"/>
            <a:endParaRPr lang="en-US" altLang="ja-JP" dirty="0"/>
          </a:p>
          <a:p>
            <a:pPr defTabSz="990478">
              <a:defRPr/>
            </a:pPr>
            <a:r>
              <a:rPr lang="en-US" altLang="ja-JP" dirty="0">
                <a:cs typeface="Aharoni" panose="02010803020104030203" pitchFamily="2" charset="-79"/>
              </a:rPr>
              <a:t>【</a:t>
            </a:r>
            <a:r>
              <a:rPr lang="ja-JP" altLang="en-US" dirty="0">
                <a:cs typeface="Aharoni" panose="02010803020104030203" pitchFamily="2" charset="-79"/>
              </a:rPr>
              <a:t>出典</a:t>
            </a:r>
            <a:r>
              <a:rPr lang="en-US" altLang="ja-JP" dirty="0">
                <a:cs typeface="Aharoni" panose="02010803020104030203" pitchFamily="2" charset="-79"/>
              </a:rPr>
              <a:t>】</a:t>
            </a:r>
          </a:p>
          <a:p>
            <a:pPr defTabSz="990478">
              <a:defRPr/>
            </a:pPr>
            <a:r>
              <a:rPr lang="ja-JP" altLang="en-US" dirty="0"/>
              <a:t>日本整形外科スポーツ医学会</a:t>
            </a:r>
            <a:endParaRPr lang="ja-JP" altLang="ja-JP" dirty="0"/>
          </a:p>
          <a:p>
            <a:endParaRPr lang="ja-JP" altLang="en-US" dirty="0"/>
          </a:p>
        </p:txBody>
      </p:sp>
      <p:sp>
        <p:nvSpPr>
          <p:cNvPr id="6" name="スライド イメージ プレースホルダー 5">
            <a:extLst>
              <a:ext uri="{FF2B5EF4-FFF2-40B4-BE49-F238E27FC236}">
                <a16:creationId xmlns:a16="http://schemas.microsoft.com/office/drawing/2014/main" id="{EA8B0D8E-A217-4090-AAC5-22481073CBBF}"/>
              </a:ext>
            </a:extLst>
          </p:cNvPr>
          <p:cNvSpPr>
            <a:spLocks noGrp="1" noRot="1" noChangeAspect="1"/>
          </p:cNvSpPr>
          <p:nvPr>
            <p:ph type="sldImg"/>
          </p:nvPr>
        </p:nvSpPr>
        <p:spPr/>
      </p:sp>
    </p:spTree>
    <p:extLst>
      <p:ext uri="{BB962C8B-B14F-4D97-AF65-F5344CB8AC3E}">
        <p14:creationId xmlns:p14="http://schemas.microsoft.com/office/powerpoint/2010/main" val="3698147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游明朝" panose="02020400000000000000" pitchFamily="18" charset="-128"/>
                <a:ea typeface="游明朝" panose="02020400000000000000" pitchFamily="18" charset="-128"/>
                <a:cs typeface="+mn-cs"/>
              </a:rPr>
              <a:t>腰椎分離症はスポーツを活発に行っている</a:t>
            </a:r>
            <a:r>
              <a:rPr kumimoji="1" lang="en-US" altLang="ja-JP" sz="1200" kern="1200" dirty="0">
                <a:solidFill>
                  <a:schemeClr val="tx1"/>
                </a:solidFill>
                <a:effectLst/>
                <a:latin typeface="游明朝" panose="02020400000000000000" pitchFamily="18" charset="-128"/>
                <a:ea typeface="游明朝" panose="02020400000000000000" pitchFamily="18" charset="-128"/>
                <a:cs typeface="+mn-cs"/>
              </a:rPr>
              <a:t>10</a:t>
            </a:r>
            <a:r>
              <a:rPr kumimoji="1" lang="ja-JP" altLang="ja-JP" sz="1200" kern="1200" dirty="0">
                <a:solidFill>
                  <a:schemeClr val="tx1"/>
                </a:solidFill>
                <a:effectLst/>
                <a:latin typeface="游明朝" panose="02020400000000000000" pitchFamily="18" charset="-128"/>
                <a:ea typeface="游明朝" panose="02020400000000000000" pitchFamily="18" charset="-128"/>
                <a:cs typeface="+mn-cs"/>
              </a:rPr>
              <a:t>歳代前半の青少年に運動時の腰痛で始まります。</a:t>
            </a:r>
            <a:endParaRPr kumimoji="1" lang="en-US" altLang="ja-JP" sz="1200" kern="1200" dirty="0">
              <a:solidFill>
                <a:schemeClr val="tx1"/>
              </a:solidFill>
              <a:effectLst/>
              <a:latin typeface="游明朝" panose="02020400000000000000" pitchFamily="18" charset="-128"/>
              <a:ea typeface="游明朝" panose="02020400000000000000" pitchFamily="18" charset="-128"/>
              <a:cs typeface="+mn-cs"/>
            </a:endParaRPr>
          </a:p>
          <a:p>
            <a:r>
              <a:rPr kumimoji="1" lang="ja-JP" altLang="ja-JP" sz="1200" kern="1200" dirty="0">
                <a:solidFill>
                  <a:schemeClr val="tx1"/>
                </a:solidFill>
                <a:effectLst/>
                <a:latin typeface="游明朝" panose="02020400000000000000" pitchFamily="18" charset="-128"/>
                <a:ea typeface="游明朝" panose="02020400000000000000" pitchFamily="18" charset="-128"/>
                <a:cs typeface="+mn-cs"/>
              </a:rPr>
              <a:t>体をそらす動作で腰痛が増すのが特徴です。</a:t>
            </a:r>
          </a:p>
          <a:p>
            <a:r>
              <a:rPr kumimoji="1" lang="ja-JP" altLang="en-US" sz="1200" kern="1200" dirty="0">
                <a:solidFill>
                  <a:schemeClr val="tx1"/>
                </a:solidFill>
                <a:effectLst/>
                <a:latin typeface="游明朝" panose="02020400000000000000" pitchFamily="18" charset="-128"/>
                <a:ea typeface="游明朝" panose="02020400000000000000" pitchFamily="18" charset="-128"/>
                <a:cs typeface="+mn-cs"/>
              </a:rPr>
              <a:t>検診では、腰を動かすと（特に反らす動作）痛む。</a:t>
            </a:r>
            <a:endParaRPr kumimoji="1" lang="ja-JP" altLang="en-US" dirty="0"/>
          </a:p>
        </p:txBody>
      </p:sp>
      <p:sp>
        <p:nvSpPr>
          <p:cNvPr id="6" name="スライド イメージ プレースホルダー 5">
            <a:extLst>
              <a:ext uri="{FF2B5EF4-FFF2-40B4-BE49-F238E27FC236}">
                <a16:creationId xmlns:a16="http://schemas.microsoft.com/office/drawing/2014/main" id="{480D9530-AF84-47B1-B5D5-30947BAA6185}"/>
              </a:ext>
            </a:extLst>
          </p:cNvPr>
          <p:cNvSpPr>
            <a:spLocks noGrp="1" noRot="1" noChangeAspect="1"/>
          </p:cNvSpPr>
          <p:nvPr>
            <p:ph type="sldImg"/>
          </p:nvPr>
        </p:nvSpPr>
        <p:spPr/>
      </p:sp>
    </p:spTree>
    <p:extLst>
      <p:ext uri="{BB962C8B-B14F-4D97-AF65-F5344CB8AC3E}">
        <p14:creationId xmlns:p14="http://schemas.microsoft.com/office/powerpoint/2010/main" val="42811568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a:t>
            </a:r>
          </a:p>
        </p:txBody>
      </p:sp>
      <p:sp>
        <p:nvSpPr>
          <p:cNvPr id="5" name="スライド イメージ プレースホルダー 4">
            <a:extLst>
              <a:ext uri="{FF2B5EF4-FFF2-40B4-BE49-F238E27FC236}">
                <a16:creationId xmlns:a16="http://schemas.microsoft.com/office/drawing/2014/main" id="{52EF23C8-B219-4912-AA6A-D376C127DC8A}"/>
              </a:ext>
            </a:extLst>
          </p:cNvPr>
          <p:cNvSpPr>
            <a:spLocks noGrp="1" noRot="1" noChangeAspect="1"/>
          </p:cNvSpPr>
          <p:nvPr>
            <p:ph type="sldImg"/>
          </p:nvPr>
        </p:nvSpPr>
        <p:spPr>
          <a:xfrm>
            <a:off x="1106488" y="1277938"/>
            <a:ext cx="4884737" cy="3455987"/>
          </a:xfrm>
        </p:spPr>
      </p:sp>
    </p:spTree>
    <p:extLst>
      <p:ext uri="{BB962C8B-B14F-4D97-AF65-F5344CB8AC3E}">
        <p14:creationId xmlns:p14="http://schemas.microsoft.com/office/powerpoint/2010/main" val="1723357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游明朝" panose="02020400000000000000" pitchFamily="18" charset="-128"/>
                <a:ea typeface="游明朝" panose="02020400000000000000" pitchFamily="18" charset="-128"/>
                <a:cs typeface="+mn-cs"/>
              </a:rPr>
              <a:t>冷却（</a:t>
            </a:r>
            <a:r>
              <a:rPr kumimoji="1" lang="en-US" altLang="ja-JP" sz="1200" kern="1200" dirty="0">
                <a:solidFill>
                  <a:schemeClr val="tx1"/>
                </a:solidFill>
                <a:effectLst/>
                <a:latin typeface="游明朝" panose="02020400000000000000" pitchFamily="18" charset="-128"/>
                <a:ea typeface="游明朝" panose="02020400000000000000" pitchFamily="18" charset="-128"/>
                <a:cs typeface="+mn-cs"/>
              </a:rPr>
              <a:t>Ice</a:t>
            </a:r>
            <a:r>
              <a:rPr kumimoji="1" lang="ja-JP" altLang="ja-JP" sz="1200" kern="1200" dirty="0">
                <a:solidFill>
                  <a:schemeClr val="tx1"/>
                </a:solidFill>
                <a:effectLst/>
                <a:latin typeface="游明朝" panose="02020400000000000000" pitchFamily="18" charset="-128"/>
                <a:ea typeface="游明朝" panose="02020400000000000000" pitchFamily="18" charset="-128"/>
                <a:cs typeface="+mn-cs"/>
              </a:rPr>
              <a:t>）</a:t>
            </a:r>
            <a:r>
              <a:rPr kumimoji="1" lang="ja-JP" altLang="en-US" sz="1200" kern="1200" dirty="0">
                <a:solidFill>
                  <a:schemeClr val="tx1"/>
                </a:solidFill>
                <a:effectLst/>
                <a:latin typeface="游明朝" panose="02020400000000000000" pitchFamily="18" charset="-128"/>
                <a:ea typeface="游明朝" panose="02020400000000000000" pitchFamily="18" charset="-128"/>
                <a:cs typeface="+mn-cs"/>
              </a:rPr>
              <a:t>、</a:t>
            </a:r>
            <a:r>
              <a:rPr kumimoji="1" lang="ja-JP" altLang="ja-JP" sz="1200" kern="1200" dirty="0">
                <a:solidFill>
                  <a:schemeClr val="tx1"/>
                </a:solidFill>
                <a:effectLst/>
                <a:latin typeface="游明朝" panose="02020400000000000000" pitchFamily="18" charset="-128"/>
                <a:ea typeface="游明朝" panose="02020400000000000000" pitchFamily="18" charset="-128"/>
                <a:cs typeface="+mn-cs"/>
              </a:rPr>
              <a:t>ビニール袋やアイスバッグに氷を入れて、患部を冷却します。</a:t>
            </a:r>
          </a:p>
          <a:p>
            <a:pPr defTabSz="990478">
              <a:defRPr/>
            </a:pPr>
            <a:endParaRPr lang="en-US" altLang="ja-JP" dirty="0">
              <a:cs typeface="Aharoni" panose="02010803020104030203" pitchFamily="2" charset="-79"/>
            </a:endParaRPr>
          </a:p>
          <a:p>
            <a:pPr defTabSz="990478">
              <a:defRPr/>
            </a:pPr>
            <a:r>
              <a:rPr lang="en-US" altLang="ja-JP" dirty="0">
                <a:cs typeface="Aharoni" panose="02010803020104030203" pitchFamily="2" charset="-79"/>
              </a:rPr>
              <a:t>【</a:t>
            </a:r>
            <a:r>
              <a:rPr lang="ja-JP" altLang="en-US" dirty="0">
                <a:cs typeface="Aharoni" panose="02010803020104030203" pitchFamily="2" charset="-79"/>
              </a:rPr>
              <a:t>出典</a:t>
            </a:r>
            <a:r>
              <a:rPr lang="en-US" altLang="ja-JP" dirty="0">
                <a:cs typeface="Aharoni" panose="02010803020104030203" pitchFamily="2" charset="-79"/>
              </a:rPr>
              <a:t>】</a:t>
            </a:r>
          </a:p>
          <a:p>
            <a:pPr defTabSz="990478">
              <a:defRPr/>
            </a:pPr>
            <a:r>
              <a:rPr lang="ja-JP" altLang="en-US" dirty="0"/>
              <a:t>日本整形外科スポーツ医学会</a:t>
            </a:r>
            <a:endParaRPr lang="ja-JP" altLang="ja-JP" dirty="0"/>
          </a:p>
          <a:p>
            <a:endParaRPr lang="ja-JP" altLang="en-US" dirty="0"/>
          </a:p>
        </p:txBody>
      </p:sp>
      <p:sp>
        <p:nvSpPr>
          <p:cNvPr id="6" name="スライド イメージ プレースホルダー 5">
            <a:extLst>
              <a:ext uri="{FF2B5EF4-FFF2-40B4-BE49-F238E27FC236}">
                <a16:creationId xmlns:a16="http://schemas.microsoft.com/office/drawing/2014/main" id="{36A87D8A-9F3D-4913-AC58-8833948012BC}"/>
              </a:ext>
            </a:extLst>
          </p:cNvPr>
          <p:cNvSpPr>
            <a:spLocks noGrp="1" noRot="1" noChangeAspect="1"/>
          </p:cNvSpPr>
          <p:nvPr>
            <p:ph type="sldImg"/>
          </p:nvPr>
        </p:nvSpPr>
        <p:spPr/>
      </p:sp>
    </p:spTree>
    <p:extLst>
      <p:ext uri="{BB962C8B-B14F-4D97-AF65-F5344CB8AC3E}">
        <p14:creationId xmlns:p14="http://schemas.microsoft.com/office/powerpoint/2010/main" val="846873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游明朝" panose="02020400000000000000" pitchFamily="18" charset="-128"/>
                <a:ea typeface="游明朝" panose="02020400000000000000" pitchFamily="18" charset="-128"/>
                <a:cs typeface="+mn-cs"/>
              </a:rPr>
              <a:t>圧迫（</a:t>
            </a:r>
            <a:r>
              <a:rPr kumimoji="1" lang="en-US" altLang="ja-JP" sz="1200" kern="1200" dirty="0">
                <a:solidFill>
                  <a:schemeClr val="tx1"/>
                </a:solidFill>
                <a:effectLst/>
                <a:latin typeface="游明朝" panose="02020400000000000000" pitchFamily="18" charset="-128"/>
                <a:ea typeface="游明朝" panose="02020400000000000000" pitchFamily="18" charset="-128"/>
                <a:cs typeface="+mn-cs"/>
              </a:rPr>
              <a:t>Compression</a:t>
            </a:r>
            <a:r>
              <a:rPr kumimoji="1" lang="ja-JP" altLang="ja-JP" sz="1200" kern="1200" dirty="0">
                <a:solidFill>
                  <a:schemeClr val="tx1"/>
                </a:solidFill>
                <a:effectLst/>
                <a:latin typeface="游明朝" panose="02020400000000000000" pitchFamily="18" charset="-128"/>
                <a:ea typeface="游明朝" panose="02020400000000000000" pitchFamily="18" charset="-128"/>
                <a:cs typeface="+mn-cs"/>
              </a:rPr>
              <a:t>）</a:t>
            </a:r>
            <a:r>
              <a:rPr kumimoji="1" lang="ja-JP" altLang="en-US" sz="1200" kern="1200" dirty="0">
                <a:solidFill>
                  <a:schemeClr val="tx1"/>
                </a:solidFill>
                <a:effectLst/>
                <a:latin typeface="游明朝" panose="02020400000000000000" pitchFamily="18" charset="-128"/>
                <a:ea typeface="游明朝" panose="02020400000000000000" pitchFamily="18" charset="-128"/>
                <a:cs typeface="+mn-cs"/>
              </a:rPr>
              <a:t>、</a:t>
            </a:r>
            <a:r>
              <a:rPr kumimoji="1" lang="ja-JP" altLang="ja-JP" sz="1200" kern="1200" dirty="0">
                <a:solidFill>
                  <a:schemeClr val="tx1"/>
                </a:solidFill>
                <a:effectLst/>
                <a:latin typeface="游明朝" panose="02020400000000000000" pitchFamily="18" charset="-128"/>
                <a:ea typeface="游明朝" panose="02020400000000000000" pitchFamily="18" charset="-128"/>
                <a:cs typeface="+mn-cs"/>
              </a:rPr>
              <a:t>スポンジやテーピングパッドを腫</a:t>
            </a:r>
            <a:r>
              <a:rPr kumimoji="1" lang="ja-JP" altLang="en-US" sz="1200" kern="1200" dirty="0">
                <a:solidFill>
                  <a:schemeClr val="tx1"/>
                </a:solidFill>
                <a:effectLst/>
                <a:latin typeface="游明朝" panose="02020400000000000000" pitchFamily="18" charset="-128"/>
                <a:ea typeface="游明朝" panose="02020400000000000000" pitchFamily="18" charset="-128"/>
                <a:cs typeface="+mn-cs"/>
              </a:rPr>
              <a:t>れ</a:t>
            </a:r>
            <a:r>
              <a:rPr kumimoji="1" lang="ja-JP" altLang="ja-JP" sz="1200" kern="1200" dirty="0">
                <a:solidFill>
                  <a:schemeClr val="tx1"/>
                </a:solidFill>
                <a:effectLst/>
                <a:latin typeface="游明朝" panose="02020400000000000000" pitchFamily="18" charset="-128"/>
                <a:ea typeface="游明朝" panose="02020400000000000000" pitchFamily="18" charset="-128"/>
                <a:cs typeface="+mn-cs"/>
              </a:rPr>
              <a:t>が予想される部位にあて、テーピングや弾性包帯で軽く圧迫気味にします。</a:t>
            </a:r>
          </a:p>
          <a:p>
            <a:r>
              <a:rPr kumimoji="1" lang="ja-JP" altLang="ja-JP" sz="1200" kern="1200" dirty="0">
                <a:solidFill>
                  <a:schemeClr val="tx1"/>
                </a:solidFill>
                <a:effectLst/>
                <a:latin typeface="游明朝" panose="02020400000000000000" pitchFamily="18" charset="-128"/>
                <a:ea typeface="游明朝" panose="02020400000000000000" pitchFamily="18" charset="-128"/>
                <a:cs typeface="+mn-cs"/>
              </a:rPr>
              <a:t>　　　　</a:t>
            </a:r>
          </a:p>
          <a:p>
            <a:pPr defTabSz="990478">
              <a:defRPr/>
            </a:pPr>
            <a:r>
              <a:rPr lang="en-US" altLang="ja-JP" dirty="0">
                <a:cs typeface="Aharoni" panose="02010803020104030203" pitchFamily="2" charset="-79"/>
              </a:rPr>
              <a:t>【</a:t>
            </a:r>
            <a:r>
              <a:rPr lang="ja-JP" altLang="en-US" dirty="0">
                <a:cs typeface="Aharoni" panose="02010803020104030203" pitchFamily="2" charset="-79"/>
              </a:rPr>
              <a:t>出典</a:t>
            </a:r>
            <a:r>
              <a:rPr lang="en-US" altLang="ja-JP" dirty="0">
                <a:cs typeface="Aharoni" panose="02010803020104030203" pitchFamily="2" charset="-79"/>
              </a:rPr>
              <a:t>】</a:t>
            </a:r>
          </a:p>
          <a:p>
            <a:pPr defTabSz="990478">
              <a:defRPr/>
            </a:pPr>
            <a:r>
              <a:rPr lang="ja-JP" altLang="en-US" dirty="0"/>
              <a:t>日本整形外科スポーツ医学会</a:t>
            </a:r>
            <a:endParaRPr lang="ja-JP" altLang="ja-JP" dirty="0"/>
          </a:p>
          <a:p>
            <a:r>
              <a:rPr lang="ja-JP" altLang="ja-JP" dirty="0"/>
              <a:t>　　　　</a:t>
            </a:r>
          </a:p>
          <a:p>
            <a:endParaRPr lang="ja-JP" altLang="en-US" dirty="0"/>
          </a:p>
        </p:txBody>
      </p:sp>
      <p:sp>
        <p:nvSpPr>
          <p:cNvPr id="6" name="スライド イメージ プレースホルダー 5">
            <a:extLst>
              <a:ext uri="{FF2B5EF4-FFF2-40B4-BE49-F238E27FC236}">
                <a16:creationId xmlns:a16="http://schemas.microsoft.com/office/drawing/2014/main" id="{AF72C5E1-F24E-4C75-96BE-CF45C522C511}"/>
              </a:ext>
            </a:extLst>
          </p:cNvPr>
          <p:cNvSpPr>
            <a:spLocks noGrp="1" noRot="1" noChangeAspect="1"/>
          </p:cNvSpPr>
          <p:nvPr>
            <p:ph type="sldImg"/>
          </p:nvPr>
        </p:nvSpPr>
        <p:spPr/>
      </p:sp>
    </p:spTree>
    <p:extLst>
      <p:ext uri="{BB962C8B-B14F-4D97-AF65-F5344CB8AC3E}">
        <p14:creationId xmlns:p14="http://schemas.microsoft.com/office/powerpoint/2010/main" val="10192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挙</a:t>
            </a:r>
            <a:r>
              <a:rPr lang="ja-JP" altLang="ja-JP" dirty="0"/>
              <a:t>上（</a:t>
            </a:r>
            <a:r>
              <a:rPr lang="en-US" altLang="ja-JP" dirty="0"/>
              <a:t>Elevation</a:t>
            </a:r>
            <a:r>
              <a:rPr lang="ja-JP" altLang="ja-JP" dirty="0"/>
              <a:t>）</a:t>
            </a:r>
            <a:r>
              <a:rPr lang="ja-JP" altLang="en-US" dirty="0"/>
              <a:t>、けがした</a:t>
            </a:r>
            <a:r>
              <a:rPr lang="ja-JP" altLang="ja-JP" dirty="0"/>
              <a:t>部位を心臓より高く上げるよう</a:t>
            </a:r>
            <a:r>
              <a:rPr lang="ja-JP" altLang="en-US" dirty="0"/>
              <a:t>に</a:t>
            </a:r>
            <a:r>
              <a:rPr lang="ja-JP" altLang="ja-JP" dirty="0"/>
              <a:t>します。</a:t>
            </a:r>
          </a:p>
          <a:p>
            <a:endParaRPr lang="en-US" altLang="ja-JP" dirty="0"/>
          </a:p>
          <a:p>
            <a:pPr defTabSz="990478">
              <a:defRPr/>
            </a:pPr>
            <a:r>
              <a:rPr lang="en-US" altLang="ja-JP" dirty="0">
                <a:cs typeface="Aharoni" panose="02010803020104030203" pitchFamily="2" charset="-79"/>
              </a:rPr>
              <a:t>【</a:t>
            </a:r>
            <a:r>
              <a:rPr lang="ja-JP" altLang="en-US" dirty="0">
                <a:cs typeface="Aharoni" panose="02010803020104030203" pitchFamily="2" charset="-79"/>
              </a:rPr>
              <a:t>出典</a:t>
            </a:r>
            <a:r>
              <a:rPr lang="en-US" altLang="ja-JP" dirty="0">
                <a:cs typeface="Aharoni" panose="02010803020104030203" pitchFamily="2" charset="-79"/>
              </a:rPr>
              <a:t>】</a:t>
            </a:r>
          </a:p>
          <a:p>
            <a:pPr defTabSz="990478">
              <a:defRPr/>
            </a:pPr>
            <a:r>
              <a:rPr lang="ja-JP" altLang="en-US" dirty="0"/>
              <a:t>日本整形外科スポーツ医学会</a:t>
            </a:r>
            <a:endParaRPr lang="ja-JP" altLang="ja-JP" dirty="0"/>
          </a:p>
          <a:p>
            <a:endParaRPr lang="ja-JP" altLang="en-US" dirty="0"/>
          </a:p>
        </p:txBody>
      </p:sp>
      <p:sp>
        <p:nvSpPr>
          <p:cNvPr id="6" name="スライド イメージ プレースホルダー 5">
            <a:extLst>
              <a:ext uri="{FF2B5EF4-FFF2-40B4-BE49-F238E27FC236}">
                <a16:creationId xmlns:a16="http://schemas.microsoft.com/office/drawing/2014/main" id="{F4C9C0EF-3027-4043-B370-67DDF84649AE}"/>
              </a:ext>
            </a:extLst>
          </p:cNvPr>
          <p:cNvSpPr>
            <a:spLocks noGrp="1" noRot="1" noChangeAspect="1"/>
          </p:cNvSpPr>
          <p:nvPr>
            <p:ph type="sldImg"/>
          </p:nvPr>
        </p:nvSpPr>
        <p:spPr/>
      </p:sp>
    </p:spTree>
    <p:extLst>
      <p:ext uri="{BB962C8B-B14F-4D97-AF65-F5344CB8AC3E}">
        <p14:creationId xmlns:p14="http://schemas.microsoft.com/office/powerpoint/2010/main" val="3518970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游明朝" panose="02020400000000000000" pitchFamily="18" charset="-128"/>
                <a:ea typeface="游明朝" panose="02020400000000000000" pitchFamily="18" charset="-128"/>
                <a:cs typeface="+mn-cs"/>
              </a:rPr>
              <a:t>槌指は球技中の突き指などで発生する外傷で、</a:t>
            </a:r>
            <a:r>
              <a:rPr kumimoji="1" lang="ja-JP" altLang="en-US" sz="1200" kern="1200" dirty="0">
                <a:solidFill>
                  <a:schemeClr val="tx1"/>
                </a:solidFill>
                <a:effectLst/>
                <a:latin typeface="游明朝" panose="02020400000000000000" pitchFamily="18" charset="-128"/>
                <a:ea typeface="游明朝" panose="02020400000000000000" pitchFamily="18" charset="-128"/>
                <a:cs typeface="+mn-cs"/>
              </a:rPr>
              <a:t>腱や骨が傷ついて指が伸びなくなるものです。</a:t>
            </a:r>
            <a:endParaRPr kumimoji="1" lang="ja-JP" altLang="en-US" dirty="0"/>
          </a:p>
        </p:txBody>
      </p:sp>
      <p:sp>
        <p:nvSpPr>
          <p:cNvPr id="6" name="スライド イメージ プレースホルダー 5">
            <a:extLst>
              <a:ext uri="{FF2B5EF4-FFF2-40B4-BE49-F238E27FC236}">
                <a16:creationId xmlns:a16="http://schemas.microsoft.com/office/drawing/2014/main" id="{80BDA58A-4F10-4B84-88A1-23A921EEB6D4}"/>
              </a:ext>
            </a:extLst>
          </p:cNvPr>
          <p:cNvSpPr>
            <a:spLocks noGrp="1" noRot="1" noChangeAspect="1"/>
          </p:cNvSpPr>
          <p:nvPr>
            <p:ph type="sldImg"/>
          </p:nvPr>
        </p:nvSpPr>
        <p:spPr/>
      </p:sp>
    </p:spTree>
    <p:extLst>
      <p:ext uri="{BB962C8B-B14F-4D97-AF65-F5344CB8AC3E}">
        <p14:creationId xmlns:p14="http://schemas.microsoft.com/office/powerpoint/2010/main" val="871869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游明朝" panose="02020400000000000000" pitchFamily="18" charset="-128"/>
                <a:ea typeface="游明朝" panose="02020400000000000000" pitchFamily="18" charset="-128"/>
                <a:cs typeface="+mn-cs"/>
              </a:rPr>
              <a:t>ま</a:t>
            </a:r>
            <a:r>
              <a:rPr kumimoji="1" lang="ja-JP" altLang="ja-JP" sz="1200" kern="1200" dirty="0">
                <a:solidFill>
                  <a:schemeClr val="tx1"/>
                </a:solidFill>
                <a:effectLst/>
                <a:latin typeface="游明朝" panose="02020400000000000000" pitchFamily="18" charset="-128"/>
                <a:ea typeface="游明朝" panose="02020400000000000000" pitchFamily="18" charset="-128"/>
                <a:cs typeface="+mn-cs"/>
              </a:rPr>
              <a:t>た</a:t>
            </a:r>
            <a:r>
              <a:rPr kumimoji="1" lang="ja-JP" altLang="en-US" sz="1200" kern="1200" dirty="0">
                <a:solidFill>
                  <a:schemeClr val="tx1"/>
                </a:solidFill>
                <a:effectLst/>
                <a:latin typeface="游明朝" panose="02020400000000000000" pitchFamily="18" charset="-128"/>
                <a:ea typeface="游明朝" panose="02020400000000000000" pitchFamily="18" charset="-128"/>
                <a:cs typeface="+mn-cs"/>
              </a:rPr>
              <a:t>、</a:t>
            </a:r>
            <a:r>
              <a:rPr kumimoji="1" lang="ja-JP" altLang="ja-JP" sz="1200" kern="1200" dirty="0">
                <a:solidFill>
                  <a:schemeClr val="tx1"/>
                </a:solidFill>
                <a:effectLst/>
                <a:latin typeface="游明朝" panose="02020400000000000000" pitchFamily="18" charset="-128"/>
                <a:ea typeface="游明朝" panose="02020400000000000000" pitchFamily="18" charset="-128"/>
                <a:cs typeface="+mn-cs"/>
              </a:rPr>
              <a:t>突き指で多いのが、靭帯</a:t>
            </a:r>
            <a:r>
              <a:rPr kumimoji="1" lang="ja-JP" altLang="en-US" sz="1200" kern="1200" dirty="0">
                <a:solidFill>
                  <a:schemeClr val="tx1"/>
                </a:solidFill>
                <a:effectLst/>
                <a:latin typeface="游明朝" panose="02020400000000000000" pitchFamily="18" charset="-128"/>
                <a:ea typeface="游明朝" panose="02020400000000000000" pitchFamily="18" charset="-128"/>
                <a:cs typeface="+mn-cs"/>
              </a:rPr>
              <a:t>が傷ついたものです。</a:t>
            </a:r>
            <a:endParaRPr kumimoji="1" lang="ja-JP" altLang="en-US" dirty="0"/>
          </a:p>
        </p:txBody>
      </p:sp>
      <p:sp>
        <p:nvSpPr>
          <p:cNvPr id="6" name="スライド イメージ プレースホルダー 5">
            <a:extLst>
              <a:ext uri="{FF2B5EF4-FFF2-40B4-BE49-F238E27FC236}">
                <a16:creationId xmlns:a16="http://schemas.microsoft.com/office/drawing/2014/main" id="{61AC8C3C-7838-405D-8F6E-75B7F74BF922}"/>
              </a:ext>
            </a:extLst>
          </p:cNvPr>
          <p:cNvSpPr>
            <a:spLocks noGrp="1" noRot="1" noChangeAspect="1"/>
          </p:cNvSpPr>
          <p:nvPr>
            <p:ph type="sldImg"/>
          </p:nvPr>
        </p:nvSpPr>
        <p:spPr/>
      </p:sp>
    </p:spTree>
    <p:extLst>
      <p:ext uri="{BB962C8B-B14F-4D97-AF65-F5344CB8AC3E}">
        <p14:creationId xmlns:p14="http://schemas.microsoft.com/office/powerpoint/2010/main" val="398986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游明朝" panose="02020400000000000000" pitchFamily="18" charset="-128"/>
                <a:ea typeface="游明朝" panose="02020400000000000000" pitchFamily="18" charset="-128"/>
                <a:cs typeface="+mn-cs"/>
              </a:rPr>
              <a:t>野球の投球やテニスのサーブ、バレーボールのスパイクなどを繰り返すとおこり、外側は骨がぶつかることで、内側は筋肉や靭帯に骨が引っ張られて起こります。</a:t>
            </a:r>
            <a:endParaRPr kumimoji="1" lang="en-US" altLang="ja-JP" sz="1200" kern="1200" dirty="0">
              <a:solidFill>
                <a:schemeClr val="tx1"/>
              </a:solidFill>
              <a:effectLst/>
              <a:latin typeface="游明朝" panose="02020400000000000000" pitchFamily="18" charset="-128"/>
              <a:ea typeface="游明朝" panose="02020400000000000000" pitchFamily="18"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游明朝" panose="02020400000000000000" pitchFamily="18" charset="-128"/>
                <a:ea typeface="游明朝" panose="02020400000000000000" pitchFamily="18" charset="-128"/>
                <a:cs typeface="+mn-cs"/>
              </a:rPr>
              <a:t>検診では肘の動きが悪かったり、動かすと痛む。</a:t>
            </a:r>
            <a:endParaRPr kumimoji="1" lang="ja-JP" altLang="en-US" dirty="0"/>
          </a:p>
          <a:p>
            <a:pPr indent="151200"/>
            <a:endParaRPr lang="en-US" altLang="ja-JP" dirty="0"/>
          </a:p>
          <a:p>
            <a:pPr defTabSz="990478">
              <a:defRPr/>
            </a:pPr>
            <a:r>
              <a:rPr lang="en-US" altLang="ja-JP" dirty="0">
                <a:cs typeface="Aharoni" panose="02010803020104030203" pitchFamily="2" charset="-79"/>
              </a:rPr>
              <a:t>【</a:t>
            </a:r>
            <a:r>
              <a:rPr lang="ja-JP" altLang="en-US" dirty="0">
                <a:cs typeface="Aharoni" panose="02010803020104030203" pitchFamily="2" charset="-79"/>
              </a:rPr>
              <a:t>出典</a:t>
            </a:r>
            <a:r>
              <a:rPr lang="en-US" altLang="ja-JP" dirty="0">
                <a:cs typeface="Aharoni" panose="02010803020104030203" pitchFamily="2" charset="-79"/>
              </a:rPr>
              <a:t>】</a:t>
            </a:r>
          </a:p>
          <a:p>
            <a:pPr defTabSz="990478">
              <a:defRPr/>
            </a:pPr>
            <a:r>
              <a:rPr lang="ja-JP" altLang="en-US" dirty="0"/>
              <a:t>日本整形外科スポーツ医学会</a:t>
            </a:r>
            <a:endParaRPr lang="ja-JP" altLang="ja-JP" dirty="0"/>
          </a:p>
          <a:p>
            <a:pPr indent="151200"/>
            <a:endParaRPr lang="ja-JP" altLang="en-US" dirty="0"/>
          </a:p>
        </p:txBody>
      </p:sp>
      <p:sp>
        <p:nvSpPr>
          <p:cNvPr id="6" name="スライド イメージ プレースホルダー 5">
            <a:extLst>
              <a:ext uri="{FF2B5EF4-FFF2-40B4-BE49-F238E27FC236}">
                <a16:creationId xmlns:a16="http://schemas.microsoft.com/office/drawing/2014/main" id="{62BA2263-00E9-4DF9-85FE-9F732CEE022A}"/>
              </a:ext>
            </a:extLst>
          </p:cNvPr>
          <p:cNvSpPr>
            <a:spLocks noGrp="1" noRot="1" noChangeAspect="1"/>
          </p:cNvSpPr>
          <p:nvPr>
            <p:ph type="sldImg"/>
          </p:nvPr>
        </p:nvSpPr>
        <p:spPr/>
      </p:sp>
    </p:spTree>
    <p:extLst>
      <p:ext uri="{BB962C8B-B14F-4D97-AF65-F5344CB8AC3E}">
        <p14:creationId xmlns:p14="http://schemas.microsoft.com/office/powerpoint/2010/main" val="3250488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コンタクトスポーツによくみられる肩鎖関節脱臼ですが、肩からの転倒や衝突で肩の外側を強打して起こります。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検診では、肩の動きが悪かったり、動かすと痛む。</a:t>
            </a:r>
          </a:p>
          <a:p>
            <a:pPr indent="151200"/>
            <a:endParaRPr lang="en-US" altLang="ja-JP" dirty="0"/>
          </a:p>
          <a:p>
            <a:pPr defTabSz="990478">
              <a:defRPr/>
            </a:pPr>
            <a:r>
              <a:rPr lang="en-US" altLang="ja-JP" dirty="0">
                <a:cs typeface="Aharoni" panose="02010803020104030203" pitchFamily="2" charset="-79"/>
              </a:rPr>
              <a:t>【</a:t>
            </a:r>
            <a:r>
              <a:rPr lang="ja-JP" altLang="en-US" dirty="0">
                <a:cs typeface="Aharoni" panose="02010803020104030203" pitchFamily="2" charset="-79"/>
              </a:rPr>
              <a:t>出典</a:t>
            </a:r>
            <a:r>
              <a:rPr lang="en-US" altLang="ja-JP" dirty="0">
                <a:cs typeface="Aharoni" panose="02010803020104030203" pitchFamily="2" charset="-79"/>
              </a:rPr>
              <a:t>】</a:t>
            </a:r>
          </a:p>
          <a:p>
            <a:pPr defTabSz="990478">
              <a:defRPr/>
            </a:pPr>
            <a:r>
              <a:rPr lang="ja-JP" altLang="en-US" dirty="0"/>
              <a:t>日本整形外科スポーツ医学会</a:t>
            </a:r>
            <a:endParaRPr lang="ja-JP" altLang="ja-JP" dirty="0"/>
          </a:p>
          <a:p>
            <a:pPr indent="151200"/>
            <a:endParaRPr lang="ja-JP" altLang="en-US" dirty="0"/>
          </a:p>
          <a:p>
            <a:endParaRPr lang="ja-JP" altLang="en-US" dirty="0"/>
          </a:p>
        </p:txBody>
      </p:sp>
      <p:sp>
        <p:nvSpPr>
          <p:cNvPr id="6" name="スライド イメージ プレースホルダー 5">
            <a:extLst>
              <a:ext uri="{FF2B5EF4-FFF2-40B4-BE49-F238E27FC236}">
                <a16:creationId xmlns:a16="http://schemas.microsoft.com/office/drawing/2014/main" id="{ABB23141-2186-4F59-83DB-AD7CDCBB3D17}"/>
              </a:ext>
            </a:extLst>
          </p:cNvPr>
          <p:cNvSpPr>
            <a:spLocks noGrp="1" noRot="1" noChangeAspect="1"/>
          </p:cNvSpPr>
          <p:nvPr>
            <p:ph type="sldImg"/>
          </p:nvPr>
        </p:nvSpPr>
        <p:spPr/>
      </p:sp>
    </p:spTree>
    <p:extLst>
      <p:ext uri="{BB962C8B-B14F-4D97-AF65-F5344CB8AC3E}">
        <p14:creationId xmlns:p14="http://schemas.microsoft.com/office/powerpoint/2010/main" val="2537104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366E9F-CA2C-418D-9FC7-CFF2F08CA2BD}" type="datetimeFigureOut">
              <a:rPr kumimoji="1" lang="ja-JP" altLang="en-US" smtClean="0"/>
              <a:t>2020/12/1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3D9CCB4-78A7-425B-8F92-323166C87C20}" type="slidenum">
              <a:rPr kumimoji="1" lang="ja-JP" altLang="en-US" smtClean="0"/>
              <a:t>‹#›</a:t>
            </a:fld>
            <a:endParaRPr kumimoji="1" lang="ja-JP" altLang="en-US"/>
          </a:p>
        </p:txBody>
      </p:sp>
    </p:spTree>
    <p:extLst>
      <p:ext uri="{BB962C8B-B14F-4D97-AF65-F5344CB8AC3E}">
        <p14:creationId xmlns:p14="http://schemas.microsoft.com/office/powerpoint/2010/main" val="23150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Tm="3636">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4366E9F-CA2C-418D-9FC7-CFF2F08CA2BD}" type="datetimeFigureOut">
              <a:rPr kumimoji="1" lang="ja-JP" altLang="en-US" smtClean="0"/>
              <a:t>2020/12/1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3D9CCB4-78A7-425B-8F92-323166C87C20}" type="slidenum">
              <a:rPr kumimoji="1" lang="ja-JP" altLang="en-US" smtClean="0"/>
              <a:t>‹#›</a:t>
            </a:fld>
            <a:endParaRPr kumimoji="1" lang="ja-JP" altLang="en-US"/>
          </a:p>
        </p:txBody>
      </p:sp>
    </p:spTree>
    <p:extLst>
      <p:ext uri="{BB962C8B-B14F-4D97-AF65-F5344CB8AC3E}">
        <p14:creationId xmlns:p14="http://schemas.microsoft.com/office/powerpoint/2010/main" val="3525797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4366E9F-CA2C-418D-9FC7-CFF2F08CA2BD}" type="datetimeFigureOut">
              <a:rPr kumimoji="1" lang="ja-JP" altLang="en-US" smtClean="0"/>
              <a:t>2020/12/1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3D9CCB4-78A7-425B-8F92-323166C87C20}" type="slidenum">
              <a:rPr kumimoji="1" lang="ja-JP" altLang="en-US" smtClean="0"/>
              <a:t>‹#›</a:t>
            </a:fld>
            <a:endParaRPr kumimoji="1" lang="ja-JP" altLang="en-US"/>
          </a:p>
        </p:txBody>
      </p:sp>
    </p:spTree>
    <p:extLst>
      <p:ext uri="{BB962C8B-B14F-4D97-AF65-F5344CB8AC3E}">
        <p14:creationId xmlns:p14="http://schemas.microsoft.com/office/powerpoint/2010/main" val="41347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Tm="3636">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4366E9F-CA2C-418D-9FC7-CFF2F08CA2BD}" type="datetimeFigureOut">
              <a:rPr kumimoji="1" lang="ja-JP" altLang="en-US" smtClean="0"/>
              <a:t>2020/12/1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3D9CCB4-78A7-425B-8F92-323166C87C20}" type="slidenum">
              <a:rPr kumimoji="1" lang="ja-JP" altLang="en-US" smtClean="0"/>
              <a:t>‹#›</a:t>
            </a:fld>
            <a:endParaRPr kumimoji="1" lang="ja-JP" altLang="en-US"/>
          </a:p>
        </p:txBody>
      </p:sp>
    </p:spTree>
    <p:extLst>
      <p:ext uri="{BB962C8B-B14F-4D97-AF65-F5344CB8AC3E}">
        <p14:creationId xmlns:p14="http://schemas.microsoft.com/office/powerpoint/2010/main" val="3065817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Tm="3636">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4366E9F-CA2C-418D-9FC7-CFF2F08CA2BD}" type="datetimeFigureOut">
              <a:rPr kumimoji="1" lang="ja-JP" altLang="en-US" smtClean="0"/>
              <a:t>2020/12/1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3D9CCB4-78A7-425B-8F92-323166C87C20}" type="slidenum">
              <a:rPr kumimoji="1" lang="ja-JP" altLang="en-US" smtClean="0"/>
              <a:t>‹#›</a:t>
            </a:fld>
            <a:endParaRPr kumimoji="1" lang="ja-JP" altLang="en-US"/>
          </a:p>
        </p:txBody>
      </p:sp>
    </p:spTree>
    <p:extLst>
      <p:ext uri="{BB962C8B-B14F-4D97-AF65-F5344CB8AC3E}">
        <p14:creationId xmlns:p14="http://schemas.microsoft.com/office/powerpoint/2010/main" val="209590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Tm="3636">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4366E9F-CA2C-418D-9FC7-CFF2F08CA2BD}" type="datetimeFigureOut">
              <a:rPr kumimoji="1" lang="ja-JP" altLang="en-US" smtClean="0"/>
              <a:t>2020/12/1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3D9CCB4-78A7-425B-8F92-323166C87C20}" type="slidenum">
              <a:rPr kumimoji="1" lang="ja-JP" altLang="en-US" smtClean="0"/>
              <a:t>‹#›</a:t>
            </a:fld>
            <a:endParaRPr kumimoji="1" lang="ja-JP" altLang="en-US"/>
          </a:p>
        </p:txBody>
      </p:sp>
    </p:spTree>
    <p:extLst>
      <p:ext uri="{BB962C8B-B14F-4D97-AF65-F5344CB8AC3E}">
        <p14:creationId xmlns:p14="http://schemas.microsoft.com/office/powerpoint/2010/main" val="390631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Tm="3636">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Content Placeholder 3"/>
          <p:cNvSpPr>
            <a:spLocks noGrp="1"/>
          </p:cNvSpPr>
          <p:nvPr>
            <p:ph sz="half" idx="2"/>
          </p:nvPr>
        </p:nvSpPr>
        <p:spPr>
          <a:xfrm>
            <a:off x="736456" y="2761381"/>
            <a:ext cx="4523137"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1381"/>
            <a:ext cx="4545413"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4366E9F-CA2C-418D-9FC7-CFF2F08CA2BD}" type="datetimeFigureOut">
              <a:rPr kumimoji="1" lang="ja-JP" altLang="en-US" smtClean="0"/>
              <a:t>2020/12/1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3D9CCB4-78A7-425B-8F92-323166C87C20}" type="slidenum">
              <a:rPr kumimoji="1" lang="ja-JP" altLang="en-US" smtClean="0"/>
              <a:t>‹#›</a:t>
            </a:fld>
            <a:endParaRPr kumimoji="1" lang="ja-JP" altLang="en-US"/>
          </a:p>
        </p:txBody>
      </p:sp>
    </p:spTree>
    <p:extLst>
      <p:ext uri="{BB962C8B-B14F-4D97-AF65-F5344CB8AC3E}">
        <p14:creationId xmlns:p14="http://schemas.microsoft.com/office/powerpoint/2010/main" val="251400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Tm="3636">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4366E9F-CA2C-418D-9FC7-CFF2F08CA2BD}" type="datetimeFigureOut">
              <a:rPr kumimoji="1" lang="ja-JP" altLang="en-US" smtClean="0"/>
              <a:t>2020/12/1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3D9CCB4-78A7-425B-8F92-323166C87C20}" type="slidenum">
              <a:rPr kumimoji="1" lang="ja-JP" altLang="en-US" smtClean="0"/>
              <a:t>‹#›</a:t>
            </a:fld>
            <a:endParaRPr kumimoji="1" lang="ja-JP" altLang="en-US"/>
          </a:p>
        </p:txBody>
      </p:sp>
    </p:spTree>
    <p:extLst>
      <p:ext uri="{BB962C8B-B14F-4D97-AF65-F5344CB8AC3E}">
        <p14:creationId xmlns:p14="http://schemas.microsoft.com/office/powerpoint/2010/main" val="24790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Tm="3636">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366E9F-CA2C-418D-9FC7-CFF2F08CA2BD}" type="datetimeFigureOut">
              <a:rPr kumimoji="1" lang="ja-JP" altLang="en-US" smtClean="0"/>
              <a:t>2020/12/1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3D9CCB4-78A7-425B-8F92-323166C87C20}" type="slidenum">
              <a:rPr kumimoji="1" lang="ja-JP" altLang="en-US" smtClean="0"/>
              <a:t>‹#›</a:t>
            </a:fld>
            <a:endParaRPr kumimoji="1" lang="ja-JP" altLang="en-US"/>
          </a:p>
        </p:txBody>
      </p:sp>
    </p:spTree>
    <p:extLst>
      <p:ext uri="{BB962C8B-B14F-4D97-AF65-F5344CB8AC3E}">
        <p14:creationId xmlns:p14="http://schemas.microsoft.com/office/powerpoint/2010/main" val="753395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Tm="3636">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4366E9F-CA2C-418D-9FC7-CFF2F08CA2BD}" type="datetimeFigureOut">
              <a:rPr kumimoji="1" lang="ja-JP" altLang="en-US" smtClean="0"/>
              <a:t>2020/12/1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3D9CCB4-78A7-425B-8F92-323166C87C20}" type="slidenum">
              <a:rPr kumimoji="1" lang="ja-JP" altLang="en-US" smtClean="0"/>
              <a:t>‹#›</a:t>
            </a:fld>
            <a:endParaRPr kumimoji="1" lang="ja-JP" altLang="en-US"/>
          </a:p>
        </p:txBody>
      </p:sp>
    </p:spTree>
    <p:extLst>
      <p:ext uri="{BB962C8B-B14F-4D97-AF65-F5344CB8AC3E}">
        <p14:creationId xmlns:p14="http://schemas.microsoft.com/office/powerpoint/2010/main" val="425034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4366E9F-CA2C-418D-9FC7-CFF2F08CA2BD}" type="datetimeFigureOut">
              <a:rPr kumimoji="1" lang="ja-JP" altLang="en-US" smtClean="0"/>
              <a:t>2020/12/1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3D9CCB4-78A7-425B-8F92-323166C87C20}" type="slidenum">
              <a:rPr kumimoji="1" lang="ja-JP" altLang="en-US" smtClean="0"/>
              <a:t>‹#›</a:t>
            </a:fld>
            <a:endParaRPr kumimoji="1" lang="ja-JP" altLang="en-US"/>
          </a:p>
        </p:txBody>
      </p:sp>
    </p:spTree>
    <p:extLst>
      <p:ext uri="{BB962C8B-B14F-4D97-AF65-F5344CB8AC3E}">
        <p14:creationId xmlns:p14="http://schemas.microsoft.com/office/powerpoint/2010/main" val="31059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Tm="3636">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44366E9F-CA2C-418D-9FC7-CFF2F08CA2BD}" type="datetimeFigureOut">
              <a:rPr kumimoji="1" lang="ja-JP" altLang="en-US" smtClean="0"/>
              <a:t>2020/12/1</a:t>
            </a:fld>
            <a:endParaRPr kumimoji="1" lang="ja-JP" alt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43D9CCB4-78A7-425B-8F92-323166C87C20}" type="slidenum">
              <a:rPr kumimoji="1" lang="ja-JP" altLang="en-US" smtClean="0"/>
              <a:t>‹#›</a:t>
            </a:fld>
            <a:endParaRPr kumimoji="1" lang="ja-JP" altLang="en-US"/>
          </a:p>
        </p:txBody>
      </p:sp>
    </p:spTree>
    <p:extLst>
      <p:ext uri="{BB962C8B-B14F-4D97-AF65-F5344CB8AC3E}">
        <p14:creationId xmlns:p14="http://schemas.microsoft.com/office/powerpoint/2010/main" val="397049047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med" p14:dur="700">
        <p:fade/>
      </p:transition>
    </mc:Choice>
    <mc:Fallback xmlns="">
      <p:transition spd="med" advTm="3636">
        <p:fade/>
      </p:transition>
    </mc:Fallback>
  </mc:AlternateContent>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6C3229BB-BCE3-4BBA-99E5-56E8E4C89FD8}"/>
              </a:ext>
            </a:extLst>
          </p:cNvPr>
          <p:cNvPicPr>
            <a:picLocks noChangeAspect="1"/>
          </p:cNvPicPr>
          <p:nvPr/>
        </p:nvPicPr>
        <p:blipFill rotWithShape="1">
          <a:blip r:embed="rId3">
            <a:clrChange>
              <a:clrFrom>
                <a:srgbClr val="FFFFFF"/>
              </a:clrFrom>
              <a:clrTo>
                <a:srgbClr val="FFFFFF">
                  <a:alpha val="0"/>
                </a:srgbClr>
              </a:clrTo>
            </a:clrChange>
          </a:blip>
          <a:srcRect r="14671"/>
          <a:stretch/>
        </p:blipFill>
        <p:spPr>
          <a:xfrm>
            <a:off x="0" y="3121573"/>
            <a:ext cx="10681303" cy="4459186"/>
          </a:xfrm>
          <a:prstGeom prst="rect">
            <a:avLst/>
          </a:prstGeom>
        </p:spPr>
      </p:pic>
      <p:sp>
        <p:nvSpPr>
          <p:cNvPr id="10" name="タイトル 1">
            <a:extLst>
              <a:ext uri="{FF2B5EF4-FFF2-40B4-BE49-F238E27FC236}">
                <a16:creationId xmlns:a16="http://schemas.microsoft.com/office/drawing/2014/main" id="{0A3B7AF2-6EC2-43EC-92E6-4ACF27AB362B}"/>
              </a:ext>
            </a:extLst>
          </p:cNvPr>
          <p:cNvSpPr>
            <a:spLocks noGrp="1"/>
          </p:cNvSpPr>
          <p:nvPr>
            <p:ph type="ctrTitle"/>
          </p:nvPr>
        </p:nvSpPr>
        <p:spPr>
          <a:xfrm>
            <a:off x="987481" y="1629944"/>
            <a:ext cx="7768148" cy="1753383"/>
          </a:xfrm>
        </p:spPr>
        <p:txBody>
          <a:bodyPr anchor="b">
            <a:noAutofit/>
          </a:bodyPr>
          <a:lstStyle/>
          <a:p>
            <a:pPr algn="l"/>
            <a:br>
              <a:rPr lang="en-US" altLang="ja-JP" sz="5400" b="1" dirty="0">
                <a:latin typeface="メイリオ" panose="020B0604030504040204" pitchFamily="50" charset="-128"/>
                <a:ea typeface="メイリオ" panose="020B0604030504040204" pitchFamily="50" charset="-128"/>
              </a:rPr>
            </a:br>
            <a:r>
              <a:rPr lang="ja-JP" altLang="en-US" sz="5400" b="1" dirty="0">
                <a:latin typeface="メイリオ" panose="020B0604030504040204" pitchFamily="50" charset="-128"/>
                <a:ea typeface="メイリオ" panose="020B0604030504040204" pitchFamily="50" charset="-128"/>
              </a:rPr>
              <a:t>スポーツによるけが</a:t>
            </a:r>
            <a:endParaRPr kumimoji="1" lang="ja-JP" altLang="en-US" sz="5400" b="1" dirty="0">
              <a:latin typeface="メイリオ" panose="020B0604030504040204" pitchFamily="50" charset="-128"/>
              <a:ea typeface="メイリオ" panose="020B0604030504040204" pitchFamily="50" charset="-128"/>
            </a:endParaRPr>
          </a:p>
        </p:txBody>
      </p:sp>
      <p:pic>
        <p:nvPicPr>
          <p:cNvPr id="11" name="図 10" descr="黒い背景と白い文字のロゴ&#10;&#10;自動的に生成された説明">
            <a:extLst>
              <a:ext uri="{FF2B5EF4-FFF2-40B4-BE49-F238E27FC236}">
                <a16:creationId xmlns:a16="http://schemas.microsoft.com/office/drawing/2014/main" id="{CEA0F6B2-3EE9-4F02-90C6-F97A78B44155}"/>
              </a:ext>
            </a:extLst>
          </p:cNvPr>
          <p:cNvPicPr>
            <a:picLocks noChangeAspect="1"/>
          </p:cNvPicPr>
          <p:nvPr/>
        </p:nvPicPr>
        <p:blipFill rotWithShape="1">
          <a:blip r:embed="rId4">
            <a:clrChange>
              <a:clrFrom>
                <a:srgbClr val="FFFFFF"/>
              </a:clrFrom>
              <a:clrTo>
                <a:srgbClr val="FFFFFF">
                  <a:alpha val="0"/>
                </a:srgbClr>
              </a:clrTo>
            </a:clrChange>
          </a:blip>
          <a:srcRect l="22952" t="22096" r="7709" b="25978"/>
          <a:stretch/>
        </p:blipFill>
        <p:spPr>
          <a:xfrm>
            <a:off x="9388552" y="409305"/>
            <a:ext cx="788765" cy="838728"/>
          </a:xfrm>
          <a:prstGeom prst="rect">
            <a:avLst/>
          </a:prstGeom>
        </p:spPr>
      </p:pic>
      <p:sp>
        <p:nvSpPr>
          <p:cNvPr id="12" name="字幕 2">
            <a:extLst>
              <a:ext uri="{FF2B5EF4-FFF2-40B4-BE49-F238E27FC236}">
                <a16:creationId xmlns:a16="http://schemas.microsoft.com/office/drawing/2014/main" id="{20765BC1-87BE-4000-A56B-FCA7FF311654}"/>
              </a:ext>
            </a:extLst>
          </p:cNvPr>
          <p:cNvSpPr txBox="1">
            <a:spLocks/>
          </p:cNvSpPr>
          <p:nvPr/>
        </p:nvSpPr>
        <p:spPr>
          <a:xfrm>
            <a:off x="2753618" y="409304"/>
            <a:ext cx="2707714" cy="415747"/>
          </a:xfrm>
          <a:prstGeom prst="rect">
            <a:avLst/>
          </a:prstGeom>
          <a:solidFill>
            <a:schemeClr val="bg1"/>
          </a:solidFill>
          <a:ln>
            <a:solidFill>
              <a:schemeClr val="bg2">
                <a:lumMod val="50000"/>
              </a:schemeClr>
            </a:solidFill>
          </a:ln>
        </p:spPr>
        <p:txBody>
          <a:bodyPr vert="horz" wrap="square" lIns="36000" tIns="36000" rIns="36000" bIns="36000" rtlCol="0" anchor="ctr" anchorCtr="1">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1800" dirty="0">
                <a:latin typeface="游ゴシック Medium" panose="020B0500000000000000" pitchFamily="50" charset="-128"/>
                <a:ea typeface="游ゴシック Medium" panose="020B0500000000000000" pitchFamily="50" charset="-128"/>
              </a:rPr>
              <a:t>中学校・高等学校版</a:t>
            </a:r>
            <a:endParaRPr lang="en-US" altLang="ja-JP" sz="1800" dirty="0">
              <a:latin typeface="游ゴシック Medium" panose="020B0500000000000000" pitchFamily="50" charset="-128"/>
              <a:ea typeface="游ゴシック Medium" panose="020B0500000000000000" pitchFamily="50" charset="-128"/>
            </a:endParaRPr>
          </a:p>
        </p:txBody>
      </p:sp>
      <p:sp>
        <p:nvSpPr>
          <p:cNvPr id="15" name="タイトル 1">
            <a:extLst>
              <a:ext uri="{FF2B5EF4-FFF2-40B4-BE49-F238E27FC236}">
                <a16:creationId xmlns:a16="http://schemas.microsoft.com/office/drawing/2014/main" id="{8955669D-390B-4B32-A9DB-1629F9DF6E19}"/>
              </a:ext>
            </a:extLst>
          </p:cNvPr>
          <p:cNvSpPr txBox="1">
            <a:spLocks/>
          </p:cNvSpPr>
          <p:nvPr/>
        </p:nvSpPr>
        <p:spPr>
          <a:xfrm>
            <a:off x="345140" y="368741"/>
            <a:ext cx="2480486" cy="454450"/>
          </a:xfrm>
          <a:prstGeom prst="rect">
            <a:avLst/>
          </a:prstGeom>
        </p:spPr>
        <p:txBody>
          <a:bodyPr vert="horz" lIns="91440" tIns="45720" rIns="91440" bIns="45720" rtlCol="0" anchor="b">
            <a:noAutofit/>
          </a:bodyPr>
          <a:lstStyle>
            <a:lvl1pPr algn="ctr" defTabSz="1007943" rtl="0" eaLnBrk="1" latinLnBrk="0" hangingPunct="1">
              <a:lnSpc>
                <a:spcPct val="90000"/>
              </a:lnSpc>
              <a:spcBef>
                <a:spcPct val="0"/>
              </a:spcBef>
              <a:buNone/>
              <a:defRPr kumimoji="1" sz="6614" kern="1200">
                <a:solidFill>
                  <a:schemeClr val="tx1"/>
                </a:solidFill>
                <a:latin typeface="+mj-lt"/>
                <a:ea typeface="+mj-ea"/>
                <a:cs typeface="+mj-cs"/>
              </a:defRPr>
            </a:lvl1pPr>
          </a:lstStyle>
          <a:p>
            <a:pPr algn="l"/>
            <a:r>
              <a:rPr lang="ja-JP" altLang="en-US" sz="2400" dirty="0">
                <a:latin typeface="HGS明朝E" panose="02020900000000000000" pitchFamily="18" charset="-128"/>
                <a:ea typeface="HGS明朝E" panose="02020900000000000000" pitchFamily="18" charset="-128"/>
              </a:rPr>
              <a:t>スポーツ障害</a:t>
            </a:r>
          </a:p>
        </p:txBody>
      </p:sp>
      <p:sp>
        <p:nvSpPr>
          <p:cNvPr id="19" name="字幕 2">
            <a:extLst>
              <a:ext uri="{FF2B5EF4-FFF2-40B4-BE49-F238E27FC236}">
                <a16:creationId xmlns:a16="http://schemas.microsoft.com/office/drawing/2014/main" id="{EF96A6DA-B1FC-4188-974F-EDBE540EF19B}"/>
              </a:ext>
            </a:extLst>
          </p:cNvPr>
          <p:cNvSpPr>
            <a:spLocks noGrp="1"/>
          </p:cNvSpPr>
          <p:nvPr>
            <p:ph type="subTitle" idx="1"/>
          </p:nvPr>
        </p:nvSpPr>
        <p:spPr>
          <a:xfrm>
            <a:off x="7081962" y="6633402"/>
            <a:ext cx="3095356" cy="335986"/>
          </a:xfrm>
        </p:spPr>
        <p:txBody>
          <a:bodyPr anchor="t">
            <a:noAutofit/>
          </a:bodyPr>
          <a:lstStyle/>
          <a:p>
            <a:pPr algn="l"/>
            <a:r>
              <a:rPr lang="ja-JP" altLang="en-US" sz="2200" b="1" dirty="0">
                <a:latin typeface="游ゴシック Medium" panose="020B0500000000000000" pitchFamily="50" charset="-128"/>
                <a:ea typeface="游ゴシック Medium" panose="020B0500000000000000" pitchFamily="50" charset="-128"/>
              </a:rPr>
              <a:t>（公社）東京都医師会</a:t>
            </a:r>
          </a:p>
        </p:txBody>
      </p:sp>
    </p:spTree>
    <p:extLst>
      <p:ext uri="{BB962C8B-B14F-4D97-AF65-F5344CB8AC3E}">
        <p14:creationId xmlns:p14="http://schemas.microsoft.com/office/powerpoint/2010/main" val="814006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Tm="3636">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101" t="4228" r="6137" b="11270"/>
          <a:stretch/>
        </p:blipFill>
        <p:spPr>
          <a:xfrm rot="5400000">
            <a:off x="2584374" y="2291854"/>
            <a:ext cx="5749589" cy="3970940"/>
          </a:xfrm>
        </p:spPr>
      </p:pic>
      <p:sp>
        <p:nvSpPr>
          <p:cNvPr id="5" name="タイトル 1">
            <a:extLst>
              <a:ext uri="{FF2B5EF4-FFF2-40B4-BE49-F238E27FC236}">
                <a16:creationId xmlns:a16="http://schemas.microsoft.com/office/drawing/2014/main" id="{0913B24F-EE48-4227-A4BD-0507BC9DF893}"/>
              </a:ext>
            </a:extLst>
          </p:cNvPr>
          <p:cNvSpPr txBox="1">
            <a:spLocks/>
          </p:cNvSpPr>
          <p:nvPr/>
        </p:nvSpPr>
        <p:spPr>
          <a:xfrm>
            <a:off x="1159790" y="468000"/>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野球肩</a:t>
            </a:r>
          </a:p>
        </p:txBody>
      </p:sp>
      <p:grpSp>
        <p:nvGrpSpPr>
          <p:cNvPr id="6" name="グループ化 5">
            <a:extLst>
              <a:ext uri="{FF2B5EF4-FFF2-40B4-BE49-F238E27FC236}">
                <a16:creationId xmlns:a16="http://schemas.microsoft.com/office/drawing/2014/main" id="{E698B7C7-497C-4BAB-B2E8-B46347B81A9D}"/>
              </a:ext>
            </a:extLst>
          </p:cNvPr>
          <p:cNvGrpSpPr/>
          <p:nvPr/>
        </p:nvGrpSpPr>
        <p:grpSpPr>
          <a:xfrm>
            <a:off x="683170" y="525517"/>
            <a:ext cx="427497" cy="415776"/>
            <a:chOff x="683170" y="525517"/>
            <a:chExt cx="427497" cy="415776"/>
          </a:xfrm>
        </p:grpSpPr>
        <p:sp>
          <p:nvSpPr>
            <p:cNvPr id="7" name="四角形: 角を丸くする 6">
              <a:extLst>
                <a:ext uri="{FF2B5EF4-FFF2-40B4-BE49-F238E27FC236}">
                  <a16:creationId xmlns:a16="http://schemas.microsoft.com/office/drawing/2014/main" id="{692B2636-74F1-4873-BD73-5DDD53DA0305}"/>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69451FAC-B6CF-43CD-9B9E-0230B673411C}"/>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31E4EF5D-0138-479F-9B0E-1CAF243F1F33}"/>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973B591B-C48C-402A-89CB-96CF0C6F6B8F}"/>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テキスト ボックス 10">
            <a:extLst>
              <a:ext uri="{FF2B5EF4-FFF2-40B4-BE49-F238E27FC236}">
                <a16:creationId xmlns:a16="http://schemas.microsoft.com/office/drawing/2014/main" id="{A1515F05-413B-485C-95F5-F718B7A0FD05}"/>
              </a:ext>
            </a:extLst>
          </p:cNvPr>
          <p:cNvSpPr txBox="1"/>
          <p:nvPr/>
        </p:nvSpPr>
        <p:spPr>
          <a:xfrm>
            <a:off x="644419" y="7120455"/>
            <a:ext cx="2253215" cy="230832"/>
          </a:xfrm>
          <a:prstGeom prst="rect">
            <a:avLst/>
          </a:prstGeom>
          <a:noFill/>
        </p:spPr>
        <p:txBody>
          <a:bodyPr wrap="square" rtlCol="0">
            <a:spAutoFit/>
          </a:bodyPr>
          <a:lstStyle/>
          <a:p>
            <a:r>
              <a:rPr lang="ja-JP" altLang="en-US" sz="900" dirty="0">
                <a:latin typeface="Yu Gothic UI" panose="020B0500000000000000" pitchFamily="50" charset="-128"/>
                <a:ea typeface="Yu Gothic UI" panose="020B0500000000000000" pitchFamily="50" charset="-128"/>
                <a:cs typeface="Aharoni" panose="02010803020104030203" pitchFamily="2" charset="-79"/>
              </a:rPr>
              <a:t>出典：</a:t>
            </a:r>
            <a:r>
              <a:rPr lang="ja-JP" altLang="en-US" sz="900" dirty="0">
                <a:latin typeface="Yu Gothic UI" panose="020B0500000000000000" pitchFamily="50" charset="-128"/>
                <a:ea typeface="Yu Gothic UI" panose="020B0500000000000000" pitchFamily="50" charset="-128"/>
              </a:rPr>
              <a:t>日本整形外科スポーツ医学会</a:t>
            </a:r>
          </a:p>
        </p:txBody>
      </p:sp>
    </p:spTree>
    <p:extLst>
      <p:ext uri="{BB962C8B-B14F-4D97-AF65-F5344CB8AC3E}">
        <p14:creationId xmlns:p14="http://schemas.microsoft.com/office/powerpoint/2010/main" val="2448753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Tm="3636">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5824" t="4169" r="9981" b="4114"/>
          <a:stretch/>
        </p:blipFill>
        <p:spPr>
          <a:xfrm>
            <a:off x="5247618" y="1835622"/>
            <a:ext cx="4575056" cy="3737869"/>
          </a:xfrm>
        </p:spPr>
      </p:pic>
      <p:pic>
        <p:nvPicPr>
          <p:cNvPr id="5" name="図 4"/>
          <p:cNvPicPr>
            <a:picLocks noChangeAspect="1"/>
          </p:cNvPicPr>
          <p:nvPr/>
        </p:nvPicPr>
        <p:blipFill rotWithShape="1">
          <a:blip r:embed="rId4" cstate="print">
            <a:extLst>
              <a:ext uri="{28A0092B-C50C-407E-A947-70E740481C1C}">
                <a14:useLocalDpi xmlns:a14="http://schemas.microsoft.com/office/drawing/2010/main" val="0"/>
              </a:ext>
            </a:extLst>
          </a:blip>
          <a:srcRect l="6419" t="11177" r="7218"/>
          <a:stretch/>
        </p:blipFill>
        <p:spPr>
          <a:xfrm>
            <a:off x="953418" y="1979637"/>
            <a:ext cx="4294200" cy="3312368"/>
          </a:xfrm>
          <a:prstGeom prst="rect">
            <a:avLst/>
          </a:prstGeom>
        </p:spPr>
      </p:pic>
      <p:sp>
        <p:nvSpPr>
          <p:cNvPr id="6" name="タイトル 1">
            <a:extLst>
              <a:ext uri="{FF2B5EF4-FFF2-40B4-BE49-F238E27FC236}">
                <a16:creationId xmlns:a16="http://schemas.microsoft.com/office/drawing/2014/main" id="{AFB8471E-27C0-4CF6-BB23-790B56FD0910}"/>
              </a:ext>
            </a:extLst>
          </p:cNvPr>
          <p:cNvSpPr txBox="1">
            <a:spLocks/>
          </p:cNvSpPr>
          <p:nvPr/>
        </p:nvSpPr>
        <p:spPr>
          <a:xfrm>
            <a:off x="1159790" y="468000"/>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zh-TW" altLang="en-US" sz="3600" b="1" dirty="0">
                <a:latin typeface="游ゴシック" panose="020B0400000000000000" pitchFamily="50" charset="-128"/>
                <a:ea typeface="游ゴシック" panose="020B0400000000000000" pitchFamily="50" charset="-128"/>
              </a:rPr>
              <a:t>反復性肩関節脱臼</a:t>
            </a:r>
            <a:endParaRPr lang="ja-JP" altLang="en-US" sz="3600" b="1" dirty="0">
              <a:latin typeface="游ゴシック" panose="020B0400000000000000" pitchFamily="50" charset="-128"/>
              <a:ea typeface="游ゴシック" panose="020B0400000000000000" pitchFamily="50" charset="-128"/>
            </a:endParaRPr>
          </a:p>
        </p:txBody>
      </p:sp>
      <p:grpSp>
        <p:nvGrpSpPr>
          <p:cNvPr id="7" name="グループ化 6">
            <a:extLst>
              <a:ext uri="{FF2B5EF4-FFF2-40B4-BE49-F238E27FC236}">
                <a16:creationId xmlns:a16="http://schemas.microsoft.com/office/drawing/2014/main" id="{D942ECCB-94BC-44C4-BBA7-DFECC610701D}"/>
              </a:ext>
            </a:extLst>
          </p:cNvPr>
          <p:cNvGrpSpPr/>
          <p:nvPr/>
        </p:nvGrpSpPr>
        <p:grpSpPr>
          <a:xfrm>
            <a:off x="683170" y="525517"/>
            <a:ext cx="427497" cy="415776"/>
            <a:chOff x="683170" y="525517"/>
            <a:chExt cx="427497" cy="415776"/>
          </a:xfrm>
        </p:grpSpPr>
        <p:sp>
          <p:nvSpPr>
            <p:cNvPr id="8" name="四角形: 角を丸くする 7">
              <a:extLst>
                <a:ext uri="{FF2B5EF4-FFF2-40B4-BE49-F238E27FC236}">
                  <a16:creationId xmlns:a16="http://schemas.microsoft.com/office/drawing/2014/main" id="{7F677543-3D14-4488-AE60-AA938FEFACAB}"/>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A371A1E3-6C3B-4AA3-B35C-CC1030C05150}"/>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2594AEEE-EE04-4790-8016-2984F4A9C611}"/>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1B78BBE7-E0AF-449B-96C0-E86CD9BA5C51}"/>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テキスト ボックス 11">
            <a:extLst>
              <a:ext uri="{FF2B5EF4-FFF2-40B4-BE49-F238E27FC236}">
                <a16:creationId xmlns:a16="http://schemas.microsoft.com/office/drawing/2014/main" id="{18599D0E-E474-4907-91F9-A0E5A59CFBA4}"/>
              </a:ext>
            </a:extLst>
          </p:cNvPr>
          <p:cNvSpPr txBox="1"/>
          <p:nvPr/>
        </p:nvSpPr>
        <p:spPr>
          <a:xfrm>
            <a:off x="644419" y="7120455"/>
            <a:ext cx="2253215" cy="230832"/>
          </a:xfrm>
          <a:prstGeom prst="rect">
            <a:avLst/>
          </a:prstGeom>
          <a:noFill/>
        </p:spPr>
        <p:txBody>
          <a:bodyPr wrap="square" rtlCol="0">
            <a:spAutoFit/>
          </a:bodyPr>
          <a:lstStyle/>
          <a:p>
            <a:r>
              <a:rPr lang="ja-JP" altLang="en-US" sz="900" dirty="0">
                <a:latin typeface="Yu Gothic UI" panose="020B0500000000000000" pitchFamily="50" charset="-128"/>
                <a:ea typeface="Yu Gothic UI" panose="020B0500000000000000" pitchFamily="50" charset="-128"/>
                <a:cs typeface="Aharoni" panose="02010803020104030203" pitchFamily="2" charset="-79"/>
              </a:rPr>
              <a:t>出典：</a:t>
            </a:r>
            <a:r>
              <a:rPr lang="ja-JP" altLang="en-US" sz="900" dirty="0">
                <a:latin typeface="Yu Gothic UI" panose="020B0500000000000000" pitchFamily="50" charset="-128"/>
                <a:ea typeface="Yu Gothic UI" panose="020B0500000000000000" pitchFamily="50" charset="-128"/>
              </a:rPr>
              <a:t>日本整形外科スポーツ医学会</a:t>
            </a:r>
          </a:p>
        </p:txBody>
      </p:sp>
    </p:spTree>
    <p:extLst>
      <p:ext uri="{BB962C8B-B14F-4D97-AF65-F5344CB8AC3E}">
        <p14:creationId xmlns:p14="http://schemas.microsoft.com/office/powerpoint/2010/main" val="3649896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Tm="3636">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926306" y="5913438"/>
            <a:ext cx="3505200" cy="408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ja-JP">
              <a:latin typeface="Times New Roman" pitchFamily="18" charset="0"/>
            </a:endParaRPr>
          </a:p>
        </p:txBody>
      </p:sp>
      <p:pic>
        <p:nvPicPr>
          <p:cNvPr id="96259" name="Picture 3" descr="img004"/>
          <p:cNvPicPr>
            <a:picLocks noChangeAspect="1" noChangeArrowheads="1"/>
          </p:cNvPicPr>
          <p:nvPr/>
        </p:nvPicPr>
        <p:blipFill rotWithShape="1">
          <a:blip r:embed="rId3">
            <a:extLst>
              <a:ext uri="{28A0092B-C50C-407E-A947-70E740481C1C}">
                <a14:useLocalDpi xmlns:a14="http://schemas.microsoft.com/office/drawing/2010/main" val="0"/>
              </a:ext>
            </a:extLst>
          </a:blip>
          <a:srcRect l="4732" t="23595" r="48645" b="12764"/>
          <a:stretch/>
        </p:blipFill>
        <p:spPr bwMode="auto">
          <a:xfrm>
            <a:off x="926577" y="1763614"/>
            <a:ext cx="4698594" cy="3853125"/>
          </a:xfrm>
          <a:prstGeom prst="rect">
            <a:avLst/>
          </a:prstGeom>
          <a:noFill/>
          <a:extLst>
            <a:ext uri="{909E8E84-426E-40DD-AFC4-6F175D3DCCD1}">
              <a14:hiddenFill xmlns:a14="http://schemas.microsoft.com/office/drawing/2010/main">
                <a:solidFill>
                  <a:srgbClr val="FFFFFF"/>
                </a:solidFill>
              </a14:hiddenFill>
            </a:ext>
          </a:extLst>
        </p:spPr>
      </p:pic>
      <p:sp>
        <p:nvSpPr>
          <p:cNvPr id="96262" name="Oval 6"/>
          <p:cNvSpPr>
            <a:spLocks noChangeArrowheads="1"/>
          </p:cNvSpPr>
          <p:nvPr/>
        </p:nvSpPr>
        <p:spPr bwMode="auto">
          <a:xfrm>
            <a:off x="7403306" y="3475037"/>
            <a:ext cx="1371600" cy="1447800"/>
          </a:xfrm>
          <a:prstGeom prst="ellipse">
            <a:avLst/>
          </a:prstGeom>
          <a:noFill/>
          <a:ln w="254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pic>
        <p:nvPicPr>
          <p:cNvPr id="7" name="コンテンツ プレースホルダー 4"/>
          <p:cNvPicPr>
            <a:picLocks noChangeAspect="1"/>
          </p:cNvPicPr>
          <p:nvPr/>
        </p:nvPicPr>
        <p:blipFill rotWithShape="1">
          <a:blip r:embed="rId4" cstate="print">
            <a:extLst>
              <a:ext uri="{28A0092B-C50C-407E-A947-70E740481C1C}">
                <a14:useLocalDpi xmlns:a14="http://schemas.microsoft.com/office/drawing/2010/main" val="0"/>
              </a:ext>
            </a:extLst>
          </a:blip>
          <a:srcRect t="3408"/>
          <a:stretch/>
        </p:blipFill>
        <p:spPr>
          <a:xfrm>
            <a:off x="5657299" y="1763613"/>
            <a:ext cx="4029935" cy="3600400"/>
          </a:xfrm>
          <a:prstGeom prst="rect">
            <a:avLst/>
          </a:prstGeom>
        </p:spPr>
      </p:pic>
      <p:sp>
        <p:nvSpPr>
          <p:cNvPr id="2" name="下矢印 1"/>
          <p:cNvSpPr/>
          <p:nvPr/>
        </p:nvSpPr>
        <p:spPr>
          <a:xfrm>
            <a:off x="7926874" y="1877036"/>
            <a:ext cx="147484" cy="1880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タイトル 1">
            <a:extLst>
              <a:ext uri="{FF2B5EF4-FFF2-40B4-BE49-F238E27FC236}">
                <a16:creationId xmlns:a16="http://schemas.microsoft.com/office/drawing/2014/main" id="{66F29AC3-F2B0-4C4B-B01F-36A91B16A9F1}"/>
              </a:ext>
            </a:extLst>
          </p:cNvPr>
          <p:cNvSpPr txBox="1">
            <a:spLocks/>
          </p:cNvSpPr>
          <p:nvPr/>
        </p:nvSpPr>
        <p:spPr>
          <a:xfrm>
            <a:off x="1159790" y="468000"/>
            <a:ext cx="9071610" cy="617483"/>
          </a:xfrm>
          <a:prstGeom prst="rect">
            <a:avLst/>
          </a:prstGeom>
        </p:spPr>
        <p:txBody>
          <a:bodyP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オスグッド病</a:t>
            </a:r>
          </a:p>
        </p:txBody>
      </p:sp>
      <p:grpSp>
        <p:nvGrpSpPr>
          <p:cNvPr id="9" name="グループ化 8">
            <a:extLst>
              <a:ext uri="{FF2B5EF4-FFF2-40B4-BE49-F238E27FC236}">
                <a16:creationId xmlns:a16="http://schemas.microsoft.com/office/drawing/2014/main" id="{10CCEEBB-7D8C-43AE-9472-2CD38BDCC320}"/>
              </a:ext>
            </a:extLst>
          </p:cNvPr>
          <p:cNvGrpSpPr/>
          <p:nvPr/>
        </p:nvGrpSpPr>
        <p:grpSpPr>
          <a:xfrm>
            <a:off x="683170" y="525517"/>
            <a:ext cx="427497" cy="415776"/>
            <a:chOff x="683170" y="525517"/>
            <a:chExt cx="427497" cy="415776"/>
          </a:xfrm>
        </p:grpSpPr>
        <p:sp>
          <p:nvSpPr>
            <p:cNvPr id="10" name="四角形: 角を丸くする 9">
              <a:extLst>
                <a:ext uri="{FF2B5EF4-FFF2-40B4-BE49-F238E27FC236}">
                  <a16:creationId xmlns:a16="http://schemas.microsoft.com/office/drawing/2014/main" id="{073A01FC-9546-499C-AFC8-8D12F390E75A}"/>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3FAD01B9-D572-4050-841F-48056DA7476C}"/>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4A8C7D74-3050-4526-96CD-D4ACFCBDA503}"/>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04851C3A-63B0-40C6-A680-DCB3851CD1FA}"/>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テキスト ボックス 13">
            <a:extLst>
              <a:ext uri="{FF2B5EF4-FFF2-40B4-BE49-F238E27FC236}">
                <a16:creationId xmlns:a16="http://schemas.microsoft.com/office/drawing/2014/main" id="{E7F6CD1E-3A59-436B-B342-1DF161CBA682}"/>
              </a:ext>
            </a:extLst>
          </p:cNvPr>
          <p:cNvSpPr txBox="1"/>
          <p:nvPr/>
        </p:nvSpPr>
        <p:spPr>
          <a:xfrm>
            <a:off x="644419" y="7120455"/>
            <a:ext cx="2253215" cy="230832"/>
          </a:xfrm>
          <a:prstGeom prst="rect">
            <a:avLst/>
          </a:prstGeom>
          <a:noFill/>
        </p:spPr>
        <p:txBody>
          <a:bodyPr wrap="square" rtlCol="0">
            <a:spAutoFit/>
          </a:bodyPr>
          <a:lstStyle/>
          <a:p>
            <a:r>
              <a:rPr lang="ja-JP" altLang="en-US" sz="900" dirty="0">
                <a:latin typeface="Yu Gothic UI" panose="020B0500000000000000" pitchFamily="50" charset="-128"/>
                <a:ea typeface="Yu Gothic UI" panose="020B0500000000000000" pitchFamily="50" charset="-128"/>
                <a:cs typeface="Aharoni" panose="02010803020104030203" pitchFamily="2" charset="-79"/>
              </a:rPr>
              <a:t>出典：</a:t>
            </a:r>
            <a:r>
              <a:rPr lang="ja-JP" altLang="en-US" sz="900" dirty="0">
                <a:latin typeface="Yu Gothic UI" panose="020B0500000000000000" pitchFamily="50" charset="-128"/>
                <a:ea typeface="Yu Gothic UI" panose="020B0500000000000000" pitchFamily="50" charset="-128"/>
              </a:rPr>
              <a:t>日本整形外科スポーツ医学会</a:t>
            </a:r>
          </a:p>
        </p:txBody>
      </p:sp>
    </p:spTree>
    <p:extLst>
      <p:ext uri="{BB962C8B-B14F-4D97-AF65-F5344CB8AC3E}">
        <p14:creationId xmlns:p14="http://schemas.microsoft.com/office/powerpoint/2010/main" val="11961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tretch/>
        </p:blipFill>
        <p:spPr>
          <a:xfrm>
            <a:off x="593378" y="1403573"/>
            <a:ext cx="5202436" cy="3901827"/>
          </a:xfrm>
        </p:spPr>
      </p:pic>
      <p:sp>
        <p:nvSpPr>
          <p:cNvPr id="3" name="コンテンツ プレースホルダー 2"/>
          <p:cNvSpPr>
            <a:spLocks noGrp="1"/>
          </p:cNvSpPr>
          <p:nvPr>
            <p:ph sz="half" idx="2"/>
          </p:nvPr>
        </p:nvSpPr>
        <p:spPr>
          <a:xfrm>
            <a:off x="6059835" y="1562417"/>
            <a:ext cx="4038600" cy="4434840"/>
          </a:xfrm>
        </p:spPr>
        <p:txBody>
          <a:bodyPr/>
          <a:lstStyle/>
          <a:p>
            <a:pPr>
              <a:buClr>
                <a:srgbClr val="FFC000"/>
              </a:buClr>
              <a:buSzPct val="80000"/>
              <a:buFont typeface="Wingdings" panose="05000000000000000000" pitchFamily="2" charset="2"/>
              <a:buChar char="l"/>
            </a:pPr>
            <a:r>
              <a:rPr kumimoji="1" lang="ja-JP" altLang="en-US" dirty="0">
                <a:latin typeface="+mn-ea"/>
              </a:rPr>
              <a:t>１度：</a:t>
            </a:r>
            <a:r>
              <a:rPr lang="ja-JP" altLang="en-US" dirty="0">
                <a:latin typeface="+mn-ea"/>
              </a:rPr>
              <a:t>靭帯</a:t>
            </a:r>
            <a:r>
              <a:rPr kumimoji="1" lang="ja-JP" altLang="en-US" dirty="0">
                <a:latin typeface="+mn-ea"/>
              </a:rPr>
              <a:t>が伸びる</a:t>
            </a:r>
            <a:endParaRPr kumimoji="1" lang="en-US" altLang="ja-JP" dirty="0">
              <a:latin typeface="+mn-ea"/>
            </a:endParaRPr>
          </a:p>
          <a:p>
            <a:pPr>
              <a:buClr>
                <a:srgbClr val="FFC000"/>
              </a:buClr>
              <a:buSzPct val="80000"/>
              <a:buFont typeface="Wingdings" panose="05000000000000000000" pitchFamily="2" charset="2"/>
              <a:buChar char="l"/>
            </a:pPr>
            <a:r>
              <a:rPr lang="ja-JP" altLang="en-US" dirty="0">
                <a:latin typeface="+mn-ea"/>
              </a:rPr>
              <a:t>２度：一部断裂</a:t>
            </a:r>
            <a:endParaRPr lang="en-US" altLang="ja-JP" dirty="0">
              <a:latin typeface="+mn-ea"/>
            </a:endParaRPr>
          </a:p>
          <a:p>
            <a:pPr>
              <a:buClr>
                <a:srgbClr val="FFC000"/>
              </a:buClr>
              <a:buSzPct val="80000"/>
              <a:buFont typeface="Wingdings" panose="05000000000000000000" pitchFamily="2" charset="2"/>
              <a:buChar char="l"/>
            </a:pPr>
            <a:r>
              <a:rPr kumimoji="1" lang="ja-JP" altLang="en-US" dirty="0">
                <a:latin typeface="+mn-ea"/>
              </a:rPr>
              <a:t>３度：完全断裂</a:t>
            </a:r>
          </a:p>
        </p:txBody>
      </p:sp>
      <p:sp>
        <p:nvSpPr>
          <p:cNvPr id="5" name="タイトル 1">
            <a:extLst>
              <a:ext uri="{FF2B5EF4-FFF2-40B4-BE49-F238E27FC236}">
                <a16:creationId xmlns:a16="http://schemas.microsoft.com/office/drawing/2014/main" id="{5233AF2E-6A2E-436E-9AC4-65E07D57AC05}"/>
              </a:ext>
            </a:extLst>
          </p:cNvPr>
          <p:cNvSpPr txBox="1">
            <a:spLocks/>
          </p:cNvSpPr>
          <p:nvPr/>
        </p:nvSpPr>
        <p:spPr>
          <a:xfrm>
            <a:off x="1159790" y="468000"/>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足首の捻挫</a:t>
            </a:r>
          </a:p>
        </p:txBody>
      </p:sp>
      <p:grpSp>
        <p:nvGrpSpPr>
          <p:cNvPr id="6" name="グループ化 5">
            <a:extLst>
              <a:ext uri="{FF2B5EF4-FFF2-40B4-BE49-F238E27FC236}">
                <a16:creationId xmlns:a16="http://schemas.microsoft.com/office/drawing/2014/main" id="{04C5D4D7-C3FA-4067-BBB7-7F783FF09557}"/>
              </a:ext>
            </a:extLst>
          </p:cNvPr>
          <p:cNvGrpSpPr/>
          <p:nvPr/>
        </p:nvGrpSpPr>
        <p:grpSpPr>
          <a:xfrm>
            <a:off x="683170" y="525517"/>
            <a:ext cx="427497" cy="415776"/>
            <a:chOff x="683170" y="525517"/>
            <a:chExt cx="427497" cy="415776"/>
          </a:xfrm>
        </p:grpSpPr>
        <p:sp>
          <p:nvSpPr>
            <p:cNvPr id="7" name="四角形: 角を丸くする 6">
              <a:extLst>
                <a:ext uri="{FF2B5EF4-FFF2-40B4-BE49-F238E27FC236}">
                  <a16:creationId xmlns:a16="http://schemas.microsoft.com/office/drawing/2014/main" id="{6B07900C-32F5-4094-9362-340FB797C85A}"/>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AA84FD5-CA03-46BC-BC45-908D8EF6BDC6}"/>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7142EF62-2D40-40BF-A8F7-E91B6001B71F}"/>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9C1AF949-0F32-4F3E-950A-C7B7838B7146}"/>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テキスト ボックス 10">
            <a:extLst>
              <a:ext uri="{FF2B5EF4-FFF2-40B4-BE49-F238E27FC236}">
                <a16:creationId xmlns:a16="http://schemas.microsoft.com/office/drawing/2014/main" id="{9F75E929-FF30-4A2F-ABE1-856B28EB2A55}"/>
              </a:ext>
            </a:extLst>
          </p:cNvPr>
          <p:cNvSpPr txBox="1"/>
          <p:nvPr/>
        </p:nvSpPr>
        <p:spPr>
          <a:xfrm>
            <a:off x="644419" y="7120455"/>
            <a:ext cx="2253215" cy="230832"/>
          </a:xfrm>
          <a:prstGeom prst="rect">
            <a:avLst/>
          </a:prstGeom>
          <a:noFill/>
        </p:spPr>
        <p:txBody>
          <a:bodyPr wrap="square" rtlCol="0">
            <a:spAutoFit/>
          </a:bodyPr>
          <a:lstStyle/>
          <a:p>
            <a:r>
              <a:rPr lang="ja-JP" altLang="en-US" sz="900" dirty="0">
                <a:latin typeface="Yu Gothic UI" panose="020B0500000000000000" pitchFamily="50" charset="-128"/>
                <a:ea typeface="Yu Gothic UI" panose="020B0500000000000000" pitchFamily="50" charset="-128"/>
                <a:cs typeface="Aharoni" panose="02010803020104030203" pitchFamily="2" charset="-79"/>
              </a:rPr>
              <a:t>出典：</a:t>
            </a:r>
            <a:r>
              <a:rPr lang="ja-JP" altLang="en-US" sz="900" dirty="0">
                <a:latin typeface="Yu Gothic UI" panose="020B0500000000000000" pitchFamily="50" charset="-128"/>
                <a:ea typeface="Yu Gothic UI" panose="020B0500000000000000" pitchFamily="50" charset="-128"/>
              </a:rPr>
              <a:t>日本整形外科スポーツ医学会</a:t>
            </a:r>
          </a:p>
        </p:txBody>
      </p:sp>
    </p:spTree>
    <p:extLst>
      <p:ext uri="{BB962C8B-B14F-4D97-AF65-F5344CB8AC3E}">
        <p14:creationId xmlns:p14="http://schemas.microsoft.com/office/powerpoint/2010/main" val="378221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14209" y="1084954"/>
            <a:ext cx="7162772" cy="5964853"/>
          </a:xfrm>
        </p:spPr>
      </p:pic>
      <p:sp>
        <p:nvSpPr>
          <p:cNvPr id="5" name="タイトル 1">
            <a:extLst>
              <a:ext uri="{FF2B5EF4-FFF2-40B4-BE49-F238E27FC236}">
                <a16:creationId xmlns:a16="http://schemas.microsoft.com/office/drawing/2014/main" id="{400DDB48-9A66-46BE-B73E-4DA8CB86E1BA}"/>
              </a:ext>
            </a:extLst>
          </p:cNvPr>
          <p:cNvSpPr txBox="1">
            <a:spLocks/>
          </p:cNvSpPr>
          <p:nvPr/>
        </p:nvSpPr>
        <p:spPr>
          <a:xfrm>
            <a:off x="1159790" y="468000"/>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肉ばなれ</a:t>
            </a:r>
          </a:p>
        </p:txBody>
      </p:sp>
      <p:grpSp>
        <p:nvGrpSpPr>
          <p:cNvPr id="6" name="グループ化 5">
            <a:extLst>
              <a:ext uri="{FF2B5EF4-FFF2-40B4-BE49-F238E27FC236}">
                <a16:creationId xmlns:a16="http://schemas.microsoft.com/office/drawing/2014/main" id="{92BF1F7A-C9A7-450A-92F4-910050099CF9}"/>
              </a:ext>
            </a:extLst>
          </p:cNvPr>
          <p:cNvGrpSpPr/>
          <p:nvPr/>
        </p:nvGrpSpPr>
        <p:grpSpPr>
          <a:xfrm>
            <a:off x="683170" y="525517"/>
            <a:ext cx="427497" cy="415776"/>
            <a:chOff x="683170" y="525517"/>
            <a:chExt cx="427497" cy="415776"/>
          </a:xfrm>
        </p:grpSpPr>
        <p:sp>
          <p:nvSpPr>
            <p:cNvPr id="7" name="四角形: 角を丸くする 6">
              <a:extLst>
                <a:ext uri="{FF2B5EF4-FFF2-40B4-BE49-F238E27FC236}">
                  <a16:creationId xmlns:a16="http://schemas.microsoft.com/office/drawing/2014/main" id="{22DDCFF0-C07B-4BFF-B0A4-0528262C76F2}"/>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B38AE079-C2D0-47E1-BA87-5FCFDD6E8D37}"/>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203B3878-932E-419C-B21C-57BF6E26F227}"/>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E598619C-D3AA-4251-9B57-370E9836A2FA}"/>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テキスト ボックス 10">
            <a:extLst>
              <a:ext uri="{FF2B5EF4-FFF2-40B4-BE49-F238E27FC236}">
                <a16:creationId xmlns:a16="http://schemas.microsoft.com/office/drawing/2014/main" id="{C7B5DE65-0E09-4B93-9938-C652AE6FCCDC}"/>
              </a:ext>
            </a:extLst>
          </p:cNvPr>
          <p:cNvSpPr txBox="1"/>
          <p:nvPr/>
        </p:nvSpPr>
        <p:spPr>
          <a:xfrm>
            <a:off x="644419" y="7120455"/>
            <a:ext cx="2253215" cy="230832"/>
          </a:xfrm>
          <a:prstGeom prst="rect">
            <a:avLst/>
          </a:prstGeom>
          <a:noFill/>
        </p:spPr>
        <p:txBody>
          <a:bodyPr wrap="square" rtlCol="0">
            <a:spAutoFit/>
          </a:bodyPr>
          <a:lstStyle/>
          <a:p>
            <a:r>
              <a:rPr lang="ja-JP" altLang="en-US" sz="900" dirty="0">
                <a:latin typeface="Yu Gothic UI" panose="020B0500000000000000" pitchFamily="50" charset="-128"/>
                <a:ea typeface="Yu Gothic UI" panose="020B0500000000000000" pitchFamily="50" charset="-128"/>
                <a:cs typeface="Aharoni" panose="02010803020104030203" pitchFamily="2" charset="-79"/>
              </a:rPr>
              <a:t>出典：</a:t>
            </a:r>
            <a:r>
              <a:rPr lang="ja-JP" altLang="en-US" sz="900" dirty="0">
                <a:latin typeface="Yu Gothic UI" panose="020B0500000000000000" pitchFamily="50" charset="-128"/>
                <a:ea typeface="Yu Gothic UI" panose="020B0500000000000000" pitchFamily="50" charset="-128"/>
              </a:rPr>
              <a:t>日本整形外科スポーツ医学会</a:t>
            </a:r>
          </a:p>
        </p:txBody>
      </p:sp>
    </p:spTree>
    <p:extLst>
      <p:ext uri="{BB962C8B-B14F-4D97-AF65-F5344CB8AC3E}">
        <p14:creationId xmlns:p14="http://schemas.microsoft.com/office/powerpoint/2010/main" val="3679830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コンテンツ プレースホルダー 9"/>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953" t="6413" r="2953" b="15388"/>
          <a:stretch/>
        </p:blipFill>
        <p:spPr>
          <a:xfrm rot="5400000">
            <a:off x="1924639" y="2083246"/>
            <a:ext cx="6314611" cy="3936572"/>
          </a:xfrm>
        </p:spPr>
      </p:pic>
      <p:sp>
        <p:nvSpPr>
          <p:cNvPr id="4" name="タイトル 1">
            <a:extLst>
              <a:ext uri="{FF2B5EF4-FFF2-40B4-BE49-F238E27FC236}">
                <a16:creationId xmlns:a16="http://schemas.microsoft.com/office/drawing/2014/main" id="{2BD96881-C538-48DD-BDC1-FDD9524D3F7A}"/>
              </a:ext>
            </a:extLst>
          </p:cNvPr>
          <p:cNvSpPr txBox="1">
            <a:spLocks/>
          </p:cNvSpPr>
          <p:nvPr/>
        </p:nvSpPr>
        <p:spPr>
          <a:xfrm>
            <a:off x="1159790" y="468000"/>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シンスプリント</a:t>
            </a:r>
          </a:p>
        </p:txBody>
      </p:sp>
      <p:grpSp>
        <p:nvGrpSpPr>
          <p:cNvPr id="5" name="グループ化 4">
            <a:extLst>
              <a:ext uri="{FF2B5EF4-FFF2-40B4-BE49-F238E27FC236}">
                <a16:creationId xmlns:a16="http://schemas.microsoft.com/office/drawing/2014/main" id="{421F2CB8-60D5-4981-8B74-960096262BBF}"/>
              </a:ext>
            </a:extLst>
          </p:cNvPr>
          <p:cNvGrpSpPr/>
          <p:nvPr/>
        </p:nvGrpSpPr>
        <p:grpSpPr>
          <a:xfrm>
            <a:off x="683170" y="525517"/>
            <a:ext cx="427497" cy="415776"/>
            <a:chOff x="683170" y="525517"/>
            <a:chExt cx="427497" cy="415776"/>
          </a:xfrm>
        </p:grpSpPr>
        <p:sp>
          <p:nvSpPr>
            <p:cNvPr id="6" name="四角形: 角を丸くする 5">
              <a:extLst>
                <a:ext uri="{FF2B5EF4-FFF2-40B4-BE49-F238E27FC236}">
                  <a16:creationId xmlns:a16="http://schemas.microsoft.com/office/drawing/2014/main" id="{446E35F6-8F69-4FE5-B479-9DACF6A3BE0C}"/>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BCA1422A-937E-4B57-9B40-F304FBCA4859}"/>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CD4E2B17-23B9-4E33-BBA0-4DE646B8D303}"/>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5456FD9A-381F-4D64-95BA-FD90EA0352EC}"/>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テキスト ボックス 11">
            <a:extLst>
              <a:ext uri="{FF2B5EF4-FFF2-40B4-BE49-F238E27FC236}">
                <a16:creationId xmlns:a16="http://schemas.microsoft.com/office/drawing/2014/main" id="{724CEEE2-F302-4664-B775-E00917ABF50A}"/>
              </a:ext>
            </a:extLst>
          </p:cNvPr>
          <p:cNvSpPr txBox="1"/>
          <p:nvPr/>
        </p:nvSpPr>
        <p:spPr>
          <a:xfrm>
            <a:off x="644419" y="7120455"/>
            <a:ext cx="2253215" cy="230832"/>
          </a:xfrm>
          <a:prstGeom prst="rect">
            <a:avLst/>
          </a:prstGeom>
          <a:noFill/>
        </p:spPr>
        <p:txBody>
          <a:bodyPr wrap="square" rtlCol="0">
            <a:spAutoFit/>
          </a:bodyPr>
          <a:lstStyle/>
          <a:p>
            <a:r>
              <a:rPr lang="ja-JP" altLang="en-US" sz="900" dirty="0">
                <a:latin typeface="Yu Gothic UI" panose="020B0500000000000000" pitchFamily="50" charset="-128"/>
                <a:ea typeface="Yu Gothic UI" panose="020B0500000000000000" pitchFamily="50" charset="-128"/>
                <a:cs typeface="Aharoni" panose="02010803020104030203" pitchFamily="2" charset="-79"/>
              </a:rPr>
              <a:t>出典：</a:t>
            </a:r>
            <a:r>
              <a:rPr lang="ja-JP" altLang="en-US" sz="900" dirty="0">
                <a:latin typeface="Yu Gothic UI" panose="020B0500000000000000" pitchFamily="50" charset="-128"/>
                <a:ea typeface="Yu Gothic UI" panose="020B0500000000000000" pitchFamily="50" charset="-128"/>
              </a:rPr>
              <a:t>日本整形外科スポーツ医学会</a:t>
            </a:r>
          </a:p>
        </p:txBody>
      </p:sp>
    </p:spTree>
    <p:extLst>
      <p:ext uri="{BB962C8B-B14F-4D97-AF65-F5344CB8AC3E}">
        <p14:creationId xmlns:p14="http://schemas.microsoft.com/office/powerpoint/2010/main" val="428422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2982" r="2647"/>
          <a:stretch/>
        </p:blipFill>
        <p:spPr>
          <a:xfrm>
            <a:off x="2537594" y="1087913"/>
            <a:ext cx="6854464" cy="6093296"/>
          </a:xfrm>
        </p:spPr>
      </p:pic>
      <p:sp>
        <p:nvSpPr>
          <p:cNvPr id="5" name="タイトル 1">
            <a:extLst>
              <a:ext uri="{FF2B5EF4-FFF2-40B4-BE49-F238E27FC236}">
                <a16:creationId xmlns:a16="http://schemas.microsoft.com/office/drawing/2014/main" id="{CAFE9F99-55B2-438E-95A4-03C2CE762236}"/>
              </a:ext>
            </a:extLst>
          </p:cNvPr>
          <p:cNvSpPr txBox="1">
            <a:spLocks/>
          </p:cNvSpPr>
          <p:nvPr/>
        </p:nvSpPr>
        <p:spPr>
          <a:xfrm>
            <a:off x="1159790" y="468000"/>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疲労骨折</a:t>
            </a:r>
          </a:p>
        </p:txBody>
      </p:sp>
      <p:grpSp>
        <p:nvGrpSpPr>
          <p:cNvPr id="6" name="グループ化 5">
            <a:extLst>
              <a:ext uri="{FF2B5EF4-FFF2-40B4-BE49-F238E27FC236}">
                <a16:creationId xmlns:a16="http://schemas.microsoft.com/office/drawing/2014/main" id="{DF878415-E67A-44B9-9C41-33D051C34577}"/>
              </a:ext>
            </a:extLst>
          </p:cNvPr>
          <p:cNvGrpSpPr/>
          <p:nvPr/>
        </p:nvGrpSpPr>
        <p:grpSpPr>
          <a:xfrm>
            <a:off x="683170" y="525517"/>
            <a:ext cx="427497" cy="415776"/>
            <a:chOff x="683170" y="525517"/>
            <a:chExt cx="427497" cy="415776"/>
          </a:xfrm>
        </p:grpSpPr>
        <p:sp>
          <p:nvSpPr>
            <p:cNvPr id="7" name="四角形: 角を丸くする 6">
              <a:extLst>
                <a:ext uri="{FF2B5EF4-FFF2-40B4-BE49-F238E27FC236}">
                  <a16:creationId xmlns:a16="http://schemas.microsoft.com/office/drawing/2014/main" id="{A5F7B47C-A38C-4A3A-A0E0-9800417028C9}"/>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0EAE5640-DBA3-4BC1-85E4-85AA36BD982A}"/>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0E626722-25DA-48B4-833E-136DAF7031DD}"/>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F559BCBB-2279-45F7-ABB4-4A8E273F500F}"/>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テキスト ボックス 10">
            <a:extLst>
              <a:ext uri="{FF2B5EF4-FFF2-40B4-BE49-F238E27FC236}">
                <a16:creationId xmlns:a16="http://schemas.microsoft.com/office/drawing/2014/main" id="{0E94ED1F-CE75-48CF-B645-F722397C83FB}"/>
              </a:ext>
            </a:extLst>
          </p:cNvPr>
          <p:cNvSpPr txBox="1"/>
          <p:nvPr/>
        </p:nvSpPr>
        <p:spPr>
          <a:xfrm>
            <a:off x="644419" y="7120455"/>
            <a:ext cx="2253215" cy="230832"/>
          </a:xfrm>
          <a:prstGeom prst="rect">
            <a:avLst/>
          </a:prstGeom>
          <a:noFill/>
        </p:spPr>
        <p:txBody>
          <a:bodyPr wrap="square" rtlCol="0">
            <a:spAutoFit/>
          </a:bodyPr>
          <a:lstStyle/>
          <a:p>
            <a:r>
              <a:rPr lang="ja-JP" altLang="en-US" sz="900" dirty="0">
                <a:latin typeface="Yu Gothic UI" panose="020B0500000000000000" pitchFamily="50" charset="-128"/>
                <a:ea typeface="Yu Gothic UI" panose="020B0500000000000000" pitchFamily="50" charset="-128"/>
                <a:cs typeface="Aharoni" panose="02010803020104030203" pitchFamily="2" charset="-79"/>
              </a:rPr>
              <a:t>出典：</a:t>
            </a:r>
            <a:r>
              <a:rPr lang="ja-JP" altLang="en-US" sz="900" dirty="0">
                <a:latin typeface="Yu Gothic UI" panose="020B0500000000000000" pitchFamily="50" charset="-128"/>
                <a:ea typeface="Yu Gothic UI" panose="020B0500000000000000" pitchFamily="50" charset="-128"/>
              </a:rPr>
              <a:t>日本整形外科スポーツ医学会</a:t>
            </a:r>
          </a:p>
        </p:txBody>
      </p:sp>
    </p:spTree>
    <p:extLst>
      <p:ext uri="{BB962C8B-B14F-4D97-AF65-F5344CB8AC3E}">
        <p14:creationId xmlns:p14="http://schemas.microsoft.com/office/powerpoint/2010/main" val="2471901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6"/>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7277" t="3298" r="13735" b="7588"/>
          <a:stretch/>
        </p:blipFill>
        <p:spPr>
          <a:xfrm>
            <a:off x="802878" y="1943063"/>
            <a:ext cx="5047084" cy="4270610"/>
          </a:xfrm>
        </p:spPr>
      </p:pic>
      <p:pic>
        <p:nvPicPr>
          <p:cNvPr id="5" name="図 4"/>
          <p:cNvPicPr>
            <a:picLocks noChangeAspect="1"/>
          </p:cNvPicPr>
          <p:nvPr/>
        </p:nvPicPr>
        <p:blipFill rotWithShape="1">
          <a:blip r:embed="rId4" cstate="print">
            <a:extLst>
              <a:ext uri="{28A0092B-C50C-407E-A947-70E740481C1C}">
                <a14:useLocalDpi xmlns:a14="http://schemas.microsoft.com/office/drawing/2010/main" val="0"/>
              </a:ext>
            </a:extLst>
          </a:blip>
          <a:srcRect l="12217" r="8843" b="12363"/>
          <a:stretch/>
        </p:blipFill>
        <p:spPr>
          <a:xfrm>
            <a:off x="5849962" y="2627709"/>
            <a:ext cx="3915754" cy="3260328"/>
          </a:xfrm>
          <a:prstGeom prst="rect">
            <a:avLst/>
          </a:prstGeom>
        </p:spPr>
      </p:pic>
      <p:sp>
        <p:nvSpPr>
          <p:cNvPr id="6" name="タイトル 1">
            <a:extLst>
              <a:ext uri="{FF2B5EF4-FFF2-40B4-BE49-F238E27FC236}">
                <a16:creationId xmlns:a16="http://schemas.microsoft.com/office/drawing/2014/main" id="{A91A1C5C-44B6-40A8-B592-679D517A93FF}"/>
              </a:ext>
            </a:extLst>
          </p:cNvPr>
          <p:cNvSpPr txBox="1">
            <a:spLocks/>
          </p:cNvSpPr>
          <p:nvPr/>
        </p:nvSpPr>
        <p:spPr>
          <a:xfrm>
            <a:off x="1159790" y="468000"/>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zh-TW" altLang="en-US" sz="3600" b="1" dirty="0">
                <a:latin typeface="游ゴシック" panose="020B0400000000000000" pitchFamily="50" charset="-128"/>
                <a:ea typeface="游ゴシック" panose="020B0400000000000000" pitchFamily="50" charset="-128"/>
              </a:rPr>
              <a:t>膝前十字靱帯損傷</a:t>
            </a:r>
            <a:endParaRPr lang="ja-JP" altLang="en-US" sz="3600" b="1" dirty="0">
              <a:latin typeface="游ゴシック" panose="020B0400000000000000" pitchFamily="50" charset="-128"/>
              <a:ea typeface="游ゴシック" panose="020B0400000000000000" pitchFamily="50" charset="-128"/>
            </a:endParaRPr>
          </a:p>
        </p:txBody>
      </p:sp>
      <p:grpSp>
        <p:nvGrpSpPr>
          <p:cNvPr id="8" name="グループ化 7">
            <a:extLst>
              <a:ext uri="{FF2B5EF4-FFF2-40B4-BE49-F238E27FC236}">
                <a16:creationId xmlns:a16="http://schemas.microsoft.com/office/drawing/2014/main" id="{59D6B055-ABA9-4735-A4CC-2A039AEE7EF8}"/>
              </a:ext>
            </a:extLst>
          </p:cNvPr>
          <p:cNvGrpSpPr/>
          <p:nvPr/>
        </p:nvGrpSpPr>
        <p:grpSpPr>
          <a:xfrm>
            <a:off x="683170" y="525517"/>
            <a:ext cx="427497" cy="415776"/>
            <a:chOff x="683170" y="525517"/>
            <a:chExt cx="427497" cy="415776"/>
          </a:xfrm>
        </p:grpSpPr>
        <p:sp>
          <p:nvSpPr>
            <p:cNvPr id="9" name="四角形: 角を丸くする 8">
              <a:extLst>
                <a:ext uri="{FF2B5EF4-FFF2-40B4-BE49-F238E27FC236}">
                  <a16:creationId xmlns:a16="http://schemas.microsoft.com/office/drawing/2014/main" id="{E4C3F7E3-AA83-4603-897C-CC572BDF2B81}"/>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2BDBF2F5-FCC8-4A3F-96C2-47E8F5D68339}"/>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6EF68D66-4F2F-4EC7-B371-59FBB45280DF}"/>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626C75E5-7F9C-45B6-893D-030FB4C115AA}"/>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テキスト ボックス 12">
            <a:extLst>
              <a:ext uri="{FF2B5EF4-FFF2-40B4-BE49-F238E27FC236}">
                <a16:creationId xmlns:a16="http://schemas.microsoft.com/office/drawing/2014/main" id="{D5E42AAC-55E8-4205-9BFD-7980492B3ED9}"/>
              </a:ext>
            </a:extLst>
          </p:cNvPr>
          <p:cNvSpPr txBox="1"/>
          <p:nvPr/>
        </p:nvSpPr>
        <p:spPr>
          <a:xfrm>
            <a:off x="644419" y="7120455"/>
            <a:ext cx="2253215" cy="230832"/>
          </a:xfrm>
          <a:prstGeom prst="rect">
            <a:avLst/>
          </a:prstGeom>
          <a:noFill/>
        </p:spPr>
        <p:txBody>
          <a:bodyPr wrap="square" rtlCol="0">
            <a:spAutoFit/>
          </a:bodyPr>
          <a:lstStyle/>
          <a:p>
            <a:r>
              <a:rPr lang="ja-JP" altLang="en-US" sz="900" dirty="0">
                <a:latin typeface="Yu Gothic UI" panose="020B0500000000000000" pitchFamily="50" charset="-128"/>
                <a:ea typeface="Yu Gothic UI" panose="020B0500000000000000" pitchFamily="50" charset="-128"/>
                <a:cs typeface="Aharoni" panose="02010803020104030203" pitchFamily="2" charset="-79"/>
              </a:rPr>
              <a:t>出典：</a:t>
            </a:r>
            <a:r>
              <a:rPr lang="ja-JP" altLang="en-US" sz="900" dirty="0">
                <a:latin typeface="Yu Gothic UI" panose="020B0500000000000000" pitchFamily="50" charset="-128"/>
                <a:ea typeface="Yu Gothic UI" panose="020B0500000000000000" pitchFamily="50" charset="-128"/>
              </a:rPr>
              <a:t>日本整形外科スポーツ医学会</a:t>
            </a:r>
          </a:p>
        </p:txBody>
      </p:sp>
    </p:spTree>
    <p:extLst>
      <p:ext uri="{BB962C8B-B14F-4D97-AF65-F5344CB8AC3E}">
        <p14:creationId xmlns:p14="http://schemas.microsoft.com/office/powerpoint/2010/main" val="239184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Tm="3636">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0130" t="9366" r="10666" b="4702"/>
          <a:stretch/>
        </p:blipFill>
        <p:spPr>
          <a:xfrm rot="5400000">
            <a:off x="449609" y="2029943"/>
            <a:ext cx="4635503" cy="3771900"/>
          </a:xfrm>
        </p:spPr>
      </p:pic>
      <p:pic>
        <p:nvPicPr>
          <p:cNvPr id="5" name="図 4"/>
          <p:cNvPicPr>
            <a:picLocks noChangeAspect="1"/>
          </p:cNvPicPr>
          <p:nvPr/>
        </p:nvPicPr>
        <p:blipFill rotWithShape="1">
          <a:blip r:embed="rId4">
            <a:extLst>
              <a:ext uri="{28A0092B-C50C-407E-A947-70E740481C1C}">
                <a14:useLocalDpi xmlns:a14="http://schemas.microsoft.com/office/drawing/2010/main" val="0"/>
              </a:ext>
            </a:extLst>
          </a:blip>
          <a:srcRect l="13036" t="10611" r="11769" b="4170"/>
          <a:stretch/>
        </p:blipFill>
        <p:spPr>
          <a:xfrm>
            <a:off x="4662744" y="1691605"/>
            <a:ext cx="5082918" cy="4320480"/>
          </a:xfrm>
          <a:prstGeom prst="rect">
            <a:avLst/>
          </a:prstGeom>
        </p:spPr>
      </p:pic>
      <p:sp>
        <p:nvSpPr>
          <p:cNvPr id="6" name="タイトル 1">
            <a:extLst>
              <a:ext uri="{FF2B5EF4-FFF2-40B4-BE49-F238E27FC236}">
                <a16:creationId xmlns:a16="http://schemas.microsoft.com/office/drawing/2014/main" id="{7855B241-63E2-4962-B2FF-392D3DAFF33B}"/>
              </a:ext>
            </a:extLst>
          </p:cNvPr>
          <p:cNvSpPr txBox="1">
            <a:spLocks/>
          </p:cNvSpPr>
          <p:nvPr/>
        </p:nvSpPr>
        <p:spPr>
          <a:xfrm>
            <a:off x="1159790" y="468000"/>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zh-TW" altLang="en-US" sz="3600" b="1" dirty="0">
                <a:latin typeface="游ゴシック" panose="020B0400000000000000" pitchFamily="50" charset="-128"/>
                <a:ea typeface="游ゴシック" panose="020B0400000000000000" pitchFamily="50" charset="-128"/>
              </a:rPr>
              <a:t>有痛性外脛骨</a:t>
            </a:r>
            <a:endParaRPr lang="ja-JP" altLang="en-US" sz="3600" b="1" dirty="0">
              <a:latin typeface="游ゴシック" panose="020B0400000000000000" pitchFamily="50" charset="-128"/>
              <a:ea typeface="游ゴシック" panose="020B0400000000000000" pitchFamily="50" charset="-128"/>
            </a:endParaRPr>
          </a:p>
        </p:txBody>
      </p:sp>
      <p:grpSp>
        <p:nvGrpSpPr>
          <p:cNvPr id="7" name="グループ化 6">
            <a:extLst>
              <a:ext uri="{FF2B5EF4-FFF2-40B4-BE49-F238E27FC236}">
                <a16:creationId xmlns:a16="http://schemas.microsoft.com/office/drawing/2014/main" id="{16B34E7E-8A9A-41C6-A612-46778CF6E13D}"/>
              </a:ext>
            </a:extLst>
          </p:cNvPr>
          <p:cNvGrpSpPr/>
          <p:nvPr/>
        </p:nvGrpSpPr>
        <p:grpSpPr>
          <a:xfrm>
            <a:off x="683170" y="525517"/>
            <a:ext cx="427497" cy="415776"/>
            <a:chOff x="683170" y="525517"/>
            <a:chExt cx="427497" cy="415776"/>
          </a:xfrm>
        </p:grpSpPr>
        <p:sp>
          <p:nvSpPr>
            <p:cNvPr id="8" name="四角形: 角を丸くする 7">
              <a:extLst>
                <a:ext uri="{FF2B5EF4-FFF2-40B4-BE49-F238E27FC236}">
                  <a16:creationId xmlns:a16="http://schemas.microsoft.com/office/drawing/2014/main" id="{E2275983-3DAD-4DC0-82C3-AFE6EFB88E6B}"/>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2EB84CC4-122A-4E10-856C-2E7D84C21177}"/>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5225425B-3147-4F15-A2A8-26E9780EF47C}"/>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B92C93B9-EF17-4296-A653-A6BD83033ABF}"/>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テキスト ボックス 11">
            <a:extLst>
              <a:ext uri="{FF2B5EF4-FFF2-40B4-BE49-F238E27FC236}">
                <a16:creationId xmlns:a16="http://schemas.microsoft.com/office/drawing/2014/main" id="{65DAB8F8-DA15-43CA-B73C-CA00D8861D13}"/>
              </a:ext>
            </a:extLst>
          </p:cNvPr>
          <p:cNvSpPr txBox="1"/>
          <p:nvPr/>
        </p:nvSpPr>
        <p:spPr>
          <a:xfrm>
            <a:off x="644419" y="7120455"/>
            <a:ext cx="2253215" cy="230832"/>
          </a:xfrm>
          <a:prstGeom prst="rect">
            <a:avLst/>
          </a:prstGeom>
          <a:noFill/>
        </p:spPr>
        <p:txBody>
          <a:bodyPr wrap="square" rtlCol="0">
            <a:spAutoFit/>
          </a:bodyPr>
          <a:lstStyle/>
          <a:p>
            <a:r>
              <a:rPr lang="ja-JP" altLang="en-US" sz="900" dirty="0">
                <a:latin typeface="Yu Gothic UI" panose="020B0500000000000000" pitchFamily="50" charset="-128"/>
                <a:ea typeface="Yu Gothic UI" panose="020B0500000000000000" pitchFamily="50" charset="-128"/>
                <a:cs typeface="Aharoni" panose="02010803020104030203" pitchFamily="2" charset="-79"/>
              </a:rPr>
              <a:t>出典：</a:t>
            </a:r>
            <a:r>
              <a:rPr lang="ja-JP" altLang="en-US" sz="900" dirty="0">
                <a:latin typeface="Yu Gothic UI" panose="020B0500000000000000" pitchFamily="50" charset="-128"/>
                <a:ea typeface="Yu Gothic UI" panose="020B0500000000000000" pitchFamily="50" charset="-128"/>
              </a:rPr>
              <a:t>日本整形外科スポーツ医学会</a:t>
            </a:r>
          </a:p>
        </p:txBody>
      </p:sp>
    </p:spTree>
    <p:extLst>
      <p:ext uri="{BB962C8B-B14F-4D97-AF65-F5344CB8AC3E}">
        <p14:creationId xmlns:p14="http://schemas.microsoft.com/office/powerpoint/2010/main" val="1869958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Tm="3636">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7540" t="11441" r="3715" b="5504"/>
          <a:stretch/>
        </p:blipFill>
        <p:spPr>
          <a:xfrm rot="60000">
            <a:off x="1645392" y="2051474"/>
            <a:ext cx="7257960" cy="5094417"/>
          </a:xfrm>
        </p:spPr>
      </p:pic>
      <p:sp>
        <p:nvSpPr>
          <p:cNvPr id="5" name="タイトル 1">
            <a:extLst>
              <a:ext uri="{FF2B5EF4-FFF2-40B4-BE49-F238E27FC236}">
                <a16:creationId xmlns:a16="http://schemas.microsoft.com/office/drawing/2014/main" id="{D20EF2E5-1440-44D3-B790-B9C60487833F}"/>
              </a:ext>
            </a:extLst>
          </p:cNvPr>
          <p:cNvSpPr txBox="1">
            <a:spLocks/>
          </p:cNvSpPr>
          <p:nvPr/>
        </p:nvSpPr>
        <p:spPr>
          <a:xfrm>
            <a:off x="1159790" y="468000"/>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第５中足骨近位部骨折（ジョーンズ骨折）</a:t>
            </a:r>
          </a:p>
        </p:txBody>
      </p:sp>
      <p:grpSp>
        <p:nvGrpSpPr>
          <p:cNvPr id="6" name="グループ化 5">
            <a:extLst>
              <a:ext uri="{FF2B5EF4-FFF2-40B4-BE49-F238E27FC236}">
                <a16:creationId xmlns:a16="http://schemas.microsoft.com/office/drawing/2014/main" id="{C59BAF85-AD3B-4AA0-B480-86897A63A808}"/>
              </a:ext>
            </a:extLst>
          </p:cNvPr>
          <p:cNvGrpSpPr/>
          <p:nvPr/>
        </p:nvGrpSpPr>
        <p:grpSpPr>
          <a:xfrm>
            <a:off x="683170" y="525517"/>
            <a:ext cx="427497" cy="415776"/>
            <a:chOff x="683170" y="525517"/>
            <a:chExt cx="427497" cy="415776"/>
          </a:xfrm>
        </p:grpSpPr>
        <p:sp>
          <p:nvSpPr>
            <p:cNvPr id="7" name="四角形: 角を丸くする 6">
              <a:extLst>
                <a:ext uri="{FF2B5EF4-FFF2-40B4-BE49-F238E27FC236}">
                  <a16:creationId xmlns:a16="http://schemas.microsoft.com/office/drawing/2014/main" id="{3C8DE80D-C607-44A5-8EF5-B56CABDEE358}"/>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8DC0D23-5E11-4717-BE2D-F724505B2892}"/>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C328054F-62C7-4C79-9592-942994516052}"/>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910C0AC8-AFD9-4A61-A338-E181453C0C3A}"/>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テキスト ボックス 10">
            <a:extLst>
              <a:ext uri="{FF2B5EF4-FFF2-40B4-BE49-F238E27FC236}">
                <a16:creationId xmlns:a16="http://schemas.microsoft.com/office/drawing/2014/main" id="{BC0B5793-523F-45A3-BADC-0104F1E0D97E}"/>
              </a:ext>
            </a:extLst>
          </p:cNvPr>
          <p:cNvSpPr txBox="1"/>
          <p:nvPr/>
        </p:nvSpPr>
        <p:spPr>
          <a:xfrm>
            <a:off x="644419" y="7120455"/>
            <a:ext cx="2253215" cy="230832"/>
          </a:xfrm>
          <a:prstGeom prst="rect">
            <a:avLst/>
          </a:prstGeom>
          <a:noFill/>
        </p:spPr>
        <p:txBody>
          <a:bodyPr wrap="square" rtlCol="0">
            <a:spAutoFit/>
          </a:bodyPr>
          <a:lstStyle/>
          <a:p>
            <a:r>
              <a:rPr lang="ja-JP" altLang="en-US" sz="900" dirty="0">
                <a:latin typeface="Yu Gothic UI" panose="020B0500000000000000" pitchFamily="50" charset="-128"/>
                <a:ea typeface="Yu Gothic UI" panose="020B0500000000000000" pitchFamily="50" charset="-128"/>
                <a:cs typeface="Aharoni" panose="02010803020104030203" pitchFamily="2" charset="-79"/>
              </a:rPr>
              <a:t>出典：</a:t>
            </a:r>
            <a:r>
              <a:rPr lang="ja-JP" altLang="en-US" sz="900" dirty="0">
                <a:latin typeface="Yu Gothic UI" panose="020B0500000000000000" pitchFamily="50" charset="-128"/>
                <a:ea typeface="Yu Gothic UI" panose="020B0500000000000000" pitchFamily="50" charset="-128"/>
              </a:rPr>
              <a:t>日本整形外科スポーツ医学会</a:t>
            </a:r>
          </a:p>
        </p:txBody>
      </p:sp>
    </p:spTree>
    <p:extLst>
      <p:ext uri="{BB962C8B-B14F-4D97-AF65-F5344CB8AC3E}">
        <p14:creationId xmlns:p14="http://schemas.microsoft.com/office/powerpoint/2010/main" val="29285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Tm="3636">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22789" r="47617" b="53872"/>
          <a:stretch/>
        </p:blipFill>
        <p:spPr>
          <a:xfrm>
            <a:off x="1071035" y="1691605"/>
            <a:ext cx="8606045" cy="5400600"/>
          </a:xfrm>
        </p:spPr>
      </p:pic>
      <p:sp>
        <p:nvSpPr>
          <p:cNvPr id="5" name="タイトル 1">
            <a:extLst>
              <a:ext uri="{FF2B5EF4-FFF2-40B4-BE49-F238E27FC236}">
                <a16:creationId xmlns:a16="http://schemas.microsoft.com/office/drawing/2014/main" id="{1397C60E-3E05-4ADB-A484-8E7C44F5958E}"/>
              </a:ext>
            </a:extLst>
          </p:cNvPr>
          <p:cNvSpPr>
            <a:spLocks noGrp="1"/>
          </p:cNvSpPr>
          <p:nvPr>
            <p:ph type="title"/>
          </p:nvPr>
        </p:nvSpPr>
        <p:spPr>
          <a:xfrm>
            <a:off x="1159790" y="468000"/>
            <a:ext cx="9071610" cy="617483"/>
          </a:xfrm>
        </p:spPr>
        <p:txBody>
          <a:bodyPr>
            <a:noAutofit/>
          </a:bodyPr>
          <a:lstStyle/>
          <a:p>
            <a:r>
              <a:rPr lang="en-US" altLang="ja-JP" sz="3600" b="1" dirty="0">
                <a:latin typeface="游ゴシック" panose="020B0400000000000000" pitchFamily="50" charset="-128"/>
                <a:ea typeface="游ゴシック" panose="020B0400000000000000" pitchFamily="50" charset="-128"/>
              </a:rPr>
              <a:t>R I C E </a:t>
            </a:r>
            <a:r>
              <a:rPr lang="ja-JP" altLang="en-US" sz="3600" b="1" dirty="0">
                <a:latin typeface="游ゴシック" panose="020B0400000000000000" pitchFamily="50" charset="-128"/>
                <a:ea typeface="游ゴシック" panose="020B0400000000000000" pitchFamily="50" charset="-128"/>
              </a:rPr>
              <a:t>処置（</a:t>
            </a:r>
            <a:r>
              <a:rPr lang="en-US" altLang="ja-JP" sz="3600" b="1" dirty="0">
                <a:latin typeface="游ゴシック" panose="020B0400000000000000" pitchFamily="50" charset="-128"/>
                <a:ea typeface="游ゴシック" panose="020B0400000000000000" pitchFamily="50" charset="-128"/>
              </a:rPr>
              <a:t>Rest </a:t>
            </a:r>
            <a:r>
              <a:rPr lang="ja-JP" altLang="en-US" sz="3600" b="1" dirty="0">
                <a:latin typeface="游ゴシック" panose="020B0400000000000000" pitchFamily="50" charset="-128"/>
                <a:ea typeface="游ゴシック" panose="020B0400000000000000" pitchFamily="50" charset="-128"/>
              </a:rPr>
              <a:t>安静</a:t>
            </a:r>
            <a:r>
              <a:rPr lang="en-US" altLang="ja-JP" sz="3600" b="1" dirty="0">
                <a:latin typeface="游ゴシック" panose="020B0400000000000000" pitchFamily="50" charset="-128"/>
                <a:ea typeface="游ゴシック" panose="020B0400000000000000" pitchFamily="50" charset="-128"/>
              </a:rPr>
              <a:t>)</a:t>
            </a:r>
          </a:p>
        </p:txBody>
      </p:sp>
      <p:grpSp>
        <p:nvGrpSpPr>
          <p:cNvPr id="6" name="グループ化 5">
            <a:extLst>
              <a:ext uri="{FF2B5EF4-FFF2-40B4-BE49-F238E27FC236}">
                <a16:creationId xmlns:a16="http://schemas.microsoft.com/office/drawing/2014/main" id="{B0BEAB7E-454D-4BAE-BFEA-8BD7324C0D53}"/>
              </a:ext>
            </a:extLst>
          </p:cNvPr>
          <p:cNvGrpSpPr/>
          <p:nvPr/>
        </p:nvGrpSpPr>
        <p:grpSpPr>
          <a:xfrm>
            <a:off x="683170" y="525517"/>
            <a:ext cx="427497" cy="415776"/>
            <a:chOff x="683170" y="525517"/>
            <a:chExt cx="427497" cy="415776"/>
          </a:xfrm>
        </p:grpSpPr>
        <p:sp>
          <p:nvSpPr>
            <p:cNvPr id="7" name="四角形: 角を丸くする 6">
              <a:extLst>
                <a:ext uri="{FF2B5EF4-FFF2-40B4-BE49-F238E27FC236}">
                  <a16:creationId xmlns:a16="http://schemas.microsoft.com/office/drawing/2014/main" id="{C438A52D-D3E4-4174-9219-03324278AF4D}"/>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545317C-E497-45A6-B98B-557D54740460}"/>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EED44A48-B4FF-497D-A623-D4D72059D029}"/>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40541F30-3B33-4071-BB23-4DB2D3EA0C2E}"/>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テキスト ボックス 10">
            <a:extLst>
              <a:ext uri="{FF2B5EF4-FFF2-40B4-BE49-F238E27FC236}">
                <a16:creationId xmlns:a16="http://schemas.microsoft.com/office/drawing/2014/main" id="{56A0B917-2F6A-4F64-AFA7-C4BBE8107534}"/>
              </a:ext>
            </a:extLst>
          </p:cNvPr>
          <p:cNvSpPr txBox="1"/>
          <p:nvPr/>
        </p:nvSpPr>
        <p:spPr>
          <a:xfrm>
            <a:off x="644419" y="7120455"/>
            <a:ext cx="2253215" cy="230832"/>
          </a:xfrm>
          <a:prstGeom prst="rect">
            <a:avLst/>
          </a:prstGeom>
          <a:noFill/>
        </p:spPr>
        <p:txBody>
          <a:bodyPr wrap="square" rtlCol="0">
            <a:spAutoFit/>
          </a:bodyPr>
          <a:lstStyle/>
          <a:p>
            <a:r>
              <a:rPr lang="ja-JP" altLang="en-US" sz="900" dirty="0">
                <a:latin typeface="Yu Gothic UI" panose="020B0500000000000000" pitchFamily="50" charset="-128"/>
                <a:ea typeface="Yu Gothic UI" panose="020B0500000000000000" pitchFamily="50" charset="-128"/>
                <a:cs typeface="Aharoni" panose="02010803020104030203" pitchFamily="2" charset="-79"/>
              </a:rPr>
              <a:t>出典：</a:t>
            </a:r>
            <a:r>
              <a:rPr lang="ja-JP" altLang="en-US" sz="900" dirty="0">
                <a:latin typeface="Yu Gothic UI" panose="020B0500000000000000" pitchFamily="50" charset="-128"/>
                <a:ea typeface="Yu Gothic UI" panose="020B0500000000000000" pitchFamily="50" charset="-128"/>
              </a:rPr>
              <a:t>日本整形外科スポーツ医学会</a:t>
            </a:r>
          </a:p>
        </p:txBody>
      </p:sp>
    </p:spTree>
    <p:extLst>
      <p:ext uri="{BB962C8B-B14F-4D97-AF65-F5344CB8AC3E}">
        <p14:creationId xmlns:p14="http://schemas.microsoft.com/office/powerpoint/2010/main" val="20511086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img028"/>
          <p:cNvPicPr>
            <a:picLocks noChangeAspect="1" noChangeArrowheads="1"/>
          </p:cNvPicPr>
          <p:nvPr/>
        </p:nvPicPr>
        <p:blipFill>
          <a:blip r:embed="rId3">
            <a:extLst>
              <a:ext uri="{28A0092B-C50C-407E-A947-70E740481C1C}">
                <a14:useLocalDpi xmlns:a14="http://schemas.microsoft.com/office/drawing/2010/main" val="0"/>
              </a:ext>
            </a:extLst>
          </a:blip>
          <a:srcRect l="1819" t="4814" r="3636" b="7913"/>
          <a:stretch>
            <a:fillRect/>
          </a:stretch>
        </p:blipFill>
        <p:spPr bwMode="auto">
          <a:xfrm>
            <a:off x="1025426" y="1175355"/>
            <a:ext cx="8640960" cy="5899117"/>
          </a:xfrm>
          <a:prstGeom prst="rect">
            <a:avLst/>
          </a:prstGeom>
          <a:noFill/>
          <a:extLst>
            <a:ext uri="{909E8E84-426E-40DD-AFC4-6F175D3DCCD1}">
              <a14:hiddenFill xmlns:a14="http://schemas.microsoft.com/office/drawing/2010/main">
                <a:solidFill>
                  <a:srgbClr val="FFFFFF"/>
                </a:solidFill>
              </a14:hiddenFill>
            </a:ext>
          </a:extLst>
        </p:spPr>
      </p:pic>
      <p:sp>
        <p:nvSpPr>
          <p:cNvPr id="4" name="タイトル 1">
            <a:extLst>
              <a:ext uri="{FF2B5EF4-FFF2-40B4-BE49-F238E27FC236}">
                <a16:creationId xmlns:a16="http://schemas.microsoft.com/office/drawing/2014/main" id="{9E51A041-C3EB-47B9-A6DF-58396C81046B}"/>
              </a:ext>
            </a:extLst>
          </p:cNvPr>
          <p:cNvSpPr txBox="1">
            <a:spLocks/>
          </p:cNvSpPr>
          <p:nvPr/>
        </p:nvSpPr>
        <p:spPr>
          <a:xfrm>
            <a:off x="1159790" y="468000"/>
            <a:ext cx="9071610" cy="617483"/>
          </a:xfrm>
          <a:prstGeom prst="rect">
            <a:avLst/>
          </a:prstGeom>
        </p:spPr>
        <p:txBody>
          <a:bodyP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腰椎分離症</a:t>
            </a:r>
          </a:p>
        </p:txBody>
      </p:sp>
      <p:grpSp>
        <p:nvGrpSpPr>
          <p:cNvPr id="5" name="グループ化 4">
            <a:extLst>
              <a:ext uri="{FF2B5EF4-FFF2-40B4-BE49-F238E27FC236}">
                <a16:creationId xmlns:a16="http://schemas.microsoft.com/office/drawing/2014/main" id="{14D33BEE-B6AD-4996-893D-1537CCFFD82D}"/>
              </a:ext>
            </a:extLst>
          </p:cNvPr>
          <p:cNvGrpSpPr/>
          <p:nvPr/>
        </p:nvGrpSpPr>
        <p:grpSpPr>
          <a:xfrm>
            <a:off x="683170" y="525517"/>
            <a:ext cx="427497" cy="415776"/>
            <a:chOff x="683170" y="525517"/>
            <a:chExt cx="427497" cy="415776"/>
          </a:xfrm>
        </p:grpSpPr>
        <p:sp>
          <p:nvSpPr>
            <p:cNvPr id="6" name="四角形: 角を丸くする 5">
              <a:extLst>
                <a:ext uri="{FF2B5EF4-FFF2-40B4-BE49-F238E27FC236}">
                  <a16:creationId xmlns:a16="http://schemas.microsoft.com/office/drawing/2014/main" id="{65050013-677F-4DC4-8B11-5BDFA27372DA}"/>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66E1E9F2-48FD-442C-B1C8-6FF1F656D085}"/>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12FF3145-7346-4E4C-AA4D-302693B69174}"/>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ADC3D533-9E5E-4A10-B9E9-F78E5E89D2C8}"/>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09704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59790" y="443365"/>
            <a:ext cx="1296027" cy="617483"/>
          </a:xfrm>
        </p:spPr>
        <p:txBody>
          <a:bodyPr>
            <a:noAutofit/>
          </a:bodyPr>
          <a:lstStyle/>
          <a:p>
            <a:pPr algn="l"/>
            <a:r>
              <a:rPr lang="ja-JP" altLang="en-US" sz="3600" b="1" dirty="0">
                <a:latin typeface="游ゴシック" panose="020B0400000000000000" pitchFamily="50" charset="-128"/>
                <a:ea typeface="游ゴシック" panose="020B0400000000000000" pitchFamily="50" charset="-128"/>
              </a:rPr>
              <a:t>作成</a:t>
            </a:r>
            <a:endParaRPr kumimoji="1" lang="ja-JP" altLang="en-US" sz="3600" b="1" dirty="0">
              <a:latin typeface="游ゴシック" panose="020B0400000000000000" pitchFamily="50" charset="-128"/>
              <a:ea typeface="游ゴシック" panose="020B0400000000000000" pitchFamily="50" charset="-128"/>
            </a:endParaRPr>
          </a:p>
        </p:txBody>
      </p:sp>
      <p:sp>
        <p:nvSpPr>
          <p:cNvPr id="3" name="コンテンツ プレースホルダー 2"/>
          <p:cNvSpPr>
            <a:spLocks noGrp="1"/>
          </p:cNvSpPr>
          <p:nvPr>
            <p:ph idx="1"/>
          </p:nvPr>
        </p:nvSpPr>
        <p:spPr>
          <a:xfrm>
            <a:off x="291179" y="1403258"/>
            <a:ext cx="10109453" cy="5820502"/>
          </a:xfrm>
        </p:spPr>
        <p:txBody>
          <a:bodyPr>
            <a:noAutofit/>
          </a:bodyPr>
          <a:lstStyle/>
          <a:p>
            <a:pPr marL="0" indent="0">
              <a:lnSpc>
                <a:spcPct val="120000"/>
              </a:lnSpc>
              <a:spcBef>
                <a:spcPts val="0"/>
              </a:spcBef>
              <a:spcAft>
                <a:spcPts val="2000"/>
              </a:spcAft>
              <a:buNone/>
            </a:pPr>
            <a:r>
              <a:rPr lang="ja-JP" altLang="en-US" sz="2800" dirty="0">
                <a:latin typeface="HGS明朝E" panose="02020900000000000000" pitchFamily="18" charset="-128"/>
                <a:ea typeface="HGS明朝E" panose="02020900000000000000" pitchFamily="18" charset="-128"/>
              </a:rPr>
              <a:t>学校医委員会委員　</a:t>
            </a:r>
            <a:r>
              <a:rPr lang="ja-JP" altLang="en-US" sz="1600" dirty="0">
                <a:latin typeface="ＭＳ 明朝" panose="02020609040205080304" pitchFamily="17" charset="-128"/>
                <a:ea typeface="ＭＳ 明朝" panose="02020609040205080304" pitchFamily="17" charset="-128"/>
              </a:rPr>
              <a:t>任期：自）令和元年８月２７日　～　至）令和３年５月３１日</a:t>
            </a:r>
            <a:endParaRPr lang="ja-JP" altLang="ja-JP" sz="2800" dirty="0">
              <a:latin typeface="ＭＳ 明朝" panose="02020609040205080304" pitchFamily="17" charset="-128"/>
              <a:ea typeface="ＭＳ 明朝" panose="02020609040205080304" pitchFamily="17" charset="-128"/>
            </a:endParaRPr>
          </a:p>
          <a:p>
            <a:pPr marL="0" indent="0">
              <a:spcBef>
                <a:spcPts val="0"/>
              </a:spcBef>
              <a:spcAft>
                <a:spcPts val="1200"/>
              </a:spcAft>
              <a:buNone/>
            </a:pPr>
            <a:r>
              <a:rPr lang="ja-JP" altLang="en-US" sz="2200" dirty="0">
                <a:latin typeface="HGS明朝E" panose="02020900000000000000" pitchFamily="18" charset="-128"/>
                <a:ea typeface="HGS明朝E" panose="02020900000000000000" pitchFamily="18" charset="-128"/>
              </a:rPr>
              <a:t>委員長　　</a:t>
            </a:r>
            <a:r>
              <a:rPr lang="zh-TW" altLang="en-US" sz="2200" dirty="0">
                <a:latin typeface="HGS明朝E" panose="02020900000000000000" pitchFamily="18" charset="-128"/>
                <a:ea typeface="HGS明朝E" panose="02020900000000000000" pitchFamily="18" charset="-128"/>
              </a:rPr>
              <a:t>東川　泰之</a:t>
            </a:r>
            <a:r>
              <a:rPr lang="ja-JP" altLang="en-US" sz="2000" dirty="0">
                <a:latin typeface="HGS明朝E" panose="02020900000000000000" pitchFamily="18" charset="-128"/>
                <a:ea typeface="HGS明朝E" panose="02020900000000000000" pitchFamily="18" charset="-128"/>
              </a:rPr>
              <a:t>（</a:t>
            </a:r>
            <a:r>
              <a:rPr lang="zh-CN" altLang="en-US" sz="2000" dirty="0">
                <a:latin typeface="HGS明朝E" panose="02020900000000000000" pitchFamily="18" charset="-128"/>
                <a:ea typeface="HGS明朝E" panose="02020900000000000000" pitchFamily="18" charset="-128"/>
              </a:rPr>
              <a:t>足立区医師会</a:t>
            </a:r>
            <a:r>
              <a:rPr lang="ja-JP" altLang="en-US" sz="2000" dirty="0">
                <a:latin typeface="HGS明朝E" panose="02020900000000000000" pitchFamily="18" charset="-128"/>
                <a:ea typeface="HGS明朝E" panose="02020900000000000000" pitchFamily="18" charset="-128"/>
              </a:rPr>
              <a:t>）　</a:t>
            </a:r>
            <a:r>
              <a:rPr lang="ja-JP" altLang="en-US" sz="2200" dirty="0">
                <a:latin typeface="HGS明朝E" panose="02020900000000000000" pitchFamily="18" charset="-128"/>
                <a:ea typeface="HGS明朝E" panose="02020900000000000000" pitchFamily="18" charset="-128"/>
              </a:rPr>
              <a:t>委員　　</a:t>
            </a:r>
            <a:r>
              <a:rPr lang="zh-TW" altLang="en-US" sz="2200" dirty="0">
                <a:latin typeface="HGS明朝E" panose="02020900000000000000" pitchFamily="18" charset="-128"/>
                <a:ea typeface="HGS明朝E" panose="02020900000000000000" pitchFamily="18" charset="-128"/>
              </a:rPr>
              <a:t>東　　哲徳</a:t>
            </a:r>
            <a:r>
              <a:rPr lang="ja-JP" altLang="en-US" sz="2000" dirty="0">
                <a:latin typeface="HGS明朝E" panose="02020900000000000000" pitchFamily="18" charset="-128"/>
                <a:ea typeface="HGS明朝E" panose="02020900000000000000" pitchFamily="18" charset="-128"/>
              </a:rPr>
              <a:t>（</a:t>
            </a:r>
            <a:r>
              <a:rPr lang="zh-CN" altLang="en-US" sz="2000" dirty="0">
                <a:latin typeface="HGS明朝E" panose="02020900000000000000" pitchFamily="18" charset="-128"/>
                <a:ea typeface="HGS明朝E" panose="02020900000000000000" pitchFamily="18" charset="-128"/>
              </a:rPr>
              <a:t>渋谷区医師会</a:t>
            </a:r>
            <a:r>
              <a:rPr lang="ja-JP" altLang="en-US" sz="2000" dirty="0">
                <a:latin typeface="HGS明朝E" panose="02020900000000000000" pitchFamily="18" charset="-128"/>
                <a:ea typeface="HGS明朝E" panose="02020900000000000000" pitchFamily="18" charset="-128"/>
              </a:rPr>
              <a:t>）</a:t>
            </a:r>
            <a:endParaRPr lang="en-US" altLang="zh-TW" sz="2000" dirty="0">
              <a:latin typeface="HGS明朝E" panose="02020900000000000000" pitchFamily="18" charset="-128"/>
              <a:ea typeface="HGS明朝E" panose="02020900000000000000" pitchFamily="18" charset="-128"/>
            </a:endParaRPr>
          </a:p>
          <a:p>
            <a:pPr marL="0" indent="0">
              <a:spcBef>
                <a:spcPts val="0"/>
              </a:spcBef>
              <a:spcAft>
                <a:spcPts val="1200"/>
              </a:spcAft>
              <a:buNone/>
            </a:pPr>
            <a:r>
              <a:rPr lang="ja-JP" altLang="en-US" sz="2200" dirty="0">
                <a:latin typeface="HGS明朝E" panose="02020900000000000000" pitchFamily="18" charset="-128"/>
                <a:ea typeface="HGS明朝E" panose="02020900000000000000" pitchFamily="18" charset="-128"/>
              </a:rPr>
              <a:t>副委員長　山田　正興</a:t>
            </a:r>
            <a:r>
              <a:rPr lang="ja-JP" altLang="en-US" sz="2000" dirty="0">
                <a:latin typeface="HGS明朝E" panose="02020900000000000000" pitchFamily="18" charset="-128"/>
                <a:ea typeface="HGS明朝E" panose="02020900000000000000" pitchFamily="18" charset="-128"/>
              </a:rPr>
              <a:t>（</a:t>
            </a:r>
            <a:r>
              <a:rPr lang="zh-CN" altLang="en-US" sz="2000" dirty="0">
                <a:latin typeface="HGS明朝E" panose="02020900000000000000" pitchFamily="18" charset="-128"/>
                <a:ea typeface="HGS明朝E" panose="02020900000000000000" pitchFamily="18" charset="-128"/>
              </a:rPr>
              <a:t>中野区医師会</a:t>
            </a:r>
            <a:r>
              <a:rPr lang="ja-JP" altLang="en-US" sz="2000" dirty="0">
                <a:latin typeface="HGS明朝E" panose="02020900000000000000" pitchFamily="18" charset="-128"/>
                <a:ea typeface="HGS明朝E" panose="02020900000000000000" pitchFamily="18" charset="-128"/>
              </a:rPr>
              <a:t>）　</a:t>
            </a:r>
            <a:r>
              <a:rPr lang="ja-JP" altLang="en-US" sz="2200" dirty="0">
                <a:latin typeface="HGS明朝E" panose="02020900000000000000" pitchFamily="18" charset="-128"/>
                <a:ea typeface="HGS明朝E" panose="02020900000000000000" pitchFamily="18" charset="-128"/>
              </a:rPr>
              <a:t>委員　　原田　　栄</a:t>
            </a:r>
            <a:r>
              <a:rPr lang="ja-JP" altLang="en-US" sz="2000" dirty="0">
                <a:latin typeface="HGS明朝E" panose="02020900000000000000" pitchFamily="18" charset="-128"/>
                <a:ea typeface="HGS明朝E" panose="02020900000000000000" pitchFamily="18" charset="-128"/>
              </a:rPr>
              <a:t>（</a:t>
            </a:r>
            <a:r>
              <a:rPr lang="zh-CN" altLang="en-US" sz="2000" dirty="0">
                <a:latin typeface="HGS明朝E" panose="02020900000000000000" pitchFamily="18" charset="-128"/>
                <a:ea typeface="HGS明朝E" panose="02020900000000000000" pitchFamily="18" charset="-128"/>
              </a:rPr>
              <a:t>杉並区医師会</a:t>
            </a:r>
            <a:r>
              <a:rPr lang="ja-JP" altLang="en-US" sz="2000" dirty="0">
                <a:latin typeface="HGS明朝E" panose="02020900000000000000" pitchFamily="18" charset="-128"/>
                <a:ea typeface="HGS明朝E" panose="02020900000000000000" pitchFamily="18" charset="-128"/>
              </a:rPr>
              <a:t>）</a:t>
            </a:r>
            <a:endParaRPr lang="en-US" altLang="ja-JP" sz="2000" dirty="0">
              <a:latin typeface="HGS明朝E" panose="02020900000000000000" pitchFamily="18" charset="-128"/>
              <a:ea typeface="HGS明朝E" panose="02020900000000000000" pitchFamily="18" charset="-128"/>
            </a:endParaRPr>
          </a:p>
          <a:p>
            <a:pPr marL="0" indent="0">
              <a:spcBef>
                <a:spcPts val="0"/>
              </a:spcBef>
              <a:spcAft>
                <a:spcPts val="1200"/>
              </a:spcAft>
              <a:buNone/>
            </a:pPr>
            <a:r>
              <a:rPr lang="ja-JP" altLang="en-US" sz="2200" dirty="0">
                <a:latin typeface="HGS明朝E" panose="02020900000000000000" pitchFamily="18" charset="-128"/>
                <a:ea typeface="HGS明朝E" panose="02020900000000000000" pitchFamily="18" charset="-128"/>
              </a:rPr>
              <a:t>委員　　　</a:t>
            </a:r>
            <a:r>
              <a:rPr lang="zh-TW" altLang="en-US" sz="2200" dirty="0">
                <a:latin typeface="HGS明朝E" panose="02020900000000000000" pitchFamily="18" charset="-128"/>
                <a:ea typeface="HGS明朝E" panose="02020900000000000000" pitchFamily="18" charset="-128"/>
              </a:rPr>
              <a:t>岡添　龍介</a:t>
            </a:r>
            <a:r>
              <a:rPr lang="ja-JP" altLang="en-US" sz="2000" dirty="0">
                <a:latin typeface="HGS明朝E" panose="02020900000000000000" pitchFamily="18" charset="-128"/>
                <a:ea typeface="HGS明朝E" panose="02020900000000000000" pitchFamily="18" charset="-128"/>
              </a:rPr>
              <a:t>（</a:t>
            </a:r>
            <a:r>
              <a:rPr lang="zh-CN" altLang="en-US" sz="2000" dirty="0">
                <a:latin typeface="HGS明朝E" panose="02020900000000000000" pitchFamily="18" charset="-128"/>
                <a:ea typeface="HGS明朝E" panose="02020900000000000000" pitchFamily="18" charset="-128"/>
              </a:rPr>
              <a:t>中央区医師会</a:t>
            </a:r>
            <a:r>
              <a:rPr lang="ja-JP" altLang="en-US" sz="2000" dirty="0">
                <a:latin typeface="HGS明朝E" panose="02020900000000000000" pitchFamily="18" charset="-128"/>
                <a:ea typeface="HGS明朝E" panose="02020900000000000000" pitchFamily="18" charset="-128"/>
              </a:rPr>
              <a:t>）　</a:t>
            </a:r>
            <a:r>
              <a:rPr lang="ja-JP" altLang="en-US" sz="2200" dirty="0">
                <a:latin typeface="HGS明朝E" panose="02020900000000000000" pitchFamily="18" charset="-128"/>
                <a:ea typeface="HGS明朝E" panose="02020900000000000000" pitchFamily="18" charset="-128"/>
              </a:rPr>
              <a:t>委員　　</a:t>
            </a:r>
            <a:r>
              <a:rPr lang="zh-TW" altLang="en-US" sz="2200" dirty="0">
                <a:latin typeface="HGS明朝E" panose="02020900000000000000" pitchFamily="18" charset="-128"/>
                <a:ea typeface="HGS明朝E" panose="02020900000000000000" pitchFamily="18" charset="-128"/>
              </a:rPr>
              <a:t>森山　正敏</a:t>
            </a:r>
            <a:r>
              <a:rPr lang="zh-TW" altLang="en-US" sz="2000" dirty="0">
                <a:latin typeface="HGS明朝E" panose="02020900000000000000" pitchFamily="18" charset="-128"/>
                <a:ea typeface="HGS明朝E" panose="02020900000000000000" pitchFamily="18" charset="-128"/>
              </a:rPr>
              <a:t>（田園調布医師会）</a:t>
            </a:r>
            <a:endParaRPr lang="en-US" altLang="zh-TW" sz="2000" dirty="0">
              <a:latin typeface="HGS明朝E" panose="02020900000000000000" pitchFamily="18" charset="-128"/>
              <a:ea typeface="HGS明朝E" panose="02020900000000000000" pitchFamily="18" charset="-128"/>
            </a:endParaRPr>
          </a:p>
          <a:p>
            <a:pPr marL="0" indent="0">
              <a:spcBef>
                <a:spcPts val="0"/>
              </a:spcBef>
              <a:spcAft>
                <a:spcPts val="1200"/>
              </a:spcAft>
              <a:buNone/>
            </a:pPr>
            <a:r>
              <a:rPr lang="ja-JP" altLang="en-US" sz="2200" dirty="0">
                <a:latin typeface="HGS明朝E" panose="02020900000000000000" pitchFamily="18" charset="-128"/>
                <a:ea typeface="HGS明朝E" panose="02020900000000000000" pitchFamily="18" charset="-128"/>
              </a:rPr>
              <a:t>委員　　　</a:t>
            </a:r>
            <a:r>
              <a:rPr lang="zh-TW" altLang="en-US" sz="2200" dirty="0">
                <a:latin typeface="HGS明朝E" panose="02020900000000000000" pitchFamily="18" charset="-128"/>
                <a:ea typeface="HGS明朝E" panose="02020900000000000000" pitchFamily="18" charset="-128"/>
              </a:rPr>
              <a:t>西島　由美</a:t>
            </a:r>
            <a:r>
              <a:rPr lang="ja-JP" altLang="en-US" sz="2000" dirty="0">
                <a:latin typeface="HGS明朝E" panose="02020900000000000000" pitchFamily="18" charset="-128"/>
                <a:ea typeface="HGS明朝E" panose="02020900000000000000" pitchFamily="18" charset="-128"/>
              </a:rPr>
              <a:t>（</a:t>
            </a:r>
            <a:r>
              <a:rPr lang="zh-CN" altLang="en-US" sz="2000" dirty="0">
                <a:latin typeface="HGS明朝E" panose="02020900000000000000" pitchFamily="18" charset="-128"/>
                <a:ea typeface="HGS明朝E" panose="02020900000000000000" pitchFamily="18" charset="-128"/>
              </a:rPr>
              <a:t>墨田区医師会</a:t>
            </a:r>
            <a:r>
              <a:rPr lang="ja-JP" altLang="en-US" sz="2000" dirty="0">
                <a:latin typeface="HGS明朝E" panose="02020900000000000000" pitchFamily="18" charset="-128"/>
                <a:ea typeface="HGS明朝E" panose="02020900000000000000" pitchFamily="18" charset="-128"/>
              </a:rPr>
              <a:t>）　</a:t>
            </a:r>
            <a:r>
              <a:rPr lang="ja-JP" altLang="en-US" sz="2200" dirty="0">
                <a:latin typeface="HGS明朝E" panose="02020900000000000000" pitchFamily="18" charset="-128"/>
                <a:ea typeface="HGS明朝E" panose="02020900000000000000" pitchFamily="18" charset="-128"/>
              </a:rPr>
              <a:t>委員　　富田　　香</a:t>
            </a:r>
            <a:r>
              <a:rPr lang="ja-JP" altLang="en-US" sz="2000" dirty="0">
                <a:latin typeface="HGS明朝E" panose="02020900000000000000" pitchFamily="18" charset="-128"/>
                <a:ea typeface="HGS明朝E" panose="02020900000000000000" pitchFamily="18" charset="-128"/>
              </a:rPr>
              <a:t>（豊島区医師会）</a:t>
            </a:r>
            <a:endParaRPr lang="en-US" altLang="zh-TW" sz="2000" dirty="0">
              <a:latin typeface="HGS明朝E" panose="02020900000000000000" pitchFamily="18" charset="-128"/>
              <a:ea typeface="HGS明朝E" panose="02020900000000000000" pitchFamily="18" charset="-128"/>
            </a:endParaRPr>
          </a:p>
          <a:p>
            <a:pPr marL="0" indent="0">
              <a:spcBef>
                <a:spcPts val="0"/>
              </a:spcBef>
              <a:spcAft>
                <a:spcPts val="1200"/>
              </a:spcAft>
              <a:buNone/>
            </a:pPr>
            <a:r>
              <a:rPr lang="ja-JP" altLang="en-US" sz="2200" dirty="0">
                <a:latin typeface="HGS明朝E" panose="02020900000000000000" pitchFamily="18" charset="-128"/>
                <a:ea typeface="HGS明朝E" panose="02020900000000000000" pitchFamily="18" charset="-128"/>
              </a:rPr>
              <a:t>委員　　　</a:t>
            </a:r>
            <a:r>
              <a:rPr lang="zh-CN" altLang="en-US" sz="2200" dirty="0">
                <a:latin typeface="HGS明朝E" panose="02020900000000000000" pitchFamily="18" charset="-128"/>
                <a:ea typeface="HGS明朝E" panose="02020900000000000000" pitchFamily="18" charset="-128"/>
              </a:rPr>
              <a:t>浅川　雅晴</a:t>
            </a:r>
            <a:r>
              <a:rPr lang="ja-JP" altLang="en-US" sz="2000" dirty="0">
                <a:latin typeface="HGS明朝E" panose="02020900000000000000" pitchFamily="18" charset="-128"/>
                <a:ea typeface="HGS明朝E" panose="02020900000000000000" pitchFamily="18" charset="-128"/>
              </a:rPr>
              <a:t>（</a:t>
            </a:r>
            <a:r>
              <a:rPr lang="zh-CN" altLang="en-US" sz="2000" dirty="0">
                <a:latin typeface="HGS明朝E" panose="02020900000000000000" pitchFamily="18" charset="-128"/>
                <a:ea typeface="HGS明朝E" panose="02020900000000000000" pitchFamily="18" charset="-128"/>
              </a:rPr>
              <a:t>江東区医師会</a:t>
            </a:r>
            <a:r>
              <a:rPr lang="ja-JP" altLang="en-US" sz="2000" dirty="0">
                <a:latin typeface="HGS明朝E" panose="02020900000000000000" pitchFamily="18" charset="-128"/>
                <a:ea typeface="HGS明朝E" panose="02020900000000000000" pitchFamily="18" charset="-128"/>
              </a:rPr>
              <a:t>）　</a:t>
            </a:r>
            <a:r>
              <a:rPr lang="ja-JP" altLang="en-US" sz="2200" dirty="0">
                <a:latin typeface="HGS明朝E" panose="02020900000000000000" pitchFamily="18" charset="-128"/>
                <a:ea typeface="HGS明朝E" panose="02020900000000000000" pitchFamily="18" charset="-128"/>
              </a:rPr>
              <a:t>委員　　</a:t>
            </a:r>
            <a:r>
              <a:rPr lang="zh-TW" altLang="en-US" sz="2200" dirty="0">
                <a:latin typeface="HGS明朝E" panose="02020900000000000000" pitchFamily="18" charset="-128"/>
                <a:ea typeface="HGS明朝E" panose="02020900000000000000" pitchFamily="18" charset="-128"/>
              </a:rPr>
              <a:t>岡田　知雄</a:t>
            </a:r>
            <a:r>
              <a:rPr lang="ja-JP" altLang="en-US" sz="2000" dirty="0">
                <a:latin typeface="HGS明朝E" panose="02020900000000000000" pitchFamily="18" charset="-128"/>
                <a:ea typeface="HGS明朝E" panose="02020900000000000000" pitchFamily="18" charset="-128"/>
              </a:rPr>
              <a:t>（日本大学医師会）</a:t>
            </a:r>
            <a:endParaRPr lang="en-US" altLang="ja-JP" sz="2000" dirty="0">
              <a:latin typeface="HGS明朝E" panose="02020900000000000000" pitchFamily="18" charset="-128"/>
              <a:ea typeface="HGS明朝E" panose="02020900000000000000" pitchFamily="18" charset="-128"/>
            </a:endParaRPr>
          </a:p>
          <a:p>
            <a:pPr marL="0" indent="0">
              <a:spcBef>
                <a:spcPts val="0"/>
              </a:spcBef>
              <a:spcAft>
                <a:spcPts val="1200"/>
              </a:spcAft>
              <a:buNone/>
            </a:pPr>
            <a:endParaRPr lang="en-US" altLang="ja-JP" sz="2000" dirty="0">
              <a:solidFill>
                <a:schemeClr val="accent6">
                  <a:lumMod val="75000"/>
                </a:schemeClr>
              </a:solidFill>
              <a:latin typeface="HGS明朝E" panose="02020900000000000000" pitchFamily="18" charset="-128"/>
              <a:ea typeface="HGS明朝E" panose="02020900000000000000" pitchFamily="18" charset="-128"/>
            </a:endParaRPr>
          </a:p>
          <a:p>
            <a:pPr marL="0" indent="0">
              <a:spcBef>
                <a:spcPts val="0"/>
              </a:spcBef>
              <a:spcAft>
                <a:spcPts val="1200"/>
              </a:spcAft>
              <a:buNone/>
            </a:pPr>
            <a:r>
              <a:rPr lang="ja-JP" altLang="en-US" sz="2800" dirty="0">
                <a:latin typeface="HGS明朝E" panose="02020900000000000000" pitchFamily="18" charset="-128"/>
                <a:ea typeface="HGS明朝E" panose="02020900000000000000" pitchFamily="18" charset="-128"/>
              </a:rPr>
              <a:t>東京都医師会理事</a:t>
            </a:r>
            <a:endParaRPr lang="en-US" altLang="ja-JP" sz="2800" dirty="0">
              <a:latin typeface="HGS明朝E" panose="02020900000000000000" pitchFamily="18" charset="-128"/>
              <a:ea typeface="HGS明朝E" panose="02020900000000000000" pitchFamily="18" charset="-128"/>
            </a:endParaRPr>
          </a:p>
          <a:p>
            <a:pPr marL="0" indent="0">
              <a:spcBef>
                <a:spcPts val="0"/>
              </a:spcBef>
              <a:spcAft>
                <a:spcPts val="1200"/>
              </a:spcAft>
              <a:buNone/>
            </a:pPr>
            <a:r>
              <a:rPr lang="ja-JP" altLang="en-US" sz="2200" dirty="0">
                <a:solidFill>
                  <a:schemeClr val="accent6">
                    <a:lumMod val="75000"/>
                  </a:schemeClr>
                </a:solidFill>
                <a:latin typeface="HGS明朝E" panose="02020900000000000000" pitchFamily="18" charset="-128"/>
                <a:ea typeface="HGS明朝E" panose="02020900000000000000" pitchFamily="18" charset="-128"/>
              </a:rPr>
              <a:t>　</a:t>
            </a:r>
            <a:r>
              <a:rPr lang="ja-JP" altLang="en-US" sz="2200" dirty="0">
                <a:latin typeface="HGS明朝E" panose="02020900000000000000" pitchFamily="18" charset="-128"/>
                <a:ea typeface="HGS明朝E" panose="02020900000000000000" pitchFamily="18" charset="-128"/>
              </a:rPr>
              <a:t>弘瀨　知江子</a:t>
            </a:r>
            <a:r>
              <a:rPr lang="ja-JP" altLang="en-US" sz="2000" dirty="0">
                <a:latin typeface="HGS明朝E" panose="02020900000000000000" pitchFamily="18" charset="-128"/>
                <a:ea typeface="HGS明朝E" panose="02020900000000000000" pitchFamily="18" charset="-128"/>
              </a:rPr>
              <a:t>（大森</a:t>
            </a:r>
            <a:r>
              <a:rPr lang="zh-CN" altLang="en-US" sz="2000" dirty="0">
                <a:latin typeface="HGS明朝E" panose="02020900000000000000" pitchFamily="18" charset="-128"/>
                <a:ea typeface="HGS明朝E" panose="02020900000000000000" pitchFamily="18" charset="-128"/>
              </a:rPr>
              <a:t>医師会</a:t>
            </a:r>
            <a:r>
              <a:rPr lang="ja-JP" altLang="en-US" sz="2000" dirty="0">
                <a:latin typeface="HGS明朝E" panose="02020900000000000000" pitchFamily="18" charset="-128"/>
                <a:ea typeface="HGS明朝E" panose="02020900000000000000" pitchFamily="18" charset="-128"/>
              </a:rPr>
              <a:t>）　</a:t>
            </a:r>
            <a:endParaRPr lang="en-US" altLang="ja-JP" sz="2000" dirty="0">
              <a:latin typeface="HGS明朝E" panose="02020900000000000000" pitchFamily="18" charset="-128"/>
              <a:ea typeface="HGS明朝E" panose="02020900000000000000" pitchFamily="18" charset="-128"/>
            </a:endParaRPr>
          </a:p>
          <a:p>
            <a:pPr marL="0" indent="0">
              <a:spcBef>
                <a:spcPts val="0"/>
              </a:spcBef>
              <a:spcAft>
                <a:spcPts val="1200"/>
              </a:spcAft>
              <a:buNone/>
            </a:pPr>
            <a:r>
              <a:rPr lang="ja-JP" altLang="en-US" sz="2200" dirty="0">
                <a:latin typeface="HGS明朝E" panose="02020900000000000000" pitchFamily="18" charset="-128"/>
                <a:ea typeface="HGS明朝E" panose="02020900000000000000" pitchFamily="18" charset="-128"/>
              </a:rPr>
              <a:t>　川上　一　恵</a:t>
            </a:r>
            <a:r>
              <a:rPr lang="ja-JP" altLang="en-US" sz="2000" dirty="0">
                <a:latin typeface="HGS明朝E" panose="02020900000000000000" pitchFamily="18" charset="-128"/>
                <a:ea typeface="HGS明朝E" panose="02020900000000000000" pitchFamily="18" charset="-128"/>
              </a:rPr>
              <a:t>（渋谷区</a:t>
            </a:r>
            <a:r>
              <a:rPr lang="zh-CN" altLang="en-US" sz="2000" dirty="0">
                <a:latin typeface="HGS明朝E" panose="02020900000000000000" pitchFamily="18" charset="-128"/>
                <a:ea typeface="HGS明朝E" panose="02020900000000000000" pitchFamily="18" charset="-128"/>
              </a:rPr>
              <a:t>医師会</a:t>
            </a:r>
            <a:r>
              <a:rPr lang="ja-JP" altLang="en-US" sz="2000" dirty="0">
                <a:latin typeface="HGS明朝E" panose="02020900000000000000" pitchFamily="18" charset="-128"/>
                <a:ea typeface="HGS明朝E" panose="02020900000000000000" pitchFamily="18" charset="-128"/>
              </a:rPr>
              <a:t>）　</a:t>
            </a:r>
            <a:endParaRPr lang="ja-JP" altLang="en-US" sz="2000" dirty="0">
              <a:solidFill>
                <a:schemeClr val="accent6">
                  <a:lumMod val="75000"/>
                </a:schemeClr>
              </a:solidFill>
              <a:latin typeface="HGS明朝E" panose="02020900000000000000" pitchFamily="18" charset="-128"/>
              <a:ea typeface="HGS明朝E" panose="02020900000000000000" pitchFamily="18" charset="-128"/>
            </a:endParaRPr>
          </a:p>
          <a:p>
            <a:pPr marL="0" indent="0">
              <a:spcBef>
                <a:spcPts val="0"/>
              </a:spcBef>
              <a:spcAft>
                <a:spcPts val="600"/>
              </a:spcAft>
              <a:buNone/>
            </a:pPr>
            <a:endParaRPr lang="en-US" altLang="zh-TW" sz="2000" dirty="0">
              <a:solidFill>
                <a:schemeClr val="accent6">
                  <a:lumMod val="75000"/>
                </a:schemeClr>
              </a:solidFill>
              <a:latin typeface="HGS明朝E" panose="02020900000000000000" pitchFamily="18" charset="-128"/>
              <a:ea typeface="HGS明朝E" panose="02020900000000000000" pitchFamily="18" charset="-128"/>
            </a:endParaRPr>
          </a:p>
          <a:p>
            <a:pPr marL="0" indent="0">
              <a:spcBef>
                <a:spcPts val="0"/>
              </a:spcBef>
              <a:spcAft>
                <a:spcPts val="600"/>
              </a:spcAft>
              <a:buNone/>
            </a:pPr>
            <a:endParaRPr lang="en-US" altLang="ja-JP" sz="2000" dirty="0">
              <a:solidFill>
                <a:schemeClr val="accent6">
                  <a:lumMod val="75000"/>
                </a:schemeClr>
              </a:solidFill>
              <a:latin typeface="HGS明朝E" panose="02020900000000000000" pitchFamily="18" charset="-128"/>
              <a:ea typeface="HGS明朝E" panose="02020900000000000000" pitchFamily="18" charset="-128"/>
            </a:endParaRPr>
          </a:p>
          <a:p>
            <a:pPr marL="0" indent="0">
              <a:buNone/>
            </a:pPr>
            <a:endParaRPr kumimoji="1" lang="ja-JP" altLang="en-US" sz="2800" dirty="0">
              <a:latin typeface="游ゴシック Medium" panose="020B0500000000000000" pitchFamily="50" charset="-128"/>
              <a:ea typeface="游ゴシック Medium" panose="020B0500000000000000" pitchFamily="50" charset="-128"/>
            </a:endParaRPr>
          </a:p>
        </p:txBody>
      </p:sp>
      <p:grpSp>
        <p:nvGrpSpPr>
          <p:cNvPr id="5" name="グループ化 4">
            <a:extLst>
              <a:ext uri="{FF2B5EF4-FFF2-40B4-BE49-F238E27FC236}">
                <a16:creationId xmlns:a16="http://schemas.microsoft.com/office/drawing/2014/main" id="{62D82EAE-7CF3-496A-93C6-A01008324074}"/>
              </a:ext>
            </a:extLst>
          </p:cNvPr>
          <p:cNvGrpSpPr/>
          <p:nvPr/>
        </p:nvGrpSpPr>
        <p:grpSpPr>
          <a:xfrm>
            <a:off x="683170" y="525517"/>
            <a:ext cx="427497" cy="415776"/>
            <a:chOff x="683170" y="525517"/>
            <a:chExt cx="427497" cy="415776"/>
          </a:xfrm>
        </p:grpSpPr>
        <p:sp>
          <p:nvSpPr>
            <p:cNvPr id="6" name="四角形: 角を丸くする 5">
              <a:extLst>
                <a:ext uri="{FF2B5EF4-FFF2-40B4-BE49-F238E27FC236}">
                  <a16:creationId xmlns:a16="http://schemas.microsoft.com/office/drawing/2014/main" id="{EED55A0A-8942-47A9-8239-2F9A9CA630FA}"/>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B16A9EC6-974F-4BEE-95CD-B96A5622A576}"/>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4A5AB48-AE5A-45BF-A150-556B55834081}"/>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7BAA5B0F-DDB6-48B4-B302-69EDA7A49663}"/>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888171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Tm="3636">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56770" r="48170" b="7117"/>
          <a:stretch/>
        </p:blipFill>
        <p:spPr>
          <a:xfrm>
            <a:off x="2321570" y="1144324"/>
            <a:ext cx="6379562" cy="5926686"/>
          </a:xfrm>
        </p:spPr>
      </p:pic>
      <p:sp>
        <p:nvSpPr>
          <p:cNvPr id="5" name="タイトル 1">
            <a:extLst>
              <a:ext uri="{FF2B5EF4-FFF2-40B4-BE49-F238E27FC236}">
                <a16:creationId xmlns:a16="http://schemas.microsoft.com/office/drawing/2014/main" id="{42AFD5B1-47EB-4CBB-8CC4-E44E2862B29C}"/>
              </a:ext>
            </a:extLst>
          </p:cNvPr>
          <p:cNvSpPr>
            <a:spLocks noGrp="1"/>
          </p:cNvSpPr>
          <p:nvPr>
            <p:ph type="title"/>
          </p:nvPr>
        </p:nvSpPr>
        <p:spPr>
          <a:xfrm>
            <a:off x="1159790" y="468000"/>
            <a:ext cx="9071610" cy="617483"/>
          </a:xfrm>
        </p:spPr>
        <p:txBody>
          <a:bodyPr>
            <a:noAutofit/>
          </a:bodyPr>
          <a:lstStyle/>
          <a:p>
            <a:r>
              <a:rPr lang="en-US" altLang="ja-JP" sz="3600" b="1" dirty="0">
                <a:latin typeface="游ゴシック" panose="020B0400000000000000" pitchFamily="50" charset="-128"/>
                <a:ea typeface="游ゴシック" panose="020B0400000000000000" pitchFamily="50" charset="-128"/>
              </a:rPr>
              <a:t>R I C E </a:t>
            </a:r>
            <a:r>
              <a:rPr lang="ja-JP" altLang="en-US" sz="3600" b="1" dirty="0">
                <a:latin typeface="游ゴシック" panose="020B0400000000000000" pitchFamily="50" charset="-128"/>
                <a:ea typeface="游ゴシック" panose="020B0400000000000000" pitchFamily="50" charset="-128"/>
              </a:rPr>
              <a:t>処置</a:t>
            </a:r>
            <a:r>
              <a:rPr lang="en-US" altLang="ja-JP" sz="3600" b="1" dirty="0">
                <a:latin typeface="游ゴシック" panose="020B0400000000000000" pitchFamily="50" charset="-128"/>
                <a:ea typeface="游ゴシック" panose="020B0400000000000000" pitchFamily="50" charset="-128"/>
              </a:rPr>
              <a:t>(Ice </a:t>
            </a:r>
            <a:r>
              <a:rPr lang="ja-JP" altLang="en-US" sz="3600" b="1" dirty="0">
                <a:latin typeface="游ゴシック" panose="020B0400000000000000" pitchFamily="50" charset="-128"/>
                <a:ea typeface="游ゴシック" panose="020B0400000000000000" pitchFamily="50" charset="-128"/>
              </a:rPr>
              <a:t>冷却）</a:t>
            </a:r>
          </a:p>
        </p:txBody>
      </p:sp>
      <p:grpSp>
        <p:nvGrpSpPr>
          <p:cNvPr id="6" name="グループ化 5">
            <a:extLst>
              <a:ext uri="{FF2B5EF4-FFF2-40B4-BE49-F238E27FC236}">
                <a16:creationId xmlns:a16="http://schemas.microsoft.com/office/drawing/2014/main" id="{CED23E38-7BA5-4E24-A2B7-860BC40D6223}"/>
              </a:ext>
            </a:extLst>
          </p:cNvPr>
          <p:cNvGrpSpPr/>
          <p:nvPr/>
        </p:nvGrpSpPr>
        <p:grpSpPr>
          <a:xfrm>
            <a:off x="683170" y="525517"/>
            <a:ext cx="427497" cy="415776"/>
            <a:chOff x="683170" y="525517"/>
            <a:chExt cx="427497" cy="415776"/>
          </a:xfrm>
        </p:grpSpPr>
        <p:sp>
          <p:nvSpPr>
            <p:cNvPr id="7" name="四角形: 角を丸くする 6">
              <a:extLst>
                <a:ext uri="{FF2B5EF4-FFF2-40B4-BE49-F238E27FC236}">
                  <a16:creationId xmlns:a16="http://schemas.microsoft.com/office/drawing/2014/main" id="{C4E43503-A4B0-4D41-B6AE-72EC8AB94582}"/>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9F00784A-8B48-4F1B-8EA3-39636BDB79F1}"/>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FE59E61D-D89F-46E5-865A-76132F50482A}"/>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CF9E6D9F-DA8F-41EF-BB6D-FC5C11C19DDA}"/>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テキスト ボックス 10">
            <a:extLst>
              <a:ext uri="{FF2B5EF4-FFF2-40B4-BE49-F238E27FC236}">
                <a16:creationId xmlns:a16="http://schemas.microsoft.com/office/drawing/2014/main" id="{A1CF00FE-CF7D-49E3-BCA4-F5BAC1F31C0A}"/>
              </a:ext>
            </a:extLst>
          </p:cNvPr>
          <p:cNvSpPr txBox="1"/>
          <p:nvPr/>
        </p:nvSpPr>
        <p:spPr>
          <a:xfrm>
            <a:off x="644419" y="7120455"/>
            <a:ext cx="2253215" cy="230832"/>
          </a:xfrm>
          <a:prstGeom prst="rect">
            <a:avLst/>
          </a:prstGeom>
          <a:noFill/>
        </p:spPr>
        <p:txBody>
          <a:bodyPr wrap="square" rtlCol="0">
            <a:spAutoFit/>
          </a:bodyPr>
          <a:lstStyle/>
          <a:p>
            <a:r>
              <a:rPr lang="ja-JP" altLang="en-US" sz="900" dirty="0">
                <a:latin typeface="Yu Gothic UI" panose="020B0500000000000000" pitchFamily="50" charset="-128"/>
                <a:ea typeface="Yu Gothic UI" panose="020B0500000000000000" pitchFamily="50" charset="-128"/>
                <a:cs typeface="Aharoni" panose="02010803020104030203" pitchFamily="2" charset="-79"/>
              </a:rPr>
              <a:t>出典：</a:t>
            </a:r>
            <a:r>
              <a:rPr lang="ja-JP" altLang="en-US" sz="900" dirty="0">
                <a:latin typeface="Yu Gothic UI" panose="020B0500000000000000" pitchFamily="50" charset="-128"/>
                <a:ea typeface="Yu Gothic UI" panose="020B0500000000000000" pitchFamily="50" charset="-128"/>
              </a:rPr>
              <a:t>日本整形外科スポーツ医学会</a:t>
            </a:r>
          </a:p>
        </p:txBody>
      </p:sp>
    </p:spTree>
    <p:extLst>
      <p:ext uri="{BB962C8B-B14F-4D97-AF65-F5344CB8AC3E}">
        <p14:creationId xmlns:p14="http://schemas.microsoft.com/office/powerpoint/2010/main" val="20511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CEDBD5F5-1B6C-4A7E-8EC5-4E43BD60463B}"/>
              </a:ext>
            </a:extLst>
          </p:cNvPr>
          <p:cNvSpPr txBox="1">
            <a:spLocks/>
          </p:cNvSpPr>
          <p:nvPr/>
        </p:nvSpPr>
        <p:spPr>
          <a:xfrm>
            <a:off x="1159790" y="468000"/>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it-IT" altLang="ja-JP" sz="3600" b="1" dirty="0">
                <a:latin typeface="游ゴシック" panose="020B0400000000000000" pitchFamily="50" charset="-128"/>
                <a:ea typeface="游ゴシック" panose="020B0400000000000000" pitchFamily="50" charset="-128"/>
              </a:rPr>
              <a:t>R I C E </a:t>
            </a:r>
            <a:r>
              <a:rPr lang="ja-JP" altLang="it-IT" sz="3600" b="1" dirty="0">
                <a:latin typeface="游ゴシック" panose="020B0400000000000000" pitchFamily="50" charset="-128"/>
                <a:ea typeface="游ゴシック" panose="020B0400000000000000" pitchFamily="50" charset="-128"/>
              </a:rPr>
              <a:t>処置（</a:t>
            </a:r>
            <a:r>
              <a:rPr lang="it-IT" altLang="ja-JP" sz="3600" b="1" dirty="0">
                <a:latin typeface="游ゴシック" panose="020B0400000000000000" pitchFamily="50" charset="-128"/>
                <a:ea typeface="游ゴシック" panose="020B0400000000000000" pitchFamily="50" charset="-128"/>
              </a:rPr>
              <a:t>Compression </a:t>
            </a:r>
            <a:r>
              <a:rPr lang="ja-JP" altLang="it-IT" sz="3600" b="1" dirty="0">
                <a:latin typeface="游ゴシック" panose="020B0400000000000000" pitchFamily="50" charset="-128"/>
                <a:ea typeface="游ゴシック" panose="020B0400000000000000" pitchFamily="50" charset="-128"/>
              </a:rPr>
              <a:t>圧迫）</a:t>
            </a:r>
            <a:endParaRPr lang="ja-JP" altLang="en-US" sz="3600" b="1" dirty="0">
              <a:latin typeface="游ゴシック" panose="020B0400000000000000" pitchFamily="50" charset="-128"/>
              <a:ea typeface="游ゴシック" panose="020B0400000000000000" pitchFamily="50" charset="-128"/>
            </a:endParaRPr>
          </a:p>
        </p:txBody>
      </p:sp>
      <p:grpSp>
        <p:nvGrpSpPr>
          <p:cNvPr id="6" name="グループ化 5">
            <a:extLst>
              <a:ext uri="{FF2B5EF4-FFF2-40B4-BE49-F238E27FC236}">
                <a16:creationId xmlns:a16="http://schemas.microsoft.com/office/drawing/2014/main" id="{35B6B430-50BD-42EF-9228-9476C2F5665C}"/>
              </a:ext>
            </a:extLst>
          </p:cNvPr>
          <p:cNvGrpSpPr/>
          <p:nvPr/>
        </p:nvGrpSpPr>
        <p:grpSpPr>
          <a:xfrm>
            <a:off x="683170" y="525517"/>
            <a:ext cx="427497" cy="415776"/>
            <a:chOff x="683170" y="525517"/>
            <a:chExt cx="427497" cy="415776"/>
          </a:xfrm>
        </p:grpSpPr>
        <p:sp>
          <p:nvSpPr>
            <p:cNvPr id="7" name="四角形: 角を丸くする 6">
              <a:extLst>
                <a:ext uri="{FF2B5EF4-FFF2-40B4-BE49-F238E27FC236}">
                  <a16:creationId xmlns:a16="http://schemas.microsoft.com/office/drawing/2014/main" id="{BF07D99F-4A81-4E2E-B9DD-7169A65615A3}"/>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CC86E940-9D74-4105-A3A7-052E5B790AE5}"/>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71F48AC6-EB40-4AF9-9D61-2623C6296406}"/>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8156265D-E835-4673-98E8-DF3BD98A3E9A}"/>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テキスト ボックス 10">
            <a:extLst>
              <a:ext uri="{FF2B5EF4-FFF2-40B4-BE49-F238E27FC236}">
                <a16:creationId xmlns:a16="http://schemas.microsoft.com/office/drawing/2014/main" id="{CFCD3190-ED41-45BB-92AB-E64F6C5E0396}"/>
              </a:ext>
            </a:extLst>
          </p:cNvPr>
          <p:cNvSpPr txBox="1"/>
          <p:nvPr/>
        </p:nvSpPr>
        <p:spPr>
          <a:xfrm>
            <a:off x="644419" y="7120455"/>
            <a:ext cx="2253215" cy="230832"/>
          </a:xfrm>
          <a:prstGeom prst="rect">
            <a:avLst/>
          </a:prstGeom>
          <a:noFill/>
        </p:spPr>
        <p:txBody>
          <a:bodyPr wrap="square" rtlCol="0">
            <a:spAutoFit/>
          </a:bodyPr>
          <a:lstStyle/>
          <a:p>
            <a:r>
              <a:rPr lang="ja-JP" altLang="en-US" sz="900" dirty="0">
                <a:latin typeface="Yu Gothic UI" panose="020B0500000000000000" pitchFamily="50" charset="-128"/>
                <a:ea typeface="Yu Gothic UI" panose="020B0500000000000000" pitchFamily="50" charset="-128"/>
                <a:cs typeface="Aharoni" panose="02010803020104030203" pitchFamily="2" charset="-79"/>
              </a:rPr>
              <a:t>出典：</a:t>
            </a:r>
            <a:r>
              <a:rPr lang="ja-JP" altLang="en-US" sz="900" dirty="0">
                <a:latin typeface="Yu Gothic UI" panose="020B0500000000000000" pitchFamily="50" charset="-128"/>
                <a:ea typeface="Yu Gothic UI" panose="020B0500000000000000" pitchFamily="50" charset="-128"/>
              </a:rPr>
              <a:t>日本整形外科スポーツ医学会</a:t>
            </a:r>
          </a:p>
        </p:txBody>
      </p:sp>
      <p:pic>
        <p:nvPicPr>
          <p:cNvPr id="12" name="コンテンツ プレースホルダー 3">
            <a:extLst>
              <a:ext uri="{FF2B5EF4-FFF2-40B4-BE49-F238E27FC236}">
                <a16:creationId xmlns:a16="http://schemas.microsoft.com/office/drawing/2014/main" id="{2022116A-0F5C-4C04-9B40-592B83DA23D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801" t="32189" r="3696" b="52062"/>
          <a:stretch/>
        </p:blipFill>
        <p:spPr>
          <a:xfrm>
            <a:off x="921480" y="1770659"/>
            <a:ext cx="9144000" cy="4660077"/>
          </a:xfrm>
          <a:prstGeom prst="rect">
            <a:avLst/>
          </a:prstGeom>
        </p:spPr>
      </p:pic>
    </p:spTree>
    <p:extLst>
      <p:ext uri="{BB962C8B-B14F-4D97-AF65-F5344CB8AC3E}">
        <p14:creationId xmlns:p14="http://schemas.microsoft.com/office/powerpoint/2010/main" val="20511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49297" t="72676" b="8224"/>
          <a:stretch/>
        </p:blipFill>
        <p:spPr>
          <a:xfrm>
            <a:off x="738292" y="1718833"/>
            <a:ext cx="9215228" cy="4625673"/>
          </a:xfrm>
        </p:spPr>
      </p:pic>
      <p:sp>
        <p:nvSpPr>
          <p:cNvPr id="5" name="タイトル 1">
            <a:extLst>
              <a:ext uri="{FF2B5EF4-FFF2-40B4-BE49-F238E27FC236}">
                <a16:creationId xmlns:a16="http://schemas.microsoft.com/office/drawing/2014/main" id="{244974A9-E1A4-4E4B-BC2E-903E5ABE2497}"/>
              </a:ext>
            </a:extLst>
          </p:cNvPr>
          <p:cNvSpPr txBox="1">
            <a:spLocks/>
          </p:cNvSpPr>
          <p:nvPr/>
        </p:nvSpPr>
        <p:spPr>
          <a:xfrm>
            <a:off x="1159790" y="468000"/>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en-US" altLang="ja-JP" sz="3600" b="1" dirty="0">
                <a:latin typeface="游ゴシック" panose="020B0400000000000000" pitchFamily="50" charset="-128"/>
                <a:ea typeface="游ゴシック" panose="020B0400000000000000" pitchFamily="50" charset="-128"/>
              </a:rPr>
              <a:t>R I C E </a:t>
            </a:r>
            <a:r>
              <a:rPr lang="ja-JP" altLang="en-US" sz="3600" b="1" dirty="0">
                <a:latin typeface="游ゴシック" panose="020B0400000000000000" pitchFamily="50" charset="-128"/>
                <a:ea typeface="游ゴシック" panose="020B0400000000000000" pitchFamily="50" charset="-128"/>
              </a:rPr>
              <a:t>処置（</a:t>
            </a:r>
            <a:r>
              <a:rPr lang="en-US" altLang="ja-JP" sz="3600" b="1" dirty="0">
                <a:latin typeface="游ゴシック" panose="020B0400000000000000" pitchFamily="50" charset="-128"/>
                <a:ea typeface="游ゴシック" panose="020B0400000000000000" pitchFamily="50" charset="-128"/>
              </a:rPr>
              <a:t>Elevation </a:t>
            </a:r>
            <a:r>
              <a:rPr lang="ja-JP" altLang="en-US" sz="3600" b="1" dirty="0">
                <a:latin typeface="游ゴシック" panose="020B0400000000000000" pitchFamily="50" charset="-128"/>
                <a:ea typeface="游ゴシック" panose="020B0400000000000000" pitchFamily="50" charset="-128"/>
              </a:rPr>
              <a:t>挙上）</a:t>
            </a:r>
          </a:p>
        </p:txBody>
      </p:sp>
      <p:grpSp>
        <p:nvGrpSpPr>
          <p:cNvPr id="6" name="グループ化 5">
            <a:extLst>
              <a:ext uri="{FF2B5EF4-FFF2-40B4-BE49-F238E27FC236}">
                <a16:creationId xmlns:a16="http://schemas.microsoft.com/office/drawing/2014/main" id="{DB9CA55E-8355-462C-A91A-4EA1BD7331BF}"/>
              </a:ext>
            </a:extLst>
          </p:cNvPr>
          <p:cNvGrpSpPr/>
          <p:nvPr/>
        </p:nvGrpSpPr>
        <p:grpSpPr>
          <a:xfrm>
            <a:off x="683170" y="525517"/>
            <a:ext cx="427497" cy="415776"/>
            <a:chOff x="683170" y="525517"/>
            <a:chExt cx="427497" cy="415776"/>
          </a:xfrm>
        </p:grpSpPr>
        <p:sp>
          <p:nvSpPr>
            <p:cNvPr id="7" name="四角形: 角を丸くする 6">
              <a:extLst>
                <a:ext uri="{FF2B5EF4-FFF2-40B4-BE49-F238E27FC236}">
                  <a16:creationId xmlns:a16="http://schemas.microsoft.com/office/drawing/2014/main" id="{E06DF4F7-EBB4-4D87-95CC-6A2569EB02AC}"/>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5BA5125E-8C61-448F-A0C4-3C6E9436ADBF}"/>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B7C057A2-1908-41A4-9F76-D998DF9FC005}"/>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5451A148-F84D-48A7-9710-CD74DD6D8AC8}"/>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テキスト ボックス 10">
            <a:extLst>
              <a:ext uri="{FF2B5EF4-FFF2-40B4-BE49-F238E27FC236}">
                <a16:creationId xmlns:a16="http://schemas.microsoft.com/office/drawing/2014/main" id="{B8427544-80B6-4B6D-B26C-2D623695B25B}"/>
              </a:ext>
            </a:extLst>
          </p:cNvPr>
          <p:cNvSpPr txBox="1"/>
          <p:nvPr/>
        </p:nvSpPr>
        <p:spPr>
          <a:xfrm>
            <a:off x="644419" y="7120455"/>
            <a:ext cx="2253215" cy="230832"/>
          </a:xfrm>
          <a:prstGeom prst="rect">
            <a:avLst/>
          </a:prstGeom>
          <a:noFill/>
        </p:spPr>
        <p:txBody>
          <a:bodyPr wrap="square" rtlCol="0">
            <a:spAutoFit/>
          </a:bodyPr>
          <a:lstStyle/>
          <a:p>
            <a:r>
              <a:rPr lang="ja-JP" altLang="en-US" sz="900" dirty="0">
                <a:latin typeface="Yu Gothic UI" panose="020B0500000000000000" pitchFamily="50" charset="-128"/>
                <a:ea typeface="Yu Gothic UI" panose="020B0500000000000000" pitchFamily="50" charset="-128"/>
                <a:cs typeface="Aharoni" panose="02010803020104030203" pitchFamily="2" charset="-79"/>
              </a:rPr>
              <a:t>出典：</a:t>
            </a:r>
            <a:r>
              <a:rPr lang="ja-JP" altLang="en-US" sz="900" dirty="0">
                <a:latin typeface="Yu Gothic UI" panose="020B0500000000000000" pitchFamily="50" charset="-128"/>
                <a:ea typeface="Yu Gothic UI" panose="020B0500000000000000" pitchFamily="50" charset="-128"/>
              </a:rPr>
              <a:t>日本整形外科スポーツ医学会</a:t>
            </a:r>
          </a:p>
        </p:txBody>
      </p:sp>
    </p:spTree>
    <p:extLst>
      <p:ext uri="{BB962C8B-B14F-4D97-AF65-F5344CB8AC3E}">
        <p14:creationId xmlns:p14="http://schemas.microsoft.com/office/powerpoint/2010/main" val="20511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13459" y="1103658"/>
            <a:ext cx="8226009" cy="5844531"/>
          </a:xfrm>
        </p:spPr>
      </p:pic>
      <p:sp>
        <p:nvSpPr>
          <p:cNvPr id="5" name="タイトル 1">
            <a:extLst>
              <a:ext uri="{FF2B5EF4-FFF2-40B4-BE49-F238E27FC236}">
                <a16:creationId xmlns:a16="http://schemas.microsoft.com/office/drawing/2014/main" id="{4BFADFD9-AA14-4A77-BD99-9F070E599CC5}"/>
              </a:ext>
            </a:extLst>
          </p:cNvPr>
          <p:cNvSpPr txBox="1">
            <a:spLocks/>
          </p:cNvSpPr>
          <p:nvPr/>
        </p:nvSpPr>
        <p:spPr>
          <a:xfrm>
            <a:off x="1159790" y="468000"/>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槌指　</a:t>
            </a:r>
          </a:p>
        </p:txBody>
      </p:sp>
      <p:grpSp>
        <p:nvGrpSpPr>
          <p:cNvPr id="6" name="グループ化 5">
            <a:extLst>
              <a:ext uri="{FF2B5EF4-FFF2-40B4-BE49-F238E27FC236}">
                <a16:creationId xmlns:a16="http://schemas.microsoft.com/office/drawing/2014/main" id="{D0C04377-0EAB-4C14-B6F1-86AD05E7AAE8}"/>
              </a:ext>
            </a:extLst>
          </p:cNvPr>
          <p:cNvGrpSpPr/>
          <p:nvPr/>
        </p:nvGrpSpPr>
        <p:grpSpPr>
          <a:xfrm>
            <a:off x="683170" y="525517"/>
            <a:ext cx="427497" cy="415776"/>
            <a:chOff x="683170" y="525517"/>
            <a:chExt cx="427497" cy="415776"/>
          </a:xfrm>
        </p:grpSpPr>
        <p:sp>
          <p:nvSpPr>
            <p:cNvPr id="7" name="四角形: 角を丸くする 6">
              <a:extLst>
                <a:ext uri="{FF2B5EF4-FFF2-40B4-BE49-F238E27FC236}">
                  <a16:creationId xmlns:a16="http://schemas.microsoft.com/office/drawing/2014/main" id="{A08AAD7F-3477-462E-B385-0624121A9BAB}"/>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2EF10710-C4D6-4174-9C8D-B0BE8686EBD5}"/>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C6200F07-6665-409E-A73B-872B17D283D9}"/>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9C4CD4D9-5614-4B63-AC0E-EFF7EA5260ED}"/>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57305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27604" y="1108137"/>
            <a:ext cx="4248000" cy="5977181"/>
          </a:xfr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7914" y="1108137"/>
            <a:ext cx="4186656" cy="5976000"/>
          </a:xfrm>
          <a:prstGeom prst="rect">
            <a:avLst/>
          </a:prstGeom>
        </p:spPr>
      </p:pic>
      <p:sp>
        <p:nvSpPr>
          <p:cNvPr id="6" name="タイトル 1">
            <a:extLst>
              <a:ext uri="{FF2B5EF4-FFF2-40B4-BE49-F238E27FC236}">
                <a16:creationId xmlns:a16="http://schemas.microsoft.com/office/drawing/2014/main" id="{5DB03C0D-FAD0-40FC-B17C-14C191609EE5}"/>
              </a:ext>
            </a:extLst>
          </p:cNvPr>
          <p:cNvSpPr txBox="1">
            <a:spLocks/>
          </p:cNvSpPr>
          <p:nvPr/>
        </p:nvSpPr>
        <p:spPr>
          <a:xfrm>
            <a:off x="1159790" y="468000"/>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en-US" altLang="zh-TW" sz="3600" b="1" dirty="0">
                <a:latin typeface="游ゴシック" panose="020B0400000000000000" pitchFamily="50" charset="-128"/>
                <a:ea typeface="游ゴシック" panose="020B0400000000000000" pitchFamily="50" charset="-128"/>
              </a:rPr>
              <a:t>P I P</a:t>
            </a:r>
            <a:r>
              <a:rPr lang="zh-TW" altLang="en-US" sz="3600" b="1" dirty="0">
                <a:latin typeface="游ゴシック" panose="020B0400000000000000" pitchFamily="50" charset="-128"/>
                <a:ea typeface="游ゴシック" panose="020B0400000000000000" pitchFamily="50" charset="-128"/>
              </a:rPr>
              <a:t>関節側副靭帯損傷</a:t>
            </a:r>
            <a:endParaRPr lang="ja-JP" altLang="en-US" sz="3600" b="1" dirty="0">
              <a:latin typeface="游ゴシック" panose="020B0400000000000000" pitchFamily="50" charset="-128"/>
              <a:ea typeface="游ゴシック" panose="020B0400000000000000" pitchFamily="50" charset="-128"/>
            </a:endParaRPr>
          </a:p>
        </p:txBody>
      </p:sp>
      <p:grpSp>
        <p:nvGrpSpPr>
          <p:cNvPr id="7" name="グループ化 6">
            <a:extLst>
              <a:ext uri="{FF2B5EF4-FFF2-40B4-BE49-F238E27FC236}">
                <a16:creationId xmlns:a16="http://schemas.microsoft.com/office/drawing/2014/main" id="{B4D51132-DFAF-45FE-8F16-78D80744F4DD}"/>
              </a:ext>
            </a:extLst>
          </p:cNvPr>
          <p:cNvGrpSpPr/>
          <p:nvPr/>
        </p:nvGrpSpPr>
        <p:grpSpPr>
          <a:xfrm>
            <a:off x="683170" y="525517"/>
            <a:ext cx="427497" cy="415776"/>
            <a:chOff x="683170" y="525517"/>
            <a:chExt cx="427497" cy="415776"/>
          </a:xfrm>
        </p:grpSpPr>
        <p:sp>
          <p:nvSpPr>
            <p:cNvPr id="8" name="四角形: 角を丸くする 7">
              <a:extLst>
                <a:ext uri="{FF2B5EF4-FFF2-40B4-BE49-F238E27FC236}">
                  <a16:creationId xmlns:a16="http://schemas.microsoft.com/office/drawing/2014/main" id="{BA71ECA8-6856-4450-8385-C7E4ABBFA126}"/>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0A10CBCF-999C-4882-95CE-BCA9ABDC2FC4}"/>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2176F273-0ADB-4382-9BAF-D26787225174}"/>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E5E61B54-A9FD-474B-B1B7-6CCC22FAD678}"/>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581034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p:cNvSpPr>
            <a:spLocks noGrp="1"/>
          </p:cNvSpPr>
          <p:nvPr>
            <p:ph idx="1"/>
          </p:nvPr>
        </p:nvSpPr>
        <p:spPr>
          <a:xfrm flipV="1">
            <a:off x="9306346" y="6675437"/>
            <a:ext cx="154360" cy="56728"/>
          </a:xfrm>
        </p:spPr>
        <p:txBody>
          <a:bodyPr>
            <a:normAutofit fontScale="25000" lnSpcReduction="20000"/>
          </a:bodyPr>
          <a:lstStyle/>
          <a:p>
            <a:endParaRPr kumimoji="1" lang="ja-JP" altLang="en-US" dirty="0"/>
          </a:p>
        </p:txBody>
      </p:sp>
      <p:pic>
        <p:nvPicPr>
          <p:cNvPr id="7" name="図 6"/>
          <p:cNvPicPr>
            <a:picLocks noChangeAspect="1"/>
          </p:cNvPicPr>
          <p:nvPr/>
        </p:nvPicPr>
        <p:blipFill rotWithShape="1">
          <a:blip r:embed="rId3">
            <a:extLst>
              <a:ext uri="{28A0092B-C50C-407E-A947-70E740481C1C}">
                <a14:useLocalDpi xmlns:a14="http://schemas.microsoft.com/office/drawing/2010/main" val="0"/>
              </a:ext>
            </a:extLst>
          </a:blip>
          <a:srcRect l="1853" t="9078" r="3993" b="12461"/>
          <a:stretch/>
        </p:blipFill>
        <p:spPr>
          <a:xfrm rot="10800000">
            <a:off x="776505" y="1258227"/>
            <a:ext cx="9141401" cy="5833978"/>
          </a:xfrm>
          <a:prstGeom prst="rect">
            <a:avLst/>
          </a:prstGeom>
        </p:spPr>
      </p:pic>
      <p:sp>
        <p:nvSpPr>
          <p:cNvPr id="5" name="タイトル 1">
            <a:extLst>
              <a:ext uri="{FF2B5EF4-FFF2-40B4-BE49-F238E27FC236}">
                <a16:creationId xmlns:a16="http://schemas.microsoft.com/office/drawing/2014/main" id="{C9F74442-6989-4273-AB87-C3FBBFD67E0B}"/>
              </a:ext>
            </a:extLst>
          </p:cNvPr>
          <p:cNvSpPr txBox="1">
            <a:spLocks/>
          </p:cNvSpPr>
          <p:nvPr/>
        </p:nvSpPr>
        <p:spPr>
          <a:xfrm>
            <a:off x="1159790" y="468000"/>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ja-JP" altLang="en-US" sz="3600" b="1" dirty="0">
                <a:latin typeface="游ゴシック" panose="020B0400000000000000" pitchFamily="50" charset="-128"/>
                <a:ea typeface="游ゴシック" panose="020B0400000000000000" pitchFamily="50" charset="-128"/>
              </a:rPr>
              <a:t>肘関節障害</a:t>
            </a:r>
          </a:p>
        </p:txBody>
      </p:sp>
      <p:grpSp>
        <p:nvGrpSpPr>
          <p:cNvPr id="6" name="グループ化 5">
            <a:extLst>
              <a:ext uri="{FF2B5EF4-FFF2-40B4-BE49-F238E27FC236}">
                <a16:creationId xmlns:a16="http://schemas.microsoft.com/office/drawing/2014/main" id="{6794D37E-6193-4933-8368-DC7937354D4A}"/>
              </a:ext>
            </a:extLst>
          </p:cNvPr>
          <p:cNvGrpSpPr/>
          <p:nvPr/>
        </p:nvGrpSpPr>
        <p:grpSpPr>
          <a:xfrm>
            <a:off x="683170" y="525517"/>
            <a:ext cx="427497" cy="415776"/>
            <a:chOff x="683170" y="525517"/>
            <a:chExt cx="427497" cy="415776"/>
          </a:xfrm>
        </p:grpSpPr>
        <p:sp>
          <p:nvSpPr>
            <p:cNvPr id="9" name="四角形: 角を丸くする 8">
              <a:extLst>
                <a:ext uri="{FF2B5EF4-FFF2-40B4-BE49-F238E27FC236}">
                  <a16:creationId xmlns:a16="http://schemas.microsoft.com/office/drawing/2014/main" id="{7FF0952B-5D0D-4345-BDDA-DF1397921F09}"/>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5EC27C15-7916-4A5B-B11F-7BD4BDD235FB}"/>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FA346B80-F946-41B5-B162-0E693B605297}"/>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BBA059B4-DB7D-4DA7-AE39-1C0EB67CFD6B}"/>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テキスト ボックス 12">
            <a:extLst>
              <a:ext uri="{FF2B5EF4-FFF2-40B4-BE49-F238E27FC236}">
                <a16:creationId xmlns:a16="http://schemas.microsoft.com/office/drawing/2014/main" id="{E63105AE-153B-424F-9E6D-9D1615DC23EE}"/>
              </a:ext>
            </a:extLst>
          </p:cNvPr>
          <p:cNvSpPr txBox="1"/>
          <p:nvPr/>
        </p:nvSpPr>
        <p:spPr>
          <a:xfrm>
            <a:off x="644419" y="7120455"/>
            <a:ext cx="2253215" cy="230832"/>
          </a:xfrm>
          <a:prstGeom prst="rect">
            <a:avLst/>
          </a:prstGeom>
          <a:noFill/>
        </p:spPr>
        <p:txBody>
          <a:bodyPr wrap="square" rtlCol="0">
            <a:spAutoFit/>
          </a:bodyPr>
          <a:lstStyle/>
          <a:p>
            <a:r>
              <a:rPr lang="ja-JP" altLang="en-US" sz="900" dirty="0">
                <a:latin typeface="Yu Gothic UI" panose="020B0500000000000000" pitchFamily="50" charset="-128"/>
                <a:ea typeface="Yu Gothic UI" panose="020B0500000000000000" pitchFamily="50" charset="-128"/>
                <a:cs typeface="Aharoni" panose="02010803020104030203" pitchFamily="2" charset="-79"/>
              </a:rPr>
              <a:t>出典：</a:t>
            </a:r>
            <a:r>
              <a:rPr lang="ja-JP" altLang="en-US" sz="900" dirty="0">
                <a:latin typeface="Yu Gothic UI" panose="020B0500000000000000" pitchFamily="50" charset="-128"/>
                <a:ea typeface="Yu Gothic UI" panose="020B0500000000000000" pitchFamily="50" charset="-128"/>
              </a:rPr>
              <a:t>日本整形外科スポーツ医学会</a:t>
            </a:r>
          </a:p>
        </p:txBody>
      </p:sp>
    </p:spTree>
    <p:extLst>
      <p:ext uri="{BB962C8B-B14F-4D97-AF65-F5344CB8AC3E}">
        <p14:creationId xmlns:p14="http://schemas.microsoft.com/office/powerpoint/2010/main" val="1446481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3869" t="839" r="10081" b="2606"/>
          <a:stretch/>
        </p:blipFill>
        <p:spPr>
          <a:xfrm rot="5400000">
            <a:off x="2253137" y="1327991"/>
            <a:ext cx="5877271" cy="5596388"/>
          </a:xfrm>
        </p:spPr>
      </p:pic>
      <p:sp>
        <p:nvSpPr>
          <p:cNvPr id="5" name="タイトル 1">
            <a:extLst>
              <a:ext uri="{FF2B5EF4-FFF2-40B4-BE49-F238E27FC236}">
                <a16:creationId xmlns:a16="http://schemas.microsoft.com/office/drawing/2014/main" id="{0A607662-E528-4EFA-AB22-517CD3C8189B}"/>
              </a:ext>
            </a:extLst>
          </p:cNvPr>
          <p:cNvSpPr txBox="1">
            <a:spLocks/>
          </p:cNvSpPr>
          <p:nvPr/>
        </p:nvSpPr>
        <p:spPr>
          <a:xfrm>
            <a:off x="1159790" y="468000"/>
            <a:ext cx="9071610" cy="617483"/>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r>
              <a:rPr lang="zh-TW" altLang="en-US" sz="3600" b="1" dirty="0">
                <a:latin typeface="游ゴシック" panose="020B0400000000000000" pitchFamily="50" charset="-128"/>
                <a:ea typeface="游ゴシック" panose="020B0400000000000000" pitchFamily="50" charset="-128"/>
              </a:rPr>
              <a:t>肩鎖関節脱臼</a:t>
            </a:r>
            <a:endParaRPr lang="ja-JP" altLang="en-US" sz="3600" b="1" dirty="0">
              <a:latin typeface="游ゴシック" panose="020B0400000000000000" pitchFamily="50" charset="-128"/>
              <a:ea typeface="游ゴシック" panose="020B0400000000000000" pitchFamily="50" charset="-128"/>
            </a:endParaRPr>
          </a:p>
        </p:txBody>
      </p:sp>
      <p:grpSp>
        <p:nvGrpSpPr>
          <p:cNvPr id="6" name="グループ化 5">
            <a:extLst>
              <a:ext uri="{FF2B5EF4-FFF2-40B4-BE49-F238E27FC236}">
                <a16:creationId xmlns:a16="http://schemas.microsoft.com/office/drawing/2014/main" id="{4D740EBD-4F21-44D2-983E-50AB4A87CE11}"/>
              </a:ext>
            </a:extLst>
          </p:cNvPr>
          <p:cNvGrpSpPr/>
          <p:nvPr/>
        </p:nvGrpSpPr>
        <p:grpSpPr>
          <a:xfrm>
            <a:off x="683170" y="525517"/>
            <a:ext cx="427497" cy="415776"/>
            <a:chOff x="683170" y="525517"/>
            <a:chExt cx="427497" cy="415776"/>
          </a:xfrm>
        </p:grpSpPr>
        <p:sp>
          <p:nvSpPr>
            <p:cNvPr id="7" name="四角形: 角を丸くする 6">
              <a:extLst>
                <a:ext uri="{FF2B5EF4-FFF2-40B4-BE49-F238E27FC236}">
                  <a16:creationId xmlns:a16="http://schemas.microsoft.com/office/drawing/2014/main" id="{AE15D34F-13E6-4204-8B20-8DA46E582FA9}"/>
                </a:ext>
              </a:extLst>
            </p:cNvPr>
            <p:cNvSpPr/>
            <p:nvPr/>
          </p:nvSpPr>
          <p:spPr>
            <a:xfrm>
              <a:off x="683170" y="525517"/>
              <a:ext cx="189187" cy="1891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7E650A3A-1775-4284-9AEA-77D2D0D24B63}"/>
                </a:ext>
              </a:extLst>
            </p:cNvPr>
            <p:cNvSpPr/>
            <p:nvPr/>
          </p:nvSpPr>
          <p:spPr>
            <a:xfrm>
              <a:off x="921480" y="52551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A8BEDC0B-8EA9-4EB1-98B9-9A13943B75B1}"/>
                </a:ext>
              </a:extLst>
            </p:cNvPr>
            <p:cNvSpPr/>
            <p:nvPr/>
          </p:nvSpPr>
          <p:spPr>
            <a:xfrm>
              <a:off x="92148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BC2F6F76-33AC-449D-B254-FABD8F2DD3AD}"/>
                </a:ext>
              </a:extLst>
            </p:cNvPr>
            <p:cNvSpPr/>
            <p:nvPr/>
          </p:nvSpPr>
          <p:spPr>
            <a:xfrm>
              <a:off x="683170" y="752107"/>
              <a:ext cx="189187" cy="18918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テキスト ボックス 10">
            <a:extLst>
              <a:ext uri="{FF2B5EF4-FFF2-40B4-BE49-F238E27FC236}">
                <a16:creationId xmlns:a16="http://schemas.microsoft.com/office/drawing/2014/main" id="{11683A95-47E7-46AA-8424-2329BFA1481C}"/>
              </a:ext>
            </a:extLst>
          </p:cNvPr>
          <p:cNvSpPr txBox="1"/>
          <p:nvPr/>
        </p:nvSpPr>
        <p:spPr>
          <a:xfrm>
            <a:off x="644419" y="7120455"/>
            <a:ext cx="2253215" cy="230832"/>
          </a:xfrm>
          <a:prstGeom prst="rect">
            <a:avLst/>
          </a:prstGeom>
          <a:noFill/>
        </p:spPr>
        <p:txBody>
          <a:bodyPr wrap="square" rtlCol="0">
            <a:spAutoFit/>
          </a:bodyPr>
          <a:lstStyle/>
          <a:p>
            <a:r>
              <a:rPr lang="ja-JP" altLang="en-US" sz="900" dirty="0">
                <a:latin typeface="Yu Gothic UI" panose="020B0500000000000000" pitchFamily="50" charset="-128"/>
                <a:ea typeface="Yu Gothic UI" panose="020B0500000000000000" pitchFamily="50" charset="-128"/>
                <a:cs typeface="Aharoni" panose="02010803020104030203" pitchFamily="2" charset="-79"/>
              </a:rPr>
              <a:t>出典：</a:t>
            </a:r>
            <a:r>
              <a:rPr lang="ja-JP" altLang="en-US" sz="900" dirty="0">
                <a:latin typeface="Yu Gothic UI" panose="020B0500000000000000" pitchFamily="50" charset="-128"/>
                <a:ea typeface="Yu Gothic UI" panose="020B0500000000000000" pitchFamily="50" charset="-128"/>
              </a:rPr>
              <a:t>日本整形外科スポーツ医学会</a:t>
            </a:r>
          </a:p>
        </p:txBody>
      </p:sp>
    </p:spTree>
    <p:extLst>
      <p:ext uri="{BB962C8B-B14F-4D97-AF65-F5344CB8AC3E}">
        <p14:creationId xmlns:p14="http://schemas.microsoft.com/office/powerpoint/2010/main" val="299673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Tm="3636">
        <p:fade/>
      </p:transition>
    </mc:Fallback>
  </mc:AlternateConten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1629</TotalTime>
  <Words>1299</Words>
  <Application>Microsoft Office PowerPoint</Application>
  <PresentationFormat>ユーザー設定</PresentationFormat>
  <Paragraphs>140</Paragraphs>
  <Slides>21</Slides>
  <Notes>21</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21</vt:i4>
      </vt:variant>
    </vt:vector>
  </HeadingPairs>
  <TitlesOfParts>
    <vt:vector size="34" baseType="lpstr">
      <vt:lpstr>HGS明朝E</vt:lpstr>
      <vt:lpstr>ＭＳ 明朝</vt:lpstr>
      <vt:lpstr>Yu Gothic UI</vt:lpstr>
      <vt:lpstr>メイリオ</vt:lpstr>
      <vt:lpstr>游ゴシック</vt:lpstr>
      <vt:lpstr>游ゴシック Medium</vt:lpstr>
      <vt:lpstr>游明朝</vt:lpstr>
      <vt:lpstr>Arial</vt:lpstr>
      <vt:lpstr>Calibri</vt:lpstr>
      <vt:lpstr>Calibri Light</vt:lpstr>
      <vt:lpstr>Times New Roman</vt:lpstr>
      <vt:lpstr>Wingdings</vt:lpstr>
      <vt:lpstr>Office テーマ</vt:lpstr>
      <vt:lpstr> スポーツによるけが</vt:lpstr>
      <vt:lpstr>R I C E 処置（Rest 安静)</vt:lpstr>
      <vt:lpstr>R I C E 処置(Ice 冷却）</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作成</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こどもの骨関節損傷</dc:title>
  <dc:creator>Moriyama</dc:creator>
  <cp:lastModifiedBy>髙橋 保智</cp:lastModifiedBy>
  <cp:revision>221</cp:revision>
  <cp:lastPrinted>2020-07-29T02:20:36Z</cp:lastPrinted>
  <dcterms:created xsi:type="dcterms:W3CDTF">2013-05-25T17:03:49Z</dcterms:created>
  <dcterms:modified xsi:type="dcterms:W3CDTF">2020-12-01T01:04:07Z</dcterms:modified>
</cp:coreProperties>
</file>