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4"/>
  </p:notesMasterIdLst>
  <p:handoutMasterIdLst>
    <p:handoutMasterId r:id="rId35"/>
  </p:handoutMasterIdLst>
  <p:sldIdLst>
    <p:sldId id="326" r:id="rId2"/>
    <p:sldId id="323" r:id="rId3"/>
    <p:sldId id="378" r:id="rId4"/>
    <p:sldId id="379" r:id="rId5"/>
    <p:sldId id="337" r:id="rId6"/>
    <p:sldId id="338" r:id="rId7"/>
    <p:sldId id="261" r:id="rId8"/>
    <p:sldId id="264" r:id="rId9"/>
    <p:sldId id="265" r:id="rId10"/>
    <p:sldId id="263" r:id="rId11"/>
    <p:sldId id="1232" r:id="rId12"/>
    <p:sldId id="1233" r:id="rId13"/>
    <p:sldId id="1234" r:id="rId14"/>
    <p:sldId id="1235" r:id="rId15"/>
    <p:sldId id="1237" r:id="rId16"/>
    <p:sldId id="1236" r:id="rId17"/>
    <p:sldId id="343" r:id="rId18"/>
    <p:sldId id="341" r:id="rId19"/>
    <p:sldId id="346" r:id="rId20"/>
    <p:sldId id="271" r:id="rId21"/>
    <p:sldId id="272" r:id="rId22"/>
    <p:sldId id="1230" r:id="rId23"/>
    <p:sldId id="325" r:id="rId24"/>
    <p:sldId id="485" r:id="rId25"/>
    <p:sldId id="1231" r:id="rId26"/>
    <p:sldId id="417" r:id="rId27"/>
    <p:sldId id="350" r:id="rId28"/>
    <p:sldId id="491" r:id="rId29"/>
    <p:sldId id="295" r:id="rId30"/>
    <p:sldId id="398" r:id="rId31"/>
    <p:sldId id="259" r:id="rId32"/>
    <p:sldId id="257" r:id="rId33"/>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3A6BD"/>
    <a:srgbClr val="FF6699"/>
    <a:srgbClr val="F6BB00"/>
    <a:srgbClr val="FFCCCC"/>
    <a:srgbClr val="ECCA74"/>
    <a:srgbClr val="00800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3" autoAdjust="0"/>
    <p:restoredTop sz="94433" autoAdjust="0"/>
  </p:normalViewPr>
  <p:slideViewPr>
    <p:cSldViewPr snapToGrid="0">
      <p:cViewPr varScale="1">
        <p:scale>
          <a:sx n="90" d="100"/>
          <a:sy n="90" d="100"/>
        </p:scale>
        <p:origin x="108"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420"/>
    </p:cViewPr>
  </p:sorterViewPr>
  <p:notesViewPr>
    <p:cSldViewPr snapToGrid="0">
      <p:cViewPr varScale="1">
        <p:scale>
          <a:sx n="85" d="100"/>
          <a:sy n="85" d="100"/>
        </p:scale>
        <p:origin x="7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9032" tIns="49516" rIns="99032" bIns="4951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1295" y="0"/>
            <a:ext cx="3076364" cy="513508"/>
          </a:xfrm>
          <a:prstGeom prst="rect">
            <a:avLst/>
          </a:prstGeom>
        </p:spPr>
        <p:txBody>
          <a:bodyPr vert="horz" lIns="99032" tIns="49516" rIns="99032" bIns="49516" rtlCol="0"/>
          <a:lstStyle>
            <a:lvl1pPr algn="r">
              <a:defRPr sz="1400"/>
            </a:lvl1pPr>
          </a:lstStyle>
          <a:p>
            <a:fld id="{17953FCA-AF60-448C-A5B2-D457605843C4}" type="datetimeFigureOut">
              <a:rPr kumimoji="1" lang="ja-JP" altLang="en-US" smtClean="0"/>
              <a:t>2020/12/1</a:t>
            </a:fld>
            <a:endParaRPr kumimoji="1" lang="ja-JP" altLang="en-US"/>
          </a:p>
        </p:txBody>
      </p:sp>
      <p:sp>
        <p:nvSpPr>
          <p:cNvPr id="4" name="フッター プレースホルダー 3"/>
          <p:cNvSpPr>
            <a:spLocks noGrp="1"/>
          </p:cNvSpPr>
          <p:nvPr>
            <p:ph type="ftr" sz="quarter" idx="2"/>
          </p:nvPr>
        </p:nvSpPr>
        <p:spPr>
          <a:xfrm>
            <a:off x="0" y="9721107"/>
            <a:ext cx="3076364" cy="513507"/>
          </a:xfrm>
          <a:prstGeom prst="rect">
            <a:avLst/>
          </a:prstGeom>
        </p:spPr>
        <p:txBody>
          <a:bodyPr vert="horz" lIns="99032" tIns="49516" rIns="99032" bIns="4951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1295" y="9721107"/>
            <a:ext cx="3076364" cy="513507"/>
          </a:xfrm>
          <a:prstGeom prst="rect">
            <a:avLst/>
          </a:prstGeom>
        </p:spPr>
        <p:txBody>
          <a:bodyPr vert="horz" lIns="99032" tIns="49516" rIns="99032" bIns="49516" rtlCol="0" anchor="b"/>
          <a:lstStyle>
            <a:lvl1pPr algn="r">
              <a:defRPr sz="1400"/>
            </a:lvl1pPr>
          </a:lstStyle>
          <a:p>
            <a:fld id="{B7F01104-D03E-4370-B1ED-C04B97ED7D90}" type="slidenum">
              <a:rPr kumimoji="1" lang="ja-JP" altLang="en-US" smtClean="0"/>
              <a:t>‹#›</a:t>
            </a:fld>
            <a:endParaRPr kumimoji="1" lang="ja-JP" altLang="en-US"/>
          </a:p>
        </p:txBody>
      </p:sp>
    </p:spTree>
    <p:extLst>
      <p:ext uri="{BB962C8B-B14F-4D97-AF65-F5344CB8AC3E}">
        <p14:creationId xmlns:p14="http://schemas.microsoft.com/office/powerpoint/2010/main" val="29798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9032" tIns="49516" rIns="99032" bIns="4951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1295" y="0"/>
            <a:ext cx="3076364" cy="513508"/>
          </a:xfrm>
          <a:prstGeom prst="rect">
            <a:avLst/>
          </a:prstGeom>
        </p:spPr>
        <p:txBody>
          <a:bodyPr vert="horz" lIns="99032" tIns="49516" rIns="99032" bIns="49516" rtlCol="0"/>
          <a:lstStyle>
            <a:lvl1pPr algn="r">
              <a:defRPr sz="1400"/>
            </a:lvl1pPr>
          </a:lstStyle>
          <a:p>
            <a:fld id="{AF53730C-A73E-4828-A63B-CB40589E7E3D}"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3150" cy="3452813"/>
          </a:xfrm>
          <a:prstGeom prst="rect">
            <a:avLst/>
          </a:prstGeom>
          <a:noFill/>
          <a:ln w="12700">
            <a:solidFill>
              <a:prstClr val="black"/>
            </a:solidFill>
          </a:ln>
        </p:spPr>
        <p:txBody>
          <a:bodyPr vert="horz" lIns="99032" tIns="49516" rIns="99032" bIns="49516"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9032" tIns="49516" rIns="99032" bIns="49516" rtlCol="0" anchor="b"/>
          <a:lstStyle>
            <a:lvl1pPr algn="l">
              <a:defRPr sz="1400"/>
            </a:lvl1pPr>
          </a:lstStyle>
          <a:p>
            <a:endParaRPr kumimoji="1" lang="ja-JP" altLang="en-US"/>
          </a:p>
        </p:txBody>
      </p:sp>
    </p:spTree>
    <p:extLst>
      <p:ext uri="{BB962C8B-B14F-4D97-AF65-F5344CB8AC3E}">
        <p14:creationId xmlns:p14="http://schemas.microsoft.com/office/powerpoint/2010/main" val="285698471"/>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521437"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2pPr>
    <a:lvl3pPr marL="1042873"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3pPr>
    <a:lvl4pPr marL="1564310"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4pPr>
    <a:lvl5pPr marL="2085746"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lgn="just"/>
            <a:r>
              <a:rPr lang="ja-JP" altLang="en-US" dirty="0"/>
              <a:t>青年期前期（</a:t>
            </a:r>
            <a:r>
              <a:rPr lang="en-US" altLang="ja-JP" dirty="0"/>
              <a:t>12</a:t>
            </a:r>
            <a:r>
              <a:rPr lang="ja-JP" altLang="en-US" dirty="0"/>
              <a:t>才～</a:t>
            </a:r>
            <a:r>
              <a:rPr lang="en-US" altLang="ja-JP" dirty="0"/>
              <a:t>15</a:t>
            </a:r>
            <a:r>
              <a:rPr lang="ja-JP" altLang="en-US" dirty="0"/>
              <a:t>才）は中学生の時期に当たり、子どもから大人への転換期の序章であり、子ども扱いを受けたり大人扱いを受けたりする時期です。身体的・精神的にも種々の変化が起こり、本人もその段階的変化に戸惑いや不安を感じることとなります。自意識が強くなると同時に他人に対してコンプレックス抱くようになり、周囲環境（友人・家庭の親・学校の教師等）に対し反抗的または反感的行動をとることがあります。</a:t>
            </a:r>
            <a:endParaRPr lang="en-US" altLang="ja-JP" dirty="0"/>
          </a:p>
          <a:p>
            <a:pPr indent="152400" algn="just"/>
            <a:endParaRPr lang="en-US" altLang="ja-JP" dirty="0"/>
          </a:p>
          <a:p>
            <a:pPr indent="152400" algn="just"/>
            <a:r>
              <a:rPr lang="ja-JP" altLang="en-US" dirty="0"/>
              <a:t>青年期中期（</a:t>
            </a:r>
            <a:r>
              <a:rPr lang="en-US" altLang="ja-JP" dirty="0"/>
              <a:t>15</a:t>
            </a:r>
            <a:r>
              <a:rPr lang="ja-JP" altLang="en-US" dirty="0"/>
              <a:t>才～</a:t>
            </a:r>
            <a:r>
              <a:rPr lang="en-US" altLang="ja-JP" dirty="0"/>
              <a:t>18</a:t>
            </a:r>
            <a:r>
              <a:rPr lang="ja-JP" altLang="en-US" dirty="0"/>
              <a:t>才）は高校生の時期に当たります。身体的変化は著しく目立つようになり、女子においては月経初来、男子においては精通現象がみられます。自己肯定感はさらに強くなりますが、一人の人格形成の段階であり、それぞれに個性を発揮してくる時期でもあります。ステレオタイプな教育がときに十分でないこともあり得るので個別の相談やカウンセリングは重要です。</a:t>
            </a:r>
            <a:endParaRPr lang="en-US" altLang="ja-JP" dirty="0"/>
          </a:p>
          <a:p>
            <a:pPr indent="152400" algn="just"/>
            <a:endParaRPr lang="en-US" altLang="ja-JP" dirty="0"/>
          </a:p>
          <a:p>
            <a:pPr indent="152400" algn="just"/>
            <a:r>
              <a:rPr lang="ja-JP" altLang="en-US" dirty="0"/>
              <a:t>青年前期も中期も自己に対するアイデンティティを希求するようになりますが、重要なのはいずれの時期にも個人差があるということです。自分を取り巻く周囲の事物に対しての価値観に悩むこともあれば喜びを感ずることもあります。</a:t>
            </a:r>
          </a:p>
          <a:p>
            <a:pPr indent="152400" algn="just"/>
            <a:endParaRPr kumimoji="1" lang="ja-JP" altLang="en-US" dirty="0"/>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ノート プレースホルダー 2">
            <a:extLst>
              <a:ext uri="{FF2B5EF4-FFF2-40B4-BE49-F238E27FC236}">
                <a16:creationId xmlns:a16="http://schemas.microsoft.com/office/drawing/2014/main" id="{6BFE8430-1D11-534B-91E7-43BD8A7B9418}"/>
              </a:ext>
            </a:extLst>
          </p:cNvPr>
          <p:cNvSpPr>
            <a:spLocks noGrp="1"/>
          </p:cNvSpPr>
          <p:nvPr>
            <p:ph type="body" idx="1"/>
          </p:nvPr>
        </p:nvSpPr>
        <p:spPr/>
        <p:txBody>
          <a:bodyPr/>
          <a:lstStyle/>
          <a:p>
            <a:pPr indent="151200"/>
            <a:r>
              <a:rPr lang="ja-JP" altLang="en-US" dirty="0">
                <a:latin typeface="Helvetica" pitchFamily="2" charset="0"/>
              </a:rPr>
              <a:t>体には勝手に触ったり、見せたりしてはいけないところがプライベートゾーン（水着で隠れる部分と口唇）です。</a:t>
            </a:r>
            <a:endParaRPr lang="en-US" altLang="ja-JP" dirty="0">
              <a:latin typeface="Helvetica" pitchFamily="2" charset="0"/>
            </a:endParaRPr>
          </a:p>
          <a:p>
            <a:pPr indent="151200"/>
            <a:endParaRPr lang="en-US" altLang="ja-JP" dirty="0">
              <a:latin typeface="Helvetica" pitchFamily="2" charset="0"/>
            </a:endParaRPr>
          </a:p>
          <a:p>
            <a:pPr indent="151200"/>
            <a:r>
              <a:rPr lang="ja-JP" altLang="en-US" dirty="0">
                <a:latin typeface="Helvetica" pitchFamily="2" charset="0"/>
              </a:rPr>
              <a:t>将来の分娩や赤ちゃんの生育に重要な箇所であることを十分認知させます。</a:t>
            </a:r>
            <a:endParaRPr lang="en-US" altLang="ja-JP" dirty="0">
              <a:latin typeface="Helvetica" pitchFamily="2" charset="0"/>
            </a:endParaRPr>
          </a:p>
          <a:p>
            <a:pPr indent="151200"/>
            <a:endParaRPr lang="en-US" altLang="ja-JP" dirty="0">
              <a:latin typeface="Helvetica" pitchFamily="2" charset="0"/>
            </a:endParaRPr>
          </a:p>
          <a:p>
            <a:pPr indent="151200"/>
            <a:r>
              <a:rPr lang="ja-JP" altLang="en-US" dirty="0">
                <a:latin typeface="Helvetica" pitchFamily="2" charset="0"/>
              </a:rPr>
              <a:t>青少年に対する性犯罪の多くは痴漢など人権無視のプライベートゾーンに関するものです。</a:t>
            </a:r>
            <a:endParaRPr lang="en-US" altLang="ja-JP" dirty="0">
              <a:latin typeface="Helvetica" pitchFamily="2" charset="0"/>
            </a:endParaRPr>
          </a:p>
          <a:p>
            <a:pPr indent="151200"/>
            <a:endParaRPr lang="en-US" altLang="ja-JP" dirty="0">
              <a:latin typeface="Helvetica" pitchFamily="2" charset="0"/>
            </a:endParaRPr>
          </a:p>
          <a:p>
            <a:pPr indent="151200"/>
            <a:r>
              <a:rPr lang="ja-JP" altLang="en-US" dirty="0">
                <a:latin typeface="Helvetica" pitchFamily="2" charset="0"/>
              </a:rPr>
              <a:t>自分の体と同様、他人であっても不快なものは不快であることを知らしめる教育が重要です。</a:t>
            </a:r>
            <a:endParaRPr lang="en-US" altLang="ja-JP" dirty="0">
              <a:latin typeface="Helvetica" pitchFamily="2" charset="0"/>
            </a:endParaRPr>
          </a:p>
          <a:p>
            <a:pPr indent="151200"/>
            <a:endParaRPr lang="en-US" altLang="ja-JP" dirty="0">
              <a:latin typeface="Helvetica" pitchFamily="2" charset="0"/>
            </a:endParaRPr>
          </a:p>
          <a:p>
            <a:pPr indent="151200"/>
            <a:endParaRPr lang="ja-JP" altLang="en-US" dirty="0">
              <a:latin typeface="Helvetica" pitchFamily="2" charset="0"/>
            </a:endParaRPr>
          </a:p>
        </p:txBody>
      </p:sp>
      <p:sp>
        <p:nvSpPr>
          <p:cNvPr id="18" name="スライド イメージ プレースホルダー 17">
            <a:extLst>
              <a:ext uri="{FF2B5EF4-FFF2-40B4-BE49-F238E27FC236}">
                <a16:creationId xmlns:a16="http://schemas.microsoft.com/office/drawing/2014/main" id="{20756FAC-FABB-4CA2-B464-CA6B33D649FA}"/>
              </a:ext>
            </a:extLst>
          </p:cNvPr>
          <p:cNvSpPr>
            <a:spLocks noGrp="1" noRot="1" noChangeAspect="1"/>
          </p:cNvSpPr>
          <p:nvPr>
            <p:ph type="sldImg"/>
          </p:nvPr>
        </p:nvSpPr>
        <p:spPr/>
      </p:sp>
    </p:spTree>
    <p:extLst>
      <p:ext uri="{BB962C8B-B14F-4D97-AF65-F5344CB8AC3E}">
        <p14:creationId xmlns:p14="http://schemas.microsoft.com/office/powerpoint/2010/main" val="37560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卵巣内の卵胞が成熟卵胞となり、卵子が卵管采に吸引され、卵管から子宮に向かって約７日間かけて移動します。</a:t>
            </a:r>
            <a:endParaRPr lang="en-US" altLang="ja-JP" dirty="0"/>
          </a:p>
          <a:p>
            <a:pPr indent="151200"/>
            <a:endParaRPr lang="en-US" altLang="ja-JP" dirty="0"/>
          </a:p>
          <a:p>
            <a:pPr indent="151200"/>
            <a:r>
              <a:rPr lang="ja-JP" altLang="en-US" dirty="0"/>
              <a:t>移動途中に膣から侵入した精子と出会うと受精が成立し受精卵となります。</a:t>
            </a:r>
            <a:endParaRPr lang="en-US" altLang="ja-JP" dirty="0"/>
          </a:p>
          <a:p>
            <a:pPr indent="151200"/>
            <a:endParaRPr lang="en-US" altLang="ja-JP" dirty="0"/>
          </a:p>
          <a:p>
            <a:pPr indent="151200"/>
            <a:r>
              <a:rPr lang="ja-JP" altLang="en-US" dirty="0"/>
              <a:t>受精卵は分割しながら子宮内膜に到達し、内膜に付着取り込まれ（着床）妊娠が成立します。</a:t>
            </a:r>
            <a:endParaRPr lang="en-US" altLang="ja-JP" dirty="0"/>
          </a:p>
          <a:p>
            <a:pPr indent="151200"/>
            <a:endParaRPr lang="en-US" altLang="ja-JP" dirty="0"/>
          </a:p>
          <a:p>
            <a:pPr indent="151200"/>
            <a:r>
              <a:rPr lang="ja-JP" altLang="en-US" dirty="0"/>
              <a:t>子宮内膜は月経終了後次第に厚みを増し、着床に備えます。</a:t>
            </a:r>
            <a:endParaRPr lang="en-US" altLang="ja-JP" dirty="0"/>
          </a:p>
          <a:p>
            <a:pPr indent="151200"/>
            <a:endParaRPr lang="en-US" altLang="ja-JP" dirty="0"/>
          </a:p>
          <a:p>
            <a:pPr indent="151200"/>
            <a:r>
              <a:rPr lang="ja-JP" altLang="en-US" dirty="0"/>
              <a:t>妊娠不成立の場合は子宮内膜は剥がれて脱落します。血管が露出し約１週間ほど性器出血が生じます。これが月経です。</a:t>
            </a:r>
            <a:endParaRPr lang="en-US" altLang="ja-JP" dirty="0"/>
          </a:p>
          <a:p>
            <a:pPr indent="151200"/>
            <a:endParaRPr lang="en-US" altLang="ja-JP" dirty="0"/>
          </a:p>
          <a:p>
            <a:pPr indent="151200"/>
            <a:endParaRPr lang="en-US" altLang="ja-JP" dirty="0"/>
          </a:p>
          <a:p>
            <a:pPr indent="151200"/>
            <a:endParaRPr lang="en-US" altLang="ja-JP" dirty="0"/>
          </a:p>
          <a:p>
            <a:pPr indent="151200"/>
            <a:endParaRPr lang="en-US" altLang="ja-JP" dirty="0"/>
          </a:p>
          <a:p>
            <a:pPr indent="151200"/>
            <a:endParaRPr lang="en-US" altLang="ja-JP" dirty="0"/>
          </a:p>
          <a:p>
            <a:pPr indent="151200"/>
            <a:endParaRPr lang="en-US" altLang="ja-JP" dirty="0"/>
          </a:p>
          <a:p>
            <a:pPr indent="151200"/>
            <a:endParaRPr lang="en-US" altLang="ja-JP" dirty="0"/>
          </a:p>
          <a:p>
            <a:pPr indent="151200"/>
            <a:endParaRPr lang="ja-JP" altLang="en-US" dirty="0"/>
          </a:p>
        </p:txBody>
      </p:sp>
      <p:sp>
        <p:nvSpPr>
          <p:cNvPr id="7" name="スライド イメージ プレースホルダー 6">
            <a:extLst>
              <a:ext uri="{FF2B5EF4-FFF2-40B4-BE49-F238E27FC236}">
                <a16:creationId xmlns:a16="http://schemas.microsoft.com/office/drawing/2014/main" id="{AB1C333B-CC34-4D81-AAC1-656FDB9BFC5D}"/>
              </a:ext>
            </a:extLst>
          </p:cNvPr>
          <p:cNvSpPr>
            <a:spLocks noGrp="1" noRot="1" noChangeAspect="1"/>
          </p:cNvSpPr>
          <p:nvPr>
            <p:ph type="sldImg"/>
          </p:nvPr>
        </p:nvSpPr>
        <p:spPr/>
      </p:sp>
    </p:spTree>
    <p:extLst>
      <p:ext uri="{BB962C8B-B14F-4D97-AF65-F5344CB8AC3E}">
        <p14:creationId xmlns:p14="http://schemas.microsoft.com/office/powerpoint/2010/main" val="416616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4917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1200"/>
            <a:r>
              <a:rPr lang="ja-JP" altLang="en-US" dirty="0"/>
              <a:t>性的接触（性行為）があるということは妊娠する可能性があります。</a:t>
            </a:r>
            <a:endParaRPr lang="en-US" altLang="ja-JP" dirty="0"/>
          </a:p>
          <a:p>
            <a:pPr indent="151200"/>
            <a:endParaRPr lang="en-US" altLang="ja-JP" dirty="0"/>
          </a:p>
          <a:p>
            <a:pPr indent="151200"/>
            <a:r>
              <a:rPr lang="ja-JP" altLang="en-US" dirty="0"/>
              <a:t>排卵があるということは妊娠可能であることを理解させます。</a:t>
            </a:r>
            <a:endParaRPr lang="en-US" altLang="ja-JP" dirty="0"/>
          </a:p>
          <a:p>
            <a:pPr indent="151200"/>
            <a:endParaRPr lang="en-US" altLang="ja-JP" dirty="0"/>
          </a:p>
          <a:p>
            <a:pPr indent="151200"/>
            <a:r>
              <a:rPr lang="ja-JP" altLang="en-US" dirty="0"/>
              <a:t>妊娠したということはほとんどの例で出産するということです。（流産、早産、子宮外妊娠等で不可能なこともあります）</a:t>
            </a:r>
            <a:endParaRPr lang="en-US" altLang="ja-JP" dirty="0"/>
          </a:p>
          <a:p>
            <a:pPr indent="151200"/>
            <a:endParaRPr lang="en-US" altLang="ja-JP" dirty="0"/>
          </a:p>
          <a:p>
            <a:pPr indent="151200"/>
            <a:endParaRPr lang="ja-JP" altLang="en-US" dirty="0"/>
          </a:p>
          <a:p>
            <a:pPr indent="151200"/>
            <a:endParaRPr kumimoji="1" lang="ja-JP" altLang="en-US" dirty="0"/>
          </a:p>
        </p:txBody>
      </p:sp>
    </p:spTree>
    <p:extLst>
      <p:ext uri="{BB962C8B-B14F-4D97-AF65-F5344CB8AC3E}">
        <p14:creationId xmlns:p14="http://schemas.microsoft.com/office/powerpoint/2010/main" val="2782375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4103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4854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9938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3"/>
          <p:cNvSpPr>
            <a:spLocks noGrp="1" noChangeArrowheads="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A774673D-25B3-4D66-8C4C-69F1EF2AC692}"/>
              </a:ext>
            </a:extLst>
          </p:cNvPr>
          <p:cNvSpPr>
            <a:spLocks noGrp="1" noRot="1" noChangeAspect="1"/>
          </p:cNvSpPr>
          <p:nvPr>
            <p:ph type="sldImg"/>
          </p:nvPr>
        </p:nvSpPr>
        <p:spPr/>
      </p:sp>
    </p:spTree>
    <p:extLst>
      <p:ext uri="{BB962C8B-B14F-4D97-AF65-F5344CB8AC3E}">
        <p14:creationId xmlns:p14="http://schemas.microsoft.com/office/powerpoint/2010/main" val="78722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a:extLst>
              <a:ext uri="{FF2B5EF4-FFF2-40B4-BE49-F238E27FC236}">
                <a16:creationId xmlns:a16="http://schemas.microsoft.com/office/drawing/2014/main" id="{D18E2DB0-F1FD-462F-AA10-A3E4CAA3DE26}"/>
              </a:ext>
            </a:extLst>
          </p:cNvPr>
          <p:cNvSpPr>
            <a:spLocks noGrp="1" noChangeArrowheads="1"/>
          </p:cNvSpPr>
          <p:nvPr>
            <p:ph type="body" idx="1"/>
          </p:nvPr>
        </p:nvSpPr>
        <p:spPr/>
        <p:txBody>
          <a:bodyPr/>
          <a:lstStyle/>
          <a:p>
            <a:pPr indent="151200"/>
            <a:r>
              <a:rPr lang="ja-JP" altLang="en-US" dirty="0"/>
              <a:t>性的接触（性行為）があるということは、望まない妊娠および性感染症罹患の危険性があることを理解させます。</a:t>
            </a:r>
            <a:endParaRPr lang="en-US" altLang="ja-JP" dirty="0"/>
          </a:p>
          <a:p>
            <a:pPr indent="151200"/>
            <a:endParaRPr lang="en-US" altLang="ja-JP" dirty="0"/>
          </a:p>
          <a:p>
            <a:pPr indent="151200"/>
            <a:r>
              <a:rPr lang="ja-JP" altLang="en-US" dirty="0"/>
              <a:t>性感染症により不妊症になったり命を失うこともあります。</a:t>
            </a:r>
            <a:endParaRPr lang="en-US" altLang="ja-JP" dirty="0"/>
          </a:p>
          <a:p>
            <a:pPr indent="151200"/>
            <a:endParaRPr lang="en-US" altLang="ja-JP" dirty="0"/>
          </a:p>
          <a:p>
            <a:pPr indent="151200"/>
            <a:r>
              <a:rPr lang="ja-JP" altLang="en-US" dirty="0"/>
              <a:t>妊娠したら、産むか・産まないかの決定を必ずしなければなりません。</a:t>
            </a:r>
            <a:endParaRPr lang="ja-JP" altLang="ja-JP" dirty="0"/>
          </a:p>
        </p:txBody>
      </p:sp>
      <p:sp>
        <p:nvSpPr>
          <p:cNvPr id="4" name="スライド イメージ プレースホルダー 3">
            <a:extLst>
              <a:ext uri="{FF2B5EF4-FFF2-40B4-BE49-F238E27FC236}">
                <a16:creationId xmlns:a16="http://schemas.microsoft.com/office/drawing/2014/main" id="{5A7221FC-DE79-4B0C-956C-E107FF103CE9}"/>
              </a:ext>
            </a:extLst>
          </p:cNvPr>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type="body" idx="1"/>
          </p:nvPr>
        </p:nvSpPr>
        <p:spPr/>
        <p:txBody>
          <a:bodyPr/>
          <a:lstStyle/>
          <a:p>
            <a:r>
              <a:rPr lang="ja-JP" altLang="en-US" dirty="0"/>
              <a:t>母親になるということの意味、条件</a:t>
            </a:r>
            <a:endParaRPr lang="en-US" altLang="ja-JP" dirty="0"/>
          </a:p>
          <a:p>
            <a:endParaRPr lang="en-US" altLang="ja-JP" dirty="0"/>
          </a:p>
          <a:p>
            <a:r>
              <a:rPr lang="ja-JP" altLang="en-US" dirty="0"/>
              <a:t>・母性としての力と能力（分娩・哺育等）。</a:t>
            </a:r>
            <a:endParaRPr lang="en-US" altLang="ja-JP" dirty="0"/>
          </a:p>
          <a:p>
            <a:r>
              <a:rPr lang="ja-JP" altLang="en-US" dirty="0"/>
              <a:t>・継続的な養育（母性溢れる育児と教育）。</a:t>
            </a:r>
            <a:endParaRPr lang="en-US" altLang="ja-JP" dirty="0"/>
          </a:p>
          <a:p>
            <a:r>
              <a:rPr lang="ja-JP" altLang="en-US" dirty="0"/>
              <a:t>・育児、学業に関する経済的問題。</a:t>
            </a:r>
            <a:endParaRPr lang="en-US" altLang="ja-JP" dirty="0"/>
          </a:p>
          <a:p>
            <a:r>
              <a:rPr lang="ja-JP" altLang="en-US" dirty="0"/>
              <a:t>・母子の絆が発揮できるか。</a:t>
            </a:r>
            <a:endParaRPr lang="en-US" altLang="ja-JP" dirty="0"/>
          </a:p>
          <a:p>
            <a:r>
              <a:rPr lang="ja-JP" altLang="en-US" dirty="0"/>
              <a:t>・学校・地域の教育環境に対する関心。</a:t>
            </a:r>
            <a:endParaRPr lang="en-US" altLang="ja-JP" dirty="0"/>
          </a:p>
          <a:p>
            <a:endParaRPr lang="en-US" altLang="ja-JP" dirty="0"/>
          </a:p>
          <a:p>
            <a:pPr indent="151200"/>
            <a:r>
              <a:rPr lang="ja-JP" altLang="en-US" dirty="0"/>
              <a:t>母子ともに健全であるには父親の強力な理解と援助が不可欠であり、同時に健全な家庭を守るためには地域的、社会的なサポートも必要です。</a:t>
            </a:r>
            <a:endParaRPr lang="ja-JP" altLang="ja-JP" dirty="0"/>
          </a:p>
        </p:txBody>
      </p:sp>
      <p:sp>
        <p:nvSpPr>
          <p:cNvPr id="4" name="スライド イメージ プレースホルダー 3">
            <a:extLst>
              <a:ext uri="{FF2B5EF4-FFF2-40B4-BE49-F238E27FC236}">
                <a16:creationId xmlns:a16="http://schemas.microsoft.com/office/drawing/2014/main" id="{2822F9CA-4BC9-45B5-B8C2-27929E72F3D1}"/>
              </a:ext>
            </a:extLst>
          </p:cNvPr>
          <p:cNvSpPr>
            <a:spLocks noGrp="1" noRot="1" noChangeAspect="1"/>
          </p:cNvSpPr>
          <p:nvPr>
            <p:ph type="sldImg"/>
          </p:nvPr>
        </p:nvSpPr>
        <p:spPr/>
      </p:sp>
    </p:spTree>
    <p:extLst>
      <p:ext uri="{BB962C8B-B14F-4D97-AF65-F5344CB8AC3E}">
        <p14:creationId xmlns:p14="http://schemas.microsoft.com/office/powerpoint/2010/main" val="74311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2400"/>
            <a:r>
              <a:rPr lang="ja-JP" altLang="en-US" dirty="0"/>
              <a:t>人類誕生の歴史を語る上に必要な宇宙の歴史と存在。</a:t>
            </a:r>
            <a:endParaRPr lang="en-US" altLang="ja-JP" dirty="0"/>
          </a:p>
          <a:p>
            <a:pPr indent="152400"/>
            <a:endParaRPr lang="en-US" altLang="ja-JP" dirty="0"/>
          </a:p>
          <a:p>
            <a:pPr indent="152400"/>
            <a:r>
              <a:rPr lang="ja-JP" altLang="en-US" dirty="0"/>
              <a:t>地球は約４兆の惑星の中の一つでありまさに奇跡的な存在です。</a:t>
            </a:r>
            <a:endParaRPr lang="en-US" altLang="ja-JP" dirty="0"/>
          </a:p>
          <a:p>
            <a:pPr indent="152400"/>
            <a:endParaRPr lang="en-US" altLang="ja-JP" dirty="0"/>
          </a:p>
          <a:p>
            <a:pPr indent="152400"/>
            <a:r>
              <a:rPr lang="ja-JP" altLang="en-US" dirty="0"/>
              <a:t>その奇跡的な存在の地球で私たちは生きていることの神秘的かつ現実的な疑問が思春期を期して浮かぶようになります。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EBC8EB93-7C55-4B07-BFF4-271EFB6FB5D5}"/>
              </a:ext>
            </a:extLst>
          </p:cNvPr>
          <p:cNvSpPr>
            <a:spLocks noGrp="1" noRot="1" noChangeAspect="1"/>
          </p:cNvSpPr>
          <p:nvPr>
            <p:ph type="sldImg"/>
          </p:nvPr>
        </p:nvSpPr>
        <p:spPr/>
      </p:sp>
    </p:spTree>
    <p:extLst>
      <p:ext uri="{BB962C8B-B14F-4D97-AF65-F5344CB8AC3E}">
        <p14:creationId xmlns:p14="http://schemas.microsoft.com/office/powerpoint/2010/main" val="115199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3"/>
          <p:cNvSpPr>
            <a:spLocks noGrp="1" noChangeArrowheads="1"/>
          </p:cNvSpPr>
          <p:nvPr>
            <p:ph type="body" idx="1"/>
          </p:nvPr>
        </p:nvSpPr>
        <p:spPr/>
        <p:txBody>
          <a:bodyPr/>
          <a:lstStyle/>
          <a:p>
            <a:pPr indent="151200"/>
            <a:r>
              <a:rPr lang="en-US" altLang="ja-JP" dirty="0"/>
              <a:t>HIV</a:t>
            </a:r>
            <a:r>
              <a:rPr lang="ja-JP" altLang="en-US" dirty="0"/>
              <a:t>は感染力は強くはありませんが、免疫力の低下した人には発症しやすくなります。（詳細は別のスライドで）</a:t>
            </a:r>
            <a:endParaRPr lang="en-US" altLang="ja-JP" dirty="0"/>
          </a:p>
          <a:p>
            <a:pPr indent="151200"/>
            <a:endParaRPr lang="en-US" altLang="ja-JP" dirty="0"/>
          </a:p>
          <a:p>
            <a:pPr indent="151200"/>
            <a:r>
              <a:rPr lang="ja-JP" altLang="en-US" dirty="0"/>
              <a:t>性器ヘルペスウイルスは生涯にわたり神経組織に存在し続けます。</a:t>
            </a:r>
            <a:endParaRPr lang="en-US" altLang="ja-JP" dirty="0"/>
          </a:p>
          <a:p>
            <a:pPr indent="151200"/>
            <a:r>
              <a:rPr lang="ja-JP" altLang="en-US" dirty="0"/>
              <a:t>抗ウイルス剤で発症を抑制する方法があります。</a:t>
            </a:r>
            <a:endParaRPr lang="en-US" altLang="ja-JP" dirty="0"/>
          </a:p>
          <a:p>
            <a:pPr indent="151200"/>
            <a:endParaRPr lang="en-US" altLang="ja-JP" dirty="0"/>
          </a:p>
          <a:p>
            <a:pPr indent="151200"/>
            <a:r>
              <a:rPr lang="ja-JP" altLang="en-US" dirty="0"/>
              <a:t>淋病は抗生剤で治癒します。</a:t>
            </a:r>
            <a:endParaRPr lang="en-US" altLang="ja-JP" dirty="0"/>
          </a:p>
          <a:p>
            <a:pPr indent="151200"/>
            <a:endParaRPr lang="en-US" altLang="ja-JP" dirty="0"/>
          </a:p>
          <a:p>
            <a:pPr indent="151200"/>
            <a:r>
              <a:rPr lang="ja-JP" altLang="en-US" dirty="0"/>
              <a:t>梅毒は最近日本で増加している疾患であり、先天梅毒の出産もあります。</a:t>
            </a:r>
          </a:p>
        </p:txBody>
      </p:sp>
      <p:sp>
        <p:nvSpPr>
          <p:cNvPr id="4" name="スライド イメージ プレースホルダー 3">
            <a:extLst>
              <a:ext uri="{FF2B5EF4-FFF2-40B4-BE49-F238E27FC236}">
                <a16:creationId xmlns:a16="http://schemas.microsoft.com/office/drawing/2014/main" id="{F2019484-9026-42FB-8BFA-27EE72293157}"/>
              </a:ext>
            </a:extLst>
          </p:cNvPr>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3"/>
          <p:cNvSpPr>
            <a:spLocks noGrp="1" noChangeArrowheads="1"/>
          </p:cNvSpPr>
          <p:nvPr>
            <p:ph type="body" idx="1"/>
          </p:nvPr>
        </p:nvSpPr>
        <p:spPr/>
        <p:txBody>
          <a:bodyPr/>
          <a:lstStyle/>
          <a:p>
            <a:pPr indent="151200"/>
            <a:r>
              <a:rPr lang="ja-JP" altLang="en-US" dirty="0"/>
              <a:t>クラミジア感染症はほとんど症状がありませんが、卵管の癒着を生じ将来不妊症の原因となることもあります。有効な治療があるので粘性の帯下増加などがあったら早めに受診します。</a:t>
            </a:r>
            <a:endParaRPr lang="en-US" altLang="ja-JP" dirty="0"/>
          </a:p>
          <a:p>
            <a:pPr indent="151200"/>
            <a:endParaRPr lang="en-US" altLang="ja-JP" dirty="0"/>
          </a:p>
          <a:p>
            <a:pPr indent="151200"/>
            <a:r>
              <a:rPr lang="ja-JP" altLang="en-US" dirty="0"/>
              <a:t>尖圭コンジローマは</a:t>
            </a:r>
            <a:r>
              <a:rPr lang="en-US" altLang="ja-JP" dirty="0"/>
              <a:t>HPV</a:t>
            </a:r>
            <a:r>
              <a:rPr lang="ja-JP" altLang="en-US" dirty="0"/>
              <a:t>で感染するがワクチンが有効です。</a:t>
            </a:r>
            <a:endParaRPr lang="en-US" altLang="ja-JP" dirty="0"/>
          </a:p>
          <a:p>
            <a:pPr indent="151200"/>
            <a:endParaRPr lang="en-US" altLang="ja-JP" dirty="0"/>
          </a:p>
          <a:p>
            <a:pPr indent="151200"/>
            <a:r>
              <a:rPr lang="ja-JP" altLang="en-US" dirty="0"/>
              <a:t>膣トリコモナスは強度の外陰部掻痒を訴えますが有効な治療があるので早期に受診します。</a:t>
            </a:r>
            <a:endParaRPr lang="en-US" altLang="ja-JP" dirty="0"/>
          </a:p>
          <a:p>
            <a:pPr indent="151200"/>
            <a:endParaRPr lang="en-US" altLang="ja-JP" dirty="0"/>
          </a:p>
          <a:p>
            <a:pPr indent="151200"/>
            <a:r>
              <a:rPr lang="en-US" altLang="ja-JP" dirty="0"/>
              <a:t>B</a:t>
            </a:r>
            <a:r>
              <a:rPr lang="ja-JP" altLang="en-US" dirty="0"/>
              <a:t>型肝炎は血液や体液が感染源となりますが性行為によっても感染します。肝炎や肝硬変の原因になることがあります。母子感染もあるので、風疹抗体検査と共にブライダルチェックの一つとして検査するのが望ましいでしょう。</a:t>
            </a:r>
          </a:p>
        </p:txBody>
      </p:sp>
      <p:sp>
        <p:nvSpPr>
          <p:cNvPr id="4" name="スライド イメージ プレースホルダー 3">
            <a:extLst>
              <a:ext uri="{FF2B5EF4-FFF2-40B4-BE49-F238E27FC236}">
                <a16:creationId xmlns:a16="http://schemas.microsoft.com/office/drawing/2014/main" id="{4A243B38-F921-46B5-AABD-2400921F1EFC}"/>
              </a:ext>
            </a:extLst>
          </p:cNvPr>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latin typeface="游明朝 Demibold" panose="02020600000000000000" pitchFamily="18" charset="-128"/>
                <a:ea typeface="游明朝 Demibold" panose="02020600000000000000" pitchFamily="18" charset="-128"/>
              </a:rPr>
              <a:t>HIV</a:t>
            </a:r>
            <a:r>
              <a:rPr lang="ja-JP" altLang="en-US" dirty="0">
                <a:latin typeface="游明朝 Demibold" panose="02020600000000000000" pitchFamily="18" charset="-128"/>
                <a:ea typeface="游明朝 Demibold" panose="02020600000000000000" pitchFamily="18" charset="-128"/>
              </a:rPr>
              <a:t>感染経過の説明</a:t>
            </a:r>
            <a:endParaRPr lang="en-US" altLang="ja-JP" dirty="0">
              <a:latin typeface="游明朝 Demibold" panose="02020600000000000000" pitchFamily="18" charset="-128"/>
              <a:ea typeface="游明朝 Demibold" panose="02020600000000000000" pitchFamily="18" charset="-128"/>
            </a:endParaRPr>
          </a:p>
          <a:p>
            <a:endParaRPr lang="en-US" altLang="ja-JP" dirty="0"/>
          </a:p>
          <a:p>
            <a:pPr indent="152400"/>
            <a:r>
              <a:rPr lang="ja-JP" altLang="en-US" dirty="0"/>
              <a:t>妊娠時には胎盤を通じて子どもにも感染（垂直感染）し、重大な影響があることを理解させます。</a:t>
            </a:r>
          </a:p>
        </p:txBody>
      </p:sp>
      <p:sp>
        <p:nvSpPr>
          <p:cNvPr id="7" name="スライド イメージ プレースホルダー 6">
            <a:extLst>
              <a:ext uri="{FF2B5EF4-FFF2-40B4-BE49-F238E27FC236}">
                <a16:creationId xmlns:a16="http://schemas.microsoft.com/office/drawing/2014/main" id="{E61CD061-F117-4EC2-9CFA-4DDCA6569088}"/>
              </a:ext>
            </a:extLst>
          </p:cNvPr>
          <p:cNvSpPr>
            <a:spLocks noGrp="1" noRot="1" noChangeAspect="1"/>
          </p:cNvSpPr>
          <p:nvPr>
            <p:ph type="sldImg"/>
          </p:nvPr>
        </p:nvSpPr>
        <p:spPr/>
      </p:sp>
    </p:spTree>
    <p:extLst>
      <p:ext uri="{BB962C8B-B14F-4D97-AF65-F5344CB8AC3E}">
        <p14:creationId xmlns:p14="http://schemas.microsoft.com/office/powerpoint/2010/main" val="2241771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en-US" altLang="ja-JP" dirty="0"/>
              <a:t>HIV</a:t>
            </a:r>
            <a:r>
              <a:rPr lang="ja-JP" altLang="en-US" dirty="0"/>
              <a:t>感染から</a:t>
            </a:r>
            <a:r>
              <a:rPr lang="en-US" altLang="ja-JP" dirty="0"/>
              <a:t>AIDS</a:t>
            </a:r>
            <a:r>
              <a:rPr lang="ja-JP" altLang="en-US" dirty="0"/>
              <a:t>発症しますが、エイズそのものの意味を理解させます。</a:t>
            </a:r>
            <a:endParaRPr lang="en-US" altLang="ja-JP" dirty="0"/>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CAA752AD-DCD9-435D-BCA4-C401BA40F987}"/>
              </a:ext>
            </a:extLst>
          </p:cNvPr>
          <p:cNvSpPr>
            <a:spLocks noGrp="1" noRot="1" noChangeAspect="1"/>
          </p:cNvSpPr>
          <p:nvPr>
            <p:ph type="sldImg"/>
          </p:nvPr>
        </p:nvSpPr>
        <p:spPr/>
      </p:sp>
    </p:spTree>
    <p:extLst>
      <p:ext uri="{BB962C8B-B14F-4D97-AF65-F5344CB8AC3E}">
        <p14:creationId xmlns:p14="http://schemas.microsoft.com/office/powerpoint/2010/main" val="2015517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近年日本で増加している性感染症に梅毒があります。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08A803CA-B7A7-4311-B5D4-6823D7AA66A8}"/>
              </a:ext>
            </a:extLst>
          </p:cNvPr>
          <p:cNvSpPr>
            <a:spLocks noGrp="1" noRot="1" noChangeAspect="1"/>
          </p:cNvSpPr>
          <p:nvPr>
            <p:ph type="sldImg"/>
          </p:nvPr>
        </p:nvSpPr>
        <p:spPr/>
      </p:sp>
    </p:spTree>
    <p:extLst>
      <p:ext uri="{BB962C8B-B14F-4D97-AF65-F5344CB8AC3E}">
        <p14:creationId xmlns:p14="http://schemas.microsoft.com/office/powerpoint/2010/main" val="347289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性的接触で子宮頸がんを発症する知識を習得します。</a:t>
            </a:r>
            <a:endParaRPr lang="en-US" altLang="ja-JP" dirty="0"/>
          </a:p>
          <a:p>
            <a:pPr indent="151200"/>
            <a:endParaRPr lang="en-US" altLang="ja-JP" dirty="0"/>
          </a:p>
          <a:p>
            <a:pPr indent="151200"/>
            <a:r>
              <a:rPr lang="ja-JP" altLang="en-US" dirty="0"/>
              <a:t>性的接触を経験したものは子宮頸がん検診を必ず受ける心構えを養います。</a:t>
            </a:r>
          </a:p>
          <a:p>
            <a:pPr indent="151200"/>
            <a:endParaRPr lang="ja-JP" altLang="en-US" dirty="0"/>
          </a:p>
        </p:txBody>
      </p:sp>
      <p:sp>
        <p:nvSpPr>
          <p:cNvPr id="7" name="スライド イメージ プレースホルダー 6">
            <a:extLst>
              <a:ext uri="{FF2B5EF4-FFF2-40B4-BE49-F238E27FC236}">
                <a16:creationId xmlns:a16="http://schemas.microsoft.com/office/drawing/2014/main" id="{B95D1575-9197-4933-B304-C586B8595231}"/>
              </a:ext>
            </a:extLst>
          </p:cNvPr>
          <p:cNvSpPr>
            <a:spLocks noGrp="1" noRot="1" noChangeAspect="1"/>
          </p:cNvSpPr>
          <p:nvPr>
            <p:ph type="sldImg"/>
          </p:nvPr>
        </p:nvSpPr>
        <p:spPr/>
      </p:sp>
    </p:spTree>
    <p:extLst>
      <p:ext uri="{BB962C8B-B14F-4D97-AF65-F5344CB8AC3E}">
        <p14:creationId xmlns:p14="http://schemas.microsoft.com/office/powerpoint/2010/main" val="1312265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子宮頸がんは性的接触による</a:t>
            </a:r>
            <a:r>
              <a:rPr lang="en-US" altLang="ja-JP" dirty="0"/>
              <a:t>HPV</a:t>
            </a:r>
            <a:r>
              <a:rPr lang="ja-JP" altLang="en-US" dirty="0"/>
              <a:t>（ヒトパピローマウイルス）によって発症します。</a:t>
            </a:r>
            <a:endParaRPr lang="en-US" altLang="ja-JP" dirty="0"/>
          </a:p>
          <a:p>
            <a:pPr indent="151200"/>
            <a:endParaRPr lang="en-US" altLang="ja-JP" dirty="0"/>
          </a:p>
          <a:p>
            <a:pPr indent="151200"/>
            <a:r>
              <a:rPr lang="ja-JP" altLang="en-US" dirty="0"/>
              <a:t>このウイルスには</a:t>
            </a:r>
            <a:r>
              <a:rPr lang="en-US" altLang="ja-JP" dirty="0"/>
              <a:t>150</a:t>
            </a:r>
            <a:r>
              <a:rPr lang="ja-JP" altLang="en-US" dirty="0"/>
              <a:t>種類以上の型が分類されています。</a:t>
            </a:r>
            <a:endParaRPr lang="en-US" altLang="ja-JP" dirty="0"/>
          </a:p>
          <a:p>
            <a:pPr indent="151200"/>
            <a:r>
              <a:rPr lang="ja-JP" altLang="en-US" dirty="0"/>
              <a:t>特に</a:t>
            </a:r>
            <a:r>
              <a:rPr lang="en-US" altLang="ja-JP" dirty="0"/>
              <a:t>16</a:t>
            </a:r>
            <a:r>
              <a:rPr lang="ja-JP" altLang="en-US" dirty="0"/>
              <a:t>型と</a:t>
            </a:r>
            <a:r>
              <a:rPr lang="en-US" altLang="ja-JP" dirty="0"/>
              <a:t>18</a:t>
            </a:r>
            <a:r>
              <a:rPr lang="ja-JP" altLang="en-US" dirty="0"/>
              <a:t>型で約</a:t>
            </a:r>
            <a:r>
              <a:rPr lang="en-US" altLang="ja-JP" dirty="0"/>
              <a:t>60%</a:t>
            </a:r>
            <a:r>
              <a:rPr lang="ja-JP" altLang="en-US" dirty="0"/>
              <a:t>を占めていますが、この</a:t>
            </a:r>
            <a:r>
              <a:rPr lang="en-US" altLang="ja-JP" dirty="0"/>
              <a:t>2</a:t>
            </a:r>
            <a:r>
              <a:rPr lang="ja-JP" altLang="en-US" dirty="0"/>
              <a:t>つの型にはワクチンが開発されています。</a:t>
            </a:r>
            <a:endParaRPr lang="en-US" altLang="ja-JP" dirty="0"/>
          </a:p>
          <a:p>
            <a:pPr indent="151200"/>
            <a:endParaRPr lang="en-US" altLang="ja-JP" dirty="0"/>
          </a:p>
          <a:p>
            <a:pPr indent="151200"/>
            <a:r>
              <a:rPr lang="ja-JP" altLang="en-US" dirty="0"/>
              <a:t>最近は</a:t>
            </a:r>
            <a:r>
              <a:rPr lang="en-US" altLang="ja-JP" dirty="0"/>
              <a:t>9</a:t>
            </a:r>
            <a:r>
              <a:rPr lang="ja-JP" altLang="en-US" dirty="0"/>
              <a:t>価ワクチン（</a:t>
            </a:r>
            <a:r>
              <a:rPr lang="en-US" altLang="ja-JP" dirty="0"/>
              <a:t>16,18,31,33,45,52,58</a:t>
            </a:r>
            <a:r>
              <a:rPr lang="ja-JP" altLang="en-US" dirty="0"/>
              <a:t>型の子宮頸がん発症ハイリスクグループ）＋（尖圭コンジローマの原因となる</a:t>
            </a:r>
            <a:r>
              <a:rPr lang="en-US" altLang="ja-JP" dirty="0"/>
              <a:t>6,11</a:t>
            </a:r>
            <a:r>
              <a:rPr lang="ja-JP" altLang="en-US" dirty="0"/>
              <a:t>型）が認可されています。</a:t>
            </a:r>
            <a:endParaRPr lang="en-US" altLang="ja-JP" dirty="0"/>
          </a:p>
          <a:p>
            <a:pPr indent="151200"/>
            <a:endParaRPr lang="en-US" altLang="ja-JP" dirty="0"/>
          </a:p>
          <a:p>
            <a:pPr indent="151200"/>
            <a:r>
              <a:rPr lang="ja-JP" altLang="en-US" dirty="0"/>
              <a:t>男性にも接種可能です。</a:t>
            </a:r>
          </a:p>
        </p:txBody>
      </p:sp>
      <p:sp>
        <p:nvSpPr>
          <p:cNvPr id="7" name="スライド イメージ プレースホルダー 6">
            <a:extLst>
              <a:ext uri="{FF2B5EF4-FFF2-40B4-BE49-F238E27FC236}">
                <a16:creationId xmlns:a16="http://schemas.microsoft.com/office/drawing/2014/main" id="{62DB1BC0-BA13-4D5D-A4AB-B1059A60FED0}"/>
              </a:ext>
            </a:extLst>
          </p:cNvPr>
          <p:cNvSpPr>
            <a:spLocks noGrp="1" noRot="1" noChangeAspect="1"/>
          </p:cNvSpPr>
          <p:nvPr>
            <p:ph type="sldImg"/>
          </p:nvPr>
        </p:nvSpPr>
        <p:spPr/>
      </p:sp>
    </p:spTree>
    <p:extLst>
      <p:ext uri="{BB962C8B-B14F-4D97-AF65-F5344CB8AC3E}">
        <p14:creationId xmlns:p14="http://schemas.microsoft.com/office/powerpoint/2010/main" val="78535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a:extLst>
              <a:ext uri="{FF2B5EF4-FFF2-40B4-BE49-F238E27FC236}">
                <a16:creationId xmlns:a16="http://schemas.microsoft.com/office/drawing/2014/main" id="{B9D4D7C3-6DE1-4DA2-A111-AD8856BFD626}"/>
              </a:ext>
            </a:extLst>
          </p:cNvPr>
          <p:cNvSpPr>
            <a:spLocks noGrp="1" noChangeArrowheads="1"/>
          </p:cNvSpPr>
          <p:nvPr>
            <p:ph type="body" idx="1"/>
          </p:nvPr>
        </p:nvSpPr>
        <p:spPr/>
        <p:txBody>
          <a:bodyPr/>
          <a:lstStyle/>
          <a:p>
            <a:pPr indent="152400"/>
            <a:r>
              <a:rPr lang="ja-JP" altLang="en-US" dirty="0"/>
              <a:t>望まない妊娠を避けるにはコンドームとピルの併用が有効です。（</a:t>
            </a:r>
            <a:r>
              <a:rPr lang="en-US" altLang="ja-JP" dirty="0"/>
              <a:t>WHO</a:t>
            </a:r>
            <a:r>
              <a:rPr lang="ja-JP" altLang="en-US" dirty="0"/>
              <a:t>も推奨</a:t>
            </a:r>
            <a:r>
              <a:rPr lang="en-US" altLang="ja-JP" dirty="0"/>
              <a:t>)</a:t>
            </a:r>
          </a:p>
          <a:p>
            <a:pPr indent="152400"/>
            <a:endParaRPr lang="en-US" altLang="ja-JP" dirty="0"/>
          </a:p>
          <a:p>
            <a:pPr indent="152400"/>
            <a:r>
              <a:rPr lang="ja-JP" altLang="en-US" dirty="0"/>
              <a:t>コンドーム使用で</a:t>
            </a:r>
            <a:r>
              <a:rPr lang="en-US" altLang="ja-JP" dirty="0"/>
              <a:t>100</a:t>
            </a:r>
            <a:r>
              <a:rPr lang="ja-JP" altLang="en-US" dirty="0"/>
              <a:t>％性感染症は防げませんが使用しないよりはリスクは低いといえます。</a:t>
            </a:r>
            <a:endParaRPr lang="en-US" altLang="ja-JP" dirty="0"/>
          </a:p>
          <a:p>
            <a:pPr indent="152400"/>
            <a:endParaRPr lang="en-US" altLang="ja-JP" dirty="0"/>
          </a:p>
          <a:p>
            <a:pPr indent="152400"/>
            <a:r>
              <a:rPr lang="ja-JP" altLang="en-US" dirty="0"/>
              <a:t>ピルは月経が初来していれば服用できます。</a:t>
            </a:r>
            <a:endParaRPr lang="en-US" altLang="ja-JP" dirty="0"/>
          </a:p>
          <a:p>
            <a:pPr indent="152400"/>
            <a:endParaRPr lang="en-US" altLang="ja-JP" dirty="0"/>
          </a:p>
          <a:p>
            <a:pPr indent="152400"/>
            <a:r>
              <a:rPr lang="ja-JP" altLang="en-US" dirty="0"/>
              <a:t>パートナーに思いやりがあれば避妊は必ず行うべきです。</a:t>
            </a:r>
            <a:endParaRPr lang="en-US" altLang="ja-JP" dirty="0"/>
          </a:p>
        </p:txBody>
      </p:sp>
      <p:sp>
        <p:nvSpPr>
          <p:cNvPr id="4" name="スライド イメージ プレースホルダー 3">
            <a:extLst>
              <a:ext uri="{FF2B5EF4-FFF2-40B4-BE49-F238E27FC236}">
                <a16:creationId xmlns:a16="http://schemas.microsoft.com/office/drawing/2014/main" id="{2E20ACE4-3221-49A3-9730-3E6D69B463B6}"/>
              </a:ext>
            </a:extLst>
          </p:cNvPr>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2400"/>
            <a:r>
              <a:rPr lang="ja-JP" altLang="en-US" dirty="0"/>
              <a:t>日本においてピル服用の普及率は極めて低いのですが、多くの利点があることを示します。</a:t>
            </a:r>
            <a:endParaRPr lang="en-US" altLang="ja-JP" dirty="0"/>
          </a:p>
          <a:p>
            <a:pPr indent="152400"/>
            <a:endParaRPr lang="en-US" altLang="ja-JP" dirty="0"/>
          </a:p>
          <a:p>
            <a:pPr indent="152400"/>
            <a:r>
              <a:rPr lang="ja-JP" altLang="en-US" dirty="0"/>
              <a:t>特に月経困難症（生理痛）やニキビで悩んでいる女子には医師の受診を受け処方してもらいます。子宮内膜症は月経によってより悪化します。</a:t>
            </a:r>
            <a:endParaRPr lang="en-US" altLang="ja-JP" dirty="0"/>
          </a:p>
          <a:p>
            <a:pPr indent="152400"/>
            <a:endParaRPr lang="en-US" altLang="ja-JP" dirty="0"/>
          </a:p>
          <a:p>
            <a:pPr indent="152400"/>
            <a:r>
              <a:rPr lang="ja-JP" altLang="en-US" dirty="0"/>
              <a:t>高校・大学受験や行事等での生理変更が容易であり女性の</a:t>
            </a:r>
            <a:r>
              <a:rPr lang="en-US" altLang="ja-JP" dirty="0"/>
              <a:t>QOL</a:t>
            </a:r>
            <a:r>
              <a:rPr lang="ja-JP" altLang="en-US" dirty="0"/>
              <a:t>の向上に極めて有効です。</a:t>
            </a:r>
            <a:endParaRPr lang="en-US" altLang="ja-JP" dirty="0"/>
          </a:p>
          <a:p>
            <a:pPr indent="152400"/>
            <a:endParaRPr lang="en-US" altLang="ja-JP" dirty="0"/>
          </a:p>
          <a:p>
            <a:pPr indent="152400"/>
            <a:r>
              <a:rPr lang="ja-JP" altLang="en-US" dirty="0"/>
              <a:t>欧米諸国の女性アスリートはほぼ</a:t>
            </a:r>
            <a:r>
              <a:rPr lang="en-US" altLang="ja-JP" dirty="0"/>
              <a:t>90</a:t>
            </a:r>
            <a:r>
              <a:rPr lang="ja-JP" altLang="en-US" dirty="0"/>
              <a:t>％以上がピルを服用しています。</a:t>
            </a:r>
          </a:p>
        </p:txBody>
      </p:sp>
      <p:sp>
        <p:nvSpPr>
          <p:cNvPr id="7" name="スライド イメージ プレースホルダー 6">
            <a:extLst>
              <a:ext uri="{FF2B5EF4-FFF2-40B4-BE49-F238E27FC236}">
                <a16:creationId xmlns:a16="http://schemas.microsoft.com/office/drawing/2014/main" id="{73CE113C-A083-4175-B075-3B79F351186E}"/>
              </a:ext>
            </a:extLst>
          </p:cNvPr>
          <p:cNvSpPr>
            <a:spLocks noGrp="1" noRot="1" noChangeAspect="1"/>
          </p:cNvSpPr>
          <p:nvPr>
            <p:ph type="sldImg"/>
          </p:nvPr>
        </p:nvSpPr>
        <p:spPr/>
      </p:sp>
    </p:spTree>
    <p:extLst>
      <p:ext uri="{BB962C8B-B14F-4D97-AF65-F5344CB8AC3E}">
        <p14:creationId xmlns:p14="http://schemas.microsoft.com/office/powerpoint/2010/main" val="2762994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妊娠経過と人工妊娠中絶のタイミング</a:t>
            </a:r>
            <a:endParaRPr lang="en-US" altLang="ja-JP" dirty="0">
              <a:latin typeface="游明朝 Demibold" panose="02020600000000000000" pitchFamily="18" charset="-128"/>
              <a:ea typeface="游明朝 Demibold" panose="02020600000000000000" pitchFamily="18" charset="-128"/>
            </a:endParaRPr>
          </a:p>
          <a:p>
            <a:endParaRPr lang="en-US" altLang="ja-JP" dirty="0"/>
          </a:p>
          <a:p>
            <a:pPr indent="152400"/>
            <a:r>
              <a:rPr lang="ja-JP" altLang="en-US" dirty="0"/>
              <a:t>妊娠に気が付いてから人工妊娠中絶可能な期間が非常に短いことを具体的に伝えます。</a:t>
            </a:r>
          </a:p>
          <a:p>
            <a:pPr indent="152400"/>
            <a:endParaRPr lang="ja-JP" altLang="en-US" dirty="0"/>
          </a:p>
          <a:p>
            <a:pPr indent="152400"/>
            <a:r>
              <a:rPr lang="ja-JP" altLang="en-US" dirty="0"/>
              <a:t>自分の子どもが誕生するのは人生の中でおおきなできごとであり、性行動はその始まりであることを知らせます。</a:t>
            </a:r>
          </a:p>
        </p:txBody>
      </p:sp>
      <p:sp>
        <p:nvSpPr>
          <p:cNvPr id="4" name="スライド イメージ プレースホルダー 3">
            <a:extLst>
              <a:ext uri="{FF2B5EF4-FFF2-40B4-BE49-F238E27FC236}">
                <a16:creationId xmlns:a16="http://schemas.microsoft.com/office/drawing/2014/main" id="{9FC2A399-95EB-4C9A-99DA-575F5452D1BF}"/>
              </a:ext>
            </a:extLst>
          </p:cNvPr>
          <p:cNvSpPr>
            <a:spLocks noGrp="1" noRot="1" noChangeAspect="1"/>
          </p:cNvSpPr>
          <p:nvPr>
            <p:ph type="sldImg"/>
          </p:nvPr>
        </p:nvSpPr>
        <p:spPr/>
      </p:sp>
    </p:spTree>
    <p:extLst>
      <p:ext uri="{BB962C8B-B14F-4D97-AF65-F5344CB8AC3E}">
        <p14:creationId xmlns:p14="http://schemas.microsoft.com/office/powerpoint/2010/main" val="12423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自己認識、自己形成の原点として現在の自己存在を考える上に必要な知識です。</a:t>
            </a:r>
            <a:endParaRPr lang="en-US" altLang="ja-JP" dirty="0"/>
          </a:p>
          <a:p>
            <a:pPr indent="151200"/>
            <a:endParaRPr lang="en-US" altLang="ja-JP" dirty="0"/>
          </a:p>
          <a:p>
            <a:pPr indent="151200"/>
            <a:r>
              <a:rPr lang="ja-JP" altLang="en-US" dirty="0"/>
              <a:t>自分たちが今ここにいるのはなぜか、命の大切さを考える起点とします。</a:t>
            </a:r>
            <a:endParaRPr lang="en-US" altLang="ja-JP" dirty="0"/>
          </a:p>
          <a:p>
            <a:pPr indent="151200"/>
            <a:endParaRPr lang="en-US" altLang="ja-JP" dirty="0"/>
          </a:p>
          <a:p>
            <a:pPr indent="151200"/>
            <a:r>
              <a:rPr lang="ja-JP" altLang="en-US" dirty="0"/>
              <a:t>人間の尊厳の理解、一人一人の命の大切さ、自己と他人のかけがえのない存在を確認させましょう。</a:t>
            </a:r>
          </a:p>
        </p:txBody>
      </p:sp>
      <p:sp>
        <p:nvSpPr>
          <p:cNvPr id="7" name="スライド イメージ プレースホルダー 6">
            <a:extLst>
              <a:ext uri="{FF2B5EF4-FFF2-40B4-BE49-F238E27FC236}">
                <a16:creationId xmlns:a16="http://schemas.microsoft.com/office/drawing/2014/main" id="{C30D3DF3-C1BA-48CC-9F9B-D42FAB486A39}"/>
              </a:ext>
            </a:extLst>
          </p:cNvPr>
          <p:cNvSpPr>
            <a:spLocks noGrp="1" noRot="1" noChangeAspect="1"/>
          </p:cNvSpPr>
          <p:nvPr>
            <p:ph type="sldImg"/>
          </p:nvPr>
        </p:nvSpPr>
        <p:spPr/>
      </p:sp>
    </p:spTree>
    <p:extLst>
      <p:ext uri="{BB962C8B-B14F-4D97-AF65-F5344CB8AC3E}">
        <p14:creationId xmlns:p14="http://schemas.microsoft.com/office/powerpoint/2010/main" val="3933795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2400"/>
            <a:endParaRPr lang="ja-JP" altLang="en-US" dirty="0"/>
          </a:p>
          <a:p>
            <a:pPr indent="152400"/>
            <a:r>
              <a:rPr lang="en-US" altLang="ja-JP" dirty="0"/>
              <a:t>WHO</a:t>
            </a:r>
            <a:r>
              <a:rPr lang="ja-JP" altLang="en-US" dirty="0"/>
              <a:t>もピルとコンドーム併用の</a:t>
            </a:r>
            <a:r>
              <a:rPr lang="en-US" altLang="ja-JP" dirty="0"/>
              <a:t>Dual Protection</a:t>
            </a:r>
            <a:r>
              <a:rPr lang="ja-JP" altLang="en-US" dirty="0"/>
              <a:t>（二重の予防）を推奨しています。</a:t>
            </a:r>
          </a:p>
          <a:p>
            <a:pPr indent="152400"/>
            <a:endParaRPr lang="ja-JP" altLang="en-US" dirty="0"/>
          </a:p>
          <a:p>
            <a:pPr indent="152400"/>
            <a:r>
              <a:rPr lang="ja-JP" altLang="en-US" dirty="0"/>
              <a:t>避妊に失敗したら緊急避妊方法があることを明確に伝えます。</a:t>
            </a:r>
          </a:p>
          <a:p>
            <a:pPr indent="152400"/>
            <a:endParaRPr lang="ja-JP" altLang="en-US" dirty="0"/>
          </a:p>
          <a:p>
            <a:pPr indent="152400"/>
            <a:r>
              <a:rPr lang="ja-JP" altLang="en-US" dirty="0"/>
              <a:t>避妊をしなかった、コンドームが敗れた、レイプされたなどのアクシデントや、妊娠の不安が生じたら、性交後</a:t>
            </a:r>
            <a:r>
              <a:rPr lang="en-US" altLang="ja-JP" dirty="0"/>
              <a:t>3</a:t>
            </a:r>
            <a:r>
              <a:rPr lang="ja-JP" altLang="en-US" dirty="0"/>
              <a:t>日（</a:t>
            </a:r>
            <a:r>
              <a:rPr lang="en-US" altLang="ja-JP" dirty="0"/>
              <a:t>72</a:t>
            </a:r>
            <a:r>
              <a:rPr lang="ja-JP" altLang="en-US" dirty="0"/>
              <a:t>時間）以内に産婦人科受診し、緊急避妊薬（ホルモン剤）を処方してもらいます。</a:t>
            </a:r>
          </a:p>
        </p:txBody>
      </p:sp>
      <p:sp>
        <p:nvSpPr>
          <p:cNvPr id="7" name="スライド イメージ プレースホルダー 6">
            <a:extLst>
              <a:ext uri="{FF2B5EF4-FFF2-40B4-BE49-F238E27FC236}">
                <a16:creationId xmlns:a16="http://schemas.microsoft.com/office/drawing/2014/main" id="{E3BFB160-6C40-441A-9E90-0AB309F5BEB7}"/>
              </a:ext>
            </a:extLst>
          </p:cNvPr>
          <p:cNvSpPr>
            <a:spLocks noGrp="1" noRot="1" noChangeAspect="1"/>
          </p:cNvSpPr>
          <p:nvPr>
            <p:ph type="sldImg"/>
          </p:nvPr>
        </p:nvSpPr>
        <p:spPr/>
      </p:sp>
    </p:spTree>
    <p:extLst>
      <p:ext uri="{BB962C8B-B14F-4D97-AF65-F5344CB8AC3E}">
        <p14:creationId xmlns:p14="http://schemas.microsoft.com/office/powerpoint/2010/main" val="4120185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2400"/>
            <a:r>
              <a:rPr lang="en-US" altLang="ja-JP" dirty="0"/>
              <a:t>SNS</a:t>
            </a:r>
            <a:r>
              <a:rPr lang="ja-JP" altLang="en-US" dirty="0"/>
              <a:t>利用によって生じるトラブルを常に考えましょう。</a:t>
            </a:r>
            <a:endParaRPr lang="en-US" altLang="ja-JP" dirty="0"/>
          </a:p>
          <a:p>
            <a:pPr indent="152400"/>
            <a:endParaRPr lang="en-US" altLang="ja-JP" dirty="0"/>
          </a:p>
          <a:p>
            <a:pPr indent="152400"/>
            <a:r>
              <a:rPr lang="ja-JP" altLang="en-US" dirty="0"/>
              <a:t>情報やメディアの特性を踏まえ提供情報の問題を発見解決する方法を見つけましょう。</a:t>
            </a:r>
            <a:endParaRPr lang="en-US" altLang="ja-JP" dirty="0"/>
          </a:p>
          <a:p>
            <a:pPr indent="152400"/>
            <a:endParaRPr lang="en-US" altLang="ja-JP" dirty="0"/>
          </a:p>
          <a:p>
            <a:pPr indent="152400"/>
            <a:r>
              <a:rPr lang="ja-JP" altLang="en-US" dirty="0"/>
              <a:t>目的や状況に応じた思考力判断力、表現力を身に着けましょう。</a:t>
            </a:r>
            <a:endParaRPr lang="en-US" altLang="ja-JP" dirty="0"/>
          </a:p>
          <a:p>
            <a:pPr indent="152400"/>
            <a:endParaRPr lang="en-US" altLang="ja-JP" dirty="0"/>
          </a:p>
          <a:p>
            <a:pPr indent="152400"/>
            <a:r>
              <a:rPr lang="en-US" altLang="ja-JP" dirty="0"/>
              <a:t>SNS</a:t>
            </a:r>
            <a:r>
              <a:rPr lang="ja-JP" altLang="en-US" dirty="0"/>
              <a:t>上の出会いや金銭的問題に巻き込まれないような注意と指導が重要です。</a:t>
            </a:r>
          </a:p>
          <a:p>
            <a:pPr indent="152400"/>
            <a:endParaRPr lang="ja-JP" altLang="en-US" dirty="0"/>
          </a:p>
        </p:txBody>
      </p:sp>
      <p:sp>
        <p:nvSpPr>
          <p:cNvPr id="7" name="スライド イメージ プレースホルダー 6">
            <a:extLst>
              <a:ext uri="{FF2B5EF4-FFF2-40B4-BE49-F238E27FC236}">
                <a16:creationId xmlns:a16="http://schemas.microsoft.com/office/drawing/2014/main" id="{339076B2-32FE-4631-8D80-A099C504AD43}"/>
              </a:ext>
            </a:extLst>
          </p:cNvPr>
          <p:cNvSpPr>
            <a:spLocks noGrp="1" noRot="1" noChangeAspect="1"/>
          </p:cNvSpPr>
          <p:nvPr>
            <p:ph type="sldImg"/>
          </p:nvPr>
        </p:nvSpPr>
        <p:spPr/>
      </p:sp>
    </p:spTree>
    <p:extLst>
      <p:ext uri="{BB962C8B-B14F-4D97-AF65-F5344CB8AC3E}">
        <p14:creationId xmlns:p14="http://schemas.microsoft.com/office/powerpoint/2010/main" val="162014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5" name="スライド イメージ プレースホルダー 4">
            <a:extLst>
              <a:ext uri="{FF2B5EF4-FFF2-40B4-BE49-F238E27FC236}">
                <a16:creationId xmlns:a16="http://schemas.microsoft.com/office/drawing/2014/main" id="{52EF23C8-B219-4912-AA6A-D376C127DC8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2335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命の尊さについて、その連続性や有限性なども含めて理解し、かけがえのない命を尊重すること。</a:t>
            </a:r>
            <a:endParaRPr lang="en-US" altLang="ja-JP" dirty="0"/>
          </a:p>
          <a:p>
            <a:pPr indent="151200"/>
            <a:endParaRPr lang="en-US" altLang="ja-JP" dirty="0"/>
          </a:p>
          <a:p>
            <a:pPr indent="151200"/>
            <a:r>
              <a:rPr lang="ja-JP" altLang="en-US" dirty="0"/>
              <a:t>地球上に存在する生命体は、人間のみならずそれぞれの個体で生命の歴史を有しており、人間と周囲の環境生命は共存していることを認識する意識が必要です。</a:t>
            </a:r>
            <a:endParaRPr lang="en-US" altLang="ja-JP" dirty="0"/>
          </a:p>
        </p:txBody>
      </p:sp>
      <p:sp>
        <p:nvSpPr>
          <p:cNvPr id="7" name="スライド イメージ プレースホルダー 6">
            <a:extLst>
              <a:ext uri="{FF2B5EF4-FFF2-40B4-BE49-F238E27FC236}">
                <a16:creationId xmlns:a16="http://schemas.microsoft.com/office/drawing/2014/main" id="{029B8AB0-41A8-48C7-B01B-D54C53FE6C92}"/>
              </a:ext>
            </a:extLst>
          </p:cNvPr>
          <p:cNvSpPr>
            <a:spLocks noGrp="1" noRot="1" noChangeAspect="1"/>
          </p:cNvSpPr>
          <p:nvPr>
            <p:ph type="sldImg"/>
          </p:nvPr>
        </p:nvSpPr>
        <p:spPr/>
      </p:sp>
    </p:spTree>
    <p:extLst>
      <p:ext uri="{BB962C8B-B14F-4D97-AF65-F5344CB8AC3E}">
        <p14:creationId xmlns:p14="http://schemas.microsoft.com/office/powerpoint/2010/main" val="30302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body" idx="1"/>
          </p:nvPr>
        </p:nvSpPr>
        <p:spPr/>
        <p:txBody>
          <a:bodyPr/>
          <a:lstStyle/>
          <a:p>
            <a:pPr indent="151200"/>
            <a:r>
              <a:rPr lang="ja-JP" altLang="en-US" dirty="0"/>
              <a:t>思春期は心も体も大人になりかけている時期です。</a:t>
            </a:r>
            <a:endParaRPr lang="en-US" altLang="ja-JP" dirty="0"/>
          </a:p>
          <a:p>
            <a:pPr indent="151200"/>
            <a:endParaRPr lang="en-US" altLang="ja-JP" dirty="0"/>
          </a:p>
          <a:p>
            <a:pPr indent="151200"/>
            <a:r>
              <a:rPr lang="ja-JP" altLang="en-US" dirty="0"/>
              <a:t>この時期は、心も体も大人ではないものの、全くの子どもでもない状態（思春期初期）から始まり、次いで大人と子供が入り交じりせめぎあう状態（思春期中期）、そして最後には心も身体も大人であることを確かなものとしていく状態（思春期後期）の３つの段階に分けています。</a:t>
            </a:r>
            <a:br>
              <a:rPr lang="en-US" altLang="ja-JP" dirty="0"/>
            </a:br>
            <a:r>
              <a:rPr lang="ja-JP" altLang="en-US" dirty="0"/>
              <a:t>　　　　　　　　「思春期の子供と向き合うために（文部科学省編集）」より</a:t>
            </a:r>
            <a:endParaRPr lang="en-US" altLang="ja-JP" dirty="0"/>
          </a:p>
          <a:p>
            <a:pPr indent="151200"/>
            <a:endParaRPr lang="en-US" altLang="ja-JP" dirty="0"/>
          </a:p>
          <a:p>
            <a:pPr indent="151200"/>
            <a:r>
              <a:rPr lang="ja-JP" altLang="en-US" dirty="0"/>
              <a:t>女性では月経、男性では射精が始まりますが、この身体変化に不安や心配や誤解を招くことが多いので正しい知識を深めることが重要です。</a:t>
            </a:r>
            <a:endParaRPr lang="en-US" altLang="ja-JP" dirty="0"/>
          </a:p>
          <a:p>
            <a:pPr indent="151200"/>
            <a:endParaRPr lang="en-US" altLang="ja-JP" dirty="0"/>
          </a:p>
          <a:p>
            <a:pPr indent="151200"/>
            <a:r>
              <a:rPr lang="ja-JP" altLang="en-US" dirty="0"/>
              <a:t>異性への興味が高まり抑えがたい性衝動が性非行時には性犯罪行為になることがあるのでしっかり理解させます。</a:t>
            </a:r>
            <a:endParaRPr lang="ja-JP" altLang="ja-JP" dirty="0"/>
          </a:p>
        </p:txBody>
      </p:sp>
      <p:sp>
        <p:nvSpPr>
          <p:cNvPr id="4" name="スライド イメージ プレースホルダー 3">
            <a:extLst>
              <a:ext uri="{FF2B5EF4-FFF2-40B4-BE49-F238E27FC236}">
                <a16:creationId xmlns:a16="http://schemas.microsoft.com/office/drawing/2014/main" id="{F4488D36-8586-45AE-B4C4-B1095BB6AA12}"/>
              </a:ext>
            </a:extLst>
          </p:cNvPr>
          <p:cNvSpPr>
            <a:spLocks noGrp="1" noRot="1" noChangeAspect="1"/>
          </p:cNvSpPr>
          <p:nvPr>
            <p:ph type="sldImg"/>
          </p:nvPr>
        </p:nvSpPr>
        <p:spPr/>
      </p:sp>
    </p:spTree>
    <p:extLst>
      <p:ext uri="{BB962C8B-B14F-4D97-AF65-F5344CB8AC3E}">
        <p14:creationId xmlns:p14="http://schemas.microsoft.com/office/powerpoint/2010/main" val="358440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body" idx="1"/>
          </p:nvPr>
        </p:nvSpPr>
        <p:spPr/>
        <p:txBody>
          <a:bodyPr/>
          <a:lstStyle/>
          <a:p>
            <a:pPr indent="151200"/>
            <a:r>
              <a:rPr lang="ja-JP" altLang="en-US" dirty="0"/>
              <a:t>思春期は仲間や友人の存在、絆が家族以上に重要になる時期であり、仲間同士、グループ同士の行動や活動がみられます。極端な場合は「いじめ」の行動形態になることもあり、十分な意思の共有が必要です。</a:t>
            </a:r>
            <a:endParaRPr lang="en-US" altLang="ja-JP" dirty="0"/>
          </a:p>
          <a:p>
            <a:pPr indent="151200"/>
            <a:endParaRPr lang="en-US" altLang="ja-JP" dirty="0"/>
          </a:p>
          <a:p>
            <a:pPr indent="151200"/>
            <a:r>
              <a:rPr lang="ja-JP" altLang="en-US" dirty="0"/>
              <a:t>親に対し「ウザイ」という言葉を発せられるのもこの時期ですが、これは親離れの兆候としての表現であり看過されるものであります。</a:t>
            </a:r>
            <a:endParaRPr lang="ja-JP" altLang="ja-JP" dirty="0"/>
          </a:p>
        </p:txBody>
      </p:sp>
      <p:sp>
        <p:nvSpPr>
          <p:cNvPr id="4" name="スライド イメージ プレースホルダー 3">
            <a:extLst>
              <a:ext uri="{FF2B5EF4-FFF2-40B4-BE49-F238E27FC236}">
                <a16:creationId xmlns:a16="http://schemas.microsoft.com/office/drawing/2014/main" id="{4E3E49A8-B3DA-4323-89B9-F99CEFB63D0E}"/>
              </a:ext>
            </a:extLst>
          </p:cNvPr>
          <p:cNvSpPr>
            <a:spLocks noGrp="1" noRot="1" noChangeAspect="1"/>
          </p:cNvSpPr>
          <p:nvPr>
            <p:ph type="sldImg"/>
          </p:nvPr>
        </p:nvSpPr>
        <p:spPr/>
      </p:sp>
    </p:spTree>
    <p:extLst>
      <p:ext uri="{BB962C8B-B14F-4D97-AF65-F5344CB8AC3E}">
        <p14:creationId xmlns:p14="http://schemas.microsoft.com/office/powerpoint/2010/main" val="280261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一次性徴は胎生期における性の変化です。</a:t>
            </a:r>
            <a:endParaRPr lang="en-US" altLang="ja-JP" dirty="0"/>
          </a:p>
          <a:p>
            <a:pPr indent="151200"/>
            <a:endParaRPr lang="en-US" altLang="ja-JP" dirty="0"/>
          </a:p>
          <a:p>
            <a:pPr indent="151200"/>
            <a:r>
              <a:rPr lang="ja-JP" altLang="en-US" dirty="0"/>
              <a:t>思春期には体の変化や男女の特徴が明確に出現します。特に生殖器が器質的、機能的に発達することを伝えます。</a:t>
            </a:r>
            <a:endParaRPr lang="en-US" altLang="ja-JP" dirty="0"/>
          </a:p>
          <a:p>
            <a:pPr indent="151200"/>
            <a:endParaRPr lang="en-US" altLang="ja-JP" dirty="0"/>
          </a:p>
          <a:p>
            <a:pPr indent="151200"/>
            <a:r>
              <a:rPr lang="ja-JP" altLang="en-US" dirty="0"/>
              <a:t>いずれも男性・女性ホルモンによる影響ですが、個人差が生じることも認識させます。</a:t>
            </a:r>
            <a:endParaRPr lang="en-US" altLang="ja-JP" dirty="0"/>
          </a:p>
          <a:p>
            <a:pPr indent="151200"/>
            <a:endParaRPr lang="en-US" altLang="ja-JP" dirty="0"/>
          </a:p>
          <a:p>
            <a:pPr indent="151200"/>
            <a:r>
              <a:rPr lang="ja-JP" altLang="en-US" dirty="0"/>
              <a:t>異性間の身体的変化を理解させることはお互いの個人の尊厳に関わってくることであり、十分な理解が必要です。</a:t>
            </a:r>
          </a:p>
        </p:txBody>
      </p:sp>
      <p:sp>
        <p:nvSpPr>
          <p:cNvPr id="7" name="スライド イメージ プレースホルダー 6">
            <a:extLst>
              <a:ext uri="{FF2B5EF4-FFF2-40B4-BE49-F238E27FC236}">
                <a16:creationId xmlns:a16="http://schemas.microsoft.com/office/drawing/2014/main" id="{17B23D53-0BFD-4199-AE61-369EC9459A15}"/>
              </a:ext>
            </a:extLst>
          </p:cNvPr>
          <p:cNvSpPr>
            <a:spLocks noGrp="1" noRot="1" noChangeAspect="1"/>
          </p:cNvSpPr>
          <p:nvPr>
            <p:ph type="sldImg"/>
          </p:nvPr>
        </p:nvSpPr>
        <p:spPr/>
      </p:sp>
    </p:spTree>
    <p:extLst>
      <p:ext uri="{BB962C8B-B14F-4D97-AF65-F5344CB8AC3E}">
        <p14:creationId xmlns:p14="http://schemas.microsoft.com/office/powerpoint/2010/main" val="251919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女子の思春期の最大の特徴は月経が開始することであり、そのメカニズムに関しては十分な理解が必要です。</a:t>
            </a:r>
            <a:endParaRPr lang="en-US" altLang="ja-JP" dirty="0"/>
          </a:p>
          <a:p>
            <a:pPr indent="151200"/>
            <a:r>
              <a:rPr lang="ja-JP" altLang="en-US" dirty="0"/>
              <a:t>将来の生殖機能に対する成熟過程であること（即ち妊娠・分娩）を理解させます。</a:t>
            </a:r>
            <a:endParaRPr lang="en-US" altLang="ja-JP" dirty="0"/>
          </a:p>
          <a:p>
            <a:pPr indent="151200"/>
            <a:endParaRPr lang="en-US" altLang="ja-JP" dirty="0"/>
          </a:p>
          <a:p>
            <a:pPr indent="151200"/>
            <a:r>
              <a:rPr lang="ja-JP" altLang="en-US" dirty="0"/>
              <a:t>身体的に個人差があることを明確に伝え、他人との比較により生じる不安やコンプレックスを除く必要があります。</a:t>
            </a:r>
            <a:endParaRPr lang="en-US" altLang="ja-JP" dirty="0"/>
          </a:p>
          <a:p>
            <a:pPr indent="151200"/>
            <a:endParaRPr lang="en-US" altLang="ja-JP" dirty="0"/>
          </a:p>
          <a:p>
            <a:pPr indent="151200"/>
            <a:r>
              <a:rPr lang="en-US" altLang="ja-JP" dirty="0"/>
              <a:t>LGBT</a:t>
            </a:r>
            <a:r>
              <a:rPr lang="ja-JP" altLang="en-US" dirty="0"/>
              <a:t>に関して自己意識が明確になるのもこの時期です。本人に対して個人差、個性の存在を肯定し、生じる身体的・精神的問題悩みに関しては専門家のカウンセリングを受けることが望ましいでしょう。</a:t>
            </a:r>
            <a:endParaRPr lang="en-US" altLang="ja-JP" dirty="0"/>
          </a:p>
          <a:p>
            <a:pPr indent="151200"/>
            <a:endParaRPr lang="ja-JP" altLang="en-US" dirty="0"/>
          </a:p>
        </p:txBody>
      </p:sp>
      <p:sp>
        <p:nvSpPr>
          <p:cNvPr id="7" name="スライド イメージ プレースホルダー 6">
            <a:extLst>
              <a:ext uri="{FF2B5EF4-FFF2-40B4-BE49-F238E27FC236}">
                <a16:creationId xmlns:a16="http://schemas.microsoft.com/office/drawing/2014/main" id="{CE151430-5D6A-4133-BFF2-2B2041821069}"/>
              </a:ext>
            </a:extLst>
          </p:cNvPr>
          <p:cNvSpPr>
            <a:spLocks noGrp="1" noRot="1" noChangeAspect="1"/>
          </p:cNvSpPr>
          <p:nvPr>
            <p:ph type="sldImg"/>
          </p:nvPr>
        </p:nvSpPr>
        <p:spPr/>
      </p:sp>
    </p:spTree>
    <p:extLst>
      <p:ext uri="{BB962C8B-B14F-4D97-AF65-F5344CB8AC3E}">
        <p14:creationId xmlns:p14="http://schemas.microsoft.com/office/powerpoint/2010/main" val="4192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r>
              <a:rPr lang="ja-JP" altLang="en-US" dirty="0"/>
              <a:t>変化の主たる特徴は精通が発生することです。</a:t>
            </a:r>
            <a:endParaRPr lang="en-US" altLang="ja-JP" dirty="0"/>
          </a:p>
          <a:p>
            <a:pPr indent="151200"/>
            <a:endParaRPr lang="en-US" altLang="ja-JP" dirty="0"/>
          </a:p>
          <a:p>
            <a:pPr indent="151200"/>
            <a:r>
              <a:rPr lang="ja-JP" altLang="en-US" dirty="0"/>
              <a:t>声変わりは約１オクターブ低くなります。</a:t>
            </a:r>
            <a:endParaRPr lang="en-US" altLang="ja-JP" dirty="0"/>
          </a:p>
          <a:p>
            <a:pPr indent="151200"/>
            <a:endParaRPr lang="en-US" altLang="ja-JP" dirty="0"/>
          </a:p>
          <a:p>
            <a:pPr indent="151200"/>
            <a:r>
              <a:rPr lang="ja-JP" altLang="en-US" dirty="0"/>
              <a:t>性器に関しては勃起時に包皮が後退し包茎が解消します。中高生の性の悩みに関して包茎が挙げられていますが、ほとんどの場合自然放置で治癒します。完全包茎のケースは恥垢蓄積による炎症を惹起することがあるため専門医受診とします。</a:t>
            </a:r>
          </a:p>
        </p:txBody>
      </p:sp>
      <p:sp>
        <p:nvSpPr>
          <p:cNvPr id="7" name="スライド イメージ プレースホルダー 6">
            <a:extLst>
              <a:ext uri="{FF2B5EF4-FFF2-40B4-BE49-F238E27FC236}">
                <a16:creationId xmlns:a16="http://schemas.microsoft.com/office/drawing/2014/main" id="{746D2696-2D77-4255-A8AE-561D831E83BE}"/>
              </a:ext>
            </a:extLst>
          </p:cNvPr>
          <p:cNvSpPr>
            <a:spLocks noGrp="1" noRot="1" noChangeAspect="1"/>
          </p:cNvSpPr>
          <p:nvPr>
            <p:ph type="sldImg"/>
          </p:nvPr>
        </p:nvSpPr>
        <p:spPr/>
      </p:sp>
    </p:spTree>
    <p:extLst>
      <p:ext uri="{BB962C8B-B14F-4D97-AF65-F5344CB8AC3E}">
        <p14:creationId xmlns:p14="http://schemas.microsoft.com/office/powerpoint/2010/main" val="84471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84613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2065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00598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237972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344460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364214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27394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60681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91435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313996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83153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1633044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arm7.static.flickr.com/6190/6105409913_b1c9405b10_b.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1629944"/>
            <a:ext cx="7768148" cy="1753383"/>
          </a:xfrm>
        </p:spPr>
        <p:txBody>
          <a:bodyPr anchor="b">
            <a:noAutofit/>
          </a:bodyPr>
          <a:lstStyle/>
          <a:p>
            <a:pPr algn="l"/>
            <a:br>
              <a:rPr lang="en-US" altLang="ja-JP" sz="5400" b="1" dirty="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心と体の話</a:t>
            </a:r>
            <a:endParaRPr kumimoji="1" lang="ja-JP" altLang="en-US" sz="54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2" name="字幕 2">
            <a:extLst>
              <a:ext uri="{FF2B5EF4-FFF2-40B4-BE49-F238E27FC236}">
                <a16:creationId xmlns:a16="http://schemas.microsoft.com/office/drawing/2014/main" id="{20765BC1-87BE-4000-A56B-FCA7FF311654}"/>
              </a:ext>
            </a:extLst>
          </p:cNvPr>
          <p:cNvSpPr txBox="1">
            <a:spLocks/>
          </p:cNvSpPr>
          <p:nvPr/>
        </p:nvSpPr>
        <p:spPr>
          <a:xfrm>
            <a:off x="1881312" y="409304"/>
            <a:ext cx="2707714" cy="41574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中学校・高等学校版</a:t>
            </a:r>
            <a:endParaRPr lang="en-US" altLang="ja-JP" sz="1800" dirty="0">
              <a:latin typeface="游ゴシック Medium" panose="020B0500000000000000" pitchFamily="50" charset="-128"/>
              <a:ea typeface="游ゴシック Medium" panose="020B0500000000000000" pitchFamily="50" charset="-128"/>
            </a:endParaRPr>
          </a:p>
        </p:txBody>
      </p:sp>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1552671"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2400" dirty="0">
                <a:latin typeface="HGS明朝E" panose="02020900000000000000" pitchFamily="18" charset="-128"/>
                <a:ea typeface="HGS明朝E" panose="02020900000000000000" pitchFamily="18" charset="-128"/>
              </a:rPr>
              <a:t>性教育</a:t>
            </a:r>
            <a:endParaRPr lang="ja-JP" altLang="en-US" sz="2400" b="1" dirty="0">
              <a:latin typeface="HGS明朝E" panose="02020900000000000000" pitchFamily="18" charset="-128"/>
              <a:ea typeface="HGS明朝E" panose="02020900000000000000" pitchFamily="18" charset="-128"/>
            </a:endParaRP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F4F13C4-E2CF-C34B-84BC-82DD3D98F0AD}"/>
              </a:ext>
            </a:extLst>
          </p:cNvPr>
          <p:cNvSpPr>
            <a:spLocks noGrp="1"/>
          </p:cNvSpPr>
          <p:nvPr>
            <p:ph idx="1"/>
          </p:nvPr>
        </p:nvSpPr>
        <p:spPr>
          <a:xfrm>
            <a:off x="406945" y="1227272"/>
            <a:ext cx="10284868" cy="5799371"/>
          </a:xfrm>
          <a:prstGeom prst="rect">
            <a:avLst/>
          </a:prstGeom>
        </p:spPr>
        <p:txBody>
          <a:bodyPr>
            <a:noAutofit/>
          </a:bodyPr>
          <a:lstStyle/>
          <a:p>
            <a:pPr marL="361950" indent="-361950">
              <a:lnSpc>
                <a:spcPct val="100000"/>
              </a:lnSpc>
              <a:spcBef>
                <a:spcPts val="3000"/>
              </a:spcBef>
              <a:buClr>
                <a:srgbClr val="FFC000"/>
              </a:buClr>
              <a:buSzPct val="80000"/>
              <a:buFont typeface="Wingdings" panose="05000000000000000000" pitchFamily="2" charset="2"/>
              <a:buChar char="l"/>
              <a:defRPr/>
            </a:pPr>
            <a:r>
              <a:rPr lang="ja-JP" altLang="en-US" sz="4000" dirty="0">
                <a:latin typeface="游ゴシック Medium" panose="020B0500000000000000" pitchFamily="50" charset="-128"/>
                <a:ea typeface="游ゴシック Medium" panose="020B0500000000000000" pitchFamily="50" charset="-128"/>
              </a:rPr>
              <a:t>水着をつけたときに隠れる部分です</a:t>
            </a:r>
            <a:endParaRPr lang="en-US" altLang="ja-JP" sz="40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3000"/>
              </a:spcBef>
              <a:buClr>
                <a:srgbClr val="FFC000"/>
              </a:buClr>
              <a:buSzPct val="80000"/>
              <a:buFont typeface="Wingdings" panose="05000000000000000000" pitchFamily="2" charset="2"/>
              <a:buChar char="l"/>
              <a:defRPr/>
            </a:pPr>
            <a:r>
              <a:rPr lang="ja-JP" altLang="en-US" sz="4000" dirty="0">
                <a:latin typeface="游ゴシック Medium" panose="020B0500000000000000" pitchFamily="50" charset="-128"/>
                <a:ea typeface="游ゴシック Medium" panose="020B0500000000000000" pitchFamily="50" charset="-128"/>
              </a:rPr>
              <a:t>大切なからだの部分です</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（人間の誕生に極めて重要な役割がある）</a:t>
            </a:r>
            <a:endParaRPr lang="en-US" altLang="ja-JP" sz="40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3000"/>
              </a:spcBef>
              <a:buClr>
                <a:srgbClr val="FFC000"/>
              </a:buClr>
              <a:buSzPct val="80000"/>
              <a:buFont typeface="Wingdings" panose="05000000000000000000" pitchFamily="2" charset="2"/>
              <a:buChar char="l"/>
              <a:defRPr/>
            </a:pPr>
            <a:r>
              <a:rPr lang="ja-JP" altLang="en-US" sz="4000" dirty="0">
                <a:latin typeface="游ゴシック Medium" panose="020B0500000000000000" pitchFamily="50" charset="-128"/>
                <a:ea typeface="游ゴシック Medium" panose="020B0500000000000000" pitchFamily="50" charset="-128"/>
              </a:rPr>
              <a:t>自分の意思に反して</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見せたり見せられたり、</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触ったり触られたりしては</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いけないところです</a:t>
            </a:r>
          </a:p>
        </p:txBody>
      </p:sp>
      <p:grpSp>
        <p:nvGrpSpPr>
          <p:cNvPr id="5" name="グループ化 4">
            <a:extLst>
              <a:ext uri="{FF2B5EF4-FFF2-40B4-BE49-F238E27FC236}">
                <a16:creationId xmlns:a16="http://schemas.microsoft.com/office/drawing/2014/main" id="{0BBB4837-841E-423D-A768-C92B6E639230}"/>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7BAAA4B1-E7F5-4029-B43F-D4F09A70359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D3E632B-8B3D-47B6-8E3C-3342473032F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DF71CE8-8034-42E6-BDCE-AF81112D101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DC580EF-EAC4-4A7A-9381-46DAB8E4F8D1}"/>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8C283DE5-19A8-4576-8FC5-BA2784916CF5}"/>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プライベートゾーンとは？</a:t>
            </a:r>
          </a:p>
        </p:txBody>
      </p:sp>
    </p:spTree>
    <p:extLst>
      <p:ext uri="{BB962C8B-B14F-4D97-AF65-F5344CB8AC3E}">
        <p14:creationId xmlns:p14="http://schemas.microsoft.com/office/powerpoint/2010/main" val="15000067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275393" y="1532367"/>
            <a:ext cx="3960000" cy="948760"/>
          </a:xfrm>
          <a:prstGeom prst="roundRect">
            <a:avLst/>
          </a:prstGeom>
          <a:solidFill>
            <a:schemeClr val="accent6">
              <a:lumMod val="20000"/>
              <a:lumOff val="80000"/>
            </a:schemeClr>
          </a:solidFill>
          <a:ln>
            <a:noFill/>
          </a:ln>
          <a:effectLst>
            <a:glow>
              <a:schemeClr val="accent1"/>
            </a:glow>
            <a:reflection endPos="0" dir="5400000" sy="-100000" algn="bl" rotWithShape="0"/>
            <a:softEdge rad="0"/>
          </a:effectLst>
        </p:spPr>
        <p:txBody>
          <a:bodyPr wrap="square" lIns="144000" t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2400" b="1" dirty="0">
                <a:solidFill>
                  <a:srgbClr val="000000"/>
                </a:solidFill>
                <a:latin typeface="+mn-ea"/>
                <a:ea typeface="+mn-ea"/>
                <a:cs typeface="MS Mincho" charset="-128"/>
              </a:rPr>
              <a:t>女性の体は、毎月妊娠のための準備をしている</a:t>
            </a:r>
          </a:p>
        </p:txBody>
      </p:sp>
      <p:sp>
        <p:nvSpPr>
          <p:cNvPr id="5" name="Rectangle 4"/>
          <p:cNvSpPr>
            <a:spLocks noChangeArrowheads="1"/>
          </p:cNvSpPr>
          <p:nvPr/>
        </p:nvSpPr>
        <p:spPr bwMode="auto">
          <a:xfrm>
            <a:off x="6275393" y="3454910"/>
            <a:ext cx="3960000" cy="1911223"/>
          </a:xfrm>
          <a:prstGeom prst="roundRect">
            <a:avLst/>
          </a:prstGeom>
          <a:solidFill>
            <a:schemeClr val="accent6">
              <a:lumMod val="20000"/>
              <a:lumOff val="80000"/>
            </a:schemeClr>
          </a:solidFill>
          <a:ln>
            <a:noFill/>
          </a:ln>
          <a:effectLst>
            <a:glow>
              <a:schemeClr val="accent1"/>
            </a:glow>
            <a:reflection endPos="0" dir="5400000" sy="-100000" algn="bl" rotWithShape="0"/>
            <a:softEdge rad="0"/>
          </a:effectLst>
        </p:spPr>
        <p:txBody>
          <a:bodyPr wrap="square" lIns="216000" t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2484"/>
              </a:lnSpc>
              <a:spcBef>
                <a:spcPct val="50000"/>
              </a:spcBef>
              <a:buNone/>
              <a:defRPr/>
            </a:pPr>
            <a:r>
              <a:rPr lang="ja-JP" altLang="en-US" sz="2400" b="1" dirty="0">
                <a:solidFill>
                  <a:srgbClr val="000000"/>
                </a:solidFill>
                <a:latin typeface="+mn-ea"/>
                <a:ea typeface="+mn-ea"/>
                <a:cs typeface="MS Mincho" charset="-128"/>
              </a:rPr>
              <a:t>妊娠のために準備された　</a:t>
            </a:r>
            <a:r>
              <a:rPr lang="ja-JP" altLang="en-US" sz="2400" b="1" dirty="0">
                <a:solidFill>
                  <a:srgbClr val="FF0000"/>
                </a:solidFill>
                <a:latin typeface="+mn-ea"/>
                <a:ea typeface="+mn-ea"/>
                <a:cs typeface="MS Mincho" charset="-128"/>
              </a:rPr>
              <a:t>子宮の内膜</a:t>
            </a:r>
            <a:r>
              <a:rPr lang="ja-JP" altLang="en-US" sz="2400" b="1" dirty="0">
                <a:solidFill>
                  <a:srgbClr val="000000"/>
                </a:solidFill>
                <a:latin typeface="+mn-ea"/>
                <a:ea typeface="+mn-ea"/>
                <a:cs typeface="MS Mincho" charset="-128"/>
              </a:rPr>
              <a:t>が、</a:t>
            </a:r>
            <a:br>
              <a:rPr lang="en-US" altLang="ja-JP" sz="2400" b="1" dirty="0">
                <a:solidFill>
                  <a:srgbClr val="000000"/>
                </a:solidFill>
                <a:latin typeface="+mn-ea"/>
                <a:ea typeface="+mn-ea"/>
                <a:cs typeface="MS Mincho" charset="-128"/>
              </a:rPr>
            </a:br>
            <a:r>
              <a:rPr lang="ja-JP" altLang="en-US" sz="2400" b="1" dirty="0">
                <a:solidFill>
                  <a:srgbClr val="000000"/>
                </a:solidFill>
                <a:latin typeface="+mn-ea"/>
                <a:ea typeface="+mn-ea"/>
                <a:cs typeface="MS Mincho" charset="-128"/>
              </a:rPr>
              <a:t>妊娠しなかった場合に</a:t>
            </a:r>
            <a:br>
              <a:rPr lang="en-US" altLang="ja-JP" sz="2400" b="1" dirty="0">
                <a:solidFill>
                  <a:srgbClr val="000000"/>
                </a:solidFill>
                <a:latin typeface="+mn-ea"/>
                <a:ea typeface="+mn-ea"/>
                <a:cs typeface="MS Mincho" charset="-128"/>
              </a:rPr>
            </a:br>
            <a:r>
              <a:rPr lang="ja-JP" altLang="en-US" sz="2400" b="1" dirty="0">
                <a:solidFill>
                  <a:srgbClr val="000000"/>
                </a:solidFill>
                <a:latin typeface="+mn-ea"/>
                <a:ea typeface="+mn-ea"/>
                <a:cs typeface="MS Mincho" charset="-128"/>
              </a:rPr>
              <a:t>はがれて血液と一緒に</a:t>
            </a:r>
            <a:br>
              <a:rPr lang="en-US" altLang="ja-JP" sz="2400" b="1" dirty="0">
                <a:solidFill>
                  <a:srgbClr val="000000"/>
                </a:solidFill>
                <a:latin typeface="+mn-ea"/>
                <a:ea typeface="+mn-ea"/>
                <a:cs typeface="MS Mincho" charset="-128"/>
              </a:rPr>
            </a:br>
            <a:r>
              <a:rPr lang="ja-JP" altLang="en-US" sz="2400" b="1" dirty="0">
                <a:solidFill>
                  <a:srgbClr val="000000"/>
                </a:solidFill>
                <a:latin typeface="+mn-ea"/>
                <a:ea typeface="+mn-ea"/>
                <a:cs typeface="MS Mincho" charset="-128"/>
              </a:rPr>
              <a:t>出てくる</a:t>
            </a:r>
          </a:p>
        </p:txBody>
      </p:sp>
      <p:sp>
        <p:nvSpPr>
          <p:cNvPr id="6" name="Rectangle 5"/>
          <p:cNvSpPr>
            <a:spLocks noChangeArrowheads="1"/>
          </p:cNvSpPr>
          <p:nvPr/>
        </p:nvSpPr>
        <p:spPr bwMode="auto">
          <a:xfrm>
            <a:off x="6394186" y="6540017"/>
            <a:ext cx="37224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3000" b="1" dirty="0">
                <a:solidFill>
                  <a:srgbClr val="008000"/>
                </a:solidFill>
                <a:latin typeface="+mn-ea"/>
                <a:ea typeface="+mn-ea"/>
                <a:cs typeface="MS Mincho" charset="-128"/>
              </a:rPr>
              <a:t>これが生理（月経）</a:t>
            </a:r>
          </a:p>
        </p:txBody>
      </p:sp>
      <p:sp>
        <p:nvSpPr>
          <p:cNvPr id="7176" name="下矢印 75"/>
          <p:cNvSpPr>
            <a:spLocks noChangeArrowheads="1"/>
          </p:cNvSpPr>
          <p:nvPr/>
        </p:nvSpPr>
        <p:spPr bwMode="auto">
          <a:xfrm>
            <a:off x="7932493" y="5698048"/>
            <a:ext cx="645801" cy="583408"/>
          </a:xfrm>
          <a:prstGeom prst="downArrow">
            <a:avLst>
              <a:gd name="adj1" fmla="val 50000"/>
              <a:gd name="adj2" fmla="val 50000"/>
            </a:avLst>
          </a:prstGeom>
          <a:solidFill>
            <a:srgbClr val="008000"/>
          </a:solidFill>
          <a:ln>
            <a:noFill/>
          </a:ln>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100">
              <a:latin typeface="+mn-ea"/>
              <a:ea typeface="+mn-ea"/>
              <a:cs typeface="MS Mincho" charset="-128"/>
            </a:endParaRPr>
          </a:p>
        </p:txBody>
      </p:sp>
      <p:sp>
        <p:nvSpPr>
          <p:cNvPr id="55" name="下矢印 75"/>
          <p:cNvSpPr>
            <a:spLocks noChangeArrowheads="1"/>
          </p:cNvSpPr>
          <p:nvPr/>
        </p:nvSpPr>
        <p:spPr bwMode="auto">
          <a:xfrm>
            <a:off x="7961225" y="2687014"/>
            <a:ext cx="588336" cy="546782"/>
          </a:xfrm>
          <a:prstGeom prst="downArrow">
            <a:avLst>
              <a:gd name="adj1" fmla="val 50000"/>
              <a:gd name="adj2" fmla="val 50000"/>
            </a:avLst>
          </a:prstGeom>
          <a:solidFill>
            <a:srgbClr val="008000"/>
          </a:solidFill>
          <a:ln>
            <a:noFill/>
          </a:ln>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100">
              <a:latin typeface="+mn-ea"/>
              <a:ea typeface="+mn-ea"/>
              <a:cs typeface="MS Mincho" charset="-128"/>
            </a:endParaRPr>
          </a:p>
        </p:txBody>
      </p:sp>
      <p:grpSp>
        <p:nvGrpSpPr>
          <p:cNvPr id="3" name="グループ化 2">
            <a:extLst>
              <a:ext uri="{FF2B5EF4-FFF2-40B4-BE49-F238E27FC236}">
                <a16:creationId xmlns:a16="http://schemas.microsoft.com/office/drawing/2014/main" id="{25C0F7E5-43F7-4C71-B735-D632E9CBC9FE}"/>
              </a:ext>
            </a:extLst>
          </p:cNvPr>
          <p:cNvGrpSpPr/>
          <p:nvPr/>
        </p:nvGrpSpPr>
        <p:grpSpPr>
          <a:xfrm>
            <a:off x="826349" y="1532368"/>
            <a:ext cx="5016369" cy="5453226"/>
            <a:chOff x="826349" y="1654288"/>
            <a:chExt cx="5016369" cy="5453226"/>
          </a:xfrm>
        </p:grpSpPr>
        <p:sp>
          <p:nvSpPr>
            <p:cNvPr id="2" name="四角形: 角を丸くする 1">
              <a:extLst>
                <a:ext uri="{FF2B5EF4-FFF2-40B4-BE49-F238E27FC236}">
                  <a16:creationId xmlns:a16="http://schemas.microsoft.com/office/drawing/2014/main" id="{3BB9A260-37AD-4A46-B41A-BCA2F78A96FF}"/>
                </a:ext>
              </a:extLst>
            </p:cNvPr>
            <p:cNvSpPr/>
            <p:nvPr/>
          </p:nvSpPr>
          <p:spPr>
            <a:xfrm>
              <a:off x="826349" y="1654288"/>
              <a:ext cx="5016369" cy="5453226"/>
            </a:xfrm>
            <a:prstGeom prst="roundRect">
              <a:avLst>
                <a:gd name="adj" fmla="val 60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図形グループ 18"/>
            <p:cNvGrpSpPr/>
            <p:nvPr/>
          </p:nvGrpSpPr>
          <p:grpSpPr>
            <a:xfrm>
              <a:off x="1124253" y="1951710"/>
              <a:ext cx="4718465" cy="5155803"/>
              <a:chOff x="22564" y="812512"/>
              <a:chExt cx="4718465" cy="4201729"/>
            </a:xfrm>
          </p:grpSpPr>
          <p:sp>
            <p:nvSpPr>
              <p:cNvPr id="76" name="Text Box 3"/>
              <p:cNvSpPr txBox="1">
                <a:spLocks noChangeArrowheads="1"/>
              </p:cNvSpPr>
              <p:nvPr/>
            </p:nvSpPr>
            <p:spPr bwMode="auto">
              <a:xfrm>
                <a:off x="2154349" y="4271762"/>
                <a:ext cx="2586680" cy="55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270" b="1">
                    <a:solidFill>
                      <a:srgbClr val="000000"/>
                    </a:solidFill>
                    <a:latin typeface="+mn-ea"/>
                    <a:ea typeface="+mn-ea"/>
                  </a:rPr>
                  <a:t>妊娠が成立しなかったときは</a:t>
                </a:r>
              </a:p>
              <a:p>
                <a:pPr>
                  <a:spcBef>
                    <a:spcPct val="0"/>
                  </a:spcBef>
                  <a:buFontTx/>
                  <a:buNone/>
                </a:pPr>
                <a:r>
                  <a:rPr lang="ja-JP" altLang="en-US" sz="1270" b="1" dirty="0">
                    <a:solidFill>
                      <a:srgbClr val="000000"/>
                    </a:solidFill>
                    <a:latin typeface="+mn-ea"/>
                    <a:ea typeface="+mn-ea"/>
                  </a:rPr>
                  <a:t>子宮内膜は、はがれおちて</a:t>
                </a:r>
              </a:p>
              <a:p>
                <a:pPr>
                  <a:spcBef>
                    <a:spcPct val="0"/>
                  </a:spcBef>
                  <a:buFontTx/>
                  <a:buNone/>
                </a:pPr>
                <a:r>
                  <a:rPr lang="ja-JP" altLang="en-US" sz="1270" b="1" dirty="0">
                    <a:solidFill>
                      <a:srgbClr val="000000"/>
                    </a:solidFill>
                    <a:latin typeface="+mn-ea"/>
                    <a:ea typeface="+mn-ea"/>
                  </a:rPr>
                  <a:t>体外に出てくる（月経）</a:t>
                </a:r>
              </a:p>
            </p:txBody>
          </p:sp>
          <p:sp>
            <p:nvSpPr>
              <p:cNvPr id="77" name="円/楕円 76"/>
              <p:cNvSpPr/>
              <p:nvPr/>
            </p:nvSpPr>
            <p:spPr bwMode="auto">
              <a:xfrm>
                <a:off x="3502040" y="2254493"/>
                <a:ext cx="200284" cy="206393"/>
              </a:xfrm>
              <a:prstGeom prst="ellipse">
                <a:avLst/>
              </a:prstGeom>
              <a:solidFill>
                <a:srgbClr val="FF0066"/>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pic>
            <p:nvPicPr>
              <p:cNvPr id="78" name="Picture 16" descr="G:\青森テレビ\200608\gifs\shikyu2-1.gif"/>
              <p:cNvPicPr>
                <a:picLocks noChangeAspect="1" noChangeArrowheads="1"/>
              </p:cNvPicPr>
              <p:nvPr/>
            </p:nvPicPr>
            <p:blipFill>
              <a:blip r:embed="rId3">
                <a:clrChange>
                  <a:clrFrom>
                    <a:srgbClr val="FFFFCC"/>
                  </a:clrFrom>
                  <a:clrTo>
                    <a:srgbClr val="FFFFCC">
                      <a:alpha val="0"/>
                    </a:srgbClr>
                  </a:clrTo>
                </a:clrChange>
                <a:extLst>
                  <a:ext uri="{28A0092B-C50C-407E-A947-70E740481C1C}">
                    <a14:useLocalDpi xmlns:a14="http://schemas.microsoft.com/office/drawing/2010/main" val="0"/>
                  </a:ext>
                </a:extLst>
              </a:blip>
              <a:srcRect l="32945" r="1332"/>
              <a:stretch>
                <a:fillRect/>
              </a:stretch>
            </p:blipFill>
            <p:spPr bwMode="auto">
              <a:xfrm>
                <a:off x="599138" y="812512"/>
                <a:ext cx="3623020" cy="42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正方形/長方形 11"/>
              <p:cNvSpPr>
                <a:spLocks noChangeArrowheads="1"/>
              </p:cNvSpPr>
              <p:nvPr/>
            </p:nvSpPr>
            <p:spPr bwMode="auto">
              <a:xfrm>
                <a:off x="1500524" y="2434844"/>
                <a:ext cx="69002" cy="2459115"/>
              </a:xfrm>
              <a:prstGeom prst="rect">
                <a:avLst/>
              </a:prstGeom>
              <a:solidFill>
                <a:srgbClr val="FFE3C8"/>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cxnSp>
            <p:nvCxnSpPr>
              <p:cNvPr id="80" name="直線コネクタ 14"/>
              <p:cNvCxnSpPr>
                <a:cxnSpLocks noChangeShapeType="1"/>
              </p:cNvCxnSpPr>
              <p:nvPr/>
            </p:nvCxnSpPr>
            <p:spPr bwMode="auto">
              <a:xfrm flipH="1" flipV="1">
                <a:off x="2438666" y="1412438"/>
                <a:ext cx="230033" cy="32485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1" name="Text Box 3"/>
              <p:cNvSpPr txBox="1">
                <a:spLocks noChangeArrowheads="1"/>
              </p:cNvSpPr>
              <p:nvPr/>
            </p:nvSpPr>
            <p:spPr bwMode="auto">
              <a:xfrm>
                <a:off x="2164420" y="1124911"/>
                <a:ext cx="787738"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dirty="0">
                    <a:solidFill>
                      <a:srgbClr val="000000"/>
                    </a:solidFill>
                    <a:latin typeface="+mn-ea"/>
                    <a:ea typeface="+mn-ea"/>
                  </a:rPr>
                  <a:t>卵管</a:t>
                </a:r>
              </a:p>
            </p:txBody>
          </p:sp>
          <p:cxnSp>
            <p:nvCxnSpPr>
              <p:cNvPr id="82" name="直線コネクタ 17"/>
              <p:cNvCxnSpPr>
                <a:cxnSpLocks noChangeShapeType="1"/>
              </p:cNvCxnSpPr>
              <p:nvPr/>
            </p:nvCxnSpPr>
            <p:spPr bwMode="auto">
              <a:xfrm flipV="1">
                <a:off x="3007774" y="2795071"/>
                <a:ext cx="183512" cy="23661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3" name="Text Box 3"/>
              <p:cNvSpPr txBox="1">
                <a:spLocks noChangeArrowheads="1"/>
              </p:cNvSpPr>
              <p:nvPr/>
            </p:nvSpPr>
            <p:spPr bwMode="auto">
              <a:xfrm>
                <a:off x="2668699" y="2981798"/>
                <a:ext cx="787738"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a:solidFill>
                      <a:srgbClr val="000000"/>
                    </a:solidFill>
                    <a:latin typeface="+mn-ea"/>
                    <a:ea typeface="+mn-ea"/>
                  </a:rPr>
                  <a:t>卵巣</a:t>
                </a:r>
              </a:p>
            </p:txBody>
          </p:sp>
          <p:sp>
            <p:nvSpPr>
              <p:cNvPr id="85" name="Text Box 3"/>
              <p:cNvSpPr txBox="1">
                <a:spLocks noChangeArrowheads="1"/>
              </p:cNvSpPr>
              <p:nvPr/>
            </p:nvSpPr>
            <p:spPr bwMode="auto">
              <a:xfrm>
                <a:off x="22564" y="1036961"/>
                <a:ext cx="1417200" cy="37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400" b="1" dirty="0">
                    <a:solidFill>
                      <a:srgbClr val="FF0000"/>
                    </a:solidFill>
                    <a:latin typeface="+mn-ea"/>
                    <a:ea typeface="+mn-ea"/>
                  </a:rPr>
                  <a:t>子宮内膜</a:t>
                </a:r>
              </a:p>
            </p:txBody>
          </p:sp>
          <p:grpSp>
            <p:nvGrpSpPr>
              <p:cNvPr id="86" name="グループ化 28"/>
              <p:cNvGrpSpPr>
                <a:grpSpLocks/>
              </p:cNvGrpSpPr>
              <p:nvPr/>
            </p:nvGrpSpPr>
            <p:grpSpPr bwMode="auto">
              <a:xfrm>
                <a:off x="1264339" y="4255697"/>
                <a:ext cx="200284" cy="177767"/>
                <a:chOff x="1371600" y="5148000"/>
                <a:chExt cx="250782" cy="216000"/>
              </a:xfrm>
            </p:grpSpPr>
            <p:sp>
              <p:nvSpPr>
                <p:cNvPr id="111" name="涙形 110"/>
                <p:cNvSpPr/>
                <p:nvPr/>
              </p:nvSpPr>
              <p:spPr bwMode="auto">
                <a:xfrm rot="18793808">
                  <a:off x="1403606" y="5150782"/>
                  <a:ext cx="190525" cy="190520"/>
                </a:xfrm>
                <a:prstGeom prst="teardrop">
                  <a:avLst>
                    <a:gd name="adj" fmla="val 166689"/>
                  </a:avLst>
                </a:prstGeom>
                <a:solidFill>
                  <a:srgbClr val="FF0000"/>
                </a:solidFill>
                <a:ln w="38100" algn="ctr">
                  <a:noFill/>
                  <a:prstDash val="sysDash"/>
                  <a:round/>
                  <a:headEnd/>
                  <a:tailEnd/>
                </a:ln>
              </p:spPr>
              <p:txBody>
                <a:bodyPr anchor="ctr"/>
                <a:lstStyle/>
                <a:p>
                  <a:pPr algn="ctr">
                    <a:defRPr/>
                  </a:pPr>
                  <a:endParaRPr lang="ja-JP" altLang="en-US" sz="1428">
                    <a:latin typeface="+mn-ea"/>
                  </a:endParaRPr>
                </a:p>
              </p:txBody>
            </p:sp>
            <p:sp>
              <p:nvSpPr>
                <p:cNvPr id="112" name="円/楕円 111"/>
                <p:cNvSpPr/>
                <p:nvPr/>
              </p:nvSpPr>
              <p:spPr bwMode="auto">
                <a:xfrm>
                  <a:off x="1371600" y="5148000"/>
                  <a:ext cx="250782" cy="216000"/>
                </a:xfrm>
                <a:prstGeom prst="ellipse">
                  <a:avLst/>
                </a:prstGeom>
                <a:solidFill>
                  <a:srgbClr val="FFE3C8"/>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grpSp>
          <p:grpSp>
            <p:nvGrpSpPr>
              <p:cNvPr id="87" name="グループ化 29"/>
              <p:cNvGrpSpPr>
                <a:grpSpLocks/>
              </p:cNvGrpSpPr>
              <p:nvPr/>
            </p:nvGrpSpPr>
            <p:grpSpPr bwMode="auto">
              <a:xfrm>
                <a:off x="1434883" y="3946538"/>
                <a:ext cx="200284" cy="177767"/>
                <a:chOff x="1371600" y="5148000"/>
                <a:chExt cx="250782" cy="216000"/>
              </a:xfrm>
            </p:grpSpPr>
            <p:sp>
              <p:nvSpPr>
                <p:cNvPr id="109" name="涙形 108"/>
                <p:cNvSpPr/>
                <p:nvPr/>
              </p:nvSpPr>
              <p:spPr bwMode="auto">
                <a:xfrm rot="18793808">
                  <a:off x="1404186" y="5152127"/>
                  <a:ext cx="190525" cy="190521"/>
                </a:xfrm>
                <a:prstGeom prst="teardrop">
                  <a:avLst>
                    <a:gd name="adj" fmla="val 166689"/>
                  </a:avLst>
                </a:prstGeom>
                <a:solidFill>
                  <a:srgbClr val="FF0000"/>
                </a:solidFill>
                <a:ln w="38100" algn="ctr">
                  <a:noFill/>
                  <a:prstDash val="sysDash"/>
                  <a:round/>
                  <a:headEnd/>
                  <a:tailEnd/>
                </a:ln>
              </p:spPr>
              <p:txBody>
                <a:bodyPr anchor="ctr"/>
                <a:lstStyle/>
                <a:p>
                  <a:pPr algn="ctr">
                    <a:defRPr/>
                  </a:pPr>
                  <a:endParaRPr lang="ja-JP" altLang="en-US" sz="1428">
                    <a:latin typeface="+mn-ea"/>
                  </a:endParaRPr>
                </a:p>
              </p:txBody>
            </p:sp>
            <p:sp>
              <p:nvSpPr>
                <p:cNvPr id="110" name="円/楕円 109"/>
                <p:cNvSpPr/>
                <p:nvPr/>
              </p:nvSpPr>
              <p:spPr bwMode="auto">
                <a:xfrm>
                  <a:off x="1371600" y="5148000"/>
                  <a:ext cx="250782" cy="216000"/>
                </a:xfrm>
                <a:prstGeom prst="ellipse">
                  <a:avLst/>
                </a:prstGeom>
                <a:solidFill>
                  <a:srgbClr val="FFE3C8"/>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grpSp>
          <p:grpSp>
            <p:nvGrpSpPr>
              <p:cNvPr id="88" name="グループ化 32"/>
              <p:cNvGrpSpPr>
                <a:grpSpLocks/>
              </p:cNvGrpSpPr>
              <p:nvPr/>
            </p:nvGrpSpPr>
            <p:grpSpPr bwMode="auto">
              <a:xfrm>
                <a:off x="1574664" y="4380611"/>
                <a:ext cx="200284" cy="177767"/>
                <a:chOff x="1371600" y="5148000"/>
                <a:chExt cx="250782" cy="216000"/>
              </a:xfrm>
            </p:grpSpPr>
            <p:sp>
              <p:nvSpPr>
                <p:cNvPr id="107" name="涙形 106"/>
                <p:cNvSpPr/>
                <p:nvPr/>
              </p:nvSpPr>
              <p:spPr bwMode="auto">
                <a:xfrm rot="18793808">
                  <a:off x="1402822" y="5150747"/>
                  <a:ext cx="190525" cy="190520"/>
                </a:xfrm>
                <a:prstGeom prst="teardrop">
                  <a:avLst>
                    <a:gd name="adj" fmla="val 166689"/>
                  </a:avLst>
                </a:prstGeom>
                <a:solidFill>
                  <a:srgbClr val="FF0000"/>
                </a:solidFill>
                <a:ln w="38100" algn="ctr">
                  <a:noFill/>
                  <a:prstDash val="sysDash"/>
                  <a:round/>
                  <a:headEnd/>
                  <a:tailEnd/>
                </a:ln>
              </p:spPr>
              <p:txBody>
                <a:bodyPr anchor="ctr"/>
                <a:lstStyle/>
                <a:p>
                  <a:pPr algn="ctr">
                    <a:defRPr/>
                  </a:pPr>
                  <a:endParaRPr lang="ja-JP" altLang="en-US" sz="1428">
                    <a:latin typeface="+mn-ea"/>
                  </a:endParaRPr>
                </a:p>
              </p:txBody>
            </p:sp>
            <p:sp>
              <p:nvSpPr>
                <p:cNvPr id="108" name="円/楕円 107"/>
                <p:cNvSpPr/>
                <p:nvPr/>
              </p:nvSpPr>
              <p:spPr bwMode="auto">
                <a:xfrm>
                  <a:off x="1371600" y="5148000"/>
                  <a:ext cx="250782" cy="216000"/>
                </a:xfrm>
                <a:prstGeom prst="ellipse">
                  <a:avLst/>
                </a:prstGeom>
                <a:solidFill>
                  <a:srgbClr val="FFE3C8"/>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grpSp>
          <p:sp>
            <p:nvSpPr>
              <p:cNvPr id="89" name="Text Box 3"/>
              <p:cNvSpPr txBox="1">
                <a:spLocks noChangeArrowheads="1"/>
              </p:cNvSpPr>
              <p:nvPr/>
            </p:nvSpPr>
            <p:spPr bwMode="auto">
              <a:xfrm>
                <a:off x="1331639" y="4469053"/>
                <a:ext cx="484857"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a:solidFill>
                      <a:srgbClr val="000000"/>
                    </a:solidFill>
                    <a:latin typeface="+mn-ea"/>
                    <a:ea typeface="+mn-ea"/>
                  </a:rPr>
                  <a:t>腟</a:t>
                </a:r>
              </a:p>
            </p:txBody>
          </p:sp>
          <p:cxnSp>
            <p:nvCxnSpPr>
              <p:cNvPr id="90" name="直線コネクタ 40"/>
              <p:cNvCxnSpPr>
                <a:cxnSpLocks noChangeShapeType="1"/>
              </p:cNvCxnSpPr>
              <p:nvPr/>
            </p:nvCxnSpPr>
            <p:spPr bwMode="auto">
              <a:xfrm>
                <a:off x="1724133" y="4425089"/>
                <a:ext cx="440288"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1" name="Text Box 3"/>
              <p:cNvSpPr txBox="1">
                <a:spLocks noChangeArrowheads="1"/>
              </p:cNvSpPr>
              <p:nvPr/>
            </p:nvSpPr>
            <p:spPr bwMode="auto">
              <a:xfrm>
                <a:off x="2529841" y="1888014"/>
                <a:ext cx="1366958" cy="27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600" b="1">
                    <a:solidFill>
                      <a:srgbClr val="000000"/>
                    </a:solidFill>
                    <a:latin typeface="+mn-ea"/>
                    <a:ea typeface="+mn-ea"/>
                  </a:rPr>
                  <a:t>卵胞が育つ</a:t>
                </a:r>
              </a:p>
            </p:txBody>
          </p:sp>
          <p:sp>
            <p:nvSpPr>
              <p:cNvPr id="92" name="フリーフォーム 48"/>
              <p:cNvSpPr>
                <a:spLocks/>
              </p:cNvSpPr>
              <p:nvPr/>
            </p:nvSpPr>
            <p:spPr bwMode="auto">
              <a:xfrm>
                <a:off x="3937205" y="3294666"/>
                <a:ext cx="234958" cy="143966"/>
              </a:xfrm>
              <a:custGeom>
                <a:avLst/>
                <a:gdLst>
                  <a:gd name="T0" fmla="*/ 0 w 294199"/>
                  <a:gd name="T1" fmla="*/ 0 h 174929"/>
                  <a:gd name="T2" fmla="*/ 0 w 294199"/>
                  <a:gd name="T3" fmla="*/ 0 h 174929"/>
                  <a:gd name="T4" fmla="*/ 63611 w 294199"/>
                  <a:gd name="T5" fmla="*/ 39757 h 174929"/>
                  <a:gd name="T6" fmla="*/ 190832 w 294199"/>
                  <a:gd name="T7" fmla="*/ 39757 h 174929"/>
                  <a:gd name="T8" fmla="*/ 270345 w 294199"/>
                  <a:gd name="T9" fmla="*/ 39757 h 174929"/>
                  <a:gd name="T10" fmla="*/ 294199 w 294199"/>
                  <a:gd name="T11" fmla="*/ 87465 h 174929"/>
                  <a:gd name="T12" fmla="*/ 270345 w 294199"/>
                  <a:gd name="T13" fmla="*/ 159027 h 174929"/>
                  <a:gd name="T14" fmla="*/ 222637 w 294199"/>
                  <a:gd name="T15" fmla="*/ 174929 h 174929"/>
                  <a:gd name="T16" fmla="*/ 95416 w 294199"/>
                  <a:gd name="T17" fmla="*/ 159027 h 174929"/>
                  <a:gd name="T18" fmla="*/ 47708 w 294199"/>
                  <a:gd name="T19" fmla="*/ 127221 h 174929"/>
                  <a:gd name="T20" fmla="*/ 31806 w 294199"/>
                  <a:gd name="T21" fmla="*/ 79513 h 174929"/>
                  <a:gd name="T22" fmla="*/ 23854 w 294199"/>
                  <a:gd name="T23" fmla="*/ 55660 h 174929"/>
                  <a:gd name="T24" fmla="*/ 47708 w 294199"/>
                  <a:gd name="T25" fmla="*/ 31806 h 1749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199" h="174929">
                    <a:moveTo>
                      <a:pt x="0" y="0"/>
                    </a:moveTo>
                    <a:lnTo>
                      <a:pt x="0" y="0"/>
                    </a:lnTo>
                    <a:cubicBezTo>
                      <a:pt x="21204" y="13252"/>
                      <a:pt x="40199" y="30977"/>
                      <a:pt x="63611" y="39757"/>
                    </a:cubicBezTo>
                    <a:cubicBezTo>
                      <a:pt x="106017" y="55659"/>
                      <a:pt x="148426" y="45057"/>
                      <a:pt x="190832" y="39757"/>
                    </a:cubicBezTo>
                    <a:cubicBezTo>
                      <a:pt x="221375" y="29577"/>
                      <a:pt x="231189" y="22354"/>
                      <a:pt x="270345" y="39757"/>
                    </a:cubicBezTo>
                    <a:cubicBezTo>
                      <a:pt x="282406" y="45118"/>
                      <a:pt x="290671" y="76882"/>
                      <a:pt x="294199" y="87465"/>
                    </a:cubicBezTo>
                    <a:cubicBezTo>
                      <a:pt x="291500" y="103655"/>
                      <a:pt x="291144" y="146027"/>
                      <a:pt x="270345" y="159027"/>
                    </a:cubicBezTo>
                    <a:cubicBezTo>
                      <a:pt x="256130" y="167911"/>
                      <a:pt x="222637" y="174929"/>
                      <a:pt x="222637" y="174929"/>
                    </a:cubicBezTo>
                    <a:cubicBezTo>
                      <a:pt x="219343" y="174676"/>
                      <a:pt x="125756" y="175883"/>
                      <a:pt x="95416" y="159027"/>
                    </a:cubicBezTo>
                    <a:cubicBezTo>
                      <a:pt x="78708" y="149745"/>
                      <a:pt x="47708" y="127221"/>
                      <a:pt x="47708" y="127221"/>
                    </a:cubicBezTo>
                    <a:lnTo>
                      <a:pt x="31806" y="79513"/>
                    </a:lnTo>
                    <a:lnTo>
                      <a:pt x="23854" y="55660"/>
                    </a:lnTo>
                    <a:cubicBezTo>
                      <a:pt x="33482" y="26777"/>
                      <a:pt x="23424" y="31806"/>
                      <a:pt x="47708" y="3180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round/>
                    <a:headEnd/>
                    <a:tailEnd/>
                  </a14:hiddenLine>
                </a:ext>
              </a:extLst>
            </p:spPr>
            <p:txBody>
              <a:bodyPr/>
              <a:lstStyle/>
              <a:p>
                <a:endParaRPr lang="ja-JP" altLang="en-US" sz="1428">
                  <a:latin typeface="+mn-ea"/>
                </a:endParaRPr>
              </a:p>
            </p:txBody>
          </p:sp>
          <p:grpSp>
            <p:nvGrpSpPr>
              <p:cNvPr id="93" name="グループ化 64"/>
              <p:cNvGrpSpPr>
                <a:grpSpLocks/>
              </p:cNvGrpSpPr>
              <p:nvPr/>
            </p:nvGrpSpPr>
            <p:grpSpPr bwMode="auto">
              <a:xfrm>
                <a:off x="3601735" y="2383850"/>
                <a:ext cx="188596" cy="194348"/>
                <a:chOff x="4124455" y="2909116"/>
                <a:chExt cx="236147" cy="236147"/>
              </a:xfrm>
            </p:grpSpPr>
            <p:sp>
              <p:nvSpPr>
                <p:cNvPr id="104" name="円/楕円 45"/>
                <p:cNvSpPr>
                  <a:spLocks noChangeArrowheads="1"/>
                </p:cNvSpPr>
                <p:nvPr/>
              </p:nvSpPr>
              <p:spPr bwMode="auto">
                <a:xfrm>
                  <a:off x="4124455" y="2909116"/>
                  <a:ext cx="236147" cy="236147"/>
                </a:xfrm>
                <a:prstGeom prst="ellipse">
                  <a:avLst/>
                </a:prstGeom>
                <a:solidFill>
                  <a:srgbClr val="FEC776"/>
                </a:solidFill>
                <a:ln w="0">
                  <a:solidFill>
                    <a:srgbClr val="FF0066"/>
                  </a:solidFill>
                  <a:round/>
                  <a:headEnd/>
                  <a:tailEnd/>
                </a:ln>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sp>
              <p:nvSpPr>
                <p:cNvPr id="105" name="円/楕円 104"/>
                <p:cNvSpPr/>
                <p:nvPr/>
              </p:nvSpPr>
              <p:spPr bwMode="auto">
                <a:xfrm>
                  <a:off x="4152472" y="2910852"/>
                  <a:ext cx="180000" cy="180000"/>
                </a:xfrm>
                <a:prstGeom prst="ellipse">
                  <a:avLst/>
                </a:prstGeom>
                <a:solidFill>
                  <a:srgbClr val="FF0066"/>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sp>
              <p:nvSpPr>
                <p:cNvPr id="106" name="フリーフォーム 50"/>
                <p:cNvSpPr>
                  <a:spLocks/>
                </p:cNvSpPr>
                <p:nvPr/>
              </p:nvSpPr>
              <p:spPr bwMode="auto">
                <a:xfrm rot="-606094">
                  <a:off x="4181491" y="3046546"/>
                  <a:ext cx="145830" cy="71625"/>
                </a:xfrm>
                <a:custGeom>
                  <a:avLst/>
                  <a:gdLst>
                    <a:gd name="T0" fmla="*/ 0 w 159933"/>
                    <a:gd name="T1" fmla="*/ 0 h 114735"/>
                    <a:gd name="T2" fmla="*/ 0 w 159933"/>
                    <a:gd name="T3" fmla="*/ 0 h 114735"/>
                    <a:gd name="T4" fmla="*/ 23125 w 159933"/>
                    <a:gd name="T5" fmla="*/ 4065 h 114735"/>
                    <a:gd name="T6" fmla="*/ 28906 w 159933"/>
                    <a:gd name="T7" fmla="*/ 8130 h 114735"/>
                    <a:gd name="T8" fmla="*/ 34688 w 159933"/>
                    <a:gd name="T9" fmla="*/ 10840 h 114735"/>
                    <a:gd name="T10" fmla="*/ 60704 w 159933"/>
                    <a:gd name="T11" fmla="*/ 13549 h 114735"/>
                    <a:gd name="T12" fmla="*/ 83829 w 159933"/>
                    <a:gd name="T13" fmla="*/ 8130 h 114735"/>
                    <a:gd name="T14" fmla="*/ 109846 w 159933"/>
                    <a:gd name="T15" fmla="*/ 6775 h 114735"/>
                    <a:gd name="T16" fmla="*/ 127189 w 159933"/>
                    <a:gd name="T17" fmla="*/ 12194 h 114735"/>
                    <a:gd name="T18" fmla="*/ 132971 w 159933"/>
                    <a:gd name="T19" fmla="*/ 23034 h 114735"/>
                    <a:gd name="T20" fmla="*/ 112736 w 159933"/>
                    <a:gd name="T21" fmla="*/ 36583 h 114735"/>
                    <a:gd name="T22" fmla="*/ 86719 w 159933"/>
                    <a:gd name="T23" fmla="*/ 44713 h 114735"/>
                    <a:gd name="T24" fmla="*/ 46251 w 159933"/>
                    <a:gd name="T25" fmla="*/ 44713 h 114735"/>
                    <a:gd name="T26" fmla="*/ 8671 w 159933"/>
                    <a:gd name="T27" fmla="*/ 35229 h 114735"/>
                    <a:gd name="T28" fmla="*/ 0 w 159933"/>
                    <a:gd name="T29" fmla="*/ 0 h 1147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933" h="114735">
                      <a:moveTo>
                        <a:pt x="0" y="0"/>
                      </a:moveTo>
                      <a:lnTo>
                        <a:pt x="0" y="0"/>
                      </a:lnTo>
                      <a:cubicBezTo>
                        <a:pt x="9271" y="3477"/>
                        <a:pt x="19323" y="5336"/>
                        <a:pt x="27814" y="10431"/>
                      </a:cubicBezTo>
                      <a:cubicBezTo>
                        <a:pt x="31397" y="12581"/>
                        <a:pt x="32158" y="17598"/>
                        <a:pt x="34768" y="20861"/>
                      </a:cubicBezTo>
                      <a:cubicBezTo>
                        <a:pt x="36816" y="23421"/>
                        <a:pt x="39404" y="25497"/>
                        <a:pt x="41722" y="27815"/>
                      </a:cubicBezTo>
                      <a:lnTo>
                        <a:pt x="73013" y="34768"/>
                      </a:lnTo>
                      <a:lnTo>
                        <a:pt x="100827" y="20861"/>
                      </a:lnTo>
                      <a:lnTo>
                        <a:pt x="132119" y="17384"/>
                      </a:lnTo>
                      <a:lnTo>
                        <a:pt x="152979" y="31291"/>
                      </a:lnTo>
                      <a:lnTo>
                        <a:pt x="159933" y="59106"/>
                      </a:lnTo>
                      <a:lnTo>
                        <a:pt x="135595" y="93874"/>
                      </a:lnTo>
                      <a:lnTo>
                        <a:pt x="104304" y="114735"/>
                      </a:lnTo>
                      <a:lnTo>
                        <a:pt x="55629" y="114735"/>
                      </a:lnTo>
                      <a:lnTo>
                        <a:pt x="10430" y="90397"/>
                      </a:lnTo>
                      <a:lnTo>
                        <a:pt x="0" y="0"/>
                      </a:lnTo>
                      <a:close/>
                    </a:path>
                  </a:pathLst>
                </a:custGeom>
                <a:solidFill>
                  <a:schemeClr val="bg1"/>
                </a:solidFill>
                <a:ln w="0">
                  <a:solidFill>
                    <a:srgbClr val="FF0066"/>
                  </a:solidFill>
                  <a:prstDash val="solid"/>
                  <a:round/>
                  <a:headEnd/>
                  <a:tailEnd/>
                </a:ln>
              </p:spPr>
              <p:txBody>
                <a:bodyPr anchor="ctr"/>
                <a:lstStyle/>
                <a:p>
                  <a:endParaRPr lang="ja-JP" altLang="en-US" sz="1428">
                    <a:latin typeface="+mn-ea"/>
                  </a:endParaRPr>
                </a:p>
              </p:txBody>
            </p:sp>
          </p:grpSp>
          <p:cxnSp>
            <p:nvCxnSpPr>
              <p:cNvPr id="94" name="直線コネクタ 51"/>
              <p:cNvCxnSpPr>
                <a:cxnSpLocks noChangeShapeType="1"/>
              </p:cNvCxnSpPr>
              <p:nvPr/>
            </p:nvCxnSpPr>
            <p:spPr bwMode="auto">
              <a:xfrm flipH="1" flipV="1">
                <a:off x="3413252" y="2188747"/>
                <a:ext cx="194951" cy="24183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5" name="右矢印 53"/>
              <p:cNvSpPr>
                <a:spLocks noChangeArrowheads="1"/>
              </p:cNvSpPr>
              <p:nvPr/>
            </p:nvSpPr>
            <p:spPr bwMode="auto">
              <a:xfrm rot="579772">
                <a:off x="3804226" y="2760380"/>
                <a:ext cx="220081" cy="189774"/>
              </a:xfrm>
              <a:prstGeom prst="rightArrow">
                <a:avLst>
                  <a:gd name="adj1" fmla="val 21296"/>
                  <a:gd name="adj2" fmla="val 44627"/>
                </a:avLst>
              </a:prstGeom>
              <a:solidFill>
                <a:srgbClr val="00B0F0"/>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sp>
            <p:nvSpPr>
              <p:cNvPr id="96" name="Text Box 3"/>
              <p:cNvSpPr txBox="1">
                <a:spLocks noChangeArrowheads="1"/>
              </p:cNvSpPr>
              <p:nvPr/>
            </p:nvSpPr>
            <p:spPr bwMode="auto">
              <a:xfrm>
                <a:off x="3928278" y="2780929"/>
                <a:ext cx="787738"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a:solidFill>
                      <a:srgbClr val="000000"/>
                    </a:solidFill>
                    <a:latin typeface="+mn-ea"/>
                    <a:ea typeface="+mn-ea"/>
                  </a:rPr>
                  <a:t>排卵</a:t>
                </a:r>
              </a:p>
            </p:txBody>
          </p:sp>
          <p:grpSp>
            <p:nvGrpSpPr>
              <p:cNvPr id="97" name="グループ化 56"/>
              <p:cNvGrpSpPr>
                <a:grpSpLocks/>
              </p:cNvGrpSpPr>
              <p:nvPr/>
            </p:nvGrpSpPr>
            <p:grpSpPr bwMode="auto">
              <a:xfrm>
                <a:off x="4038280" y="2501985"/>
                <a:ext cx="275479" cy="341527"/>
                <a:chOff x="4673474" y="3071500"/>
                <a:chExt cx="396066" cy="476490"/>
              </a:xfrm>
            </p:grpSpPr>
            <p:pic>
              <p:nvPicPr>
                <p:cNvPr id="102" name="Picture 2" descr="C:\Users\NEC-PCuser\Desktop\図版とカラープレート\月経のしくみ.PNG"/>
                <p:cNvPicPr>
                  <a:picLocks noChangeAspect="1" noChangeArrowheads="1"/>
                </p:cNvPicPr>
                <p:nvPr/>
              </p:nvPicPr>
              <p:blipFill>
                <a:blip r:embed="rId4">
                  <a:extLst>
                    <a:ext uri="{28A0092B-C50C-407E-A947-70E740481C1C}">
                      <a14:useLocalDpi xmlns:a14="http://schemas.microsoft.com/office/drawing/2010/main" val="0"/>
                    </a:ext>
                  </a:extLst>
                </a:blip>
                <a:srcRect l="58086" t="39537" r="34532" b="51765"/>
                <a:stretch>
                  <a:fillRect/>
                </a:stretch>
              </p:blipFill>
              <p:spPr bwMode="auto">
                <a:xfrm rot="-2778109">
                  <a:off x="4674363" y="3152813"/>
                  <a:ext cx="394288" cy="3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円/楕円 55"/>
                <p:cNvSpPr>
                  <a:spLocks noChangeArrowheads="1"/>
                </p:cNvSpPr>
                <p:nvPr/>
              </p:nvSpPr>
              <p:spPr bwMode="auto">
                <a:xfrm>
                  <a:off x="4824933" y="3071500"/>
                  <a:ext cx="87041" cy="73763"/>
                </a:xfrm>
                <a:prstGeom prst="ellipse">
                  <a:avLst/>
                </a:prstGeom>
                <a:solidFill>
                  <a:srgbClr val="DEE7F3"/>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grpSp>
          <p:grpSp>
            <p:nvGrpSpPr>
              <p:cNvPr id="98" name="グループ化 60"/>
              <p:cNvGrpSpPr>
                <a:grpSpLocks/>
              </p:cNvGrpSpPr>
              <p:nvPr/>
            </p:nvGrpSpPr>
            <p:grpSpPr bwMode="auto">
              <a:xfrm>
                <a:off x="3716129" y="1726061"/>
                <a:ext cx="275479" cy="341527"/>
                <a:chOff x="4673474" y="3071500"/>
                <a:chExt cx="396066" cy="476490"/>
              </a:xfrm>
            </p:grpSpPr>
            <p:pic>
              <p:nvPicPr>
                <p:cNvPr id="100" name="Picture 2" descr="C:\Users\NEC-PCuser\Desktop\図版とカラープレート\月経のしくみ.PNG"/>
                <p:cNvPicPr>
                  <a:picLocks noChangeAspect="1" noChangeArrowheads="1"/>
                </p:cNvPicPr>
                <p:nvPr/>
              </p:nvPicPr>
              <p:blipFill>
                <a:blip r:embed="rId4">
                  <a:extLst>
                    <a:ext uri="{28A0092B-C50C-407E-A947-70E740481C1C}">
                      <a14:useLocalDpi xmlns:a14="http://schemas.microsoft.com/office/drawing/2010/main" val="0"/>
                    </a:ext>
                  </a:extLst>
                </a:blip>
                <a:srcRect l="58086" t="39537" r="34532" b="51765"/>
                <a:stretch>
                  <a:fillRect/>
                </a:stretch>
              </p:blipFill>
              <p:spPr bwMode="auto">
                <a:xfrm rot="-2778109">
                  <a:off x="4674363" y="3152813"/>
                  <a:ext cx="394288" cy="3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円/楕円 62"/>
                <p:cNvSpPr>
                  <a:spLocks noChangeArrowheads="1"/>
                </p:cNvSpPr>
                <p:nvPr/>
              </p:nvSpPr>
              <p:spPr bwMode="auto">
                <a:xfrm>
                  <a:off x="4824933" y="3071500"/>
                  <a:ext cx="87041" cy="73763"/>
                </a:xfrm>
                <a:prstGeom prst="ellipse">
                  <a:avLst/>
                </a:prstGeom>
                <a:solidFill>
                  <a:srgbClr val="FFCCCC"/>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grpSp>
          <p:sp>
            <p:nvSpPr>
              <p:cNvPr id="99" name="右矢印 63"/>
              <p:cNvSpPr>
                <a:spLocks noChangeArrowheads="1"/>
              </p:cNvSpPr>
              <p:nvPr/>
            </p:nvSpPr>
            <p:spPr bwMode="auto">
              <a:xfrm rot="14895151">
                <a:off x="3955744" y="2309042"/>
                <a:ext cx="226794" cy="184157"/>
              </a:xfrm>
              <a:prstGeom prst="rightArrow">
                <a:avLst>
                  <a:gd name="adj1" fmla="val 21296"/>
                  <a:gd name="adj2" fmla="val 44627"/>
                </a:avLst>
              </a:prstGeom>
              <a:solidFill>
                <a:srgbClr val="00B0F0"/>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sp>
            <p:nvSpPr>
              <p:cNvPr id="52" name="Text Box 3"/>
              <p:cNvSpPr txBox="1">
                <a:spLocks noChangeArrowheads="1"/>
              </p:cNvSpPr>
              <p:nvPr/>
            </p:nvSpPr>
            <p:spPr bwMode="auto">
              <a:xfrm>
                <a:off x="72784" y="2987008"/>
                <a:ext cx="1417199" cy="52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800" b="1">
                    <a:solidFill>
                      <a:srgbClr val="000000"/>
                    </a:solidFill>
                    <a:latin typeface="+mn-ea"/>
                    <a:ea typeface="+mn-ea"/>
                  </a:rPr>
                  <a:t>赤ちゃんの育つ部屋</a:t>
                </a:r>
                <a:endParaRPr lang="ja-JP" altLang="en-US" sz="1800" b="1" dirty="0">
                  <a:solidFill>
                    <a:srgbClr val="000000"/>
                  </a:solidFill>
                  <a:latin typeface="+mn-ea"/>
                  <a:ea typeface="+mn-ea"/>
                </a:endParaRPr>
              </a:p>
            </p:txBody>
          </p:sp>
          <p:cxnSp>
            <p:nvCxnSpPr>
              <p:cNvPr id="12" name="直線矢印コネクタ 11"/>
              <p:cNvCxnSpPr/>
              <p:nvPr/>
            </p:nvCxnSpPr>
            <p:spPr>
              <a:xfrm flipV="1">
                <a:off x="581146" y="2554855"/>
                <a:ext cx="949623" cy="4766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85" idx="2"/>
              </p:cNvCxnSpPr>
              <p:nvPr/>
            </p:nvCxnSpPr>
            <p:spPr>
              <a:xfrm>
                <a:off x="731164" y="1413195"/>
                <a:ext cx="894835" cy="7477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9" name="グループ化 48">
            <a:extLst>
              <a:ext uri="{FF2B5EF4-FFF2-40B4-BE49-F238E27FC236}">
                <a16:creationId xmlns:a16="http://schemas.microsoft.com/office/drawing/2014/main" id="{95145A2B-2FCE-45CC-8B78-0AD58B414D2A}"/>
              </a:ext>
            </a:extLst>
          </p:cNvPr>
          <p:cNvGrpSpPr/>
          <p:nvPr/>
        </p:nvGrpSpPr>
        <p:grpSpPr>
          <a:xfrm>
            <a:off x="406945" y="306442"/>
            <a:ext cx="427497" cy="415776"/>
            <a:chOff x="683170" y="525517"/>
            <a:chExt cx="427497" cy="415776"/>
          </a:xfrm>
        </p:grpSpPr>
        <p:sp>
          <p:nvSpPr>
            <p:cNvPr id="50" name="四角形: 角を丸くする 49">
              <a:extLst>
                <a:ext uri="{FF2B5EF4-FFF2-40B4-BE49-F238E27FC236}">
                  <a16:creationId xmlns:a16="http://schemas.microsoft.com/office/drawing/2014/main" id="{C5D88327-3F08-4529-91EC-61FB30CE7BC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29E80649-2845-4836-AC9B-488DD0F95405}"/>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ADE797CB-CD0C-403B-9BD4-83D6185C903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205F9E51-ABCD-4F99-986A-D782D4FC5FB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タイトル 1">
            <a:extLst>
              <a:ext uri="{FF2B5EF4-FFF2-40B4-BE49-F238E27FC236}">
                <a16:creationId xmlns:a16="http://schemas.microsoft.com/office/drawing/2014/main" id="{030C2D96-39AA-472B-A17B-98A8305B98A5}"/>
              </a:ext>
            </a:extLst>
          </p:cNvPr>
          <p:cNvSpPr txBox="1">
            <a:spLocks/>
          </p:cNvSpPr>
          <p:nvPr/>
        </p:nvSpPr>
        <p:spPr>
          <a:xfrm>
            <a:off x="889019" y="273930"/>
            <a:ext cx="9857371" cy="980391"/>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生理（月経）の意味は？</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何故、生理はあるの？</a:t>
            </a:r>
          </a:p>
        </p:txBody>
      </p:sp>
    </p:spTree>
    <p:extLst>
      <p:ext uri="{BB962C8B-B14F-4D97-AF65-F5344CB8AC3E}">
        <p14:creationId xmlns:p14="http://schemas.microsoft.com/office/powerpoint/2010/main" val="14442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fade">
                                      <p:cBhvr>
                                        <p:cTn id="25" dur="500"/>
                                        <p:tgtEl>
                                          <p:spTgt spid="71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176"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073D0FE-5A69-427B-914F-B4CF68D1976D}"/>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F7497697-230B-4FE6-B809-45AA584B342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D6C5E7D-EEDD-4A19-BAEF-E508A38F998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57641BA-877B-48E8-8568-0FBE6BC83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365CD98-66FD-4539-860B-37759B935DD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2D35AFE-D71C-4084-9F8C-26AAC4788A0C}"/>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赤ちゃんの誕生の始まり</a:t>
            </a:r>
          </a:p>
        </p:txBody>
      </p:sp>
      <p:sp>
        <p:nvSpPr>
          <p:cNvPr id="10" name="コンテンツ プレースホルダー 2">
            <a:extLst>
              <a:ext uri="{FF2B5EF4-FFF2-40B4-BE49-F238E27FC236}">
                <a16:creationId xmlns:a16="http://schemas.microsoft.com/office/drawing/2014/main" id="{C4326643-E2EE-433D-BF72-E0A1A0AA59E9}"/>
              </a:ext>
            </a:extLst>
          </p:cNvPr>
          <p:cNvSpPr>
            <a:spLocks noGrp="1"/>
          </p:cNvSpPr>
          <p:nvPr>
            <p:ph idx="1"/>
          </p:nvPr>
        </p:nvSpPr>
        <p:spPr>
          <a:xfrm>
            <a:off x="596132" y="1301089"/>
            <a:ext cx="9781445" cy="5952143"/>
          </a:xfrm>
        </p:spPr>
        <p:txBody>
          <a:bodyPr>
            <a:noAutofit/>
          </a:bodyPr>
          <a:lstStyle/>
          <a:p>
            <a:pPr marL="363600" indent="-363600">
              <a:lnSpc>
                <a:spcPts val="5000"/>
              </a:lnSpc>
              <a:spcBef>
                <a:spcPts val="0"/>
              </a:spcBef>
              <a:buClr>
                <a:srgbClr val="F6BB00"/>
              </a:buClr>
              <a:buSzPct val="80000"/>
              <a:buFont typeface="Wingdings" panose="05000000000000000000" pitchFamily="2" charset="2"/>
              <a:buChar char="l"/>
            </a:pPr>
            <a:r>
              <a:rPr lang="ja-JP" altLang="en-US" sz="3600" dirty="0">
                <a:latin typeface="游ゴシック Medium" panose="020B0500000000000000" pitchFamily="50" charset="-128"/>
                <a:ea typeface="游ゴシック Medium" panose="020B0500000000000000" pitchFamily="50" charset="-128"/>
              </a:rPr>
              <a:t>子宮の両脇に</a:t>
            </a:r>
            <a:r>
              <a:rPr lang="ja-JP" altLang="en-US" sz="3600" b="1" dirty="0">
                <a:solidFill>
                  <a:srgbClr val="008000"/>
                </a:solidFill>
                <a:latin typeface="+mn-ea"/>
              </a:rPr>
              <a:t>卵巣</a:t>
            </a:r>
            <a:r>
              <a:rPr lang="ja-JP" altLang="en-US" sz="3600" dirty="0">
                <a:latin typeface="游ゴシック Medium" panose="020B0500000000000000" pitchFamily="50" charset="-128"/>
                <a:ea typeface="游ゴシック Medium" panose="020B0500000000000000" pitchFamily="50" charset="-128"/>
              </a:rPr>
              <a:t>というのがあり</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将来の赤ちゃんになる卵がいっぱい</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入っています。</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これを</a:t>
            </a:r>
            <a:r>
              <a:rPr lang="ja-JP" altLang="en-US" sz="3600" b="1" dirty="0">
                <a:solidFill>
                  <a:srgbClr val="008000"/>
                </a:solidFill>
                <a:latin typeface="+mn-ea"/>
              </a:rPr>
              <a:t>卵胞</a:t>
            </a:r>
            <a:r>
              <a:rPr lang="ja-JP" altLang="en-US" sz="3600" dirty="0">
                <a:latin typeface="游ゴシック Medium" panose="020B0500000000000000" pitchFamily="50" charset="-128"/>
                <a:ea typeface="游ゴシック Medium" panose="020B0500000000000000" pitchFamily="50" charset="-128"/>
              </a:rPr>
              <a:t>といいます。</a:t>
            </a:r>
            <a:endParaRPr lang="en-US" altLang="ja-JP" sz="3600" dirty="0">
              <a:latin typeface="游ゴシック Medium" panose="020B0500000000000000" pitchFamily="50" charset="-128"/>
              <a:ea typeface="游ゴシック Medium" panose="020B0500000000000000" pitchFamily="50" charset="-128"/>
            </a:endParaRPr>
          </a:p>
          <a:p>
            <a:pPr marL="363600" indent="-363600">
              <a:lnSpc>
                <a:spcPts val="5000"/>
              </a:lnSpc>
              <a:spcBef>
                <a:spcPts val="4000"/>
              </a:spcBef>
              <a:buClr>
                <a:srgbClr val="F6BB00"/>
              </a:buClr>
              <a:buSzPct val="80000"/>
              <a:buFont typeface="Wingdings" panose="05000000000000000000" pitchFamily="2" charset="2"/>
              <a:buChar char="l"/>
            </a:pPr>
            <a:r>
              <a:rPr lang="ja-JP" altLang="en-US" sz="3600" dirty="0">
                <a:latin typeface="游ゴシック Medium" panose="020B0500000000000000" pitchFamily="50" charset="-128"/>
                <a:ea typeface="游ゴシック Medium" panose="020B0500000000000000" pitchFamily="50" charset="-128"/>
              </a:rPr>
              <a:t>１個の卵胞から</a:t>
            </a:r>
            <a:r>
              <a:rPr lang="ja-JP" altLang="en-US" sz="3600" b="1" dirty="0">
                <a:solidFill>
                  <a:srgbClr val="008000"/>
                </a:solidFill>
                <a:latin typeface="+mn-ea"/>
              </a:rPr>
              <a:t>卵子</a:t>
            </a:r>
            <a:r>
              <a:rPr lang="ja-JP" altLang="en-US" sz="3600" dirty="0">
                <a:latin typeface="游ゴシック Medium" panose="020B0500000000000000" pitchFamily="50" charset="-128"/>
                <a:ea typeface="游ゴシック Medium" panose="020B0500000000000000" pitchFamily="50" charset="-128"/>
              </a:rPr>
              <a:t>が１か月に１回</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卵管に吸い込まれていきます。</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これを</a:t>
            </a:r>
            <a:r>
              <a:rPr lang="ja-JP" altLang="en-US" sz="3600" b="1" dirty="0">
                <a:solidFill>
                  <a:srgbClr val="008000"/>
                </a:solidFill>
                <a:latin typeface="+mn-ea"/>
              </a:rPr>
              <a:t>排卵</a:t>
            </a:r>
            <a:r>
              <a:rPr lang="ja-JP" altLang="en-US" sz="3600" dirty="0">
                <a:latin typeface="游ゴシック Medium" panose="020B0500000000000000" pitchFamily="50" charset="-128"/>
                <a:ea typeface="游ゴシック Medium" panose="020B0500000000000000" pitchFamily="50" charset="-128"/>
              </a:rPr>
              <a:t>といいます。</a:t>
            </a:r>
            <a:endParaRPr kumimoji="1" lang="ja-JP" altLang="en-US" sz="3600" dirty="0">
              <a:latin typeface="游ゴシック Medium" panose="020B0500000000000000" pitchFamily="50" charset="-128"/>
              <a:ea typeface="游ゴシック Medium" panose="020B0500000000000000" pitchFamily="50" charset="-128"/>
            </a:endParaRPr>
          </a:p>
        </p:txBody>
      </p:sp>
      <p:sp>
        <p:nvSpPr>
          <p:cNvPr id="11" name="Text Box 23">
            <a:extLst>
              <a:ext uri="{FF2B5EF4-FFF2-40B4-BE49-F238E27FC236}">
                <a16:creationId xmlns:a16="http://schemas.microsoft.com/office/drawing/2014/main" id="{EBFDD193-6C1F-4188-9A01-5A7612506C0F}"/>
              </a:ext>
            </a:extLst>
          </p:cNvPr>
          <p:cNvSpPr txBox="1">
            <a:spLocks noChangeArrowheads="1"/>
          </p:cNvSpPr>
          <p:nvPr/>
        </p:nvSpPr>
        <p:spPr bwMode="auto">
          <a:xfrm>
            <a:off x="3750784" y="1224222"/>
            <a:ext cx="974988"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らんそう</a:t>
            </a:r>
            <a:endParaRPr lang="ja-JP" altLang="en-US" sz="1200" b="1" dirty="0">
              <a:latin typeface="+mn-ea"/>
            </a:endParaRPr>
          </a:p>
        </p:txBody>
      </p:sp>
      <p:sp>
        <p:nvSpPr>
          <p:cNvPr id="12" name="Text Box 23">
            <a:extLst>
              <a:ext uri="{FF2B5EF4-FFF2-40B4-BE49-F238E27FC236}">
                <a16:creationId xmlns:a16="http://schemas.microsoft.com/office/drawing/2014/main" id="{C1755A55-CFC9-491F-B964-092FE62216B7}"/>
              </a:ext>
            </a:extLst>
          </p:cNvPr>
          <p:cNvSpPr txBox="1">
            <a:spLocks noChangeArrowheads="1"/>
          </p:cNvSpPr>
          <p:nvPr/>
        </p:nvSpPr>
        <p:spPr bwMode="auto">
          <a:xfrm>
            <a:off x="2405063" y="3122034"/>
            <a:ext cx="974988"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らんぽう</a:t>
            </a:r>
            <a:endParaRPr lang="ja-JP" altLang="en-US" sz="1200" b="1" dirty="0">
              <a:latin typeface="+mn-ea"/>
            </a:endParaRPr>
          </a:p>
        </p:txBody>
      </p:sp>
      <p:sp>
        <p:nvSpPr>
          <p:cNvPr id="13" name="Text Box 23">
            <a:extLst>
              <a:ext uri="{FF2B5EF4-FFF2-40B4-BE49-F238E27FC236}">
                <a16:creationId xmlns:a16="http://schemas.microsoft.com/office/drawing/2014/main" id="{8258A6EA-0F58-4B65-B0D6-F6F645C0C432}"/>
              </a:ext>
            </a:extLst>
          </p:cNvPr>
          <p:cNvSpPr txBox="1">
            <a:spLocks noChangeArrowheads="1"/>
          </p:cNvSpPr>
          <p:nvPr/>
        </p:nvSpPr>
        <p:spPr bwMode="auto">
          <a:xfrm>
            <a:off x="4238278" y="4223707"/>
            <a:ext cx="851307"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らん し</a:t>
            </a:r>
            <a:endParaRPr lang="ja-JP" altLang="en-US" sz="1200" b="1" dirty="0">
              <a:latin typeface="+mn-ea"/>
            </a:endParaRPr>
          </a:p>
        </p:txBody>
      </p:sp>
      <p:sp>
        <p:nvSpPr>
          <p:cNvPr id="14" name="Text Box 23">
            <a:extLst>
              <a:ext uri="{FF2B5EF4-FFF2-40B4-BE49-F238E27FC236}">
                <a16:creationId xmlns:a16="http://schemas.microsoft.com/office/drawing/2014/main" id="{5D644944-C56B-4901-955C-9057BAA2197F}"/>
              </a:ext>
            </a:extLst>
          </p:cNvPr>
          <p:cNvSpPr txBox="1">
            <a:spLocks noChangeArrowheads="1"/>
          </p:cNvSpPr>
          <p:nvPr/>
        </p:nvSpPr>
        <p:spPr bwMode="auto">
          <a:xfrm>
            <a:off x="2405063" y="5528804"/>
            <a:ext cx="974988"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はいらん</a:t>
            </a:r>
            <a:endParaRPr lang="ja-JP" altLang="en-US" sz="1200" b="1" dirty="0">
              <a:latin typeface="+mn-ea"/>
            </a:endParaRPr>
          </a:p>
        </p:txBody>
      </p:sp>
    </p:spTree>
    <p:extLst>
      <p:ext uri="{BB962C8B-B14F-4D97-AF65-F5344CB8AC3E}">
        <p14:creationId xmlns:p14="http://schemas.microsoft.com/office/powerpoint/2010/main" val="316613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073D0FE-5A69-427B-914F-B4CF68D1976D}"/>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F7497697-230B-4FE6-B809-45AA584B342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D6C5E7D-EEDD-4A19-BAEF-E508A38F998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57641BA-877B-48E8-8568-0FBE6BC83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365CD98-66FD-4539-860B-37759B935DD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2D35AFE-D71C-4084-9F8C-26AAC4788A0C}"/>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妊娠（卵子と精子の出会い）</a:t>
            </a:r>
          </a:p>
        </p:txBody>
      </p:sp>
      <p:sp>
        <p:nvSpPr>
          <p:cNvPr id="12" name="コンテンツ プレースホルダー 2">
            <a:extLst>
              <a:ext uri="{FF2B5EF4-FFF2-40B4-BE49-F238E27FC236}">
                <a16:creationId xmlns:a16="http://schemas.microsoft.com/office/drawing/2014/main" id="{534A1731-DFE2-4CD2-A8CE-27200BDDA4C4}"/>
              </a:ext>
            </a:extLst>
          </p:cNvPr>
          <p:cNvSpPr txBox="1">
            <a:spLocks/>
          </p:cNvSpPr>
          <p:nvPr/>
        </p:nvSpPr>
        <p:spPr>
          <a:xfrm>
            <a:off x="596132" y="1301090"/>
            <a:ext cx="9970632" cy="5522404"/>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363600" indent="-363600">
              <a:lnSpc>
                <a:spcPts val="5000"/>
              </a:lnSpc>
              <a:spcBef>
                <a:spcPts val="0"/>
              </a:spcBef>
              <a:buClr>
                <a:srgbClr val="F6BB00"/>
              </a:buClr>
              <a:buSzPct val="80000"/>
              <a:buFont typeface="Wingdings" panose="05000000000000000000" pitchFamily="2" charset="2"/>
              <a:buChar char="l"/>
            </a:pPr>
            <a:r>
              <a:rPr lang="ja-JP" altLang="en-US" sz="3600" dirty="0">
                <a:latin typeface="游ゴシック Medium" panose="020B0500000000000000" pitchFamily="50" charset="-128"/>
                <a:ea typeface="游ゴシック Medium" panose="020B0500000000000000" pitchFamily="50" charset="-128"/>
              </a:rPr>
              <a:t>膣 　子宮　 卵管を通ってきた</a:t>
            </a:r>
            <a:r>
              <a:rPr lang="ja-JP" altLang="en-US" sz="3600" b="1" dirty="0">
                <a:solidFill>
                  <a:srgbClr val="008000"/>
                </a:solidFill>
                <a:latin typeface="游ゴシック" panose="020B0400000000000000" pitchFamily="50" charset="-128"/>
                <a:ea typeface="游ゴシック" panose="020B0400000000000000" pitchFamily="50" charset="-128"/>
              </a:rPr>
              <a:t>男性の精子</a:t>
            </a:r>
            <a:r>
              <a:rPr lang="ja-JP" altLang="en-US" sz="3600" dirty="0">
                <a:latin typeface="游ゴシック Medium" panose="020B0500000000000000" pitchFamily="50" charset="-128"/>
                <a:ea typeface="游ゴシック Medium" panose="020B0500000000000000" pitchFamily="50" charset="-128"/>
              </a:rPr>
              <a:t>は</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卵管の途中で</a:t>
            </a:r>
            <a:r>
              <a:rPr lang="ja-JP" altLang="en-US" sz="3600" b="1" dirty="0">
                <a:solidFill>
                  <a:srgbClr val="008000"/>
                </a:solidFill>
                <a:latin typeface="游ゴシック" panose="020B0400000000000000" pitchFamily="50" charset="-128"/>
                <a:ea typeface="游ゴシック" panose="020B0400000000000000" pitchFamily="50" charset="-128"/>
              </a:rPr>
              <a:t>卵子と出会い</a:t>
            </a:r>
            <a:r>
              <a:rPr lang="ja-JP" altLang="en-US" sz="3600" dirty="0">
                <a:latin typeface="游ゴシック Medium" panose="020B0500000000000000" pitchFamily="50" charset="-128"/>
                <a:ea typeface="游ゴシック Medium" panose="020B0500000000000000" pitchFamily="50" charset="-128"/>
              </a:rPr>
              <a:t>合体します。</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これを</a:t>
            </a:r>
            <a:r>
              <a:rPr lang="ja-JP" altLang="en-US" sz="3600" b="1" dirty="0">
                <a:solidFill>
                  <a:srgbClr val="008000"/>
                </a:solidFill>
                <a:latin typeface="+mn-ea"/>
              </a:rPr>
              <a:t>受精</a:t>
            </a:r>
            <a:r>
              <a:rPr lang="ja-JP" altLang="en-US" sz="3600" dirty="0">
                <a:latin typeface="游ゴシック Medium" panose="020B0500000000000000" pitchFamily="50" charset="-128"/>
                <a:ea typeface="游ゴシック Medium" panose="020B0500000000000000" pitchFamily="50" charset="-128"/>
              </a:rPr>
              <a:t>といいます。</a:t>
            </a:r>
          </a:p>
          <a:p>
            <a:pPr marL="363600" indent="-363600">
              <a:lnSpc>
                <a:spcPts val="5000"/>
              </a:lnSpc>
              <a:spcBef>
                <a:spcPts val="4000"/>
              </a:spcBef>
              <a:buClr>
                <a:srgbClr val="F6BB00"/>
              </a:buClr>
              <a:buSzPct val="80000"/>
              <a:buFont typeface="Wingdings" panose="05000000000000000000" pitchFamily="2" charset="2"/>
              <a:buChar char="l"/>
            </a:pPr>
            <a:r>
              <a:rPr lang="ja-JP" altLang="en-US" sz="3600" dirty="0">
                <a:latin typeface="游ゴシック Medium" panose="020B0500000000000000" pitchFamily="50" charset="-128"/>
                <a:ea typeface="游ゴシック Medium" panose="020B0500000000000000" pitchFamily="50" charset="-128"/>
              </a:rPr>
              <a:t>受精した卵子は卵管を通り、多くの細胞に</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分かれながら子宮の壁にくっつき、</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取り込まれていきます。</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これを</a:t>
            </a:r>
            <a:r>
              <a:rPr lang="ja-JP" altLang="en-US" sz="3600" b="1" dirty="0">
                <a:solidFill>
                  <a:srgbClr val="008000"/>
                </a:solidFill>
                <a:latin typeface="+mn-ea"/>
              </a:rPr>
              <a:t>着床</a:t>
            </a:r>
            <a:r>
              <a:rPr lang="ja-JP" altLang="en-US" sz="3600" dirty="0">
                <a:latin typeface="游ゴシック Medium" panose="020B0500000000000000" pitchFamily="50" charset="-128"/>
                <a:ea typeface="游ゴシック Medium" panose="020B0500000000000000" pitchFamily="50" charset="-128"/>
              </a:rPr>
              <a:t>といいます。</a:t>
            </a:r>
          </a:p>
        </p:txBody>
      </p:sp>
      <p:sp>
        <p:nvSpPr>
          <p:cNvPr id="16" name="Text Box 23">
            <a:extLst>
              <a:ext uri="{FF2B5EF4-FFF2-40B4-BE49-F238E27FC236}">
                <a16:creationId xmlns:a16="http://schemas.microsoft.com/office/drawing/2014/main" id="{45A374AA-4F66-4192-9A31-351F4011DADB}"/>
              </a:ext>
            </a:extLst>
          </p:cNvPr>
          <p:cNvSpPr txBox="1">
            <a:spLocks noChangeArrowheads="1"/>
          </p:cNvSpPr>
          <p:nvPr/>
        </p:nvSpPr>
        <p:spPr bwMode="auto">
          <a:xfrm>
            <a:off x="1014907" y="1226585"/>
            <a:ext cx="555102" cy="274638"/>
          </a:xfrm>
          <a:prstGeom prst="rect">
            <a:avLst/>
          </a:prstGeom>
          <a:noFill/>
          <a:ln w="9525" algn="ctr">
            <a:noFill/>
            <a:miter lim="800000"/>
            <a:headEnd/>
            <a:tailEnd/>
          </a:ln>
        </p:spPr>
        <p:txBody>
          <a:bodyPr wrap="square">
            <a:spAutoFit/>
          </a:bodyPr>
          <a:lstStyle/>
          <a:p>
            <a:pPr>
              <a:spcBef>
                <a:spcPct val="50000"/>
              </a:spcBef>
            </a:pPr>
            <a:r>
              <a:rPr lang="ja-JP" altLang="en-US" sz="1200" b="1" dirty="0">
                <a:latin typeface="+mn-ea"/>
              </a:rPr>
              <a:t>ちつ</a:t>
            </a:r>
          </a:p>
        </p:txBody>
      </p:sp>
      <p:sp>
        <p:nvSpPr>
          <p:cNvPr id="17" name="Text Box 23">
            <a:extLst>
              <a:ext uri="{FF2B5EF4-FFF2-40B4-BE49-F238E27FC236}">
                <a16:creationId xmlns:a16="http://schemas.microsoft.com/office/drawing/2014/main" id="{E5DF26B8-2D27-42ED-9ADB-062F67936BF7}"/>
              </a:ext>
            </a:extLst>
          </p:cNvPr>
          <p:cNvSpPr txBox="1">
            <a:spLocks noChangeArrowheads="1"/>
          </p:cNvSpPr>
          <p:nvPr/>
        </p:nvSpPr>
        <p:spPr bwMode="auto">
          <a:xfrm>
            <a:off x="2119089" y="1226585"/>
            <a:ext cx="900158"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latin typeface="+mn-ea"/>
              </a:rPr>
              <a:t>しきゅう</a:t>
            </a:r>
          </a:p>
        </p:txBody>
      </p:sp>
      <p:sp>
        <p:nvSpPr>
          <p:cNvPr id="18" name="Text Box 23">
            <a:extLst>
              <a:ext uri="{FF2B5EF4-FFF2-40B4-BE49-F238E27FC236}">
                <a16:creationId xmlns:a16="http://schemas.microsoft.com/office/drawing/2014/main" id="{18A0E801-D23D-4BCB-828B-252DE2A9E97E}"/>
              </a:ext>
            </a:extLst>
          </p:cNvPr>
          <p:cNvSpPr txBox="1">
            <a:spLocks noChangeArrowheads="1"/>
          </p:cNvSpPr>
          <p:nvPr/>
        </p:nvSpPr>
        <p:spPr bwMode="auto">
          <a:xfrm>
            <a:off x="3576950" y="1226585"/>
            <a:ext cx="965253"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latin typeface="+mn-ea"/>
              </a:rPr>
              <a:t>らんかん</a:t>
            </a:r>
          </a:p>
        </p:txBody>
      </p:sp>
      <p:sp>
        <p:nvSpPr>
          <p:cNvPr id="19" name="矢印: 右 18">
            <a:extLst>
              <a:ext uri="{FF2B5EF4-FFF2-40B4-BE49-F238E27FC236}">
                <a16:creationId xmlns:a16="http://schemas.microsoft.com/office/drawing/2014/main" id="{20397950-0936-4C3F-A71A-19506114CFFA}"/>
              </a:ext>
            </a:extLst>
          </p:cNvPr>
          <p:cNvSpPr/>
          <p:nvPr/>
        </p:nvSpPr>
        <p:spPr>
          <a:xfrm>
            <a:off x="1639710" y="1509849"/>
            <a:ext cx="349074" cy="2326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CB384AD1-A6D9-4727-8860-5A3B31D24477}"/>
              </a:ext>
            </a:extLst>
          </p:cNvPr>
          <p:cNvSpPr/>
          <p:nvPr/>
        </p:nvSpPr>
        <p:spPr>
          <a:xfrm>
            <a:off x="3123561" y="1509849"/>
            <a:ext cx="349074" cy="2326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23">
            <a:extLst>
              <a:ext uri="{FF2B5EF4-FFF2-40B4-BE49-F238E27FC236}">
                <a16:creationId xmlns:a16="http://schemas.microsoft.com/office/drawing/2014/main" id="{F37532A0-5E20-4EB5-B192-7897BF932D14}"/>
              </a:ext>
            </a:extLst>
          </p:cNvPr>
          <p:cNvSpPr txBox="1">
            <a:spLocks noChangeArrowheads="1"/>
          </p:cNvSpPr>
          <p:nvPr/>
        </p:nvSpPr>
        <p:spPr bwMode="auto">
          <a:xfrm>
            <a:off x="2413690" y="2490342"/>
            <a:ext cx="974988"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じゅせい</a:t>
            </a:r>
            <a:endParaRPr lang="ja-JP" altLang="en-US" sz="1200" b="1" dirty="0">
              <a:latin typeface="+mn-ea"/>
            </a:endParaRPr>
          </a:p>
        </p:txBody>
      </p:sp>
      <p:sp>
        <p:nvSpPr>
          <p:cNvPr id="22" name="Text Box 23">
            <a:extLst>
              <a:ext uri="{FF2B5EF4-FFF2-40B4-BE49-F238E27FC236}">
                <a16:creationId xmlns:a16="http://schemas.microsoft.com/office/drawing/2014/main" id="{AA625990-5EA5-4C0C-9A4A-9180A70D5424}"/>
              </a:ext>
            </a:extLst>
          </p:cNvPr>
          <p:cNvSpPr txBox="1">
            <a:spLocks noChangeArrowheads="1"/>
          </p:cNvSpPr>
          <p:nvPr/>
        </p:nvSpPr>
        <p:spPr bwMode="auto">
          <a:xfrm>
            <a:off x="2311679" y="5532261"/>
            <a:ext cx="1179010"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ちゃくしょう</a:t>
            </a:r>
            <a:endParaRPr lang="ja-JP" altLang="en-US" sz="1200" b="1" dirty="0">
              <a:latin typeface="+mn-ea"/>
            </a:endParaRPr>
          </a:p>
        </p:txBody>
      </p:sp>
    </p:spTree>
    <p:extLst>
      <p:ext uri="{BB962C8B-B14F-4D97-AF65-F5344CB8AC3E}">
        <p14:creationId xmlns:p14="http://schemas.microsoft.com/office/powerpoint/2010/main" val="148462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073D0FE-5A69-427B-914F-B4CF68D1976D}"/>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F7497697-230B-4FE6-B809-45AA584B342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D6C5E7D-EEDD-4A19-BAEF-E508A38F998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57641BA-877B-48E8-8568-0FBE6BC83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365CD98-66FD-4539-860B-37759B935DD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2D35AFE-D71C-4084-9F8C-26AAC4788A0C}"/>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子宮内に滑り込んだ胞胚：受精４日後</a:t>
            </a:r>
          </a:p>
        </p:txBody>
      </p:sp>
      <p:pic>
        <p:nvPicPr>
          <p:cNvPr id="15" name="Picture 3" descr="Nilson-houhai">
            <a:extLst>
              <a:ext uri="{FF2B5EF4-FFF2-40B4-BE49-F238E27FC236}">
                <a16:creationId xmlns:a16="http://schemas.microsoft.com/office/drawing/2014/main" id="{ECF9BAF6-3D2E-49D2-8B66-AFBDF986F9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82515" y="991658"/>
            <a:ext cx="7006786" cy="55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矢印: 下 9">
            <a:extLst>
              <a:ext uri="{FF2B5EF4-FFF2-40B4-BE49-F238E27FC236}">
                <a16:creationId xmlns:a16="http://schemas.microsoft.com/office/drawing/2014/main" id="{8EBE8EEB-2E4F-47B2-BAAB-9B512077A4A3}"/>
              </a:ext>
            </a:extLst>
          </p:cNvPr>
          <p:cNvSpPr/>
          <p:nvPr/>
        </p:nvSpPr>
        <p:spPr>
          <a:xfrm>
            <a:off x="4981116" y="2078966"/>
            <a:ext cx="389131" cy="457200"/>
          </a:xfrm>
          <a:prstGeom prst="downArrow">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47382C7-3D7B-4F5F-B9CB-2F3AE2948971}"/>
              </a:ext>
            </a:extLst>
          </p:cNvPr>
          <p:cNvSpPr txBox="1"/>
          <p:nvPr/>
        </p:nvSpPr>
        <p:spPr>
          <a:xfrm>
            <a:off x="360000" y="7020000"/>
            <a:ext cx="5117774"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「誕生の神秘」レナルト・ニルソン　翻訳 坂元正一 より　　　　　　　</a:t>
            </a:r>
          </a:p>
        </p:txBody>
      </p:sp>
    </p:spTree>
    <p:extLst>
      <p:ext uri="{BB962C8B-B14F-4D97-AF65-F5344CB8AC3E}">
        <p14:creationId xmlns:p14="http://schemas.microsoft.com/office/powerpoint/2010/main" val="30946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073D0FE-5A69-427B-914F-B4CF68D1976D}"/>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F7497697-230B-4FE6-B809-45AA584B342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D6C5E7D-EEDD-4A19-BAEF-E508A38F998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57641BA-877B-48E8-8568-0FBE6BC83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365CD98-66FD-4539-860B-37759B935DD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2D35AFE-D71C-4084-9F8C-26AAC4788A0C}"/>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受精卵・着床（ちゃくしょう）後の変化</a:t>
            </a:r>
          </a:p>
        </p:txBody>
      </p:sp>
      <p:sp>
        <p:nvSpPr>
          <p:cNvPr id="12" name="コンテンツ プレースホルダー 2">
            <a:extLst>
              <a:ext uri="{FF2B5EF4-FFF2-40B4-BE49-F238E27FC236}">
                <a16:creationId xmlns:a16="http://schemas.microsoft.com/office/drawing/2014/main" id="{105FF2ED-6936-4739-A263-1F9C2409428F}"/>
              </a:ext>
            </a:extLst>
          </p:cNvPr>
          <p:cNvSpPr txBox="1">
            <a:spLocks/>
          </p:cNvSpPr>
          <p:nvPr/>
        </p:nvSpPr>
        <p:spPr>
          <a:xfrm>
            <a:off x="1067356" y="4962504"/>
            <a:ext cx="8022056" cy="3124620"/>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Font typeface="Arial" panose="020B0604020202020204" pitchFamily="34" charset="0"/>
              <a:buNone/>
            </a:pPr>
            <a:r>
              <a:rPr lang="ja-JP" altLang="en-US" dirty="0"/>
              <a:t>　</a:t>
            </a:r>
            <a:r>
              <a:rPr lang="ja-JP" altLang="en-US" sz="3000" dirty="0">
                <a:solidFill>
                  <a:schemeClr val="tx2"/>
                </a:solidFill>
                <a:latin typeface="HGP創英角ｺﾞｼｯｸUB" panose="020B0900000000000000" pitchFamily="50" charset="-128"/>
                <a:ea typeface="HGP創英角ｺﾞｼｯｸUB" panose="020B0900000000000000" pitchFamily="50" charset="-128"/>
              </a:rPr>
              <a:t>　</a:t>
            </a:r>
            <a:endParaRPr lang="en-US" altLang="ja-JP" sz="3000" dirty="0">
              <a:solidFill>
                <a:schemeClr val="tx2"/>
              </a:solidFill>
              <a:latin typeface="HGP創英角ｺﾞｼｯｸUB" panose="020B0900000000000000" pitchFamily="50" charset="-128"/>
              <a:ea typeface="HGP創英角ｺﾞｼｯｸUB" panose="020B0900000000000000" pitchFamily="50" charset="-128"/>
            </a:endParaRPr>
          </a:p>
          <a:p>
            <a:pPr marL="0" indent="0">
              <a:buFont typeface="Arial" panose="020B0604020202020204" pitchFamily="34" charset="0"/>
              <a:buNone/>
            </a:pPr>
            <a:r>
              <a:rPr lang="ja-JP" altLang="en-US" sz="3000" dirty="0">
                <a:solidFill>
                  <a:schemeClr val="tx2"/>
                </a:solidFill>
                <a:latin typeface="HGP創英角ｺﾞｼｯｸUB" panose="020B0900000000000000" pitchFamily="50" charset="-128"/>
                <a:ea typeface="HGP創英角ｺﾞｼｯｸUB" panose="020B0900000000000000" pitchFamily="50" charset="-128"/>
              </a:rPr>
              <a:t>　</a:t>
            </a:r>
          </a:p>
        </p:txBody>
      </p:sp>
      <p:sp>
        <p:nvSpPr>
          <p:cNvPr id="13" name="コンテンツ プレースホルダー 2">
            <a:extLst>
              <a:ext uri="{FF2B5EF4-FFF2-40B4-BE49-F238E27FC236}">
                <a16:creationId xmlns:a16="http://schemas.microsoft.com/office/drawing/2014/main" id="{9C378300-E7ED-48C3-8DD4-B3F134162738}"/>
              </a:ext>
            </a:extLst>
          </p:cNvPr>
          <p:cNvSpPr txBox="1">
            <a:spLocks/>
          </p:cNvSpPr>
          <p:nvPr/>
        </p:nvSpPr>
        <p:spPr>
          <a:xfrm>
            <a:off x="406945" y="1288390"/>
            <a:ext cx="9970632" cy="5522404"/>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363600" indent="-363600">
              <a:lnSpc>
                <a:spcPts val="5000"/>
              </a:lnSpc>
              <a:spcBef>
                <a:spcPts val="4000"/>
              </a:spcBef>
              <a:buClr>
                <a:srgbClr val="F6BB00"/>
              </a:buClr>
              <a:buSzPct val="80000"/>
              <a:buFont typeface="Wingdings" panose="05000000000000000000" pitchFamily="2" charset="2"/>
              <a:buChar char="l"/>
            </a:pPr>
            <a:r>
              <a:rPr lang="ja-JP" altLang="en-US" sz="3600" dirty="0">
                <a:latin typeface="游ゴシック Medium" panose="020B0500000000000000" pitchFamily="50" charset="-128"/>
                <a:ea typeface="游ゴシック Medium" panose="020B0500000000000000" pitchFamily="50" charset="-128"/>
              </a:rPr>
              <a:t>着床した受精卵は</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多くの細胞に分かれていき</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人間のおおもととなる</a:t>
            </a:r>
            <a:r>
              <a:rPr lang="ja-JP" altLang="en-US" sz="3600" b="1" dirty="0">
                <a:solidFill>
                  <a:srgbClr val="008000"/>
                </a:solidFill>
                <a:latin typeface="+mn-ea"/>
              </a:rPr>
              <a:t>胎児</a:t>
            </a:r>
            <a:r>
              <a:rPr lang="ja-JP" altLang="en-US" sz="3600" dirty="0">
                <a:latin typeface="游ゴシック Medium" panose="020B0500000000000000" pitchFamily="50" charset="-128"/>
                <a:ea typeface="游ゴシック Medium" panose="020B0500000000000000" pitchFamily="50" charset="-128"/>
              </a:rPr>
              <a:t>ができます。</a:t>
            </a:r>
          </a:p>
          <a:p>
            <a:pPr marL="363600" indent="-363600">
              <a:lnSpc>
                <a:spcPts val="5000"/>
              </a:lnSpc>
              <a:spcBef>
                <a:spcPts val="4000"/>
              </a:spcBef>
              <a:buClr>
                <a:srgbClr val="F6BB00"/>
              </a:buClr>
              <a:buSzPct val="80000"/>
              <a:buFont typeface="Wingdings" panose="05000000000000000000" pitchFamily="2" charset="2"/>
              <a:buChar char="l"/>
            </a:pPr>
            <a:r>
              <a:rPr lang="ja-JP" altLang="en-US" sz="3600" dirty="0">
                <a:latin typeface="游ゴシック Medium" panose="020B0500000000000000" pitchFamily="50" charset="-128"/>
                <a:ea typeface="游ゴシック Medium" panose="020B0500000000000000" pitchFamily="50" charset="-128"/>
              </a:rPr>
              <a:t>最初はちいさな魚みたいな胎児ですが、</a:t>
            </a:r>
            <a:br>
              <a:rPr lang="en-US" altLang="ja-JP" sz="3600" dirty="0">
                <a:latin typeface="游ゴシック Medium" panose="020B0500000000000000" pitchFamily="50" charset="-128"/>
                <a:ea typeface="游ゴシック Medium" panose="020B0500000000000000" pitchFamily="50" charset="-128"/>
              </a:rPr>
            </a:br>
            <a:r>
              <a:rPr lang="ja-JP" altLang="en-US" sz="3600" dirty="0">
                <a:latin typeface="游ゴシック Medium" panose="020B0500000000000000" pitchFamily="50" charset="-128"/>
                <a:ea typeface="游ゴシック Medium" panose="020B0500000000000000" pitchFamily="50" charset="-128"/>
              </a:rPr>
              <a:t>心臓や胃や手足などがしだいにできあがり</a:t>
            </a:r>
            <a:br>
              <a:rPr lang="en-US" altLang="ja-JP" sz="3600" dirty="0">
                <a:latin typeface="游ゴシック Medium" panose="020B0500000000000000" pitchFamily="50" charset="-128"/>
                <a:ea typeface="游ゴシック Medium" panose="020B0500000000000000" pitchFamily="50" charset="-128"/>
              </a:rPr>
            </a:br>
            <a:r>
              <a:rPr lang="en-US" altLang="ja-JP" sz="3600" dirty="0">
                <a:latin typeface="游ゴシック Medium" panose="020B0500000000000000" pitchFamily="50" charset="-128"/>
                <a:ea typeface="游ゴシック Medium" panose="020B0500000000000000" pitchFamily="50" charset="-128"/>
              </a:rPr>
              <a:t>10</a:t>
            </a:r>
            <a:r>
              <a:rPr lang="ja-JP" altLang="en-US" sz="3600" dirty="0">
                <a:latin typeface="游ゴシック Medium" panose="020B0500000000000000" pitchFamily="50" charset="-128"/>
                <a:ea typeface="游ゴシック Medium" panose="020B0500000000000000" pitchFamily="50" charset="-128"/>
              </a:rPr>
              <a:t>カ月もたつとりっぱな赤ちゃんになります。</a:t>
            </a:r>
          </a:p>
        </p:txBody>
      </p:sp>
      <p:sp>
        <p:nvSpPr>
          <p:cNvPr id="14" name="Text Box 23">
            <a:extLst>
              <a:ext uri="{FF2B5EF4-FFF2-40B4-BE49-F238E27FC236}">
                <a16:creationId xmlns:a16="http://schemas.microsoft.com/office/drawing/2014/main" id="{35613B5D-BBA2-4C65-8DEC-ADA04A592110}"/>
              </a:ext>
            </a:extLst>
          </p:cNvPr>
          <p:cNvSpPr txBox="1">
            <a:spLocks noChangeArrowheads="1"/>
          </p:cNvSpPr>
          <p:nvPr/>
        </p:nvSpPr>
        <p:spPr bwMode="auto">
          <a:xfrm>
            <a:off x="5454448" y="2487466"/>
            <a:ext cx="862484" cy="276999"/>
          </a:xfrm>
          <a:prstGeom prst="rect">
            <a:avLst/>
          </a:prstGeom>
          <a:noFill/>
          <a:ln w="9525" algn="ctr">
            <a:noFill/>
            <a:miter lim="800000"/>
            <a:headEnd/>
            <a:tailEnd/>
          </a:ln>
        </p:spPr>
        <p:txBody>
          <a:bodyPr wrap="square">
            <a:spAutoFit/>
          </a:bodyPr>
          <a:lstStyle/>
          <a:p>
            <a:pPr algn="dist">
              <a:spcBef>
                <a:spcPct val="50000"/>
              </a:spcBef>
            </a:pPr>
            <a:r>
              <a:rPr lang="ja-JP" altLang="en-US" sz="1200" b="1" dirty="0">
                <a:solidFill>
                  <a:srgbClr val="008000"/>
                </a:solidFill>
                <a:latin typeface="+mn-ea"/>
              </a:rPr>
              <a:t>たい　じ</a:t>
            </a:r>
            <a:endParaRPr lang="ja-JP" altLang="en-US" sz="1200" b="1" dirty="0">
              <a:latin typeface="+mn-ea"/>
            </a:endParaRPr>
          </a:p>
        </p:txBody>
      </p:sp>
    </p:spTree>
    <p:extLst>
      <p:ext uri="{BB962C8B-B14F-4D97-AF65-F5344CB8AC3E}">
        <p14:creationId xmlns:p14="http://schemas.microsoft.com/office/powerpoint/2010/main" val="49385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073D0FE-5A69-427B-914F-B4CF68D1976D}"/>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F7497697-230B-4FE6-B809-45AA584B342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D6C5E7D-EEDD-4A19-BAEF-E508A38F998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57641BA-877B-48E8-8568-0FBE6BC83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365CD98-66FD-4539-860B-37759B935DD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2D35AFE-D71C-4084-9F8C-26AAC4788A0C}"/>
              </a:ext>
            </a:extLst>
          </p:cNvPr>
          <p:cNvSpPr txBox="1">
            <a:spLocks/>
          </p:cNvSpPr>
          <p:nvPr/>
        </p:nvSpPr>
        <p:spPr>
          <a:xfrm>
            <a:off x="834442" y="244484"/>
            <a:ext cx="9635438"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妊娠</a:t>
            </a:r>
            <a:r>
              <a:rPr lang="en-US" altLang="ja-JP" sz="3600" b="1" dirty="0">
                <a:latin typeface="游ゴシック" panose="020B0400000000000000" pitchFamily="50" charset="-128"/>
                <a:ea typeface="游ゴシック" panose="020B0400000000000000" pitchFamily="50" charset="-128"/>
              </a:rPr>
              <a:t>12</a:t>
            </a:r>
            <a:r>
              <a:rPr lang="ja-JP" altLang="en-US" sz="3600" b="1" dirty="0">
                <a:latin typeface="游ゴシック" panose="020B0400000000000000" pitchFamily="50" charset="-128"/>
                <a:ea typeface="游ゴシック" panose="020B0400000000000000" pitchFamily="50" charset="-128"/>
              </a:rPr>
              <a:t>週頃の胎児：すべての主要器官が完成</a:t>
            </a:r>
          </a:p>
        </p:txBody>
      </p:sp>
      <p:pic>
        <p:nvPicPr>
          <p:cNvPr id="12" name="Picture 2" descr="C:\Users\YUTAKA\Dropbox\カメラアップロード\2014-07-14 08.01.32.jpg">
            <a:extLst>
              <a:ext uri="{FF2B5EF4-FFF2-40B4-BE49-F238E27FC236}">
                <a16:creationId xmlns:a16="http://schemas.microsoft.com/office/drawing/2014/main" id="{E16958A9-4240-4E30-8F0A-46151BCAED9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48502" y="919535"/>
            <a:ext cx="6882830" cy="5807388"/>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
            <a:extLst>
              <a:ext uri="{FF2B5EF4-FFF2-40B4-BE49-F238E27FC236}">
                <a16:creationId xmlns:a16="http://schemas.microsoft.com/office/drawing/2014/main" id="{3EEF6502-C751-49E5-AA77-05E0CEFD9279}"/>
              </a:ext>
            </a:extLst>
          </p:cNvPr>
          <p:cNvSpPr/>
          <p:nvPr/>
        </p:nvSpPr>
        <p:spPr>
          <a:xfrm>
            <a:off x="3071005" y="2833498"/>
            <a:ext cx="2976578" cy="946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altLang="en-US" sz="2000" b="1" dirty="0" err="1">
                <a:solidFill>
                  <a:schemeClr val="tx1"/>
                </a:solidFill>
                <a:latin typeface="游ゴシック" panose="020B0400000000000000" pitchFamily="50" charset="-128"/>
                <a:ea typeface="游ゴシック" panose="020B0400000000000000" pitchFamily="50" charset="-128"/>
              </a:rPr>
              <a:t>母と子をつなぐ</a:t>
            </a:r>
            <a:r>
              <a:rPr lang="ja-JP" altLang="en-US" sz="2000" b="1" dirty="0">
                <a:solidFill>
                  <a:schemeClr val="tx1"/>
                </a:solidFill>
                <a:latin typeface="游ゴシック" panose="020B0400000000000000" pitchFamily="50" charset="-128"/>
                <a:ea typeface="游ゴシック" panose="020B0400000000000000" pitchFamily="50" charset="-128"/>
              </a:rPr>
              <a:t>命の</a:t>
            </a:r>
            <a:r>
              <a:rPr altLang="en-US" sz="2000" b="1" dirty="0">
                <a:solidFill>
                  <a:schemeClr val="tx1"/>
                </a:solidFill>
                <a:latin typeface="游ゴシック" panose="020B0400000000000000" pitchFamily="50" charset="-128"/>
                <a:ea typeface="游ゴシック" panose="020B0400000000000000" pitchFamily="50" charset="-128"/>
              </a:rPr>
              <a:t>絆</a:t>
            </a:r>
            <a:br>
              <a:rPr lang="en-US" altLang="en-US" sz="2000" b="1" dirty="0">
                <a:solidFill>
                  <a:schemeClr val="tx1"/>
                </a:solidFill>
                <a:latin typeface="游ゴシック" panose="020B0400000000000000" pitchFamily="50" charset="-128"/>
                <a:ea typeface="游ゴシック" panose="020B0400000000000000" pitchFamily="50" charset="-128"/>
              </a:rPr>
            </a:br>
            <a:r>
              <a:rPr altLang="en-US" sz="2800" b="1" dirty="0" err="1">
                <a:solidFill>
                  <a:schemeClr val="tx1"/>
                </a:solidFill>
                <a:latin typeface="游ゴシック" panose="020B0400000000000000" pitchFamily="50" charset="-128"/>
                <a:ea typeface="游ゴシック" panose="020B0400000000000000" pitchFamily="50" charset="-128"/>
              </a:rPr>
              <a:t>臍帯</a:t>
            </a:r>
            <a:r>
              <a:rPr lang="en-US" altLang="ja-JP" sz="2800" b="1" dirty="0">
                <a:solidFill>
                  <a:schemeClr val="tx1"/>
                </a:solidFill>
                <a:latin typeface="游ゴシック" panose="020B0400000000000000" pitchFamily="50" charset="-128"/>
                <a:ea typeface="游ゴシック" panose="020B0400000000000000" pitchFamily="50" charset="-128"/>
              </a:rPr>
              <a:t>(</a:t>
            </a:r>
            <a:r>
              <a:rPr altLang="en-US" sz="2800" b="1" dirty="0" err="1">
                <a:solidFill>
                  <a:schemeClr val="tx1"/>
                </a:solidFill>
                <a:latin typeface="游ゴシック" panose="020B0400000000000000" pitchFamily="50" charset="-128"/>
                <a:ea typeface="游ゴシック" panose="020B0400000000000000" pitchFamily="50" charset="-128"/>
              </a:rPr>
              <a:t>へその緒</a:t>
            </a:r>
            <a:r>
              <a:rPr lang="en-US" altLang="ja-JP" sz="2800" b="1" dirty="0">
                <a:solidFill>
                  <a:schemeClr val="tx1"/>
                </a:solidFill>
                <a:latin typeface="游ゴシック" panose="020B0400000000000000" pitchFamily="50" charset="-128"/>
                <a:ea typeface="游ゴシック" panose="020B0400000000000000" pitchFamily="50" charset="-128"/>
              </a:rPr>
              <a:t>)</a:t>
            </a:r>
            <a:endParaRPr altLang="en-US" sz="2800" b="1"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ECF5226E-D58F-455E-BFB1-70E14FFD2131}"/>
              </a:ext>
            </a:extLst>
          </p:cNvPr>
          <p:cNvSpPr txBox="1"/>
          <p:nvPr/>
        </p:nvSpPr>
        <p:spPr>
          <a:xfrm>
            <a:off x="360000" y="7020000"/>
            <a:ext cx="5117774"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「みえる生命誕生」監訳　池ノ上克／前原澄子より　　　　　　　</a:t>
            </a:r>
          </a:p>
        </p:txBody>
      </p:sp>
      <p:sp>
        <p:nvSpPr>
          <p:cNvPr id="10" name="矢印: 上向き折線 9">
            <a:extLst>
              <a:ext uri="{FF2B5EF4-FFF2-40B4-BE49-F238E27FC236}">
                <a16:creationId xmlns:a16="http://schemas.microsoft.com/office/drawing/2014/main" id="{04649B40-73A6-427B-90DF-D2C71656C4AF}"/>
              </a:ext>
            </a:extLst>
          </p:cNvPr>
          <p:cNvSpPr/>
          <p:nvPr/>
        </p:nvSpPr>
        <p:spPr>
          <a:xfrm rot="16200000" flipH="1">
            <a:off x="4146464" y="3783148"/>
            <a:ext cx="566872" cy="560252"/>
          </a:xfrm>
          <a:prstGeom prst="bentUpArrow">
            <a:avLst>
              <a:gd name="adj1" fmla="val 25000"/>
              <a:gd name="adj2" fmla="val 25000"/>
              <a:gd name="adj3" fmla="val 33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53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804" y="2251219"/>
            <a:ext cx="2854678" cy="522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3732" name="コンテンツ プレースホルダ 2"/>
          <p:cNvSpPr>
            <a:spLocks noGrp="1"/>
          </p:cNvSpPr>
          <p:nvPr>
            <p:ph idx="4294967295"/>
          </p:nvPr>
        </p:nvSpPr>
        <p:spPr>
          <a:xfrm>
            <a:off x="406945" y="1181799"/>
            <a:ext cx="8797925" cy="503237"/>
          </a:xfrm>
        </p:spPr>
        <p:txBody>
          <a:bodyPr anchor="ctr">
            <a:normAutofit fontScale="25000" lnSpcReduction="20000"/>
          </a:bodyPr>
          <a:lstStyle/>
          <a:p>
            <a:pPr eaLnBrk="1" hangingPunct="1">
              <a:buFontTx/>
              <a:buNone/>
              <a:defRPr/>
            </a:pPr>
            <a:r>
              <a:rPr lang="ja-JP" altLang="en-US" sz="11200" b="1" dirty="0">
                <a:latin typeface="+mn-ea"/>
              </a:rPr>
              <a:t>性的な関心を持つことは</a:t>
            </a:r>
            <a:r>
              <a:rPr lang="ja-JP" altLang="en-US" sz="11200" b="1" dirty="0">
                <a:solidFill>
                  <a:schemeClr val="tx1">
                    <a:lumMod val="65000"/>
                    <a:lumOff val="35000"/>
                  </a:schemeClr>
                </a:solidFill>
                <a:latin typeface="+mn-ea"/>
              </a:rPr>
              <a:t> </a:t>
            </a:r>
            <a:r>
              <a:rPr lang="ja-JP" altLang="en-US" sz="11200" b="1" dirty="0">
                <a:solidFill>
                  <a:srgbClr val="008000"/>
                </a:solidFill>
                <a:latin typeface="+mn-ea"/>
              </a:rPr>
              <a:t>何ら異常なことではない</a:t>
            </a:r>
            <a:r>
              <a:rPr lang="ja-JP" altLang="en-US" sz="2400" b="1" dirty="0">
                <a:solidFill>
                  <a:srgbClr val="008000"/>
                </a:solidFill>
                <a:latin typeface="+mn-ea"/>
              </a:rPr>
              <a:t>　　</a:t>
            </a:r>
          </a:p>
        </p:txBody>
      </p:sp>
      <p:sp>
        <p:nvSpPr>
          <p:cNvPr id="73733" name="コンテンツ プレースホルダ 2"/>
          <p:cNvSpPr>
            <a:spLocks/>
          </p:cNvSpPr>
          <p:nvPr/>
        </p:nvSpPr>
        <p:spPr bwMode="auto">
          <a:xfrm>
            <a:off x="406945" y="2793219"/>
            <a:ext cx="7308000" cy="647700"/>
          </a:xfrm>
          <a:prstGeom prst="roundRect">
            <a:avLst/>
          </a:prstGeom>
          <a:solidFill>
            <a:schemeClr val="accent6">
              <a:lumMod val="20000"/>
              <a:lumOff val="80000"/>
              <a:alpha val="69019"/>
            </a:schemeClr>
          </a:solidFill>
          <a:ln>
            <a:noFill/>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FontTx/>
              <a:buNone/>
            </a:pPr>
            <a:r>
              <a:rPr lang="ja-JP" altLang="en-US" b="1" dirty="0">
                <a:latin typeface="+mn-ea"/>
                <a:ea typeface="+mn-ea"/>
              </a:rPr>
              <a:t>正常に成長していること</a:t>
            </a:r>
          </a:p>
        </p:txBody>
      </p:sp>
      <p:sp>
        <p:nvSpPr>
          <p:cNvPr id="73734" name="コンテンツ プレースホルダ 2"/>
          <p:cNvSpPr>
            <a:spLocks/>
          </p:cNvSpPr>
          <p:nvPr/>
        </p:nvSpPr>
        <p:spPr bwMode="auto">
          <a:xfrm>
            <a:off x="406945" y="4120313"/>
            <a:ext cx="8409499" cy="711200"/>
          </a:xfrm>
          <a:prstGeom prst="rect">
            <a:avLst/>
          </a:prstGeom>
          <a:noFill/>
          <a:ln w="9525">
            <a:noFill/>
            <a:miter lim="800000"/>
            <a:headEnd/>
            <a:tailEnd/>
          </a:ln>
        </p:spPr>
        <p:txBody>
          <a:bodyPr anchor="ctr"/>
          <a:lstStyle/>
          <a:p>
            <a:pPr marL="342900" indent="-342900">
              <a:spcBef>
                <a:spcPct val="20000"/>
              </a:spcBef>
              <a:defRPr/>
            </a:pPr>
            <a:r>
              <a:rPr lang="ja-JP" altLang="en-US" sz="2800" b="1" dirty="0">
                <a:solidFill>
                  <a:srgbClr val="008000"/>
                </a:solidFill>
                <a:latin typeface="+mn-ea"/>
              </a:rPr>
              <a:t>性的関心を持たなくても異常ではない</a:t>
            </a:r>
            <a:r>
              <a:rPr lang="ja-JP" altLang="en-US" sz="2400" b="1" dirty="0">
                <a:latin typeface="+mn-ea"/>
              </a:rPr>
              <a:t>こともある　</a:t>
            </a:r>
          </a:p>
        </p:txBody>
      </p:sp>
      <p:sp>
        <p:nvSpPr>
          <p:cNvPr id="73735" name="コンテンツ プレースホルダ 2"/>
          <p:cNvSpPr>
            <a:spLocks/>
          </p:cNvSpPr>
          <p:nvPr/>
        </p:nvSpPr>
        <p:spPr bwMode="auto">
          <a:xfrm>
            <a:off x="406945" y="5860459"/>
            <a:ext cx="7308000" cy="720725"/>
          </a:xfrm>
          <a:prstGeom prst="roundRect">
            <a:avLst/>
          </a:prstGeom>
          <a:solidFill>
            <a:schemeClr val="accent6">
              <a:lumMod val="20000"/>
              <a:lumOff val="80000"/>
              <a:alpha val="69019"/>
            </a:schemeClr>
          </a:solidFill>
          <a:ln>
            <a:noFill/>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FontTx/>
              <a:buNone/>
            </a:pPr>
            <a:r>
              <a:rPr lang="ja-JP" altLang="en-US" b="1" dirty="0">
                <a:latin typeface="+mn-ea"/>
                <a:ea typeface="+mn-ea"/>
              </a:rPr>
              <a:t>人それぞれであり、個人差はある</a:t>
            </a:r>
          </a:p>
        </p:txBody>
      </p:sp>
      <p:sp>
        <p:nvSpPr>
          <p:cNvPr id="73736" name="AutoShape 8"/>
          <p:cNvSpPr>
            <a:spLocks noChangeArrowheads="1"/>
          </p:cNvSpPr>
          <p:nvPr/>
        </p:nvSpPr>
        <p:spPr bwMode="auto">
          <a:xfrm flipH="1">
            <a:off x="3547697" y="1697772"/>
            <a:ext cx="719138" cy="900000"/>
          </a:xfrm>
          <a:prstGeom prst="downArrow">
            <a:avLst/>
          </a:prstGeom>
          <a:solidFill>
            <a:srgbClr val="008000"/>
          </a:solidFill>
          <a:ln>
            <a:noFill/>
          </a:ln>
        </p:spPr>
        <p:txBody>
          <a:bodyPr wrap="none" anchor="ctr"/>
          <a:lstStyle/>
          <a:p>
            <a:endParaRPr lang="ja-JP" altLang="en-US"/>
          </a:p>
        </p:txBody>
      </p:sp>
      <p:sp>
        <p:nvSpPr>
          <p:cNvPr id="73737" name="AutoShape 9"/>
          <p:cNvSpPr>
            <a:spLocks noChangeArrowheads="1"/>
          </p:cNvSpPr>
          <p:nvPr/>
        </p:nvSpPr>
        <p:spPr bwMode="auto">
          <a:xfrm flipH="1">
            <a:off x="3547698" y="4831513"/>
            <a:ext cx="719137" cy="900000"/>
          </a:xfrm>
          <a:prstGeom prst="downArrow">
            <a:avLst/>
          </a:prstGeom>
          <a:solidFill>
            <a:srgbClr val="008000"/>
          </a:solidFill>
          <a:ln>
            <a:noFill/>
          </a:ln>
        </p:spPr>
        <p:txBody>
          <a:bodyPr wrap="none" anchor="ctr"/>
          <a:lstStyle/>
          <a:p>
            <a:endParaRPr lang="ja-JP" altLang="en-US"/>
          </a:p>
        </p:txBody>
      </p:sp>
      <p:grpSp>
        <p:nvGrpSpPr>
          <p:cNvPr id="10" name="グループ化 9">
            <a:extLst>
              <a:ext uri="{FF2B5EF4-FFF2-40B4-BE49-F238E27FC236}">
                <a16:creationId xmlns:a16="http://schemas.microsoft.com/office/drawing/2014/main" id="{8034F854-D3F2-4700-B5ED-05A1095AF2C1}"/>
              </a:ext>
            </a:extLst>
          </p:cNvPr>
          <p:cNvGrpSpPr/>
          <p:nvPr/>
        </p:nvGrpSpPr>
        <p:grpSpPr>
          <a:xfrm>
            <a:off x="406945" y="306442"/>
            <a:ext cx="427497" cy="415776"/>
            <a:chOff x="683170" y="525517"/>
            <a:chExt cx="427497" cy="415776"/>
          </a:xfrm>
        </p:grpSpPr>
        <p:sp>
          <p:nvSpPr>
            <p:cNvPr id="11" name="四角形: 角を丸くする 10">
              <a:extLst>
                <a:ext uri="{FF2B5EF4-FFF2-40B4-BE49-F238E27FC236}">
                  <a16:creationId xmlns:a16="http://schemas.microsoft.com/office/drawing/2014/main" id="{C2271EBE-F941-48FA-B0E6-359D291406F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04B6080-35D4-4EA5-A9BB-A02E828BF16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45D5A15A-27A3-4ED4-ACD8-1CD858C113B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39B0EC1-34C5-4540-A845-5D11E6D97162}"/>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4FF33DC5-CC19-43B6-8CE6-A2A1349ACA5D}"/>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性への関心</a:t>
            </a:r>
          </a:p>
        </p:txBody>
      </p:sp>
    </p:spTree>
    <p:extLst>
      <p:ext uri="{BB962C8B-B14F-4D97-AF65-F5344CB8AC3E}">
        <p14:creationId xmlns:p14="http://schemas.microsoft.com/office/powerpoint/2010/main" val="2946297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par>
                          <p:cTn id="8" fill="hold" nodeType="afterGroup">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73732"/>
                                        </p:tgtEl>
                                        <p:attrNameLst>
                                          <p:attrName>style.visibility</p:attrName>
                                        </p:attrNameLst>
                                      </p:cBhvr>
                                      <p:to>
                                        <p:strVal val="visible"/>
                                      </p:to>
                                    </p:set>
                                    <p:animEffect transition="in" filter="wipe(up)">
                                      <p:cBhvr>
                                        <p:cTn id="11" dur="500"/>
                                        <p:tgtEl>
                                          <p:spTgt spid="73732"/>
                                        </p:tgtEl>
                                      </p:cBhvr>
                                    </p:animEffect>
                                  </p:childTnLst>
                                </p:cTn>
                              </p:par>
                            </p:childTnLst>
                          </p:cTn>
                        </p:par>
                        <p:par>
                          <p:cTn id="12" fill="hold" nodeType="afterGroup">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73736"/>
                                        </p:tgtEl>
                                        <p:attrNameLst>
                                          <p:attrName>style.visibility</p:attrName>
                                        </p:attrNameLst>
                                      </p:cBhvr>
                                      <p:to>
                                        <p:strVal val="visible"/>
                                      </p:to>
                                    </p:set>
                                    <p:animEffect transition="in" filter="wipe(up)">
                                      <p:cBhvr>
                                        <p:cTn id="15" dur="500"/>
                                        <p:tgtEl>
                                          <p:spTgt spid="73736"/>
                                        </p:tgtEl>
                                      </p:cBhvr>
                                    </p:animEffect>
                                  </p:childTnLst>
                                </p:cTn>
                              </p:par>
                            </p:childTnLst>
                          </p:cTn>
                        </p:par>
                        <p:par>
                          <p:cTn id="16" fill="hold" nodeType="afterGroup">
                            <p:stCondLst>
                              <p:cond delay="3500"/>
                            </p:stCondLst>
                            <p:childTnLst>
                              <p:par>
                                <p:cTn id="17" presetID="9" presetClass="entr" presetSubtype="0" fill="hold" grpId="0" nodeType="afterEffect">
                                  <p:stCondLst>
                                    <p:cond delay="300"/>
                                  </p:stCondLst>
                                  <p:childTnLst>
                                    <p:set>
                                      <p:cBhvr>
                                        <p:cTn id="18" dur="1" fill="hold">
                                          <p:stCondLst>
                                            <p:cond delay="0"/>
                                          </p:stCondLst>
                                        </p:cTn>
                                        <p:tgtEl>
                                          <p:spTgt spid="73733"/>
                                        </p:tgtEl>
                                        <p:attrNameLst>
                                          <p:attrName>style.visibility</p:attrName>
                                        </p:attrNameLst>
                                      </p:cBhvr>
                                      <p:to>
                                        <p:strVal val="visible"/>
                                      </p:to>
                                    </p:set>
                                    <p:animEffect transition="in" filter="dissolve">
                                      <p:cBhvr>
                                        <p:cTn id="19" dur="500"/>
                                        <p:tgtEl>
                                          <p:spTgt spid="73733"/>
                                        </p:tgtEl>
                                      </p:cBhvr>
                                    </p:animEffect>
                                  </p:childTnLst>
                                </p:cTn>
                              </p:par>
                            </p:childTnLst>
                          </p:cTn>
                        </p:par>
                        <p:par>
                          <p:cTn id="20" fill="hold" nodeType="afterGroup">
                            <p:stCondLst>
                              <p:cond delay="4300"/>
                            </p:stCondLst>
                            <p:childTnLst>
                              <p:par>
                                <p:cTn id="21" presetID="22" presetClass="entr" presetSubtype="1" fill="hold" grpId="0" nodeType="afterEffect">
                                  <p:stCondLst>
                                    <p:cond delay="500"/>
                                  </p:stCondLst>
                                  <p:childTnLst>
                                    <p:set>
                                      <p:cBhvr>
                                        <p:cTn id="22" dur="1" fill="hold">
                                          <p:stCondLst>
                                            <p:cond delay="0"/>
                                          </p:stCondLst>
                                        </p:cTn>
                                        <p:tgtEl>
                                          <p:spTgt spid="73734"/>
                                        </p:tgtEl>
                                        <p:attrNameLst>
                                          <p:attrName>style.visibility</p:attrName>
                                        </p:attrNameLst>
                                      </p:cBhvr>
                                      <p:to>
                                        <p:strVal val="visible"/>
                                      </p:to>
                                    </p:set>
                                    <p:animEffect transition="in" filter="wipe(up)">
                                      <p:cBhvr>
                                        <p:cTn id="23" dur="500"/>
                                        <p:tgtEl>
                                          <p:spTgt spid="73734"/>
                                        </p:tgtEl>
                                      </p:cBhvr>
                                    </p:animEffect>
                                  </p:childTnLst>
                                </p:cTn>
                              </p:par>
                            </p:childTnLst>
                          </p:cTn>
                        </p:par>
                        <p:par>
                          <p:cTn id="24" fill="hold" nodeType="afterGroup">
                            <p:stCondLst>
                              <p:cond delay="5300"/>
                            </p:stCondLst>
                            <p:childTnLst>
                              <p:par>
                                <p:cTn id="25" presetID="22" presetClass="entr" presetSubtype="1" fill="hold" grpId="0" nodeType="afterEffect">
                                  <p:stCondLst>
                                    <p:cond delay="0"/>
                                  </p:stCondLst>
                                  <p:childTnLst>
                                    <p:set>
                                      <p:cBhvr>
                                        <p:cTn id="26" dur="1" fill="hold">
                                          <p:stCondLst>
                                            <p:cond delay="0"/>
                                          </p:stCondLst>
                                        </p:cTn>
                                        <p:tgtEl>
                                          <p:spTgt spid="73737"/>
                                        </p:tgtEl>
                                        <p:attrNameLst>
                                          <p:attrName>style.visibility</p:attrName>
                                        </p:attrNameLst>
                                      </p:cBhvr>
                                      <p:to>
                                        <p:strVal val="visible"/>
                                      </p:to>
                                    </p:set>
                                    <p:animEffect transition="in" filter="wipe(up)">
                                      <p:cBhvr>
                                        <p:cTn id="27" dur="500"/>
                                        <p:tgtEl>
                                          <p:spTgt spid="73737"/>
                                        </p:tgtEl>
                                      </p:cBhvr>
                                    </p:animEffect>
                                  </p:childTnLst>
                                </p:cTn>
                              </p:par>
                            </p:childTnLst>
                          </p:cTn>
                        </p:par>
                        <p:par>
                          <p:cTn id="28" fill="hold" nodeType="afterGroup">
                            <p:stCondLst>
                              <p:cond delay="5800"/>
                            </p:stCondLst>
                            <p:childTnLst>
                              <p:par>
                                <p:cTn id="29" presetID="9" presetClass="entr" presetSubtype="0" fill="hold" grpId="0" nodeType="afterEffect">
                                  <p:stCondLst>
                                    <p:cond delay="300"/>
                                  </p:stCondLst>
                                  <p:childTnLst>
                                    <p:set>
                                      <p:cBhvr>
                                        <p:cTn id="30" dur="1" fill="hold">
                                          <p:stCondLst>
                                            <p:cond delay="0"/>
                                          </p:stCondLst>
                                        </p:cTn>
                                        <p:tgtEl>
                                          <p:spTgt spid="73735"/>
                                        </p:tgtEl>
                                        <p:attrNameLst>
                                          <p:attrName>style.visibility</p:attrName>
                                        </p:attrNameLst>
                                      </p:cBhvr>
                                      <p:to>
                                        <p:strVal val="visible"/>
                                      </p:to>
                                    </p:set>
                                    <p:animEffect transition="in" filter="dissolve">
                                      <p:cBhvr>
                                        <p:cTn id="31"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animBg="1"/>
      <p:bldP spid="73734" grpId="0"/>
      <p:bldP spid="73735" grpId="0" animBg="1"/>
      <p:bldP spid="73736" grpId="0" animBg="1"/>
      <p:bldP spid="737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EC71DC01-7E37-4BAD-9B5E-42E18DD0859D}"/>
              </a:ext>
            </a:extLst>
          </p:cNvPr>
          <p:cNvSpPr txBox="1">
            <a:spLocks noChangeArrowheads="1"/>
          </p:cNvSpPr>
          <p:nvPr/>
        </p:nvSpPr>
        <p:spPr bwMode="auto">
          <a:xfrm>
            <a:off x="1745457" y="684213"/>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4000" b="1" dirty="0">
              <a:solidFill>
                <a:srgbClr val="003300"/>
              </a:solidFill>
              <a:latin typeface="Calibri" panose="020F0502020204030204" pitchFamily="34" charset="0"/>
              <a:ea typeface="HG丸ｺﾞｼｯｸM-PRO" panose="020F0600000000000000" pitchFamily="50" charset="-128"/>
              <a:cs typeface="Times" panose="02020603050405020304" pitchFamily="18" charset="0"/>
            </a:endParaRPr>
          </a:p>
        </p:txBody>
      </p:sp>
      <p:sp>
        <p:nvSpPr>
          <p:cNvPr id="128003" name="Oval 3">
            <a:extLst>
              <a:ext uri="{FF2B5EF4-FFF2-40B4-BE49-F238E27FC236}">
                <a16:creationId xmlns:a16="http://schemas.microsoft.com/office/drawing/2014/main" id="{5F236FF5-D2B4-4E18-BF5A-FB0022C345F4}"/>
              </a:ext>
            </a:extLst>
          </p:cNvPr>
          <p:cNvSpPr>
            <a:spLocks noChangeArrowheads="1"/>
          </p:cNvSpPr>
          <p:nvPr/>
        </p:nvSpPr>
        <p:spPr bwMode="auto">
          <a:xfrm>
            <a:off x="3706637" y="1196659"/>
            <a:ext cx="3273714" cy="1260000"/>
          </a:xfrm>
          <a:prstGeom prst="roundRect">
            <a:avLst/>
          </a:prstGeom>
          <a:solidFill>
            <a:schemeClr val="accent5">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chemeClr val="bg1"/>
                </a:solidFill>
                <a:latin typeface="+mn-ea"/>
                <a:ea typeface="+mn-ea"/>
                <a:cs typeface="Times" panose="02020603050405020304" pitchFamily="18" charset="0"/>
              </a:rPr>
              <a:t>性的接触</a:t>
            </a:r>
          </a:p>
        </p:txBody>
      </p:sp>
      <p:sp>
        <p:nvSpPr>
          <p:cNvPr id="128004" name="AutoShape 4">
            <a:extLst>
              <a:ext uri="{FF2B5EF4-FFF2-40B4-BE49-F238E27FC236}">
                <a16:creationId xmlns:a16="http://schemas.microsoft.com/office/drawing/2014/main" id="{1688C48E-9EB7-4F4C-80CA-E723B101820A}"/>
              </a:ext>
            </a:extLst>
          </p:cNvPr>
          <p:cNvSpPr>
            <a:spLocks noChangeArrowheads="1"/>
          </p:cNvSpPr>
          <p:nvPr/>
        </p:nvSpPr>
        <p:spPr bwMode="auto">
          <a:xfrm rot="-2102594">
            <a:off x="7472852" y="2370266"/>
            <a:ext cx="576263" cy="1440000"/>
          </a:xfrm>
          <a:prstGeom prst="downArrow">
            <a:avLst>
              <a:gd name="adj1" fmla="val 35148"/>
              <a:gd name="adj2" fmla="val 57014"/>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5" name="AutoShape 5">
            <a:extLst>
              <a:ext uri="{FF2B5EF4-FFF2-40B4-BE49-F238E27FC236}">
                <a16:creationId xmlns:a16="http://schemas.microsoft.com/office/drawing/2014/main" id="{C6D5DD58-EEC9-4A28-AA7F-EA1123ED150F}"/>
              </a:ext>
            </a:extLst>
          </p:cNvPr>
          <p:cNvSpPr>
            <a:spLocks noChangeArrowheads="1"/>
          </p:cNvSpPr>
          <p:nvPr/>
        </p:nvSpPr>
        <p:spPr bwMode="auto">
          <a:xfrm rot="2102594" flipH="1">
            <a:off x="2769187" y="2414518"/>
            <a:ext cx="576262" cy="1440000"/>
          </a:xfrm>
          <a:prstGeom prst="downArrow">
            <a:avLst>
              <a:gd name="adj1" fmla="val 35148"/>
              <a:gd name="adj2" fmla="val 53397"/>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6" name="Rectangle 6">
            <a:extLst>
              <a:ext uri="{FF2B5EF4-FFF2-40B4-BE49-F238E27FC236}">
                <a16:creationId xmlns:a16="http://schemas.microsoft.com/office/drawing/2014/main" id="{A2410C8A-F0D6-4B0E-B416-9200875962AA}"/>
              </a:ext>
            </a:extLst>
          </p:cNvPr>
          <p:cNvSpPr>
            <a:spLocks noChangeArrowheads="1"/>
          </p:cNvSpPr>
          <p:nvPr/>
        </p:nvSpPr>
        <p:spPr bwMode="auto">
          <a:xfrm rot="2102594" flipH="1">
            <a:off x="1505558" y="4727863"/>
            <a:ext cx="90487" cy="900000"/>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7" name="Rectangle 7">
            <a:extLst>
              <a:ext uri="{FF2B5EF4-FFF2-40B4-BE49-F238E27FC236}">
                <a16:creationId xmlns:a16="http://schemas.microsoft.com/office/drawing/2014/main" id="{A985730C-D512-471A-975C-B26A3F6E6E59}"/>
              </a:ext>
            </a:extLst>
          </p:cNvPr>
          <p:cNvSpPr>
            <a:spLocks noChangeArrowheads="1"/>
          </p:cNvSpPr>
          <p:nvPr/>
        </p:nvSpPr>
        <p:spPr bwMode="auto">
          <a:xfrm rot="-2102594">
            <a:off x="3776173" y="4702066"/>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8" name="Rectangle 8">
            <a:extLst>
              <a:ext uri="{FF2B5EF4-FFF2-40B4-BE49-F238E27FC236}">
                <a16:creationId xmlns:a16="http://schemas.microsoft.com/office/drawing/2014/main" id="{B2F09EAB-03BD-4665-99F7-49AB18F7A492}"/>
              </a:ext>
            </a:extLst>
          </p:cNvPr>
          <p:cNvSpPr>
            <a:spLocks noChangeArrowheads="1"/>
          </p:cNvSpPr>
          <p:nvPr/>
        </p:nvSpPr>
        <p:spPr bwMode="auto">
          <a:xfrm rot="2102594" flipH="1">
            <a:off x="7215974" y="4716217"/>
            <a:ext cx="90488" cy="863600"/>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9" name="Rectangle 9">
            <a:extLst>
              <a:ext uri="{FF2B5EF4-FFF2-40B4-BE49-F238E27FC236}">
                <a16:creationId xmlns:a16="http://schemas.microsoft.com/office/drawing/2014/main" id="{C61BC889-38CD-4225-BF8E-AE962FDD9E86}"/>
              </a:ext>
            </a:extLst>
          </p:cNvPr>
          <p:cNvSpPr>
            <a:spLocks noChangeArrowheads="1"/>
          </p:cNvSpPr>
          <p:nvPr/>
        </p:nvSpPr>
        <p:spPr bwMode="auto">
          <a:xfrm rot="-2102594">
            <a:off x="9103274" y="4696148"/>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10" name="AutoShape 10">
            <a:extLst>
              <a:ext uri="{FF2B5EF4-FFF2-40B4-BE49-F238E27FC236}">
                <a16:creationId xmlns:a16="http://schemas.microsoft.com/office/drawing/2014/main" id="{3791F76D-CA03-42E4-A82E-3245A33FA3D7}"/>
              </a:ext>
            </a:extLst>
          </p:cNvPr>
          <p:cNvSpPr>
            <a:spLocks noChangeArrowheads="1"/>
          </p:cNvSpPr>
          <p:nvPr/>
        </p:nvSpPr>
        <p:spPr bwMode="auto">
          <a:xfrm>
            <a:off x="1154610" y="3793720"/>
            <a:ext cx="2881311" cy="1062853"/>
          </a:xfrm>
          <a:prstGeom prst="roundRect">
            <a:avLst>
              <a:gd name="adj" fmla="val 16667"/>
            </a:avLst>
          </a:prstGeom>
          <a:solidFill>
            <a:schemeClr val="accent4">
              <a:lumMod val="75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4400" b="1" dirty="0">
                <a:solidFill>
                  <a:schemeClr val="bg1"/>
                </a:solidFill>
                <a:latin typeface="+mn-ea"/>
                <a:ea typeface="+mn-ea"/>
                <a:cs typeface="Times" panose="02020603050405020304" pitchFamily="18" charset="0"/>
              </a:rPr>
              <a:t>性感染症</a:t>
            </a:r>
          </a:p>
        </p:txBody>
      </p:sp>
      <p:sp>
        <p:nvSpPr>
          <p:cNvPr id="128011" name="AutoShape 11">
            <a:extLst>
              <a:ext uri="{FF2B5EF4-FFF2-40B4-BE49-F238E27FC236}">
                <a16:creationId xmlns:a16="http://schemas.microsoft.com/office/drawing/2014/main" id="{7534FB29-AB0D-48B5-9AF1-C6D504A6E340}"/>
              </a:ext>
            </a:extLst>
          </p:cNvPr>
          <p:cNvSpPr>
            <a:spLocks noChangeArrowheads="1"/>
          </p:cNvSpPr>
          <p:nvPr/>
        </p:nvSpPr>
        <p:spPr bwMode="auto">
          <a:xfrm>
            <a:off x="6655892" y="3780917"/>
            <a:ext cx="2881311" cy="1062854"/>
          </a:xfrm>
          <a:prstGeom prst="roundRect">
            <a:avLst>
              <a:gd name="adj" fmla="val 16667"/>
            </a:avLst>
          </a:prstGeom>
          <a:solidFill>
            <a:schemeClr val="accent6">
              <a:lumMod val="75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4400" b="1" dirty="0">
                <a:solidFill>
                  <a:schemeClr val="bg1"/>
                </a:solidFill>
                <a:latin typeface="+mn-ea"/>
                <a:ea typeface="+mn-ea"/>
                <a:cs typeface="Times" panose="02020603050405020304" pitchFamily="18" charset="0"/>
              </a:rPr>
              <a:t>若年妊娠</a:t>
            </a:r>
          </a:p>
        </p:txBody>
      </p:sp>
      <p:sp>
        <p:nvSpPr>
          <p:cNvPr id="128012" name="AutoShape 12">
            <a:extLst>
              <a:ext uri="{FF2B5EF4-FFF2-40B4-BE49-F238E27FC236}">
                <a16:creationId xmlns:a16="http://schemas.microsoft.com/office/drawing/2014/main" id="{E84C3CDB-A702-49A2-9DA3-4FD40C69F519}"/>
              </a:ext>
            </a:extLst>
          </p:cNvPr>
          <p:cNvSpPr>
            <a:spLocks noChangeArrowheads="1"/>
          </p:cNvSpPr>
          <p:nvPr/>
        </p:nvSpPr>
        <p:spPr bwMode="auto">
          <a:xfrm>
            <a:off x="5651065" y="5464081"/>
            <a:ext cx="2268000" cy="1080000"/>
          </a:xfrm>
          <a:prstGeom prst="roundRect">
            <a:avLst/>
          </a:prstGeom>
          <a:solidFill>
            <a:schemeClr val="accent6">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出産</a:t>
            </a:r>
          </a:p>
        </p:txBody>
      </p:sp>
      <p:sp>
        <p:nvSpPr>
          <p:cNvPr id="128013" name="AutoShape 13">
            <a:extLst>
              <a:ext uri="{FF2B5EF4-FFF2-40B4-BE49-F238E27FC236}">
                <a16:creationId xmlns:a16="http://schemas.microsoft.com/office/drawing/2014/main" id="{30BFA414-5050-4CB1-BB6F-A3CD031F1EA1}"/>
              </a:ext>
            </a:extLst>
          </p:cNvPr>
          <p:cNvSpPr>
            <a:spLocks noChangeArrowheads="1"/>
          </p:cNvSpPr>
          <p:nvPr/>
        </p:nvSpPr>
        <p:spPr bwMode="auto">
          <a:xfrm>
            <a:off x="8192505" y="5464081"/>
            <a:ext cx="2268000" cy="1080000"/>
          </a:xfrm>
          <a:prstGeom prst="roundRect">
            <a:avLst/>
          </a:prstGeom>
          <a:solidFill>
            <a:schemeClr val="accent6">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中絶</a:t>
            </a:r>
          </a:p>
        </p:txBody>
      </p:sp>
      <p:sp>
        <p:nvSpPr>
          <p:cNvPr id="128014" name="AutoShape 14">
            <a:extLst>
              <a:ext uri="{FF2B5EF4-FFF2-40B4-BE49-F238E27FC236}">
                <a16:creationId xmlns:a16="http://schemas.microsoft.com/office/drawing/2014/main" id="{BB9A4F26-8962-4641-9156-65220D0F1A69}"/>
              </a:ext>
            </a:extLst>
          </p:cNvPr>
          <p:cNvSpPr>
            <a:spLocks noChangeArrowheads="1"/>
          </p:cNvSpPr>
          <p:nvPr/>
        </p:nvSpPr>
        <p:spPr bwMode="auto">
          <a:xfrm>
            <a:off x="2823701" y="5462994"/>
            <a:ext cx="2268000" cy="1081087"/>
          </a:xfrm>
          <a:prstGeom prst="roundRect">
            <a:avLst/>
          </a:prstGeom>
          <a:solidFill>
            <a:schemeClr val="accent4">
              <a:lumMod val="40000"/>
              <a:lumOff val="6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000" b="1" dirty="0">
                <a:latin typeface="+mn-ea"/>
                <a:ea typeface="+mn-ea"/>
              </a:rPr>
              <a:t>HIV</a:t>
            </a:r>
          </a:p>
          <a:p>
            <a:pPr algn="ctr" eaLnBrk="1" hangingPunct="1">
              <a:spcBef>
                <a:spcPct val="0"/>
              </a:spcBef>
              <a:buFontTx/>
              <a:buNone/>
            </a:pPr>
            <a:r>
              <a:rPr lang="ja-JP" altLang="en-US" sz="3000" b="1" dirty="0">
                <a:latin typeface="+mn-ea"/>
                <a:ea typeface="+mn-ea"/>
              </a:rPr>
              <a:t>命</a:t>
            </a:r>
          </a:p>
        </p:txBody>
      </p:sp>
      <p:sp>
        <p:nvSpPr>
          <p:cNvPr id="128015" name="AutoShape 15">
            <a:extLst>
              <a:ext uri="{FF2B5EF4-FFF2-40B4-BE49-F238E27FC236}">
                <a16:creationId xmlns:a16="http://schemas.microsoft.com/office/drawing/2014/main" id="{86372F46-F4C1-4FA9-BAB6-4FF2C0A58C8D}"/>
              </a:ext>
            </a:extLst>
          </p:cNvPr>
          <p:cNvSpPr>
            <a:spLocks noChangeArrowheads="1"/>
          </p:cNvSpPr>
          <p:nvPr/>
        </p:nvSpPr>
        <p:spPr bwMode="auto">
          <a:xfrm>
            <a:off x="282261" y="5462994"/>
            <a:ext cx="2268000" cy="1081087"/>
          </a:xfrm>
          <a:prstGeom prst="roundRect">
            <a:avLst/>
          </a:prstGeom>
          <a:solidFill>
            <a:schemeClr val="accent4">
              <a:lumMod val="40000"/>
              <a:lumOff val="6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000" b="1" dirty="0">
                <a:latin typeface="+mn-ea"/>
                <a:ea typeface="+mn-ea"/>
              </a:rPr>
              <a:t>クラミジア</a:t>
            </a:r>
          </a:p>
          <a:p>
            <a:pPr algn="ctr" eaLnBrk="1" hangingPunct="1">
              <a:spcBef>
                <a:spcPct val="0"/>
              </a:spcBef>
              <a:buFontTx/>
              <a:buNone/>
            </a:pPr>
            <a:r>
              <a:rPr lang="ja-JP" altLang="en-US" sz="3000" b="1" dirty="0">
                <a:latin typeface="+mn-ea"/>
                <a:ea typeface="+mn-ea"/>
              </a:rPr>
              <a:t>不妊症</a:t>
            </a:r>
          </a:p>
        </p:txBody>
      </p:sp>
      <p:grpSp>
        <p:nvGrpSpPr>
          <p:cNvPr id="16" name="グループ化 15">
            <a:extLst>
              <a:ext uri="{FF2B5EF4-FFF2-40B4-BE49-F238E27FC236}">
                <a16:creationId xmlns:a16="http://schemas.microsoft.com/office/drawing/2014/main" id="{C1734FBD-54BA-485B-A83B-3FD379906920}"/>
              </a:ext>
            </a:extLst>
          </p:cNvPr>
          <p:cNvGrpSpPr/>
          <p:nvPr/>
        </p:nvGrpSpPr>
        <p:grpSpPr>
          <a:xfrm>
            <a:off x="406945" y="306442"/>
            <a:ext cx="427497" cy="415776"/>
            <a:chOff x="683170" y="525517"/>
            <a:chExt cx="427497" cy="415776"/>
          </a:xfrm>
        </p:grpSpPr>
        <p:sp>
          <p:nvSpPr>
            <p:cNvPr id="17" name="四角形: 角を丸くする 16">
              <a:extLst>
                <a:ext uri="{FF2B5EF4-FFF2-40B4-BE49-F238E27FC236}">
                  <a16:creationId xmlns:a16="http://schemas.microsoft.com/office/drawing/2014/main" id="{0C5E35CF-AC12-4332-9439-57C2114F7FC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7B30CE95-BF1A-490B-B382-6ABF3DE9A9C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F367383B-1A7F-4AE3-9CD0-BA83FC56DEB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09E9AB02-F3FD-4EDD-A4D8-3EAD01A1D86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a:extLst>
              <a:ext uri="{FF2B5EF4-FFF2-40B4-BE49-F238E27FC236}">
                <a16:creationId xmlns:a16="http://schemas.microsoft.com/office/drawing/2014/main" id="{96D11A0F-918A-4066-95D3-603DCADD1665}"/>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性的接触があるということは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28003"/>
                                        </p:tgtEl>
                                        <p:attrNameLst>
                                          <p:attrName>style.visibility</p:attrName>
                                        </p:attrNameLst>
                                      </p:cBhvr>
                                      <p:to>
                                        <p:strVal val="visible"/>
                                      </p:to>
                                    </p:set>
                                    <p:animEffect transition="in" filter="wipe(up)">
                                      <p:cBhvr>
                                        <p:cTn id="7" dur="500"/>
                                        <p:tgtEl>
                                          <p:spTgt spid="128003"/>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8005"/>
                                        </p:tgtEl>
                                        <p:attrNameLst>
                                          <p:attrName>style.visibility</p:attrName>
                                        </p:attrNameLst>
                                      </p:cBhvr>
                                      <p:to>
                                        <p:strVal val="visible"/>
                                      </p:to>
                                    </p:set>
                                    <p:animEffect transition="in" filter="wipe(up)">
                                      <p:cBhvr>
                                        <p:cTn id="11" dur="500"/>
                                        <p:tgtEl>
                                          <p:spTgt spid="128005"/>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8010"/>
                                        </p:tgtEl>
                                        <p:attrNameLst>
                                          <p:attrName>style.visibility</p:attrName>
                                        </p:attrNameLst>
                                      </p:cBhvr>
                                      <p:to>
                                        <p:strVal val="visible"/>
                                      </p:to>
                                    </p:set>
                                    <p:animEffect transition="in" filter="wipe(up)">
                                      <p:cBhvr>
                                        <p:cTn id="15" dur="500"/>
                                        <p:tgtEl>
                                          <p:spTgt spid="128010"/>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8006"/>
                                        </p:tgtEl>
                                        <p:attrNameLst>
                                          <p:attrName>style.visibility</p:attrName>
                                        </p:attrNameLst>
                                      </p:cBhvr>
                                      <p:to>
                                        <p:strVal val="visible"/>
                                      </p:to>
                                    </p:set>
                                    <p:animEffect transition="in" filter="wipe(up)">
                                      <p:cBhvr>
                                        <p:cTn id="19" dur="500"/>
                                        <p:tgtEl>
                                          <p:spTgt spid="128006"/>
                                        </p:tgtEl>
                                      </p:cBhvr>
                                    </p:animEffect>
                                  </p:childTnLst>
                                </p:cTn>
                              </p:par>
                            </p:childTnLst>
                          </p:cTn>
                        </p:par>
                        <p:par>
                          <p:cTn id="20" fill="hold" nodeType="afterGroup">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28015"/>
                                        </p:tgtEl>
                                        <p:attrNameLst>
                                          <p:attrName>style.visibility</p:attrName>
                                        </p:attrNameLst>
                                      </p:cBhvr>
                                      <p:to>
                                        <p:strVal val="visible"/>
                                      </p:to>
                                    </p:set>
                                    <p:animEffect transition="in" filter="wipe(up)">
                                      <p:cBhvr>
                                        <p:cTn id="23" dur="500"/>
                                        <p:tgtEl>
                                          <p:spTgt spid="128015"/>
                                        </p:tgtEl>
                                      </p:cBhvr>
                                    </p:animEffect>
                                  </p:childTnLst>
                                </p:cTn>
                              </p:par>
                            </p:childTnLst>
                          </p:cTn>
                        </p:par>
                        <p:par>
                          <p:cTn id="24" fill="hold" nodeType="afterGroup">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28007"/>
                                        </p:tgtEl>
                                        <p:attrNameLst>
                                          <p:attrName>style.visibility</p:attrName>
                                        </p:attrNameLst>
                                      </p:cBhvr>
                                      <p:to>
                                        <p:strVal val="visible"/>
                                      </p:to>
                                    </p:set>
                                    <p:animEffect transition="in" filter="wipe(up)">
                                      <p:cBhvr>
                                        <p:cTn id="27" dur="500"/>
                                        <p:tgtEl>
                                          <p:spTgt spid="128007"/>
                                        </p:tgtEl>
                                      </p:cBhvr>
                                    </p:animEffect>
                                  </p:childTnLst>
                                </p:cTn>
                              </p:par>
                            </p:childTnLst>
                          </p:cTn>
                        </p:par>
                        <p:par>
                          <p:cTn id="28" fill="hold" nodeType="afterGroup">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28014"/>
                                        </p:tgtEl>
                                        <p:attrNameLst>
                                          <p:attrName>style.visibility</p:attrName>
                                        </p:attrNameLst>
                                      </p:cBhvr>
                                      <p:to>
                                        <p:strVal val="visible"/>
                                      </p:to>
                                    </p:set>
                                    <p:animEffect transition="in" filter="wipe(up)">
                                      <p:cBhvr>
                                        <p:cTn id="31" dur="500"/>
                                        <p:tgtEl>
                                          <p:spTgt spid="128014"/>
                                        </p:tgtEl>
                                      </p:cBhvr>
                                    </p:animEffect>
                                  </p:childTnLst>
                                </p:cTn>
                              </p:par>
                            </p:childTnLst>
                          </p:cTn>
                        </p:par>
                        <p:par>
                          <p:cTn id="32" fill="hold" nodeType="afterGroup">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28004"/>
                                        </p:tgtEl>
                                        <p:attrNameLst>
                                          <p:attrName>style.visibility</p:attrName>
                                        </p:attrNameLst>
                                      </p:cBhvr>
                                      <p:to>
                                        <p:strVal val="visible"/>
                                      </p:to>
                                    </p:set>
                                    <p:animEffect transition="in" filter="wipe(up)">
                                      <p:cBhvr>
                                        <p:cTn id="35" dur="500"/>
                                        <p:tgtEl>
                                          <p:spTgt spid="128004"/>
                                        </p:tgtEl>
                                      </p:cBhvr>
                                    </p:animEffect>
                                  </p:childTnLst>
                                </p:cTn>
                              </p:par>
                            </p:childTnLst>
                          </p:cTn>
                        </p:par>
                        <p:par>
                          <p:cTn id="36" fill="hold" nodeType="afterGroup">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128011"/>
                                        </p:tgtEl>
                                        <p:attrNameLst>
                                          <p:attrName>style.visibility</p:attrName>
                                        </p:attrNameLst>
                                      </p:cBhvr>
                                      <p:to>
                                        <p:strVal val="visible"/>
                                      </p:to>
                                    </p:set>
                                    <p:animEffect transition="in" filter="wipe(up)">
                                      <p:cBhvr>
                                        <p:cTn id="39" dur="500"/>
                                        <p:tgtEl>
                                          <p:spTgt spid="128011"/>
                                        </p:tgtEl>
                                      </p:cBhvr>
                                    </p:animEffect>
                                  </p:childTnLst>
                                </p:cTn>
                              </p:par>
                            </p:childTnLst>
                          </p:cTn>
                        </p:par>
                        <p:par>
                          <p:cTn id="40" fill="hold" nodeType="afterGroup">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128008"/>
                                        </p:tgtEl>
                                        <p:attrNameLst>
                                          <p:attrName>style.visibility</p:attrName>
                                        </p:attrNameLst>
                                      </p:cBhvr>
                                      <p:to>
                                        <p:strVal val="visible"/>
                                      </p:to>
                                    </p:set>
                                    <p:animEffect transition="in" filter="wipe(up)">
                                      <p:cBhvr>
                                        <p:cTn id="43" dur="500"/>
                                        <p:tgtEl>
                                          <p:spTgt spid="128008"/>
                                        </p:tgtEl>
                                      </p:cBhvr>
                                    </p:animEffect>
                                  </p:childTnLst>
                                </p:cTn>
                              </p:par>
                            </p:childTnLst>
                          </p:cTn>
                        </p:par>
                        <p:par>
                          <p:cTn id="44" fill="hold" nodeType="afterGroup">
                            <p:stCondLst>
                              <p:cond delay="5500"/>
                            </p:stCondLst>
                            <p:childTnLst>
                              <p:par>
                                <p:cTn id="45" presetID="22" presetClass="entr" presetSubtype="1" fill="hold" grpId="0" nodeType="afterEffect">
                                  <p:stCondLst>
                                    <p:cond delay="0"/>
                                  </p:stCondLst>
                                  <p:childTnLst>
                                    <p:set>
                                      <p:cBhvr>
                                        <p:cTn id="46" dur="1" fill="hold">
                                          <p:stCondLst>
                                            <p:cond delay="0"/>
                                          </p:stCondLst>
                                        </p:cTn>
                                        <p:tgtEl>
                                          <p:spTgt spid="128012"/>
                                        </p:tgtEl>
                                        <p:attrNameLst>
                                          <p:attrName>style.visibility</p:attrName>
                                        </p:attrNameLst>
                                      </p:cBhvr>
                                      <p:to>
                                        <p:strVal val="visible"/>
                                      </p:to>
                                    </p:set>
                                    <p:animEffect transition="in" filter="wipe(up)">
                                      <p:cBhvr>
                                        <p:cTn id="47" dur="500"/>
                                        <p:tgtEl>
                                          <p:spTgt spid="128012"/>
                                        </p:tgtEl>
                                      </p:cBhvr>
                                    </p:animEffect>
                                  </p:childTnLst>
                                </p:cTn>
                              </p:par>
                            </p:childTnLst>
                          </p:cTn>
                        </p:par>
                        <p:par>
                          <p:cTn id="48" fill="hold" nodeType="afterGroup">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128009"/>
                                        </p:tgtEl>
                                        <p:attrNameLst>
                                          <p:attrName>style.visibility</p:attrName>
                                        </p:attrNameLst>
                                      </p:cBhvr>
                                      <p:to>
                                        <p:strVal val="visible"/>
                                      </p:to>
                                    </p:set>
                                    <p:animEffect transition="in" filter="wipe(up)">
                                      <p:cBhvr>
                                        <p:cTn id="51" dur="500"/>
                                        <p:tgtEl>
                                          <p:spTgt spid="128009"/>
                                        </p:tgtEl>
                                      </p:cBhvr>
                                    </p:animEffect>
                                  </p:childTnLst>
                                </p:cTn>
                              </p:par>
                            </p:childTnLst>
                          </p:cTn>
                        </p:par>
                        <p:par>
                          <p:cTn id="52" fill="hold" nodeType="afterGroup">
                            <p:stCondLst>
                              <p:cond delay="6500"/>
                            </p:stCondLst>
                            <p:childTnLst>
                              <p:par>
                                <p:cTn id="53" presetID="22" presetClass="entr" presetSubtype="1" fill="hold" grpId="0" nodeType="afterEffect">
                                  <p:stCondLst>
                                    <p:cond delay="0"/>
                                  </p:stCondLst>
                                  <p:childTnLst>
                                    <p:set>
                                      <p:cBhvr>
                                        <p:cTn id="54" dur="1" fill="hold">
                                          <p:stCondLst>
                                            <p:cond delay="0"/>
                                          </p:stCondLst>
                                        </p:cTn>
                                        <p:tgtEl>
                                          <p:spTgt spid="128013"/>
                                        </p:tgtEl>
                                        <p:attrNameLst>
                                          <p:attrName>style.visibility</p:attrName>
                                        </p:attrNameLst>
                                      </p:cBhvr>
                                      <p:to>
                                        <p:strVal val="visible"/>
                                      </p:to>
                                    </p:set>
                                    <p:animEffect transition="in" filter="wipe(up)">
                                      <p:cBhvr>
                                        <p:cTn id="55" dur="500"/>
                                        <p:tgtEl>
                                          <p:spTgt spid="128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nimBg="1"/>
      <p:bldP spid="128004" grpId="0" animBg="1"/>
      <p:bldP spid="128005" grpId="0" animBg="1"/>
      <p:bldP spid="128006" grpId="0" animBg="1"/>
      <p:bldP spid="128007" grpId="0" animBg="1"/>
      <p:bldP spid="128008" grpId="0" animBg="1"/>
      <p:bldP spid="128009" grpId="0" animBg="1"/>
      <p:bldP spid="128010" grpId="0" animBg="1"/>
      <p:bldP spid="128011" grpId="0" animBg="1"/>
      <p:bldP spid="128012" grpId="0" animBg="1"/>
      <p:bldP spid="128013" grpId="0" animBg="1"/>
      <p:bldP spid="128014" grpId="0" animBg="1"/>
      <p:bldP spid="1280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reeform 2"/>
          <p:cNvSpPr>
            <a:spLocks/>
          </p:cNvSpPr>
          <p:nvPr/>
        </p:nvSpPr>
        <p:spPr bwMode="auto">
          <a:xfrm>
            <a:off x="7850334" y="3315124"/>
            <a:ext cx="2419350" cy="3478213"/>
          </a:xfrm>
          <a:custGeom>
            <a:avLst/>
            <a:gdLst>
              <a:gd name="T0" fmla="*/ 2147483646 w 1524"/>
              <a:gd name="T1" fmla="*/ 2147483646 h 2191"/>
              <a:gd name="T2" fmla="*/ 2147483646 w 1524"/>
              <a:gd name="T3" fmla="*/ 2147483646 h 2191"/>
              <a:gd name="T4" fmla="*/ 2147483646 w 1524"/>
              <a:gd name="T5" fmla="*/ 2147483646 h 2191"/>
              <a:gd name="T6" fmla="*/ 2147483646 w 1524"/>
              <a:gd name="T7" fmla="*/ 2147483646 h 2191"/>
              <a:gd name="T8" fmla="*/ 2147483646 w 1524"/>
              <a:gd name="T9" fmla="*/ 2147483646 h 2191"/>
              <a:gd name="T10" fmla="*/ 2147483646 w 1524"/>
              <a:gd name="T11" fmla="*/ 2147483646 h 2191"/>
              <a:gd name="T12" fmla="*/ 2147483646 w 1524"/>
              <a:gd name="T13" fmla="*/ 2147483646 h 2191"/>
              <a:gd name="T14" fmla="*/ 2147483646 w 1524"/>
              <a:gd name="T15" fmla="*/ 2147483646 h 2191"/>
              <a:gd name="T16" fmla="*/ 2147483646 w 1524"/>
              <a:gd name="T17" fmla="*/ 2147483646 h 2191"/>
              <a:gd name="T18" fmla="*/ 2147483646 w 1524"/>
              <a:gd name="T19" fmla="*/ 2147483646 h 2191"/>
              <a:gd name="T20" fmla="*/ 2147483646 w 1524"/>
              <a:gd name="T21" fmla="*/ 2147483646 h 2191"/>
              <a:gd name="T22" fmla="*/ 2147483646 w 1524"/>
              <a:gd name="T23" fmla="*/ 2147483646 h 2191"/>
              <a:gd name="T24" fmla="*/ 2147483646 w 1524"/>
              <a:gd name="T25" fmla="*/ 2147483646 h 2191"/>
              <a:gd name="T26" fmla="*/ 2147483646 w 1524"/>
              <a:gd name="T27" fmla="*/ 2147483646 h 2191"/>
              <a:gd name="T28" fmla="*/ 2147483646 w 1524"/>
              <a:gd name="T29" fmla="*/ 2147483646 h 2191"/>
              <a:gd name="T30" fmla="*/ 2147483646 w 1524"/>
              <a:gd name="T31" fmla="*/ 2147483646 h 2191"/>
              <a:gd name="T32" fmla="*/ 2147483646 w 1524"/>
              <a:gd name="T33" fmla="*/ 2147483646 h 2191"/>
              <a:gd name="T34" fmla="*/ 2147483646 w 1524"/>
              <a:gd name="T35" fmla="*/ 2147483646 h 2191"/>
              <a:gd name="T36" fmla="*/ 2147483646 w 1524"/>
              <a:gd name="T37" fmla="*/ 2147483646 h 2191"/>
              <a:gd name="T38" fmla="*/ 2147483646 w 1524"/>
              <a:gd name="T39" fmla="*/ 2147483646 h 2191"/>
              <a:gd name="T40" fmla="*/ 2147483646 w 1524"/>
              <a:gd name="T41" fmla="*/ 2147483646 h 2191"/>
              <a:gd name="T42" fmla="*/ 2147483646 w 1524"/>
              <a:gd name="T43" fmla="*/ 2147483646 h 2191"/>
              <a:gd name="T44" fmla="*/ 2147483646 w 1524"/>
              <a:gd name="T45" fmla="*/ 2147483646 h 2191"/>
              <a:gd name="T46" fmla="*/ 2147483646 w 1524"/>
              <a:gd name="T47" fmla="*/ 2147483646 h 2191"/>
              <a:gd name="T48" fmla="*/ 2147483646 w 1524"/>
              <a:gd name="T49" fmla="*/ 2147483646 h 2191"/>
              <a:gd name="T50" fmla="*/ 2147483646 w 1524"/>
              <a:gd name="T51" fmla="*/ 2147483646 h 2191"/>
              <a:gd name="T52" fmla="*/ 2147483646 w 1524"/>
              <a:gd name="T53" fmla="*/ 2147483646 h 2191"/>
              <a:gd name="T54" fmla="*/ 2147483646 w 1524"/>
              <a:gd name="T55" fmla="*/ 2147483646 h 2191"/>
              <a:gd name="T56" fmla="*/ 2147483646 w 1524"/>
              <a:gd name="T57" fmla="*/ 2147483646 h 2191"/>
              <a:gd name="T58" fmla="*/ 2147483646 w 1524"/>
              <a:gd name="T59" fmla="*/ 2147483646 h 2191"/>
              <a:gd name="T60" fmla="*/ 2147483646 w 1524"/>
              <a:gd name="T61" fmla="*/ 2147483646 h 2191"/>
              <a:gd name="T62" fmla="*/ 2147483646 w 1524"/>
              <a:gd name="T63" fmla="*/ 2147483646 h 2191"/>
              <a:gd name="T64" fmla="*/ 2147483646 w 1524"/>
              <a:gd name="T65" fmla="*/ 2147483646 h 2191"/>
              <a:gd name="T66" fmla="*/ 2147483646 w 1524"/>
              <a:gd name="T67" fmla="*/ 2147483646 h 2191"/>
              <a:gd name="T68" fmla="*/ 2147483646 w 1524"/>
              <a:gd name="T69" fmla="*/ 2147483646 h 2191"/>
              <a:gd name="T70" fmla="*/ 2147483646 w 1524"/>
              <a:gd name="T71" fmla="*/ 2147483646 h 2191"/>
              <a:gd name="T72" fmla="*/ 2147483646 w 1524"/>
              <a:gd name="T73" fmla="*/ 2147483646 h 2191"/>
              <a:gd name="T74" fmla="*/ 2147483646 w 1524"/>
              <a:gd name="T75" fmla="*/ 2147483646 h 2191"/>
              <a:gd name="T76" fmla="*/ 2147483646 w 1524"/>
              <a:gd name="T77" fmla="*/ 2147483646 h 2191"/>
              <a:gd name="T78" fmla="*/ 2147483646 w 1524"/>
              <a:gd name="T79" fmla="*/ 2147483646 h 2191"/>
              <a:gd name="T80" fmla="*/ 2147483646 w 1524"/>
              <a:gd name="T81" fmla="*/ 2147483646 h 2191"/>
              <a:gd name="T82" fmla="*/ 2147483646 w 1524"/>
              <a:gd name="T83" fmla="*/ 2147483646 h 2191"/>
              <a:gd name="T84" fmla="*/ 2147483646 w 1524"/>
              <a:gd name="T85" fmla="*/ 2147483646 h 2191"/>
              <a:gd name="T86" fmla="*/ 2147483646 w 1524"/>
              <a:gd name="T87" fmla="*/ 2147483646 h 2191"/>
              <a:gd name="T88" fmla="*/ 2147483646 w 1524"/>
              <a:gd name="T89" fmla="*/ 2147483646 h 2191"/>
              <a:gd name="T90" fmla="*/ 2147483646 w 1524"/>
              <a:gd name="T91" fmla="*/ 2147483646 h 2191"/>
              <a:gd name="T92" fmla="*/ 2147483646 w 1524"/>
              <a:gd name="T93" fmla="*/ 2147483646 h 2191"/>
              <a:gd name="T94" fmla="*/ 2147483646 w 1524"/>
              <a:gd name="T95" fmla="*/ 2147483646 h 2191"/>
              <a:gd name="T96" fmla="*/ 2147483646 w 1524"/>
              <a:gd name="T97" fmla="*/ 2147483646 h 2191"/>
              <a:gd name="T98" fmla="*/ 2147483646 w 1524"/>
              <a:gd name="T99" fmla="*/ 2147483646 h 2191"/>
              <a:gd name="T100" fmla="*/ 2147483646 w 1524"/>
              <a:gd name="T101" fmla="*/ 2147483646 h 2191"/>
              <a:gd name="T102" fmla="*/ 2147483646 w 1524"/>
              <a:gd name="T103" fmla="*/ 2147483646 h 2191"/>
              <a:gd name="T104" fmla="*/ 2147483646 w 1524"/>
              <a:gd name="T105" fmla="*/ 2147483646 h 2191"/>
              <a:gd name="T106" fmla="*/ 2147483646 w 1524"/>
              <a:gd name="T107" fmla="*/ 2147483646 h 2191"/>
              <a:gd name="T108" fmla="*/ 2147483646 w 1524"/>
              <a:gd name="T109" fmla="*/ 2147483646 h 2191"/>
              <a:gd name="T110" fmla="*/ 2147483646 w 1524"/>
              <a:gd name="T111" fmla="*/ 2147483646 h 2191"/>
              <a:gd name="T112" fmla="*/ 2147483646 w 1524"/>
              <a:gd name="T113" fmla="*/ 2147483646 h 2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24" h="2191">
                <a:moveTo>
                  <a:pt x="1455" y="1047"/>
                </a:moveTo>
                <a:lnTo>
                  <a:pt x="1446" y="1038"/>
                </a:lnTo>
                <a:lnTo>
                  <a:pt x="1436" y="1029"/>
                </a:lnTo>
                <a:lnTo>
                  <a:pt x="1425" y="1019"/>
                </a:lnTo>
                <a:lnTo>
                  <a:pt x="1416" y="1010"/>
                </a:lnTo>
                <a:lnTo>
                  <a:pt x="1407" y="1002"/>
                </a:lnTo>
                <a:lnTo>
                  <a:pt x="1401" y="995"/>
                </a:lnTo>
                <a:lnTo>
                  <a:pt x="1396" y="990"/>
                </a:lnTo>
                <a:lnTo>
                  <a:pt x="1395" y="989"/>
                </a:lnTo>
                <a:lnTo>
                  <a:pt x="1396" y="986"/>
                </a:lnTo>
                <a:lnTo>
                  <a:pt x="1400" y="977"/>
                </a:lnTo>
                <a:lnTo>
                  <a:pt x="1406" y="966"/>
                </a:lnTo>
                <a:lnTo>
                  <a:pt x="1415" y="949"/>
                </a:lnTo>
                <a:lnTo>
                  <a:pt x="1425" y="931"/>
                </a:lnTo>
                <a:lnTo>
                  <a:pt x="1437" y="910"/>
                </a:lnTo>
                <a:lnTo>
                  <a:pt x="1450" y="890"/>
                </a:lnTo>
                <a:lnTo>
                  <a:pt x="1463" y="868"/>
                </a:lnTo>
                <a:lnTo>
                  <a:pt x="1473" y="846"/>
                </a:lnTo>
                <a:lnTo>
                  <a:pt x="1477" y="824"/>
                </a:lnTo>
                <a:lnTo>
                  <a:pt x="1477" y="802"/>
                </a:lnTo>
                <a:lnTo>
                  <a:pt x="1472" y="780"/>
                </a:lnTo>
                <a:lnTo>
                  <a:pt x="1464" y="757"/>
                </a:lnTo>
                <a:lnTo>
                  <a:pt x="1454" y="732"/>
                </a:lnTo>
                <a:lnTo>
                  <a:pt x="1442" y="706"/>
                </a:lnTo>
                <a:lnTo>
                  <a:pt x="1431" y="680"/>
                </a:lnTo>
                <a:lnTo>
                  <a:pt x="1415" y="653"/>
                </a:lnTo>
                <a:lnTo>
                  <a:pt x="1393" y="627"/>
                </a:lnTo>
                <a:lnTo>
                  <a:pt x="1367" y="602"/>
                </a:lnTo>
                <a:lnTo>
                  <a:pt x="1340" y="577"/>
                </a:lnTo>
                <a:lnTo>
                  <a:pt x="1313" y="554"/>
                </a:lnTo>
                <a:lnTo>
                  <a:pt x="1291" y="533"/>
                </a:lnTo>
                <a:lnTo>
                  <a:pt x="1274" y="514"/>
                </a:lnTo>
                <a:lnTo>
                  <a:pt x="1265" y="498"/>
                </a:lnTo>
                <a:lnTo>
                  <a:pt x="1256" y="479"/>
                </a:lnTo>
                <a:lnTo>
                  <a:pt x="1241" y="451"/>
                </a:lnTo>
                <a:lnTo>
                  <a:pt x="1220" y="420"/>
                </a:lnTo>
                <a:lnTo>
                  <a:pt x="1198" y="386"/>
                </a:lnTo>
                <a:lnTo>
                  <a:pt x="1175" y="355"/>
                </a:lnTo>
                <a:lnTo>
                  <a:pt x="1156" y="329"/>
                </a:lnTo>
                <a:lnTo>
                  <a:pt x="1143" y="311"/>
                </a:lnTo>
                <a:lnTo>
                  <a:pt x="1138" y="305"/>
                </a:lnTo>
                <a:lnTo>
                  <a:pt x="1087" y="308"/>
                </a:lnTo>
                <a:lnTo>
                  <a:pt x="1077" y="279"/>
                </a:lnTo>
                <a:lnTo>
                  <a:pt x="1078" y="274"/>
                </a:lnTo>
                <a:lnTo>
                  <a:pt x="1083" y="261"/>
                </a:lnTo>
                <a:lnTo>
                  <a:pt x="1090" y="240"/>
                </a:lnTo>
                <a:lnTo>
                  <a:pt x="1098" y="217"/>
                </a:lnTo>
                <a:lnTo>
                  <a:pt x="1104" y="191"/>
                </a:lnTo>
                <a:lnTo>
                  <a:pt x="1108" y="165"/>
                </a:lnTo>
                <a:lnTo>
                  <a:pt x="1110" y="143"/>
                </a:lnTo>
                <a:lnTo>
                  <a:pt x="1109" y="125"/>
                </a:lnTo>
                <a:lnTo>
                  <a:pt x="1103" y="108"/>
                </a:lnTo>
                <a:lnTo>
                  <a:pt x="1092" y="88"/>
                </a:lnTo>
                <a:lnTo>
                  <a:pt x="1077" y="67"/>
                </a:lnTo>
                <a:lnTo>
                  <a:pt x="1056" y="46"/>
                </a:lnTo>
                <a:lnTo>
                  <a:pt x="1030" y="27"/>
                </a:lnTo>
                <a:lnTo>
                  <a:pt x="998" y="13"/>
                </a:lnTo>
                <a:lnTo>
                  <a:pt x="961" y="2"/>
                </a:lnTo>
                <a:lnTo>
                  <a:pt x="916" y="0"/>
                </a:lnTo>
                <a:lnTo>
                  <a:pt x="872" y="6"/>
                </a:lnTo>
                <a:lnTo>
                  <a:pt x="834" y="19"/>
                </a:lnTo>
                <a:lnTo>
                  <a:pt x="803" y="40"/>
                </a:lnTo>
                <a:lnTo>
                  <a:pt x="779" y="63"/>
                </a:lnTo>
                <a:lnTo>
                  <a:pt x="759" y="89"/>
                </a:lnTo>
                <a:lnTo>
                  <a:pt x="745" y="114"/>
                </a:lnTo>
                <a:lnTo>
                  <a:pt x="735" y="134"/>
                </a:lnTo>
                <a:lnTo>
                  <a:pt x="728" y="150"/>
                </a:lnTo>
                <a:lnTo>
                  <a:pt x="724" y="177"/>
                </a:lnTo>
                <a:lnTo>
                  <a:pt x="730" y="203"/>
                </a:lnTo>
                <a:lnTo>
                  <a:pt x="739" y="225"/>
                </a:lnTo>
                <a:lnTo>
                  <a:pt x="743" y="232"/>
                </a:lnTo>
                <a:lnTo>
                  <a:pt x="754" y="254"/>
                </a:lnTo>
                <a:lnTo>
                  <a:pt x="753" y="261"/>
                </a:lnTo>
                <a:lnTo>
                  <a:pt x="749" y="276"/>
                </a:lnTo>
                <a:lnTo>
                  <a:pt x="744" y="296"/>
                </a:lnTo>
                <a:lnTo>
                  <a:pt x="743" y="315"/>
                </a:lnTo>
                <a:lnTo>
                  <a:pt x="746" y="328"/>
                </a:lnTo>
                <a:lnTo>
                  <a:pt x="754" y="334"/>
                </a:lnTo>
                <a:lnTo>
                  <a:pt x="761" y="337"/>
                </a:lnTo>
                <a:lnTo>
                  <a:pt x="765" y="337"/>
                </a:lnTo>
                <a:lnTo>
                  <a:pt x="788" y="369"/>
                </a:lnTo>
                <a:lnTo>
                  <a:pt x="805" y="368"/>
                </a:lnTo>
                <a:lnTo>
                  <a:pt x="803" y="398"/>
                </a:lnTo>
                <a:lnTo>
                  <a:pt x="806" y="400"/>
                </a:lnTo>
                <a:lnTo>
                  <a:pt x="811" y="405"/>
                </a:lnTo>
                <a:lnTo>
                  <a:pt x="819" y="412"/>
                </a:lnTo>
                <a:lnTo>
                  <a:pt x="829" y="418"/>
                </a:lnTo>
                <a:lnTo>
                  <a:pt x="839" y="421"/>
                </a:lnTo>
                <a:lnTo>
                  <a:pt x="848" y="420"/>
                </a:lnTo>
                <a:lnTo>
                  <a:pt x="855" y="417"/>
                </a:lnTo>
                <a:lnTo>
                  <a:pt x="857" y="416"/>
                </a:lnTo>
                <a:lnTo>
                  <a:pt x="864" y="416"/>
                </a:lnTo>
                <a:lnTo>
                  <a:pt x="870" y="416"/>
                </a:lnTo>
                <a:lnTo>
                  <a:pt x="878" y="414"/>
                </a:lnTo>
                <a:lnTo>
                  <a:pt x="886" y="413"/>
                </a:lnTo>
                <a:lnTo>
                  <a:pt x="894" y="413"/>
                </a:lnTo>
                <a:lnTo>
                  <a:pt x="899" y="412"/>
                </a:lnTo>
                <a:lnTo>
                  <a:pt x="903" y="412"/>
                </a:lnTo>
                <a:lnTo>
                  <a:pt x="904" y="412"/>
                </a:lnTo>
                <a:lnTo>
                  <a:pt x="865" y="458"/>
                </a:lnTo>
                <a:lnTo>
                  <a:pt x="867" y="462"/>
                </a:lnTo>
                <a:lnTo>
                  <a:pt x="872" y="470"/>
                </a:lnTo>
                <a:lnTo>
                  <a:pt x="877" y="482"/>
                </a:lnTo>
                <a:lnTo>
                  <a:pt x="883" y="491"/>
                </a:lnTo>
                <a:lnTo>
                  <a:pt x="887" y="505"/>
                </a:lnTo>
                <a:lnTo>
                  <a:pt x="892" y="525"/>
                </a:lnTo>
                <a:lnTo>
                  <a:pt x="897" y="547"/>
                </a:lnTo>
                <a:lnTo>
                  <a:pt x="904" y="563"/>
                </a:lnTo>
                <a:lnTo>
                  <a:pt x="910" y="569"/>
                </a:lnTo>
                <a:lnTo>
                  <a:pt x="914" y="571"/>
                </a:lnTo>
                <a:lnTo>
                  <a:pt x="917" y="572"/>
                </a:lnTo>
                <a:lnTo>
                  <a:pt x="919" y="574"/>
                </a:lnTo>
                <a:lnTo>
                  <a:pt x="900" y="710"/>
                </a:lnTo>
                <a:lnTo>
                  <a:pt x="917" y="728"/>
                </a:lnTo>
                <a:lnTo>
                  <a:pt x="914" y="728"/>
                </a:lnTo>
                <a:lnTo>
                  <a:pt x="907" y="731"/>
                </a:lnTo>
                <a:lnTo>
                  <a:pt x="896" y="733"/>
                </a:lnTo>
                <a:lnTo>
                  <a:pt x="886" y="737"/>
                </a:lnTo>
                <a:lnTo>
                  <a:pt x="874" y="742"/>
                </a:lnTo>
                <a:lnTo>
                  <a:pt x="865" y="747"/>
                </a:lnTo>
                <a:lnTo>
                  <a:pt x="860" y="754"/>
                </a:lnTo>
                <a:lnTo>
                  <a:pt x="860" y="760"/>
                </a:lnTo>
                <a:lnTo>
                  <a:pt x="860" y="772"/>
                </a:lnTo>
                <a:lnTo>
                  <a:pt x="854" y="784"/>
                </a:lnTo>
                <a:lnTo>
                  <a:pt x="848" y="794"/>
                </a:lnTo>
                <a:lnTo>
                  <a:pt x="852" y="807"/>
                </a:lnTo>
                <a:lnTo>
                  <a:pt x="864" y="817"/>
                </a:lnTo>
                <a:lnTo>
                  <a:pt x="874" y="822"/>
                </a:lnTo>
                <a:lnTo>
                  <a:pt x="883" y="825"/>
                </a:lnTo>
                <a:lnTo>
                  <a:pt x="892" y="826"/>
                </a:lnTo>
                <a:lnTo>
                  <a:pt x="900" y="825"/>
                </a:lnTo>
                <a:lnTo>
                  <a:pt x="905" y="824"/>
                </a:lnTo>
                <a:lnTo>
                  <a:pt x="909" y="822"/>
                </a:lnTo>
                <a:lnTo>
                  <a:pt x="910" y="821"/>
                </a:lnTo>
                <a:lnTo>
                  <a:pt x="900" y="803"/>
                </a:lnTo>
                <a:lnTo>
                  <a:pt x="953" y="803"/>
                </a:lnTo>
                <a:lnTo>
                  <a:pt x="957" y="800"/>
                </a:lnTo>
                <a:lnTo>
                  <a:pt x="967" y="793"/>
                </a:lnTo>
                <a:lnTo>
                  <a:pt x="978" y="782"/>
                </a:lnTo>
                <a:lnTo>
                  <a:pt x="981" y="771"/>
                </a:lnTo>
                <a:lnTo>
                  <a:pt x="976" y="753"/>
                </a:lnTo>
                <a:lnTo>
                  <a:pt x="980" y="753"/>
                </a:lnTo>
                <a:lnTo>
                  <a:pt x="997" y="839"/>
                </a:lnTo>
                <a:lnTo>
                  <a:pt x="993" y="847"/>
                </a:lnTo>
                <a:lnTo>
                  <a:pt x="983" y="866"/>
                </a:lnTo>
                <a:lnTo>
                  <a:pt x="975" y="888"/>
                </a:lnTo>
                <a:lnTo>
                  <a:pt x="972" y="904"/>
                </a:lnTo>
                <a:lnTo>
                  <a:pt x="975" y="909"/>
                </a:lnTo>
                <a:lnTo>
                  <a:pt x="980" y="915"/>
                </a:lnTo>
                <a:lnTo>
                  <a:pt x="987" y="922"/>
                </a:lnTo>
                <a:lnTo>
                  <a:pt x="994" y="928"/>
                </a:lnTo>
                <a:lnTo>
                  <a:pt x="1003" y="933"/>
                </a:lnTo>
                <a:lnTo>
                  <a:pt x="1012" y="939"/>
                </a:lnTo>
                <a:lnTo>
                  <a:pt x="1021" y="941"/>
                </a:lnTo>
                <a:lnTo>
                  <a:pt x="1029" y="942"/>
                </a:lnTo>
                <a:lnTo>
                  <a:pt x="1039" y="935"/>
                </a:lnTo>
                <a:lnTo>
                  <a:pt x="1042" y="919"/>
                </a:lnTo>
                <a:lnTo>
                  <a:pt x="1043" y="901"/>
                </a:lnTo>
                <a:lnTo>
                  <a:pt x="1047" y="892"/>
                </a:lnTo>
                <a:lnTo>
                  <a:pt x="1056" y="883"/>
                </a:lnTo>
                <a:lnTo>
                  <a:pt x="1064" y="866"/>
                </a:lnTo>
                <a:lnTo>
                  <a:pt x="1070" y="849"/>
                </a:lnTo>
                <a:lnTo>
                  <a:pt x="1073" y="842"/>
                </a:lnTo>
                <a:lnTo>
                  <a:pt x="1076" y="851"/>
                </a:lnTo>
                <a:lnTo>
                  <a:pt x="1081" y="874"/>
                </a:lnTo>
                <a:lnTo>
                  <a:pt x="1087" y="901"/>
                </a:lnTo>
                <a:lnTo>
                  <a:pt x="1094" y="924"/>
                </a:lnTo>
                <a:lnTo>
                  <a:pt x="1101" y="964"/>
                </a:lnTo>
                <a:lnTo>
                  <a:pt x="1112" y="1028"/>
                </a:lnTo>
                <a:lnTo>
                  <a:pt x="1120" y="1086"/>
                </a:lnTo>
                <a:lnTo>
                  <a:pt x="1123" y="1112"/>
                </a:lnTo>
                <a:lnTo>
                  <a:pt x="1112" y="1183"/>
                </a:lnTo>
                <a:lnTo>
                  <a:pt x="1105" y="1181"/>
                </a:lnTo>
                <a:lnTo>
                  <a:pt x="1087" y="1179"/>
                </a:lnTo>
                <a:lnTo>
                  <a:pt x="1061" y="1175"/>
                </a:lnTo>
                <a:lnTo>
                  <a:pt x="1032" y="1171"/>
                </a:lnTo>
                <a:lnTo>
                  <a:pt x="1001" y="1166"/>
                </a:lnTo>
                <a:lnTo>
                  <a:pt x="972" y="1161"/>
                </a:lnTo>
                <a:lnTo>
                  <a:pt x="952" y="1155"/>
                </a:lnTo>
                <a:lnTo>
                  <a:pt x="940" y="1150"/>
                </a:lnTo>
                <a:lnTo>
                  <a:pt x="930" y="1146"/>
                </a:lnTo>
                <a:lnTo>
                  <a:pt x="909" y="1140"/>
                </a:lnTo>
                <a:lnTo>
                  <a:pt x="883" y="1135"/>
                </a:lnTo>
                <a:lnTo>
                  <a:pt x="854" y="1128"/>
                </a:lnTo>
                <a:lnTo>
                  <a:pt x="824" y="1123"/>
                </a:lnTo>
                <a:lnTo>
                  <a:pt x="796" y="1119"/>
                </a:lnTo>
                <a:lnTo>
                  <a:pt x="774" y="1117"/>
                </a:lnTo>
                <a:lnTo>
                  <a:pt x="761" y="1115"/>
                </a:lnTo>
                <a:lnTo>
                  <a:pt x="749" y="1113"/>
                </a:lnTo>
                <a:lnTo>
                  <a:pt x="732" y="1105"/>
                </a:lnTo>
                <a:lnTo>
                  <a:pt x="712" y="1096"/>
                </a:lnTo>
                <a:lnTo>
                  <a:pt x="690" y="1084"/>
                </a:lnTo>
                <a:lnTo>
                  <a:pt x="669" y="1073"/>
                </a:lnTo>
                <a:lnTo>
                  <a:pt x="652" y="1063"/>
                </a:lnTo>
                <a:lnTo>
                  <a:pt x="639" y="1056"/>
                </a:lnTo>
                <a:lnTo>
                  <a:pt x="635" y="1053"/>
                </a:lnTo>
                <a:lnTo>
                  <a:pt x="638" y="1030"/>
                </a:lnTo>
                <a:lnTo>
                  <a:pt x="646" y="976"/>
                </a:lnTo>
                <a:lnTo>
                  <a:pt x="653" y="919"/>
                </a:lnTo>
                <a:lnTo>
                  <a:pt x="660" y="886"/>
                </a:lnTo>
                <a:lnTo>
                  <a:pt x="663" y="879"/>
                </a:lnTo>
                <a:lnTo>
                  <a:pt x="664" y="874"/>
                </a:lnTo>
                <a:lnTo>
                  <a:pt x="665" y="869"/>
                </a:lnTo>
                <a:lnTo>
                  <a:pt x="668" y="862"/>
                </a:lnTo>
                <a:lnTo>
                  <a:pt x="672" y="856"/>
                </a:lnTo>
                <a:lnTo>
                  <a:pt x="679" y="847"/>
                </a:lnTo>
                <a:lnTo>
                  <a:pt x="691" y="835"/>
                </a:lnTo>
                <a:lnTo>
                  <a:pt x="706" y="821"/>
                </a:lnTo>
                <a:lnTo>
                  <a:pt x="723" y="806"/>
                </a:lnTo>
                <a:lnTo>
                  <a:pt x="735" y="793"/>
                </a:lnTo>
                <a:lnTo>
                  <a:pt x="744" y="780"/>
                </a:lnTo>
                <a:lnTo>
                  <a:pt x="749" y="769"/>
                </a:lnTo>
                <a:lnTo>
                  <a:pt x="753" y="760"/>
                </a:lnTo>
                <a:lnTo>
                  <a:pt x="754" y="753"/>
                </a:lnTo>
                <a:lnTo>
                  <a:pt x="754" y="745"/>
                </a:lnTo>
                <a:lnTo>
                  <a:pt x="754" y="738"/>
                </a:lnTo>
                <a:lnTo>
                  <a:pt x="753" y="732"/>
                </a:lnTo>
                <a:lnTo>
                  <a:pt x="749" y="727"/>
                </a:lnTo>
                <a:lnTo>
                  <a:pt x="744" y="723"/>
                </a:lnTo>
                <a:lnTo>
                  <a:pt x="739" y="719"/>
                </a:lnTo>
                <a:lnTo>
                  <a:pt x="731" y="716"/>
                </a:lnTo>
                <a:lnTo>
                  <a:pt x="724" y="713"/>
                </a:lnTo>
                <a:lnTo>
                  <a:pt x="719" y="710"/>
                </a:lnTo>
                <a:lnTo>
                  <a:pt x="714" y="706"/>
                </a:lnTo>
                <a:lnTo>
                  <a:pt x="710" y="700"/>
                </a:lnTo>
                <a:lnTo>
                  <a:pt x="710" y="693"/>
                </a:lnTo>
                <a:lnTo>
                  <a:pt x="712" y="688"/>
                </a:lnTo>
                <a:lnTo>
                  <a:pt x="706" y="680"/>
                </a:lnTo>
                <a:lnTo>
                  <a:pt x="696" y="675"/>
                </a:lnTo>
                <a:lnTo>
                  <a:pt x="686" y="675"/>
                </a:lnTo>
                <a:lnTo>
                  <a:pt x="675" y="676"/>
                </a:lnTo>
                <a:lnTo>
                  <a:pt x="672" y="678"/>
                </a:lnTo>
                <a:lnTo>
                  <a:pt x="674" y="664"/>
                </a:lnTo>
                <a:lnTo>
                  <a:pt x="674" y="645"/>
                </a:lnTo>
                <a:lnTo>
                  <a:pt x="644" y="614"/>
                </a:lnTo>
                <a:lnTo>
                  <a:pt x="647" y="604"/>
                </a:lnTo>
                <a:lnTo>
                  <a:pt x="648" y="594"/>
                </a:lnTo>
                <a:lnTo>
                  <a:pt x="647" y="584"/>
                </a:lnTo>
                <a:lnTo>
                  <a:pt x="644" y="576"/>
                </a:lnTo>
                <a:lnTo>
                  <a:pt x="638" y="571"/>
                </a:lnTo>
                <a:lnTo>
                  <a:pt x="628" y="568"/>
                </a:lnTo>
                <a:lnTo>
                  <a:pt x="617" y="567"/>
                </a:lnTo>
                <a:lnTo>
                  <a:pt x="613" y="567"/>
                </a:lnTo>
                <a:lnTo>
                  <a:pt x="612" y="567"/>
                </a:lnTo>
                <a:lnTo>
                  <a:pt x="607" y="567"/>
                </a:lnTo>
                <a:lnTo>
                  <a:pt x="599" y="567"/>
                </a:lnTo>
                <a:lnTo>
                  <a:pt x="589" y="567"/>
                </a:lnTo>
                <a:lnTo>
                  <a:pt x="579" y="567"/>
                </a:lnTo>
                <a:lnTo>
                  <a:pt x="568" y="567"/>
                </a:lnTo>
                <a:lnTo>
                  <a:pt x="558" y="565"/>
                </a:lnTo>
                <a:lnTo>
                  <a:pt x="549" y="563"/>
                </a:lnTo>
                <a:lnTo>
                  <a:pt x="536" y="558"/>
                </a:lnTo>
                <a:lnTo>
                  <a:pt x="530" y="553"/>
                </a:lnTo>
                <a:lnTo>
                  <a:pt x="526" y="550"/>
                </a:lnTo>
                <a:lnTo>
                  <a:pt x="524" y="549"/>
                </a:lnTo>
                <a:lnTo>
                  <a:pt x="524" y="547"/>
                </a:lnTo>
                <a:lnTo>
                  <a:pt x="522" y="542"/>
                </a:lnTo>
                <a:lnTo>
                  <a:pt x="517" y="532"/>
                </a:lnTo>
                <a:lnTo>
                  <a:pt x="506" y="516"/>
                </a:lnTo>
                <a:lnTo>
                  <a:pt x="495" y="506"/>
                </a:lnTo>
                <a:lnTo>
                  <a:pt x="477" y="497"/>
                </a:lnTo>
                <a:lnTo>
                  <a:pt x="453" y="488"/>
                </a:lnTo>
                <a:lnTo>
                  <a:pt x="428" y="479"/>
                </a:lnTo>
                <a:lnTo>
                  <a:pt x="403" y="471"/>
                </a:lnTo>
                <a:lnTo>
                  <a:pt x="382" y="466"/>
                </a:lnTo>
                <a:lnTo>
                  <a:pt x="368" y="462"/>
                </a:lnTo>
                <a:lnTo>
                  <a:pt x="363" y="461"/>
                </a:lnTo>
                <a:lnTo>
                  <a:pt x="364" y="458"/>
                </a:lnTo>
                <a:lnTo>
                  <a:pt x="367" y="451"/>
                </a:lnTo>
                <a:lnTo>
                  <a:pt x="364" y="439"/>
                </a:lnTo>
                <a:lnTo>
                  <a:pt x="353" y="422"/>
                </a:lnTo>
                <a:lnTo>
                  <a:pt x="344" y="414"/>
                </a:lnTo>
                <a:lnTo>
                  <a:pt x="335" y="410"/>
                </a:lnTo>
                <a:lnTo>
                  <a:pt x="326" y="409"/>
                </a:lnTo>
                <a:lnTo>
                  <a:pt x="317" y="410"/>
                </a:lnTo>
                <a:lnTo>
                  <a:pt x="308" y="413"/>
                </a:lnTo>
                <a:lnTo>
                  <a:pt x="297" y="420"/>
                </a:lnTo>
                <a:lnTo>
                  <a:pt x="287" y="427"/>
                </a:lnTo>
                <a:lnTo>
                  <a:pt x="277" y="438"/>
                </a:lnTo>
                <a:lnTo>
                  <a:pt x="264" y="448"/>
                </a:lnTo>
                <a:lnTo>
                  <a:pt x="248" y="458"/>
                </a:lnTo>
                <a:lnTo>
                  <a:pt x="230" y="469"/>
                </a:lnTo>
                <a:lnTo>
                  <a:pt x="211" y="478"/>
                </a:lnTo>
                <a:lnTo>
                  <a:pt x="190" y="488"/>
                </a:lnTo>
                <a:lnTo>
                  <a:pt x="168" y="500"/>
                </a:lnTo>
                <a:lnTo>
                  <a:pt x="149" y="511"/>
                </a:lnTo>
                <a:lnTo>
                  <a:pt x="129" y="523"/>
                </a:lnTo>
                <a:lnTo>
                  <a:pt x="111" y="537"/>
                </a:lnTo>
                <a:lnTo>
                  <a:pt x="95" y="554"/>
                </a:lnTo>
                <a:lnTo>
                  <a:pt x="79" y="574"/>
                </a:lnTo>
                <a:lnTo>
                  <a:pt x="65" y="595"/>
                </a:lnTo>
                <a:lnTo>
                  <a:pt x="54" y="618"/>
                </a:lnTo>
                <a:lnTo>
                  <a:pt x="47" y="640"/>
                </a:lnTo>
                <a:lnTo>
                  <a:pt x="43" y="664"/>
                </a:lnTo>
                <a:lnTo>
                  <a:pt x="44" y="686"/>
                </a:lnTo>
                <a:lnTo>
                  <a:pt x="45" y="709"/>
                </a:lnTo>
                <a:lnTo>
                  <a:pt x="43" y="733"/>
                </a:lnTo>
                <a:lnTo>
                  <a:pt x="39" y="759"/>
                </a:lnTo>
                <a:lnTo>
                  <a:pt x="33" y="785"/>
                </a:lnTo>
                <a:lnTo>
                  <a:pt x="26" y="812"/>
                </a:lnTo>
                <a:lnTo>
                  <a:pt x="21" y="837"/>
                </a:lnTo>
                <a:lnTo>
                  <a:pt x="16" y="861"/>
                </a:lnTo>
                <a:lnTo>
                  <a:pt x="14" y="882"/>
                </a:lnTo>
                <a:lnTo>
                  <a:pt x="12" y="914"/>
                </a:lnTo>
                <a:lnTo>
                  <a:pt x="8" y="937"/>
                </a:lnTo>
                <a:lnTo>
                  <a:pt x="3" y="962"/>
                </a:lnTo>
                <a:lnTo>
                  <a:pt x="0" y="997"/>
                </a:lnTo>
                <a:lnTo>
                  <a:pt x="2" y="1029"/>
                </a:lnTo>
                <a:lnTo>
                  <a:pt x="7" y="1046"/>
                </a:lnTo>
                <a:lnTo>
                  <a:pt x="13" y="1055"/>
                </a:lnTo>
                <a:lnTo>
                  <a:pt x="20" y="1064"/>
                </a:lnTo>
                <a:lnTo>
                  <a:pt x="21" y="1074"/>
                </a:lnTo>
                <a:lnTo>
                  <a:pt x="16" y="1083"/>
                </a:lnTo>
                <a:lnTo>
                  <a:pt x="9" y="1094"/>
                </a:lnTo>
                <a:lnTo>
                  <a:pt x="5" y="1106"/>
                </a:lnTo>
                <a:lnTo>
                  <a:pt x="8" y="1122"/>
                </a:lnTo>
                <a:lnTo>
                  <a:pt x="14" y="1137"/>
                </a:lnTo>
                <a:lnTo>
                  <a:pt x="26" y="1152"/>
                </a:lnTo>
                <a:lnTo>
                  <a:pt x="39" y="1165"/>
                </a:lnTo>
                <a:lnTo>
                  <a:pt x="51" y="1177"/>
                </a:lnTo>
                <a:lnTo>
                  <a:pt x="58" y="1194"/>
                </a:lnTo>
                <a:lnTo>
                  <a:pt x="61" y="1207"/>
                </a:lnTo>
                <a:lnTo>
                  <a:pt x="62" y="1212"/>
                </a:lnTo>
                <a:lnTo>
                  <a:pt x="67" y="1208"/>
                </a:lnTo>
                <a:lnTo>
                  <a:pt x="78" y="1202"/>
                </a:lnTo>
                <a:lnTo>
                  <a:pt x="87" y="1199"/>
                </a:lnTo>
                <a:lnTo>
                  <a:pt x="92" y="1207"/>
                </a:lnTo>
                <a:lnTo>
                  <a:pt x="96" y="1229"/>
                </a:lnTo>
                <a:lnTo>
                  <a:pt x="105" y="1261"/>
                </a:lnTo>
                <a:lnTo>
                  <a:pt x="116" y="1296"/>
                </a:lnTo>
                <a:lnTo>
                  <a:pt x="125" y="1326"/>
                </a:lnTo>
                <a:lnTo>
                  <a:pt x="125" y="1343"/>
                </a:lnTo>
                <a:lnTo>
                  <a:pt x="120" y="1348"/>
                </a:lnTo>
                <a:lnTo>
                  <a:pt x="118" y="1352"/>
                </a:lnTo>
                <a:lnTo>
                  <a:pt x="129" y="1359"/>
                </a:lnTo>
                <a:lnTo>
                  <a:pt x="138" y="1365"/>
                </a:lnTo>
                <a:lnTo>
                  <a:pt x="146" y="1367"/>
                </a:lnTo>
                <a:lnTo>
                  <a:pt x="153" y="1367"/>
                </a:lnTo>
                <a:lnTo>
                  <a:pt x="158" y="1367"/>
                </a:lnTo>
                <a:lnTo>
                  <a:pt x="163" y="1369"/>
                </a:lnTo>
                <a:lnTo>
                  <a:pt x="166" y="1370"/>
                </a:lnTo>
                <a:lnTo>
                  <a:pt x="169" y="1375"/>
                </a:lnTo>
                <a:lnTo>
                  <a:pt x="173" y="1383"/>
                </a:lnTo>
                <a:lnTo>
                  <a:pt x="178" y="1402"/>
                </a:lnTo>
                <a:lnTo>
                  <a:pt x="180" y="1418"/>
                </a:lnTo>
                <a:lnTo>
                  <a:pt x="178" y="1433"/>
                </a:lnTo>
                <a:lnTo>
                  <a:pt x="173" y="1450"/>
                </a:lnTo>
                <a:lnTo>
                  <a:pt x="167" y="1467"/>
                </a:lnTo>
                <a:lnTo>
                  <a:pt x="164" y="1478"/>
                </a:lnTo>
                <a:lnTo>
                  <a:pt x="167" y="1485"/>
                </a:lnTo>
                <a:lnTo>
                  <a:pt x="177" y="1483"/>
                </a:lnTo>
                <a:lnTo>
                  <a:pt x="189" y="1474"/>
                </a:lnTo>
                <a:lnTo>
                  <a:pt x="196" y="1464"/>
                </a:lnTo>
                <a:lnTo>
                  <a:pt x="200" y="1456"/>
                </a:lnTo>
                <a:lnTo>
                  <a:pt x="202" y="1454"/>
                </a:lnTo>
                <a:lnTo>
                  <a:pt x="202" y="1458"/>
                </a:lnTo>
                <a:lnTo>
                  <a:pt x="203" y="1469"/>
                </a:lnTo>
                <a:lnTo>
                  <a:pt x="202" y="1485"/>
                </a:lnTo>
                <a:lnTo>
                  <a:pt x="196" y="1503"/>
                </a:lnTo>
                <a:lnTo>
                  <a:pt x="189" y="1531"/>
                </a:lnTo>
                <a:lnTo>
                  <a:pt x="182" y="1567"/>
                </a:lnTo>
                <a:lnTo>
                  <a:pt x="180" y="1597"/>
                </a:lnTo>
                <a:lnTo>
                  <a:pt x="182" y="1598"/>
                </a:lnTo>
                <a:lnTo>
                  <a:pt x="187" y="1592"/>
                </a:lnTo>
                <a:lnTo>
                  <a:pt x="198" y="1588"/>
                </a:lnTo>
                <a:lnTo>
                  <a:pt x="209" y="1589"/>
                </a:lnTo>
                <a:lnTo>
                  <a:pt x="222" y="1591"/>
                </a:lnTo>
                <a:lnTo>
                  <a:pt x="234" y="1594"/>
                </a:lnTo>
                <a:lnTo>
                  <a:pt x="244" y="1598"/>
                </a:lnTo>
                <a:lnTo>
                  <a:pt x="252" y="1601"/>
                </a:lnTo>
                <a:lnTo>
                  <a:pt x="255" y="1602"/>
                </a:lnTo>
                <a:lnTo>
                  <a:pt x="255" y="1604"/>
                </a:lnTo>
                <a:lnTo>
                  <a:pt x="255" y="1607"/>
                </a:lnTo>
                <a:lnTo>
                  <a:pt x="255" y="1614"/>
                </a:lnTo>
                <a:lnTo>
                  <a:pt x="257" y="1623"/>
                </a:lnTo>
                <a:lnTo>
                  <a:pt x="261" y="1635"/>
                </a:lnTo>
                <a:lnTo>
                  <a:pt x="269" y="1649"/>
                </a:lnTo>
                <a:lnTo>
                  <a:pt x="278" y="1665"/>
                </a:lnTo>
                <a:lnTo>
                  <a:pt x="292" y="1684"/>
                </a:lnTo>
                <a:lnTo>
                  <a:pt x="305" y="1706"/>
                </a:lnTo>
                <a:lnTo>
                  <a:pt x="314" y="1730"/>
                </a:lnTo>
                <a:lnTo>
                  <a:pt x="319" y="1755"/>
                </a:lnTo>
                <a:lnTo>
                  <a:pt x="322" y="1780"/>
                </a:lnTo>
                <a:lnTo>
                  <a:pt x="322" y="1805"/>
                </a:lnTo>
                <a:lnTo>
                  <a:pt x="320" y="1827"/>
                </a:lnTo>
                <a:lnTo>
                  <a:pt x="319" y="1844"/>
                </a:lnTo>
                <a:lnTo>
                  <a:pt x="319" y="1857"/>
                </a:lnTo>
                <a:lnTo>
                  <a:pt x="319" y="1879"/>
                </a:lnTo>
                <a:lnTo>
                  <a:pt x="322" y="1904"/>
                </a:lnTo>
                <a:lnTo>
                  <a:pt x="326" y="1928"/>
                </a:lnTo>
                <a:lnTo>
                  <a:pt x="335" y="1942"/>
                </a:lnTo>
                <a:lnTo>
                  <a:pt x="341" y="1947"/>
                </a:lnTo>
                <a:lnTo>
                  <a:pt x="344" y="1951"/>
                </a:lnTo>
                <a:lnTo>
                  <a:pt x="345" y="1956"/>
                </a:lnTo>
                <a:lnTo>
                  <a:pt x="350" y="1966"/>
                </a:lnTo>
                <a:lnTo>
                  <a:pt x="353" y="1984"/>
                </a:lnTo>
                <a:lnTo>
                  <a:pt x="351" y="2008"/>
                </a:lnTo>
                <a:lnTo>
                  <a:pt x="348" y="2026"/>
                </a:lnTo>
                <a:lnTo>
                  <a:pt x="345" y="2033"/>
                </a:lnTo>
                <a:lnTo>
                  <a:pt x="329" y="2041"/>
                </a:lnTo>
                <a:lnTo>
                  <a:pt x="313" y="2059"/>
                </a:lnTo>
                <a:lnTo>
                  <a:pt x="297" y="2085"/>
                </a:lnTo>
                <a:lnTo>
                  <a:pt x="282" y="2114"/>
                </a:lnTo>
                <a:lnTo>
                  <a:pt x="267" y="2142"/>
                </a:lnTo>
                <a:lnTo>
                  <a:pt x="257" y="2166"/>
                </a:lnTo>
                <a:lnTo>
                  <a:pt x="249" y="2185"/>
                </a:lnTo>
                <a:lnTo>
                  <a:pt x="247" y="2191"/>
                </a:lnTo>
                <a:lnTo>
                  <a:pt x="940" y="2191"/>
                </a:lnTo>
                <a:lnTo>
                  <a:pt x="938" y="2177"/>
                </a:lnTo>
                <a:lnTo>
                  <a:pt x="928" y="2154"/>
                </a:lnTo>
                <a:lnTo>
                  <a:pt x="917" y="2125"/>
                </a:lnTo>
                <a:lnTo>
                  <a:pt x="904" y="2095"/>
                </a:lnTo>
                <a:lnTo>
                  <a:pt x="891" y="2067"/>
                </a:lnTo>
                <a:lnTo>
                  <a:pt x="879" y="2044"/>
                </a:lnTo>
                <a:lnTo>
                  <a:pt x="870" y="2027"/>
                </a:lnTo>
                <a:lnTo>
                  <a:pt x="868" y="2021"/>
                </a:lnTo>
                <a:lnTo>
                  <a:pt x="865" y="2013"/>
                </a:lnTo>
                <a:lnTo>
                  <a:pt x="861" y="1992"/>
                </a:lnTo>
                <a:lnTo>
                  <a:pt x="859" y="1966"/>
                </a:lnTo>
                <a:lnTo>
                  <a:pt x="861" y="1942"/>
                </a:lnTo>
                <a:lnTo>
                  <a:pt x="867" y="1929"/>
                </a:lnTo>
                <a:lnTo>
                  <a:pt x="874" y="1911"/>
                </a:lnTo>
                <a:lnTo>
                  <a:pt x="886" y="1890"/>
                </a:lnTo>
                <a:lnTo>
                  <a:pt x="899" y="1868"/>
                </a:lnTo>
                <a:lnTo>
                  <a:pt x="913" y="1846"/>
                </a:lnTo>
                <a:lnTo>
                  <a:pt x="926" y="1826"/>
                </a:lnTo>
                <a:lnTo>
                  <a:pt x="938" y="1806"/>
                </a:lnTo>
                <a:lnTo>
                  <a:pt x="948" y="1792"/>
                </a:lnTo>
                <a:lnTo>
                  <a:pt x="956" y="1755"/>
                </a:lnTo>
                <a:lnTo>
                  <a:pt x="954" y="1702"/>
                </a:lnTo>
                <a:lnTo>
                  <a:pt x="950" y="1647"/>
                </a:lnTo>
                <a:lnTo>
                  <a:pt x="950" y="1609"/>
                </a:lnTo>
                <a:lnTo>
                  <a:pt x="950" y="1576"/>
                </a:lnTo>
                <a:lnTo>
                  <a:pt x="944" y="1539"/>
                </a:lnTo>
                <a:lnTo>
                  <a:pt x="936" y="1509"/>
                </a:lnTo>
                <a:lnTo>
                  <a:pt x="932" y="1498"/>
                </a:lnTo>
                <a:lnTo>
                  <a:pt x="938" y="1498"/>
                </a:lnTo>
                <a:lnTo>
                  <a:pt x="950" y="1498"/>
                </a:lnTo>
                <a:lnTo>
                  <a:pt x="970" y="1499"/>
                </a:lnTo>
                <a:lnTo>
                  <a:pt x="993" y="1500"/>
                </a:lnTo>
                <a:lnTo>
                  <a:pt x="1018" y="1502"/>
                </a:lnTo>
                <a:lnTo>
                  <a:pt x="1042" y="1502"/>
                </a:lnTo>
                <a:lnTo>
                  <a:pt x="1063" y="1503"/>
                </a:lnTo>
                <a:lnTo>
                  <a:pt x="1080" y="1504"/>
                </a:lnTo>
                <a:lnTo>
                  <a:pt x="1094" y="1504"/>
                </a:lnTo>
                <a:lnTo>
                  <a:pt x="1110" y="1500"/>
                </a:lnTo>
                <a:lnTo>
                  <a:pt x="1127" y="1494"/>
                </a:lnTo>
                <a:lnTo>
                  <a:pt x="1144" y="1486"/>
                </a:lnTo>
                <a:lnTo>
                  <a:pt x="1158" y="1478"/>
                </a:lnTo>
                <a:lnTo>
                  <a:pt x="1170" y="1472"/>
                </a:lnTo>
                <a:lnTo>
                  <a:pt x="1178" y="1467"/>
                </a:lnTo>
                <a:lnTo>
                  <a:pt x="1180" y="1465"/>
                </a:lnTo>
                <a:lnTo>
                  <a:pt x="1184" y="1429"/>
                </a:lnTo>
                <a:lnTo>
                  <a:pt x="1187" y="1429"/>
                </a:lnTo>
                <a:lnTo>
                  <a:pt x="1193" y="1427"/>
                </a:lnTo>
                <a:lnTo>
                  <a:pt x="1202" y="1425"/>
                </a:lnTo>
                <a:lnTo>
                  <a:pt x="1215" y="1421"/>
                </a:lnTo>
                <a:lnTo>
                  <a:pt x="1231" y="1416"/>
                </a:lnTo>
                <a:lnTo>
                  <a:pt x="1247" y="1411"/>
                </a:lnTo>
                <a:lnTo>
                  <a:pt x="1265" y="1405"/>
                </a:lnTo>
                <a:lnTo>
                  <a:pt x="1283" y="1397"/>
                </a:lnTo>
                <a:lnTo>
                  <a:pt x="1300" y="1389"/>
                </a:lnTo>
                <a:lnTo>
                  <a:pt x="1312" y="1380"/>
                </a:lnTo>
                <a:lnTo>
                  <a:pt x="1320" y="1371"/>
                </a:lnTo>
                <a:lnTo>
                  <a:pt x="1324" y="1361"/>
                </a:lnTo>
                <a:lnTo>
                  <a:pt x="1326" y="1350"/>
                </a:lnTo>
                <a:lnTo>
                  <a:pt x="1326" y="1340"/>
                </a:lnTo>
                <a:lnTo>
                  <a:pt x="1326" y="1330"/>
                </a:lnTo>
                <a:lnTo>
                  <a:pt x="1326" y="1319"/>
                </a:lnTo>
                <a:lnTo>
                  <a:pt x="1324" y="1305"/>
                </a:lnTo>
                <a:lnTo>
                  <a:pt x="1317" y="1287"/>
                </a:lnTo>
                <a:lnTo>
                  <a:pt x="1309" y="1265"/>
                </a:lnTo>
                <a:lnTo>
                  <a:pt x="1299" y="1242"/>
                </a:lnTo>
                <a:lnTo>
                  <a:pt x="1289" y="1221"/>
                </a:lnTo>
                <a:lnTo>
                  <a:pt x="1281" y="1203"/>
                </a:lnTo>
                <a:lnTo>
                  <a:pt x="1274" y="1192"/>
                </a:lnTo>
                <a:lnTo>
                  <a:pt x="1272" y="1186"/>
                </a:lnTo>
                <a:lnTo>
                  <a:pt x="1272" y="1185"/>
                </a:lnTo>
                <a:lnTo>
                  <a:pt x="1274" y="1181"/>
                </a:lnTo>
                <a:lnTo>
                  <a:pt x="1281" y="1175"/>
                </a:lnTo>
                <a:lnTo>
                  <a:pt x="1294" y="1162"/>
                </a:lnTo>
                <a:lnTo>
                  <a:pt x="1299" y="1153"/>
                </a:lnTo>
                <a:lnTo>
                  <a:pt x="1300" y="1143"/>
                </a:lnTo>
                <a:lnTo>
                  <a:pt x="1296" y="1131"/>
                </a:lnTo>
                <a:lnTo>
                  <a:pt x="1291" y="1119"/>
                </a:lnTo>
                <a:lnTo>
                  <a:pt x="1285" y="1109"/>
                </a:lnTo>
                <a:lnTo>
                  <a:pt x="1278" y="1101"/>
                </a:lnTo>
                <a:lnTo>
                  <a:pt x="1273" y="1096"/>
                </a:lnTo>
                <a:lnTo>
                  <a:pt x="1272" y="1094"/>
                </a:lnTo>
                <a:lnTo>
                  <a:pt x="1334" y="1126"/>
                </a:lnTo>
                <a:lnTo>
                  <a:pt x="1335" y="1127"/>
                </a:lnTo>
                <a:lnTo>
                  <a:pt x="1340" y="1128"/>
                </a:lnTo>
                <a:lnTo>
                  <a:pt x="1348" y="1132"/>
                </a:lnTo>
                <a:lnTo>
                  <a:pt x="1357" y="1136"/>
                </a:lnTo>
                <a:lnTo>
                  <a:pt x="1366" y="1141"/>
                </a:lnTo>
                <a:lnTo>
                  <a:pt x="1374" y="1145"/>
                </a:lnTo>
                <a:lnTo>
                  <a:pt x="1382" y="1150"/>
                </a:lnTo>
                <a:lnTo>
                  <a:pt x="1387" y="1154"/>
                </a:lnTo>
                <a:lnTo>
                  <a:pt x="1397" y="1163"/>
                </a:lnTo>
                <a:lnTo>
                  <a:pt x="1407" y="1174"/>
                </a:lnTo>
                <a:lnTo>
                  <a:pt x="1416" y="1188"/>
                </a:lnTo>
                <a:lnTo>
                  <a:pt x="1419" y="1205"/>
                </a:lnTo>
                <a:lnTo>
                  <a:pt x="1420" y="1234"/>
                </a:lnTo>
                <a:lnTo>
                  <a:pt x="1424" y="1257"/>
                </a:lnTo>
                <a:lnTo>
                  <a:pt x="1431" y="1274"/>
                </a:lnTo>
                <a:lnTo>
                  <a:pt x="1437" y="1287"/>
                </a:lnTo>
                <a:lnTo>
                  <a:pt x="1445" y="1295"/>
                </a:lnTo>
                <a:lnTo>
                  <a:pt x="1450" y="1300"/>
                </a:lnTo>
                <a:lnTo>
                  <a:pt x="1455" y="1303"/>
                </a:lnTo>
                <a:lnTo>
                  <a:pt x="1456" y="1303"/>
                </a:lnTo>
                <a:lnTo>
                  <a:pt x="1497" y="1277"/>
                </a:lnTo>
                <a:lnTo>
                  <a:pt x="1500" y="1272"/>
                </a:lnTo>
                <a:lnTo>
                  <a:pt x="1508" y="1257"/>
                </a:lnTo>
                <a:lnTo>
                  <a:pt x="1516" y="1236"/>
                </a:lnTo>
                <a:lnTo>
                  <a:pt x="1522" y="1207"/>
                </a:lnTo>
                <a:lnTo>
                  <a:pt x="1524" y="1174"/>
                </a:lnTo>
                <a:lnTo>
                  <a:pt x="1515" y="1134"/>
                </a:lnTo>
                <a:lnTo>
                  <a:pt x="1493" y="1092"/>
                </a:lnTo>
                <a:lnTo>
                  <a:pt x="1455" y="1047"/>
                </a:lnTo>
                <a:close/>
              </a:path>
            </a:pathLst>
          </a:custGeom>
          <a:solidFill>
            <a:schemeClr val="accent4">
              <a:lumMod val="60000"/>
              <a:lumOff val="40000"/>
            </a:schemeClr>
          </a:solidFill>
          <a:ln>
            <a:noFill/>
          </a:ln>
          <a:effectLst>
            <a:outerShdw dist="63500" algn="ctr" rotWithShape="0">
              <a:srgbClr val="B2B2B2">
                <a:alpha val="50000"/>
              </a:srgbClr>
            </a:outerShdw>
          </a:effectLst>
        </p:spPr>
        <p:txBody>
          <a:bodyPr/>
          <a:lstStyle/>
          <a:p>
            <a:endParaRPr lang="ja-JP" altLang="en-US"/>
          </a:p>
        </p:txBody>
      </p:sp>
      <p:sp>
        <p:nvSpPr>
          <p:cNvPr id="93190" name="Oval 6"/>
          <p:cNvSpPr>
            <a:spLocks noChangeArrowheads="1"/>
          </p:cNvSpPr>
          <p:nvPr/>
        </p:nvSpPr>
        <p:spPr bwMode="auto">
          <a:xfrm>
            <a:off x="937376" y="855544"/>
            <a:ext cx="3600000" cy="1943100"/>
          </a:xfrm>
          <a:prstGeom prst="rect">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b="1" dirty="0">
                <a:solidFill>
                  <a:srgbClr val="008000"/>
                </a:solidFill>
                <a:latin typeface="+mn-ea"/>
                <a:ea typeface="+mn-ea"/>
              </a:rPr>
              <a:t>人間的</a:t>
            </a:r>
            <a:endParaRPr lang="en-US" altLang="ja-JP" sz="4000" b="1" dirty="0">
              <a:solidFill>
                <a:srgbClr val="008000"/>
              </a:solidFill>
              <a:latin typeface="+mn-ea"/>
              <a:ea typeface="+mn-ea"/>
            </a:endParaRPr>
          </a:p>
          <a:p>
            <a:pPr eaLnBrk="1" hangingPunct="1">
              <a:spcBef>
                <a:spcPct val="0"/>
              </a:spcBef>
              <a:buFontTx/>
              <a:buNone/>
            </a:pPr>
            <a:r>
              <a:rPr lang="ja-JP" altLang="en-US" b="1" dirty="0">
                <a:latin typeface="+mn-ea"/>
                <a:ea typeface="+mn-ea"/>
              </a:rPr>
              <a:t>母親になれる力</a:t>
            </a:r>
          </a:p>
        </p:txBody>
      </p:sp>
      <p:sp>
        <p:nvSpPr>
          <p:cNvPr id="93191" name="Oval 7"/>
          <p:cNvSpPr>
            <a:spLocks noChangeArrowheads="1"/>
          </p:cNvSpPr>
          <p:nvPr/>
        </p:nvSpPr>
        <p:spPr bwMode="auto">
          <a:xfrm>
            <a:off x="937376" y="2327276"/>
            <a:ext cx="5658789" cy="1943100"/>
          </a:xfrm>
          <a:prstGeom prst="rect">
            <a:avLst/>
          </a:prstGeom>
          <a:noFill/>
          <a:ln>
            <a:noFill/>
          </a:ln>
        </p:spPr>
        <p:txBody>
          <a:bodyPr wrap="none" lIns="9000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b="1" dirty="0">
                <a:solidFill>
                  <a:srgbClr val="008000"/>
                </a:solidFill>
                <a:latin typeface="+mn-ea"/>
                <a:ea typeface="+mn-ea"/>
              </a:rPr>
              <a:t>精神的</a:t>
            </a:r>
            <a:endParaRPr lang="en-US" altLang="ja-JP" sz="4000" b="1" dirty="0">
              <a:solidFill>
                <a:srgbClr val="008000"/>
              </a:solidFill>
              <a:latin typeface="+mn-ea"/>
              <a:ea typeface="+mn-ea"/>
            </a:endParaRPr>
          </a:p>
          <a:p>
            <a:pPr eaLnBrk="1" hangingPunct="1">
              <a:spcBef>
                <a:spcPct val="0"/>
              </a:spcBef>
              <a:buFontTx/>
              <a:buNone/>
            </a:pPr>
            <a:r>
              <a:rPr lang="ja-JP" altLang="en-US" b="1" dirty="0">
                <a:latin typeface="+mn-ea"/>
                <a:ea typeface="+mn-ea"/>
              </a:rPr>
              <a:t>愛情豊かに子供の教育ができる</a:t>
            </a:r>
          </a:p>
        </p:txBody>
      </p:sp>
      <p:sp>
        <p:nvSpPr>
          <p:cNvPr id="93192" name="Oval 8"/>
          <p:cNvSpPr>
            <a:spLocks noChangeArrowheads="1"/>
          </p:cNvSpPr>
          <p:nvPr/>
        </p:nvSpPr>
        <p:spPr bwMode="auto">
          <a:xfrm>
            <a:off x="937376" y="5270739"/>
            <a:ext cx="3974691" cy="1943100"/>
          </a:xfrm>
          <a:prstGeom prst="rect">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b="1" dirty="0">
                <a:solidFill>
                  <a:srgbClr val="008000"/>
                </a:solidFill>
                <a:latin typeface="+mn-ea"/>
                <a:ea typeface="+mn-ea"/>
              </a:rPr>
              <a:t>社会的</a:t>
            </a:r>
            <a:endParaRPr lang="en-US" altLang="ja-JP" sz="4000" b="1" dirty="0">
              <a:solidFill>
                <a:srgbClr val="008000"/>
              </a:solidFill>
              <a:latin typeface="+mn-ea"/>
              <a:ea typeface="+mn-ea"/>
            </a:endParaRPr>
          </a:p>
          <a:p>
            <a:pPr eaLnBrk="1" hangingPunct="1">
              <a:spcBef>
                <a:spcPct val="0"/>
              </a:spcBef>
              <a:buFontTx/>
              <a:buNone/>
            </a:pPr>
            <a:r>
              <a:rPr lang="ja-JP" altLang="en-US" b="1" dirty="0">
                <a:latin typeface="+mn-ea"/>
                <a:ea typeface="+mn-ea"/>
              </a:rPr>
              <a:t>家庭以外とのおつきあい</a:t>
            </a:r>
          </a:p>
        </p:txBody>
      </p:sp>
      <p:sp>
        <p:nvSpPr>
          <p:cNvPr id="93193" name="Oval 9"/>
          <p:cNvSpPr>
            <a:spLocks noChangeArrowheads="1"/>
          </p:cNvSpPr>
          <p:nvPr/>
        </p:nvSpPr>
        <p:spPr bwMode="auto">
          <a:xfrm>
            <a:off x="937376" y="3799008"/>
            <a:ext cx="3600000" cy="1943100"/>
          </a:xfrm>
          <a:prstGeom prst="rect">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b="1" dirty="0">
                <a:solidFill>
                  <a:srgbClr val="008000"/>
                </a:solidFill>
                <a:latin typeface="+mn-ea"/>
                <a:ea typeface="+mn-ea"/>
              </a:rPr>
              <a:t>経済的</a:t>
            </a:r>
            <a:endParaRPr lang="en-US" altLang="ja-JP" sz="4000" b="1" dirty="0">
              <a:solidFill>
                <a:srgbClr val="008000"/>
              </a:solidFill>
              <a:latin typeface="+mn-ea"/>
              <a:ea typeface="+mn-ea"/>
            </a:endParaRPr>
          </a:p>
          <a:p>
            <a:pPr eaLnBrk="1" hangingPunct="1">
              <a:spcBef>
                <a:spcPct val="0"/>
              </a:spcBef>
              <a:buFontTx/>
              <a:buNone/>
            </a:pPr>
            <a:r>
              <a:rPr lang="ja-JP" altLang="en-US" b="1" dirty="0">
                <a:latin typeface="+mn-ea"/>
                <a:ea typeface="+mn-ea"/>
              </a:rPr>
              <a:t>お金の問題</a:t>
            </a:r>
          </a:p>
        </p:txBody>
      </p:sp>
      <p:sp>
        <p:nvSpPr>
          <p:cNvPr id="132106" name="Oval 10"/>
          <p:cNvSpPr>
            <a:spLocks noChangeArrowheads="1"/>
          </p:cNvSpPr>
          <p:nvPr/>
        </p:nvSpPr>
        <p:spPr bwMode="auto">
          <a:xfrm>
            <a:off x="3401220" y="2555876"/>
            <a:ext cx="4751387" cy="32035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800" b="1">
              <a:solidFill>
                <a:srgbClr val="D60093"/>
              </a:solidFill>
              <a:latin typeface="Calibri" panose="020F0502020204030204" pitchFamily="34" charset="0"/>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AB555DA7-DA48-4DB1-BAB7-7FAF42A794D4}"/>
              </a:ext>
            </a:extLst>
          </p:cNvPr>
          <p:cNvGrpSpPr/>
          <p:nvPr/>
        </p:nvGrpSpPr>
        <p:grpSpPr>
          <a:xfrm>
            <a:off x="406945" y="306442"/>
            <a:ext cx="427497" cy="415776"/>
            <a:chOff x="683170" y="525517"/>
            <a:chExt cx="427497" cy="415776"/>
          </a:xfrm>
        </p:grpSpPr>
        <p:sp>
          <p:nvSpPr>
            <p:cNvPr id="13" name="四角形: 角を丸くする 12">
              <a:extLst>
                <a:ext uri="{FF2B5EF4-FFF2-40B4-BE49-F238E27FC236}">
                  <a16:creationId xmlns:a16="http://schemas.microsoft.com/office/drawing/2014/main" id="{69574E66-AAA1-472A-9BCF-2A40D8772EE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01D6108-62DB-4054-AFD5-98649B1D236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AB77BAAA-0914-4E38-9B82-C96C5BD3845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0CA3E3F-A4AD-4894-9CB5-D97A72C2921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タイトル 1">
            <a:extLst>
              <a:ext uri="{FF2B5EF4-FFF2-40B4-BE49-F238E27FC236}">
                <a16:creationId xmlns:a16="http://schemas.microsoft.com/office/drawing/2014/main" id="{C995C47D-5A0D-49AF-90BE-89BD59766863}"/>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親になるということ</a:t>
            </a:r>
          </a:p>
        </p:txBody>
      </p:sp>
    </p:spTree>
    <p:extLst>
      <p:ext uri="{BB962C8B-B14F-4D97-AF65-F5344CB8AC3E}">
        <p14:creationId xmlns:p14="http://schemas.microsoft.com/office/powerpoint/2010/main" val="1617164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fade">
                                      <p:cBhvr>
                                        <p:cTn id="7" dur="1000"/>
                                        <p:tgtEl>
                                          <p:spTgt spid="9319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3191"/>
                                        </p:tgtEl>
                                        <p:attrNameLst>
                                          <p:attrName>style.visibility</p:attrName>
                                        </p:attrNameLst>
                                      </p:cBhvr>
                                      <p:to>
                                        <p:strVal val="visible"/>
                                      </p:to>
                                    </p:set>
                                    <p:animEffect transition="in" filter="fade">
                                      <p:cBhvr>
                                        <p:cTn id="11" dur="1000"/>
                                        <p:tgtEl>
                                          <p:spTgt spid="93191"/>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3193"/>
                                        </p:tgtEl>
                                        <p:attrNameLst>
                                          <p:attrName>style.visibility</p:attrName>
                                        </p:attrNameLst>
                                      </p:cBhvr>
                                      <p:to>
                                        <p:strVal val="visible"/>
                                      </p:to>
                                    </p:set>
                                    <p:animEffect transition="in" filter="fade">
                                      <p:cBhvr>
                                        <p:cTn id="15" dur="1000"/>
                                        <p:tgtEl>
                                          <p:spTgt spid="93193"/>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3192"/>
                                        </p:tgtEl>
                                        <p:attrNameLst>
                                          <p:attrName>style.visibility</p:attrName>
                                        </p:attrNameLst>
                                      </p:cBhvr>
                                      <p:to>
                                        <p:strVal val="visible"/>
                                      </p:to>
                                    </p:set>
                                    <p:animEffect transition="in" filter="fade">
                                      <p:cBhvr>
                                        <p:cTn id="19" dur="1000"/>
                                        <p:tgtEl>
                                          <p:spTgt spid="9319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93186"/>
                                        </p:tgtEl>
                                        <p:attrNameLst>
                                          <p:attrName>style.visibility</p:attrName>
                                        </p:attrNameLst>
                                      </p:cBhvr>
                                      <p:to>
                                        <p:strVal val="visible"/>
                                      </p:to>
                                    </p:set>
                                    <p:animEffect transition="in" filter="fade">
                                      <p:cBhvr>
                                        <p:cTn id="22" dur="30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90" grpId="0"/>
      <p:bldP spid="93191" grpId="0"/>
      <p:bldP spid="93192" grpId="0"/>
      <p:bldP spid="931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descr="[フリー画像] 自然・風景, 天体・宇宙, 銀河・星雲・星団, 2011090519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8" y="0"/>
            <a:ext cx="1116713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a:extLst>
              <a:ext uri="{FF2B5EF4-FFF2-40B4-BE49-F238E27FC236}">
                <a16:creationId xmlns:a16="http://schemas.microsoft.com/office/drawing/2014/main" id="{F8E488CA-60E0-4AC5-9F2B-C831E69AFCCA}"/>
              </a:ext>
            </a:extLst>
          </p:cNvPr>
          <p:cNvSpPr>
            <a:spLocks noGrp="1"/>
          </p:cNvSpPr>
          <p:nvPr>
            <p:ph type="title"/>
          </p:nvPr>
        </p:nvSpPr>
        <p:spPr>
          <a:xfrm>
            <a:off x="2032537" y="1126765"/>
            <a:ext cx="6626737" cy="1223963"/>
          </a:xfrm>
        </p:spPr>
        <p:txBody>
          <a:bodyPr/>
          <a:lstStyle/>
          <a:p>
            <a:pPr algn="ctr"/>
            <a:r>
              <a:rPr lang="ja-JP" altLang="en-US" sz="6000" b="1" dirty="0">
                <a:solidFill>
                  <a:schemeClr val="bg1"/>
                </a:solidFill>
                <a:effectLst>
                  <a:outerShdw blurRad="38100" dist="38100" dir="2700000" algn="tl">
                    <a:srgbClr val="000000">
                      <a:alpha val="43137"/>
                    </a:srgbClr>
                  </a:outerShdw>
                </a:effectLst>
                <a:latin typeface="+mn-ea"/>
                <a:ea typeface="+mn-ea"/>
              </a:rPr>
              <a:t>この大宇宙には</a:t>
            </a:r>
          </a:p>
        </p:txBody>
      </p:sp>
      <p:sp>
        <p:nvSpPr>
          <p:cNvPr id="15" name="コンテンツ プレースホルダ 2">
            <a:extLst>
              <a:ext uri="{FF2B5EF4-FFF2-40B4-BE49-F238E27FC236}">
                <a16:creationId xmlns:a16="http://schemas.microsoft.com/office/drawing/2014/main" id="{49725510-B1CC-4C25-B723-04221ECC2FEB}"/>
              </a:ext>
            </a:extLst>
          </p:cNvPr>
          <p:cNvSpPr>
            <a:spLocks noGrp="1"/>
          </p:cNvSpPr>
          <p:nvPr>
            <p:ph idx="1"/>
          </p:nvPr>
        </p:nvSpPr>
        <p:spPr>
          <a:xfrm>
            <a:off x="1169884" y="2362455"/>
            <a:ext cx="8352043" cy="1084800"/>
          </a:xfrm>
        </p:spPr>
        <p:txBody>
          <a:bodyPr>
            <a:noAutofit/>
          </a:bodyPr>
          <a:lstStyle/>
          <a:p>
            <a:pPr algn="ctr">
              <a:buFontTx/>
              <a:buNone/>
            </a:pPr>
            <a:r>
              <a:rPr lang="ja-JP" altLang="en-US" sz="7200" b="1" dirty="0">
                <a:solidFill>
                  <a:srgbClr val="FFFF00"/>
                </a:solidFill>
                <a:latin typeface="+mn-ea"/>
              </a:rPr>
              <a:t>約</a:t>
            </a:r>
            <a:r>
              <a:rPr lang="en-US" altLang="ja-JP" sz="7200" b="1" dirty="0">
                <a:solidFill>
                  <a:srgbClr val="FFFF00"/>
                </a:solidFill>
                <a:latin typeface="+mn-ea"/>
              </a:rPr>
              <a:t>4</a:t>
            </a:r>
            <a:r>
              <a:rPr lang="ja-JP" altLang="en-US" sz="7200" b="1" dirty="0">
                <a:solidFill>
                  <a:srgbClr val="FFFF00"/>
                </a:solidFill>
                <a:latin typeface="+mn-ea"/>
              </a:rPr>
              <a:t>兆</a:t>
            </a:r>
            <a:r>
              <a:rPr lang="ja-JP" altLang="en-US" sz="7200" b="1" dirty="0">
                <a:solidFill>
                  <a:schemeClr val="bg1"/>
                </a:solidFill>
                <a:effectLst>
                  <a:outerShdw blurRad="38100" dist="38100" dir="2700000" algn="tl">
                    <a:srgbClr val="000000">
                      <a:alpha val="43137"/>
                    </a:srgbClr>
                  </a:outerShdw>
                </a:effectLst>
                <a:latin typeface="+mn-ea"/>
              </a:rPr>
              <a:t>の惑星がある</a:t>
            </a:r>
          </a:p>
        </p:txBody>
      </p:sp>
    </p:spTree>
    <p:extLst>
      <p:ext uri="{BB962C8B-B14F-4D97-AF65-F5344CB8AC3E}">
        <p14:creationId xmlns:p14="http://schemas.microsoft.com/office/powerpoint/2010/main" val="18088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5588343" y="4383995"/>
            <a:ext cx="4038600" cy="2116138"/>
          </a:xfrm>
          <a:prstGeom prst="rect">
            <a:avLst/>
          </a:prstGeom>
          <a:noFill/>
          <a:ln w="9525">
            <a:noFill/>
            <a:miter lim="800000"/>
            <a:headEnd/>
            <a:tailEnd/>
          </a:ln>
        </p:spPr>
        <p:txBody>
          <a:bodyPr/>
          <a:lstStyle/>
          <a:p>
            <a:pPr marL="342900" indent="-342900">
              <a:spcBef>
                <a:spcPct val="20000"/>
              </a:spcBef>
              <a:buClr>
                <a:srgbClr val="FF66FF"/>
              </a:buClr>
              <a:buFont typeface="Arial" pitchFamily="34" charset="0"/>
              <a:buChar char="•"/>
            </a:pPr>
            <a:endParaRPr lang="ja-JP" altLang="en-US" sz="2400" b="1">
              <a:latin typeface="+mn-ea"/>
            </a:endParaRPr>
          </a:p>
        </p:txBody>
      </p:sp>
      <p:sp>
        <p:nvSpPr>
          <p:cNvPr id="80908" name="Rectangle 12"/>
          <p:cNvSpPr>
            <a:spLocks/>
          </p:cNvSpPr>
          <p:nvPr/>
        </p:nvSpPr>
        <p:spPr bwMode="auto">
          <a:xfrm>
            <a:off x="915754" y="957263"/>
            <a:ext cx="6707188" cy="431800"/>
          </a:xfrm>
          <a:prstGeom prst="rect">
            <a:avLst/>
          </a:prstGeom>
          <a:noFill/>
          <a:ln w="9525">
            <a:noFill/>
            <a:miter lim="800000"/>
            <a:headEnd/>
            <a:tailEnd/>
          </a:ln>
        </p:spPr>
        <p:txBody>
          <a:bodyPr anchor="ctr"/>
          <a:lstStyle/>
          <a:p>
            <a:pPr>
              <a:spcAft>
                <a:spcPct val="50000"/>
              </a:spcAft>
              <a:buClr>
                <a:schemeClr val="tx1"/>
              </a:buClr>
              <a:buFont typeface="Wingdings" pitchFamily="2" charset="2"/>
              <a:buNone/>
            </a:pPr>
            <a:r>
              <a:rPr lang="en-US" altLang="ja-JP" sz="2600" b="1" dirty="0">
                <a:solidFill>
                  <a:schemeClr val="accent2">
                    <a:lumMod val="75000"/>
                  </a:schemeClr>
                </a:solidFill>
                <a:latin typeface="+mn-ea"/>
              </a:rPr>
              <a:t>S</a:t>
            </a:r>
            <a:r>
              <a:rPr lang="en-US" altLang="ja-JP" sz="2600" b="1" dirty="0">
                <a:latin typeface="+mn-ea"/>
              </a:rPr>
              <a:t>exually  </a:t>
            </a:r>
            <a:r>
              <a:rPr lang="en-US" altLang="ja-JP" sz="2600" b="1" dirty="0">
                <a:solidFill>
                  <a:schemeClr val="accent2">
                    <a:lumMod val="75000"/>
                  </a:schemeClr>
                </a:solidFill>
                <a:latin typeface="+mn-ea"/>
              </a:rPr>
              <a:t>T</a:t>
            </a:r>
            <a:r>
              <a:rPr lang="en-US" altLang="ja-JP" sz="2600" b="1" dirty="0">
                <a:latin typeface="+mn-ea"/>
              </a:rPr>
              <a:t>ransmitted  </a:t>
            </a:r>
            <a:r>
              <a:rPr lang="en-US" altLang="ja-JP" sz="2600" b="1" dirty="0">
                <a:solidFill>
                  <a:schemeClr val="accent2">
                    <a:lumMod val="75000"/>
                  </a:schemeClr>
                </a:solidFill>
                <a:latin typeface="+mn-ea"/>
              </a:rPr>
              <a:t>I</a:t>
            </a:r>
            <a:r>
              <a:rPr lang="en-US" altLang="ja-JP" sz="2600" b="1" dirty="0">
                <a:latin typeface="+mn-ea"/>
              </a:rPr>
              <a:t>nfection</a:t>
            </a:r>
            <a:r>
              <a:rPr lang="ja-JP" altLang="en-US" sz="2600" b="1" dirty="0">
                <a:latin typeface="+mn-ea"/>
              </a:rPr>
              <a:t>（</a:t>
            </a:r>
            <a:r>
              <a:rPr lang="en-US" altLang="ja-JP" sz="2600" b="1" dirty="0">
                <a:latin typeface="+mn-ea"/>
              </a:rPr>
              <a:t>STI</a:t>
            </a:r>
            <a:r>
              <a:rPr lang="ja-JP" altLang="en-US" sz="2600" b="1" dirty="0">
                <a:latin typeface="+mn-ea"/>
              </a:rPr>
              <a:t>）</a:t>
            </a:r>
          </a:p>
        </p:txBody>
      </p:sp>
      <p:sp>
        <p:nvSpPr>
          <p:cNvPr id="55313" name="AutoShape 6"/>
          <p:cNvSpPr>
            <a:spLocks noChangeArrowheads="1"/>
          </p:cNvSpPr>
          <p:nvPr/>
        </p:nvSpPr>
        <p:spPr bwMode="auto">
          <a:xfrm>
            <a:off x="1013727" y="1687968"/>
            <a:ext cx="4189413" cy="2232000"/>
          </a:xfrm>
          <a:prstGeom prst="roundRect">
            <a:avLst>
              <a:gd name="adj" fmla="val 12486"/>
            </a:avLst>
          </a:prstGeom>
          <a:solidFill>
            <a:schemeClr val="bg1">
              <a:lumMod val="85000"/>
            </a:schemeClr>
          </a:solidFill>
          <a:ln w="57150">
            <a:noFill/>
            <a:round/>
            <a:headEnd/>
            <a:tailEnd/>
          </a:ln>
        </p:spPr>
        <p:txBody>
          <a:bodyPr wrap="none" lIns="180000" rIns="180000" anchor="t"/>
          <a:lstStyle/>
          <a:p>
            <a:pPr algn="ctr">
              <a:lnSpc>
                <a:spcPct val="130000"/>
              </a:lnSpc>
            </a:pPr>
            <a:r>
              <a:rPr lang="en-US" altLang="ja-JP" sz="3200" b="1" kern="10" dirty="0">
                <a:ln w="9525">
                  <a:noFill/>
                  <a:round/>
                  <a:headEnd/>
                  <a:tailEnd/>
                </a:ln>
                <a:solidFill>
                  <a:schemeClr val="accent2">
                    <a:lumMod val="75000"/>
                  </a:schemeClr>
                </a:solidFill>
                <a:latin typeface="+mn-ea"/>
              </a:rPr>
              <a:t>HIV</a:t>
            </a:r>
            <a:r>
              <a:rPr lang="ja-JP" altLang="en-US" sz="3200" b="1" kern="10" dirty="0">
                <a:ln w="9525">
                  <a:noFill/>
                  <a:round/>
                  <a:headEnd/>
                  <a:tailEnd/>
                </a:ln>
                <a:solidFill>
                  <a:schemeClr val="accent2">
                    <a:lumMod val="75000"/>
                  </a:schemeClr>
                </a:solidFill>
                <a:latin typeface="+mn-ea"/>
              </a:rPr>
              <a:t>感染症（</a:t>
            </a:r>
            <a:r>
              <a:rPr lang="en-US" altLang="ja-JP" sz="3200" b="1" kern="10" dirty="0">
                <a:ln w="9525">
                  <a:noFill/>
                  <a:round/>
                  <a:headEnd/>
                  <a:tailEnd/>
                </a:ln>
                <a:solidFill>
                  <a:schemeClr val="accent2">
                    <a:lumMod val="75000"/>
                  </a:schemeClr>
                </a:solidFill>
                <a:latin typeface="+mn-ea"/>
              </a:rPr>
              <a:t>AIDS</a:t>
            </a:r>
            <a:r>
              <a:rPr lang="ja-JP" altLang="en-US" sz="3200" b="1" kern="10" dirty="0">
                <a:ln w="9525">
                  <a:noFill/>
                  <a:round/>
                  <a:headEnd/>
                  <a:tailEnd/>
                </a:ln>
                <a:solidFill>
                  <a:schemeClr val="accent2">
                    <a:lumMod val="75000"/>
                  </a:schemeClr>
                </a:solidFill>
                <a:latin typeface="+mn-ea"/>
              </a:rPr>
              <a:t>）</a:t>
            </a:r>
          </a:p>
          <a:p>
            <a:pPr>
              <a:lnSpc>
                <a:spcPct val="130000"/>
              </a:lnSpc>
              <a:buSzPct val="80000"/>
              <a:buFont typeface="Wingdings" pitchFamily="2" charset="2"/>
              <a:buChar char="l"/>
            </a:pPr>
            <a:r>
              <a:rPr lang="ja-JP" altLang="en-US" sz="2000" b="1" dirty="0">
                <a:latin typeface="+mn-ea"/>
              </a:rPr>
              <a:t> 感染初期：風邪のような症状</a:t>
            </a:r>
          </a:p>
          <a:p>
            <a:pPr>
              <a:lnSpc>
                <a:spcPct val="130000"/>
              </a:lnSpc>
              <a:buSzPct val="80000"/>
              <a:buFont typeface="Wingdings" pitchFamily="2" charset="2"/>
              <a:buChar char="l"/>
            </a:pPr>
            <a:r>
              <a:rPr lang="ja-JP" altLang="en-US" sz="2000" b="1" dirty="0">
                <a:latin typeface="+mn-ea"/>
              </a:rPr>
              <a:t> 数年間の潜伏期</a:t>
            </a:r>
          </a:p>
          <a:p>
            <a:pPr>
              <a:lnSpc>
                <a:spcPct val="130000"/>
              </a:lnSpc>
              <a:buSzPct val="80000"/>
              <a:buFont typeface="Wingdings" pitchFamily="2" charset="2"/>
              <a:buChar char="l"/>
            </a:pPr>
            <a:r>
              <a:rPr lang="ja-JP" altLang="en-US" sz="2000" b="1" dirty="0">
                <a:latin typeface="+mn-ea"/>
              </a:rPr>
              <a:t> カリニ肺炎、カボジ肉腫</a:t>
            </a:r>
          </a:p>
        </p:txBody>
      </p:sp>
      <p:sp>
        <p:nvSpPr>
          <p:cNvPr id="55312" name="WordArt 15"/>
          <p:cNvSpPr>
            <a:spLocks noChangeArrowheads="1" noChangeShapeType="1" noTextEdit="1"/>
          </p:cNvSpPr>
          <p:nvPr/>
        </p:nvSpPr>
        <p:spPr bwMode="auto">
          <a:xfrm>
            <a:off x="5882545" y="3402467"/>
            <a:ext cx="2879725" cy="431800"/>
          </a:xfrm>
          <a:prstGeom prst="rect">
            <a:avLst/>
          </a:prstGeom>
        </p:spPr>
        <p:txBody>
          <a:bodyPr wrap="none" fromWordArt="1">
            <a:prstTxWarp prst="textPlain">
              <a:avLst>
                <a:gd name="adj" fmla="val 50000"/>
              </a:avLst>
            </a:prstTxWarp>
          </a:bodyPr>
          <a:lstStyle/>
          <a:p>
            <a:endParaRPr lang="ja-JP" altLang="en-US" sz="2400" b="1" kern="10" dirty="0">
              <a:ln w="9525">
                <a:noFill/>
                <a:round/>
                <a:headEnd/>
                <a:tailEnd/>
              </a:ln>
              <a:solidFill>
                <a:srgbClr val="800000"/>
              </a:solidFill>
              <a:latin typeface="+mn-ea"/>
            </a:endParaRPr>
          </a:p>
        </p:txBody>
      </p:sp>
      <p:grpSp>
        <p:nvGrpSpPr>
          <p:cNvPr id="19" name="グループ化 18">
            <a:extLst>
              <a:ext uri="{FF2B5EF4-FFF2-40B4-BE49-F238E27FC236}">
                <a16:creationId xmlns:a16="http://schemas.microsoft.com/office/drawing/2014/main" id="{391E409A-0FB7-4193-968B-7FEB604234B3}"/>
              </a:ext>
            </a:extLst>
          </p:cNvPr>
          <p:cNvGrpSpPr/>
          <p:nvPr/>
        </p:nvGrpSpPr>
        <p:grpSpPr>
          <a:xfrm>
            <a:off x="406945" y="306442"/>
            <a:ext cx="427497" cy="415776"/>
            <a:chOff x="683170" y="525517"/>
            <a:chExt cx="427497" cy="415776"/>
          </a:xfrm>
        </p:grpSpPr>
        <p:sp>
          <p:nvSpPr>
            <p:cNvPr id="20" name="四角形: 角を丸くする 19">
              <a:extLst>
                <a:ext uri="{FF2B5EF4-FFF2-40B4-BE49-F238E27FC236}">
                  <a16:creationId xmlns:a16="http://schemas.microsoft.com/office/drawing/2014/main" id="{682B998C-7D3D-47E4-A256-B9B52C6F4EA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9926C687-0050-40DC-91F0-40022156DE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40408637-4F57-4F50-9B71-AC731400F8B6}"/>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177EDB3E-5C8D-4510-A796-5D83917586E1}"/>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タイトル 1">
            <a:extLst>
              <a:ext uri="{FF2B5EF4-FFF2-40B4-BE49-F238E27FC236}">
                <a16:creationId xmlns:a16="http://schemas.microsoft.com/office/drawing/2014/main" id="{D03AE2D6-8779-484C-A7F6-1D79BF58A359}"/>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性感染症</a:t>
            </a:r>
          </a:p>
        </p:txBody>
      </p:sp>
      <p:sp>
        <p:nvSpPr>
          <p:cNvPr id="25" name="AutoShape 6">
            <a:extLst>
              <a:ext uri="{FF2B5EF4-FFF2-40B4-BE49-F238E27FC236}">
                <a16:creationId xmlns:a16="http://schemas.microsoft.com/office/drawing/2014/main" id="{D2B29EA7-38E8-44AC-BCCD-3A8C446F48A4}"/>
              </a:ext>
            </a:extLst>
          </p:cNvPr>
          <p:cNvSpPr>
            <a:spLocks noChangeArrowheads="1"/>
          </p:cNvSpPr>
          <p:nvPr/>
        </p:nvSpPr>
        <p:spPr bwMode="auto">
          <a:xfrm>
            <a:off x="5652000" y="1697515"/>
            <a:ext cx="4189413" cy="2232000"/>
          </a:xfrm>
          <a:prstGeom prst="roundRect">
            <a:avLst>
              <a:gd name="adj" fmla="val 12486"/>
            </a:avLst>
          </a:prstGeom>
          <a:solidFill>
            <a:schemeClr val="bg1">
              <a:lumMod val="85000"/>
            </a:schemeClr>
          </a:solidFill>
          <a:ln w="57150">
            <a:noFill/>
            <a:round/>
            <a:headEnd/>
            <a:tailEnd/>
          </a:ln>
        </p:spPr>
        <p:txBody>
          <a:bodyPr wrap="none" lIns="360000" rIns="360000" anchor="t"/>
          <a:lstStyle/>
          <a:p>
            <a:pPr algn="ctr">
              <a:lnSpc>
                <a:spcPct val="130000"/>
              </a:lnSpc>
            </a:pPr>
            <a:r>
              <a:rPr lang="ja-JP" altLang="en-US" sz="3200" b="1" kern="10" dirty="0">
                <a:ln w="9525">
                  <a:noFill/>
                  <a:round/>
                  <a:headEnd/>
                  <a:tailEnd/>
                </a:ln>
                <a:solidFill>
                  <a:schemeClr val="accent2">
                    <a:lumMod val="75000"/>
                  </a:schemeClr>
                </a:solidFill>
                <a:latin typeface="+mn-ea"/>
              </a:rPr>
              <a:t>性器ヘルペス</a:t>
            </a:r>
          </a:p>
          <a:p>
            <a:pPr>
              <a:lnSpc>
                <a:spcPct val="130000"/>
              </a:lnSpc>
              <a:buSzPct val="80000"/>
              <a:buFont typeface="Wingdings" pitchFamily="2" charset="2"/>
              <a:buChar char="l"/>
            </a:pPr>
            <a:r>
              <a:rPr lang="ja-JP" altLang="en-US" sz="2000" b="1" dirty="0">
                <a:latin typeface="+mn-ea"/>
              </a:rPr>
              <a:t> 外陰に軽いかゆみ</a:t>
            </a:r>
          </a:p>
          <a:p>
            <a:pPr>
              <a:lnSpc>
                <a:spcPct val="130000"/>
              </a:lnSpc>
              <a:buSzPct val="80000"/>
              <a:buFont typeface="Wingdings" pitchFamily="2" charset="2"/>
              <a:buChar char="l"/>
            </a:pPr>
            <a:r>
              <a:rPr lang="ja-JP" altLang="en-US" sz="2000" b="1" dirty="0">
                <a:latin typeface="+mn-ea"/>
              </a:rPr>
              <a:t> 比較的強い痛み</a:t>
            </a:r>
          </a:p>
        </p:txBody>
      </p:sp>
      <p:grpSp>
        <p:nvGrpSpPr>
          <p:cNvPr id="6" name="グループ化 5">
            <a:extLst>
              <a:ext uri="{FF2B5EF4-FFF2-40B4-BE49-F238E27FC236}">
                <a16:creationId xmlns:a16="http://schemas.microsoft.com/office/drawing/2014/main" id="{91CF6DFC-3A01-49B7-89C2-173685DBC50B}"/>
              </a:ext>
            </a:extLst>
          </p:cNvPr>
          <p:cNvGrpSpPr/>
          <p:nvPr/>
        </p:nvGrpSpPr>
        <p:grpSpPr>
          <a:xfrm>
            <a:off x="1030286" y="4372450"/>
            <a:ext cx="4189413" cy="2628000"/>
            <a:chOff x="932312" y="4318020"/>
            <a:chExt cx="4189413" cy="2628000"/>
          </a:xfrm>
        </p:grpSpPr>
        <p:sp>
          <p:nvSpPr>
            <p:cNvPr id="26" name="AutoShape 6">
              <a:extLst>
                <a:ext uri="{FF2B5EF4-FFF2-40B4-BE49-F238E27FC236}">
                  <a16:creationId xmlns:a16="http://schemas.microsoft.com/office/drawing/2014/main" id="{4E6045A7-C466-4A40-8C33-1953E507DF5A}"/>
                </a:ext>
              </a:extLst>
            </p:cNvPr>
            <p:cNvSpPr>
              <a:spLocks noChangeArrowheads="1"/>
            </p:cNvSpPr>
            <p:nvPr/>
          </p:nvSpPr>
          <p:spPr bwMode="auto">
            <a:xfrm>
              <a:off x="932312" y="4318020"/>
              <a:ext cx="4189413" cy="2628000"/>
            </a:xfrm>
            <a:prstGeom prst="roundRect">
              <a:avLst>
                <a:gd name="adj" fmla="val 12486"/>
              </a:avLst>
            </a:prstGeom>
            <a:solidFill>
              <a:schemeClr val="bg1">
                <a:lumMod val="85000"/>
              </a:schemeClr>
            </a:solidFill>
            <a:ln w="57150">
              <a:noFill/>
              <a:round/>
              <a:headEnd/>
              <a:tailEnd/>
            </a:ln>
          </p:spPr>
          <p:txBody>
            <a:bodyPr wrap="none" lIns="360000" tIns="180000" rIns="360000" anchor="t"/>
            <a:lstStyle/>
            <a:p>
              <a:pPr algn="ctr">
                <a:lnSpc>
                  <a:spcPct val="130000"/>
                </a:lnSpc>
              </a:pPr>
              <a:r>
                <a:rPr lang="ja-JP" altLang="en-US" sz="3200" b="1" kern="10" dirty="0">
                  <a:ln w="9525">
                    <a:noFill/>
                    <a:round/>
                    <a:headEnd/>
                    <a:tailEnd/>
                  </a:ln>
                  <a:solidFill>
                    <a:schemeClr val="accent2">
                      <a:lumMod val="75000"/>
                    </a:schemeClr>
                  </a:solidFill>
                  <a:latin typeface="+mn-ea"/>
                </a:rPr>
                <a:t>淋　病</a:t>
              </a:r>
            </a:p>
            <a:p>
              <a:pPr>
                <a:lnSpc>
                  <a:spcPct val="130000"/>
                </a:lnSpc>
                <a:buSzPct val="80000"/>
                <a:buFont typeface="Wingdings" pitchFamily="2" charset="2"/>
                <a:buChar char="l"/>
              </a:pPr>
              <a:r>
                <a:rPr lang="ja-JP" altLang="en-US" sz="2000" b="1" dirty="0">
                  <a:latin typeface="+mn-ea"/>
                </a:rPr>
                <a:t> おりものの増加</a:t>
              </a:r>
            </a:p>
            <a:p>
              <a:pPr>
                <a:lnSpc>
                  <a:spcPct val="130000"/>
                </a:lnSpc>
                <a:buSzPct val="80000"/>
                <a:buFont typeface="Wingdings" pitchFamily="2" charset="2"/>
                <a:buChar char="l"/>
              </a:pPr>
              <a:r>
                <a:rPr lang="ja-JP" altLang="en-US" sz="2000" b="1" dirty="0">
                  <a:latin typeface="+mn-ea"/>
                </a:rPr>
                <a:t> 陰部のかゆみ</a:t>
              </a:r>
            </a:p>
          </p:txBody>
        </p:sp>
        <p:sp>
          <p:nvSpPr>
            <p:cNvPr id="55309" name="Text Box 23"/>
            <p:cNvSpPr txBox="1">
              <a:spLocks noChangeArrowheads="1"/>
            </p:cNvSpPr>
            <p:nvPr/>
          </p:nvSpPr>
          <p:spPr bwMode="auto">
            <a:xfrm>
              <a:off x="2357543" y="4500131"/>
              <a:ext cx="1857375" cy="274638"/>
            </a:xfrm>
            <a:prstGeom prst="rect">
              <a:avLst/>
            </a:prstGeom>
            <a:noFill/>
            <a:ln w="9525" algn="ctr">
              <a:noFill/>
              <a:miter lim="800000"/>
              <a:headEnd/>
              <a:tailEnd/>
            </a:ln>
          </p:spPr>
          <p:txBody>
            <a:bodyPr>
              <a:spAutoFit/>
            </a:bodyPr>
            <a:lstStyle/>
            <a:p>
              <a:pPr>
                <a:spcBef>
                  <a:spcPct val="50000"/>
                </a:spcBef>
              </a:pPr>
              <a:r>
                <a:rPr lang="ja-JP" altLang="en-US" sz="1200" b="1" dirty="0">
                  <a:solidFill>
                    <a:schemeClr val="accent2">
                      <a:lumMod val="75000"/>
                    </a:schemeClr>
                  </a:solidFill>
                  <a:latin typeface="+mn-ea"/>
                </a:rPr>
                <a:t>りん　　　びょう</a:t>
              </a:r>
            </a:p>
          </p:txBody>
        </p:sp>
      </p:grpSp>
      <p:grpSp>
        <p:nvGrpSpPr>
          <p:cNvPr id="7" name="グループ化 6">
            <a:extLst>
              <a:ext uri="{FF2B5EF4-FFF2-40B4-BE49-F238E27FC236}">
                <a16:creationId xmlns:a16="http://schemas.microsoft.com/office/drawing/2014/main" id="{7F931F06-40A1-46FB-8360-1DFD4FDF1F8A}"/>
              </a:ext>
            </a:extLst>
          </p:cNvPr>
          <p:cNvGrpSpPr/>
          <p:nvPr/>
        </p:nvGrpSpPr>
        <p:grpSpPr>
          <a:xfrm>
            <a:off x="5652000" y="4383995"/>
            <a:ext cx="4189413" cy="2628000"/>
            <a:chOff x="5514620" y="4318020"/>
            <a:chExt cx="4189413" cy="2628000"/>
          </a:xfrm>
        </p:grpSpPr>
        <p:sp>
          <p:nvSpPr>
            <p:cNvPr id="27" name="AutoShape 6">
              <a:extLst>
                <a:ext uri="{FF2B5EF4-FFF2-40B4-BE49-F238E27FC236}">
                  <a16:creationId xmlns:a16="http://schemas.microsoft.com/office/drawing/2014/main" id="{F6FD9B94-F46B-459A-B153-5631F0B3BF91}"/>
                </a:ext>
              </a:extLst>
            </p:cNvPr>
            <p:cNvSpPr>
              <a:spLocks noChangeArrowheads="1"/>
            </p:cNvSpPr>
            <p:nvPr/>
          </p:nvSpPr>
          <p:spPr bwMode="auto">
            <a:xfrm>
              <a:off x="5514620" y="4318020"/>
              <a:ext cx="4189413" cy="2628000"/>
            </a:xfrm>
            <a:prstGeom prst="roundRect">
              <a:avLst>
                <a:gd name="adj" fmla="val 12486"/>
              </a:avLst>
            </a:prstGeom>
            <a:solidFill>
              <a:schemeClr val="bg1">
                <a:lumMod val="85000"/>
              </a:schemeClr>
            </a:solidFill>
            <a:ln w="57150">
              <a:noFill/>
              <a:round/>
              <a:headEnd/>
              <a:tailEnd/>
            </a:ln>
          </p:spPr>
          <p:txBody>
            <a:bodyPr wrap="none" lIns="360000" rIns="360000" anchor="t"/>
            <a:lstStyle/>
            <a:p>
              <a:pPr algn="ctr">
                <a:lnSpc>
                  <a:spcPct val="130000"/>
                </a:lnSpc>
              </a:pPr>
              <a:r>
                <a:rPr lang="ja-JP" altLang="en-US" sz="3200" b="1" kern="10" dirty="0">
                  <a:ln w="9525">
                    <a:noFill/>
                    <a:round/>
                    <a:headEnd/>
                    <a:tailEnd/>
                  </a:ln>
                  <a:solidFill>
                    <a:schemeClr val="accent2">
                      <a:lumMod val="75000"/>
                    </a:schemeClr>
                  </a:solidFill>
                  <a:latin typeface="+mn-ea"/>
                </a:rPr>
                <a:t>梅　毒</a:t>
              </a:r>
            </a:p>
            <a:p>
              <a:pPr>
                <a:lnSpc>
                  <a:spcPct val="130000"/>
                </a:lnSpc>
                <a:buSzPct val="80000"/>
                <a:buFont typeface="Wingdings" pitchFamily="2" charset="2"/>
                <a:buChar char="l"/>
              </a:pPr>
              <a:r>
                <a:rPr lang="ja-JP" altLang="en-US" sz="2000" b="1" dirty="0">
                  <a:latin typeface="+mn-ea"/>
                </a:rPr>
                <a:t> 感染部位に固いしこり</a:t>
              </a:r>
            </a:p>
            <a:p>
              <a:pPr>
                <a:lnSpc>
                  <a:spcPct val="130000"/>
                </a:lnSpc>
                <a:buSzPct val="80000"/>
                <a:buFont typeface="Wingdings" pitchFamily="2" charset="2"/>
                <a:buChar char="l"/>
              </a:pPr>
              <a:endParaRPr lang="ja-JP" altLang="en-US" sz="2000" b="1" dirty="0">
                <a:latin typeface="+mn-ea"/>
              </a:endParaRPr>
            </a:p>
            <a:p>
              <a:pPr>
                <a:lnSpc>
                  <a:spcPct val="130000"/>
                </a:lnSpc>
                <a:buSzPct val="80000"/>
                <a:buFont typeface="Wingdings" pitchFamily="2" charset="2"/>
                <a:buChar char="l"/>
              </a:pPr>
              <a:r>
                <a:rPr lang="ja-JP" altLang="en-US" sz="2000" b="1" dirty="0">
                  <a:latin typeface="+mn-ea"/>
                </a:rPr>
                <a:t> 潰瘍・微熱・全身倦怠感</a:t>
              </a:r>
            </a:p>
            <a:p>
              <a:pPr>
                <a:lnSpc>
                  <a:spcPct val="130000"/>
                </a:lnSpc>
                <a:buSzPct val="80000"/>
                <a:buFont typeface="Wingdings" pitchFamily="2" charset="2"/>
                <a:buChar char="l"/>
              </a:pPr>
              <a:r>
                <a:rPr lang="ja-JP" altLang="en-US" sz="2000" b="1" dirty="0">
                  <a:latin typeface="+mn-ea"/>
                </a:rPr>
                <a:t> 梅毒性の発疹（バラ疹）</a:t>
              </a:r>
            </a:p>
          </p:txBody>
        </p:sp>
        <p:sp>
          <p:nvSpPr>
            <p:cNvPr id="55307" name="AutoShape 27"/>
            <p:cNvSpPr>
              <a:spLocks noChangeArrowheads="1"/>
            </p:cNvSpPr>
            <p:nvPr/>
          </p:nvSpPr>
          <p:spPr bwMode="auto">
            <a:xfrm rot="10800000" flipV="1">
              <a:off x="7429144" y="5530234"/>
              <a:ext cx="360363" cy="382588"/>
            </a:xfrm>
            <a:prstGeom prst="downArrow">
              <a:avLst/>
            </a:prstGeom>
            <a:solidFill>
              <a:schemeClr val="bg1"/>
            </a:solidFill>
            <a:ln w="9525">
              <a:solidFill>
                <a:schemeClr val="tx1">
                  <a:lumMod val="65000"/>
                  <a:lumOff val="35000"/>
                </a:schemeClr>
              </a:solidFill>
              <a:miter lim="800000"/>
              <a:headEnd/>
              <a:tailEnd/>
            </a:ln>
          </p:spPr>
          <p:txBody>
            <a:bodyPr vert="eaVert" wrap="none" anchor="ctr"/>
            <a:lstStyle/>
            <a:p>
              <a:endParaRPr lang="ja-JP" altLang="en-US" b="1">
                <a:latin typeface="+mn-ea"/>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13"/>
                                        </p:tgtEl>
                                        <p:attrNameLst>
                                          <p:attrName>style.visibility</p:attrName>
                                        </p:attrNameLst>
                                      </p:cBhvr>
                                      <p:to>
                                        <p:strVal val="visible"/>
                                      </p:to>
                                    </p:set>
                                    <p:animEffect transition="in" filter="wipe(up)">
                                      <p:cBhvr>
                                        <p:cTn id="7" dur="500"/>
                                        <p:tgtEl>
                                          <p:spTgt spid="553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5490369" y="4427537"/>
            <a:ext cx="4038600" cy="2116138"/>
          </a:xfrm>
          <a:prstGeom prst="rect">
            <a:avLst/>
          </a:prstGeom>
          <a:noFill/>
          <a:ln w="9525">
            <a:noFill/>
            <a:miter lim="800000"/>
            <a:headEnd/>
            <a:tailEnd/>
          </a:ln>
        </p:spPr>
        <p:txBody>
          <a:bodyPr/>
          <a:lstStyle/>
          <a:p>
            <a:pPr marL="342900" indent="-342900">
              <a:spcBef>
                <a:spcPct val="20000"/>
              </a:spcBef>
              <a:buClr>
                <a:srgbClr val="FF66FF"/>
              </a:buClr>
              <a:buFont typeface="Arial" pitchFamily="34" charset="0"/>
              <a:buChar char="•"/>
            </a:pPr>
            <a:endParaRPr lang="ja-JP" altLang="en-US" sz="2400">
              <a:latin typeface="HG丸ｺﾞｼｯｸM-PRO" pitchFamily="50" charset="-128"/>
            </a:endParaRPr>
          </a:p>
        </p:txBody>
      </p:sp>
      <p:sp>
        <p:nvSpPr>
          <p:cNvPr id="56333" name="WordArt 14"/>
          <p:cNvSpPr>
            <a:spLocks noChangeArrowheads="1" noChangeShapeType="1" noTextEdit="1"/>
          </p:cNvSpPr>
          <p:nvPr/>
        </p:nvSpPr>
        <p:spPr bwMode="auto">
          <a:xfrm>
            <a:off x="2032053" y="7017908"/>
            <a:ext cx="3313113" cy="330200"/>
          </a:xfrm>
          <a:prstGeom prst="rect">
            <a:avLst/>
          </a:prstGeom>
        </p:spPr>
        <p:txBody>
          <a:bodyPr wrap="none" fromWordArt="1">
            <a:prstTxWarp prst="textPlain">
              <a:avLst>
                <a:gd name="adj" fmla="val 50000"/>
              </a:avLst>
            </a:prstTxWarp>
          </a:bodyPr>
          <a:lstStyle/>
          <a:p>
            <a:endParaRPr lang="ja-JP" altLang="en-US" sz="2400" b="1" kern="10" dirty="0">
              <a:ln w="9525">
                <a:noFill/>
                <a:round/>
                <a:headEnd/>
                <a:tailEnd/>
              </a:ln>
              <a:solidFill>
                <a:srgbClr val="800000"/>
              </a:solidFill>
              <a:latin typeface="HG丸ｺﾞｼｯｸM-PRO"/>
              <a:ea typeface="HG丸ｺﾞｼｯｸM-PRO"/>
            </a:endParaRPr>
          </a:p>
        </p:txBody>
      </p:sp>
      <p:grpSp>
        <p:nvGrpSpPr>
          <p:cNvPr id="18" name="グループ化 17">
            <a:extLst>
              <a:ext uri="{FF2B5EF4-FFF2-40B4-BE49-F238E27FC236}">
                <a16:creationId xmlns:a16="http://schemas.microsoft.com/office/drawing/2014/main" id="{1266FBF8-43B4-48DB-B7C9-67D8052ED6C7}"/>
              </a:ext>
            </a:extLst>
          </p:cNvPr>
          <p:cNvGrpSpPr/>
          <p:nvPr/>
        </p:nvGrpSpPr>
        <p:grpSpPr>
          <a:xfrm>
            <a:off x="406945" y="306442"/>
            <a:ext cx="427497" cy="415776"/>
            <a:chOff x="683170" y="525517"/>
            <a:chExt cx="427497" cy="415776"/>
          </a:xfrm>
        </p:grpSpPr>
        <p:sp>
          <p:nvSpPr>
            <p:cNvPr id="19" name="四角形: 角を丸くする 18">
              <a:extLst>
                <a:ext uri="{FF2B5EF4-FFF2-40B4-BE49-F238E27FC236}">
                  <a16:creationId xmlns:a16="http://schemas.microsoft.com/office/drawing/2014/main" id="{B9C09C7D-C72F-4D9D-A412-007367DEA930}"/>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59CF5F8E-0B71-415D-9421-A700907C7BC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96EB4637-B805-4B75-82C2-F1B39B236C0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552D14CF-CBB7-4864-8742-5769549F198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タイトル 1">
            <a:extLst>
              <a:ext uri="{FF2B5EF4-FFF2-40B4-BE49-F238E27FC236}">
                <a16:creationId xmlns:a16="http://schemas.microsoft.com/office/drawing/2014/main" id="{BFFCE41D-1D9B-4537-8883-6B5FB7A68244}"/>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性感染症</a:t>
            </a:r>
          </a:p>
        </p:txBody>
      </p:sp>
      <p:sp>
        <p:nvSpPr>
          <p:cNvPr id="24" name="Rectangle 12">
            <a:extLst>
              <a:ext uri="{FF2B5EF4-FFF2-40B4-BE49-F238E27FC236}">
                <a16:creationId xmlns:a16="http://schemas.microsoft.com/office/drawing/2014/main" id="{4F620EF2-F41F-45A0-8612-01156300217C}"/>
              </a:ext>
            </a:extLst>
          </p:cNvPr>
          <p:cNvSpPr>
            <a:spLocks/>
          </p:cNvSpPr>
          <p:nvPr/>
        </p:nvSpPr>
        <p:spPr bwMode="auto">
          <a:xfrm>
            <a:off x="915754" y="957263"/>
            <a:ext cx="6707188" cy="431800"/>
          </a:xfrm>
          <a:prstGeom prst="rect">
            <a:avLst/>
          </a:prstGeom>
          <a:noFill/>
          <a:ln w="9525">
            <a:noFill/>
            <a:miter lim="800000"/>
            <a:headEnd/>
            <a:tailEnd/>
          </a:ln>
        </p:spPr>
        <p:txBody>
          <a:bodyPr anchor="ctr"/>
          <a:lstStyle/>
          <a:p>
            <a:pPr>
              <a:spcAft>
                <a:spcPct val="50000"/>
              </a:spcAft>
              <a:buClr>
                <a:schemeClr val="tx1"/>
              </a:buClr>
              <a:buFont typeface="Wingdings" pitchFamily="2" charset="2"/>
              <a:buNone/>
            </a:pPr>
            <a:r>
              <a:rPr lang="en-US" altLang="ja-JP" sz="2600" b="1" dirty="0">
                <a:solidFill>
                  <a:schemeClr val="accent2">
                    <a:lumMod val="75000"/>
                  </a:schemeClr>
                </a:solidFill>
                <a:latin typeface="+mn-ea"/>
              </a:rPr>
              <a:t>S</a:t>
            </a:r>
            <a:r>
              <a:rPr lang="en-US" altLang="ja-JP" sz="2600" b="1" dirty="0">
                <a:latin typeface="+mn-ea"/>
              </a:rPr>
              <a:t>exually  </a:t>
            </a:r>
            <a:r>
              <a:rPr lang="en-US" altLang="ja-JP" sz="2600" b="1" dirty="0">
                <a:solidFill>
                  <a:schemeClr val="accent2">
                    <a:lumMod val="75000"/>
                  </a:schemeClr>
                </a:solidFill>
                <a:latin typeface="+mn-ea"/>
              </a:rPr>
              <a:t>T</a:t>
            </a:r>
            <a:r>
              <a:rPr lang="en-US" altLang="ja-JP" sz="2600" b="1" dirty="0">
                <a:latin typeface="+mn-ea"/>
              </a:rPr>
              <a:t>ransmitted  </a:t>
            </a:r>
            <a:r>
              <a:rPr lang="en-US" altLang="ja-JP" sz="2600" b="1" dirty="0">
                <a:solidFill>
                  <a:schemeClr val="accent2">
                    <a:lumMod val="75000"/>
                  </a:schemeClr>
                </a:solidFill>
                <a:latin typeface="+mn-ea"/>
              </a:rPr>
              <a:t>I</a:t>
            </a:r>
            <a:r>
              <a:rPr lang="en-US" altLang="ja-JP" sz="2600" b="1" dirty="0">
                <a:latin typeface="+mn-ea"/>
              </a:rPr>
              <a:t>nfection</a:t>
            </a:r>
            <a:r>
              <a:rPr lang="ja-JP" altLang="en-US" sz="2600" b="1" dirty="0">
                <a:latin typeface="+mn-ea"/>
              </a:rPr>
              <a:t>（</a:t>
            </a:r>
            <a:r>
              <a:rPr lang="en-US" altLang="ja-JP" sz="2600" b="1" dirty="0">
                <a:latin typeface="+mn-ea"/>
              </a:rPr>
              <a:t>STI</a:t>
            </a:r>
            <a:r>
              <a:rPr lang="ja-JP" altLang="en-US" sz="2600" b="1" dirty="0">
                <a:latin typeface="+mn-ea"/>
              </a:rPr>
              <a:t>）</a:t>
            </a:r>
          </a:p>
        </p:txBody>
      </p:sp>
      <p:sp>
        <p:nvSpPr>
          <p:cNvPr id="25" name="AutoShape 6">
            <a:extLst>
              <a:ext uri="{FF2B5EF4-FFF2-40B4-BE49-F238E27FC236}">
                <a16:creationId xmlns:a16="http://schemas.microsoft.com/office/drawing/2014/main" id="{E4F281D1-7814-45B8-8F71-C5CAF915A15C}"/>
              </a:ext>
            </a:extLst>
          </p:cNvPr>
          <p:cNvSpPr>
            <a:spLocks noChangeArrowheads="1"/>
          </p:cNvSpPr>
          <p:nvPr/>
        </p:nvSpPr>
        <p:spPr bwMode="auto">
          <a:xfrm>
            <a:off x="1013727" y="1687968"/>
            <a:ext cx="4189413" cy="2232000"/>
          </a:xfrm>
          <a:prstGeom prst="roundRect">
            <a:avLst>
              <a:gd name="adj" fmla="val 12486"/>
            </a:avLst>
          </a:prstGeom>
          <a:solidFill>
            <a:schemeClr val="bg1">
              <a:lumMod val="85000"/>
            </a:schemeClr>
          </a:solidFill>
          <a:ln w="57150">
            <a:noFill/>
            <a:round/>
            <a:headEnd/>
            <a:tailEnd/>
          </a:ln>
        </p:spPr>
        <p:txBody>
          <a:bodyPr wrap="none" lIns="180000" rIns="180000" anchor="t">
            <a:noAutofit/>
          </a:bodyPr>
          <a:lstStyle/>
          <a:p>
            <a:pPr algn="ctr">
              <a:lnSpc>
                <a:spcPct val="130000"/>
              </a:lnSpc>
            </a:pPr>
            <a:r>
              <a:rPr lang="ja-JP" altLang="en-US" sz="3200" b="1" kern="10" dirty="0">
                <a:ln w="9525">
                  <a:noFill/>
                  <a:round/>
                  <a:headEnd/>
                  <a:tailEnd/>
                </a:ln>
                <a:solidFill>
                  <a:schemeClr val="accent2">
                    <a:lumMod val="75000"/>
                  </a:schemeClr>
                </a:solidFill>
                <a:latin typeface="+mn-ea"/>
              </a:rPr>
              <a:t>クラミジア感染</a:t>
            </a:r>
          </a:p>
          <a:p>
            <a:pPr>
              <a:spcBef>
                <a:spcPts val="400"/>
              </a:spcBef>
              <a:buSzPct val="80000"/>
              <a:buFont typeface="Wingdings" pitchFamily="2" charset="2"/>
              <a:buChar char="l"/>
            </a:pPr>
            <a:r>
              <a:rPr lang="ja-JP" altLang="en-US" sz="2000" b="1" dirty="0">
                <a:latin typeface="+mn-ea"/>
              </a:rPr>
              <a:t> 子宮頚管炎を起こし、</a:t>
            </a:r>
            <a:br>
              <a:rPr lang="en-US" altLang="ja-JP" sz="2000" b="1" dirty="0">
                <a:latin typeface="+mn-ea"/>
              </a:rPr>
            </a:br>
            <a:r>
              <a:rPr lang="ja-JP" altLang="en-US" sz="2000" b="1" dirty="0">
                <a:latin typeface="+mn-ea"/>
              </a:rPr>
              <a:t>　おりものが少し増える</a:t>
            </a:r>
          </a:p>
          <a:p>
            <a:pPr>
              <a:spcBef>
                <a:spcPts val="600"/>
              </a:spcBef>
              <a:buSzPct val="80000"/>
              <a:buFont typeface="Wingdings" pitchFamily="2" charset="2"/>
              <a:buChar char="l"/>
            </a:pPr>
            <a:r>
              <a:rPr lang="ja-JP" altLang="en-US" sz="2000" b="1" dirty="0">
                <a:latin typeface="+mn-ea"/>
              </a:rPr>
              <a:t> 気づかない場合が多い</a:t>
            </a:r>
          </a:p>
        </p:txBody>
      </p:sp>
      <p:sp>
        <p:nvSpPr>
          <p:cNvPr id="27" name="AutoShape 6">
            <a:extLst>
              <a:ext uri="{FF2B5EF4-FFF2-40B4-BE49-F238E27FC236}">
                <a16:creationId xmlns:a16="http://schemas.microsoft.com/office/drawing/2014/main" id="{4F36B238-9C4D-4D0C-A82B-4A6C76D2208C}"/>
              </a:ext>
            </a:extLst>
          </p:cNvPr>
          <p:cNvSpPr>
            <a:spLocks noChangeArrowheads="1"/>
          </p:cNvSpPr>
          <p:nvPr/>
        </p:nvSpPr>
        <p:spPr bwMode="auto">
          <a:xfrm>
            <a:off x="5652000" y="1687968"/>
            <a:ext cx="4624114" cy="2232000"/>
          </a:xfrm>
          <a:prstGeom prst="roundRect">
            <a:avLst>
              <a:gd name="adj" fmla="val 12486"/>
            </a:avLst>
          </a:prstGeom>
          <a:solidFill>
            <a:schemeClr val="bg1">
              <a:lumMod val="85000"/>
            </a:schemeClr>
          </a:solidFill>
          <a:ln w="57150">
            <a:noFill/>
            <a:round/>
            <a:headEnd/>
            <a:tailEnd/>
          </a:ln>
        </p:spPr>
        <p:txBody>
          <a:bodyPr wrap="none" lIns="108000" rIns="108000" anchor="t"/>
          <a:lstStyle/>
          <a:p>
            <a:pPr algn="ctr">
              <a:lnSpc>
                <a:spcPct val="130000"/>
              </a:lnSpc>
            </a:pPr>
            <a:r>
              <a:rPr lang="ja-JP" altLang="en-US" sz="3200" b="1" kern="10" dirty="0">
                <a:ln w="9525">
                  <a:noFill/>
                  <a:round/>
                  <a:headEnd/>
                  <a:tailEnd/>
                </a:ln>
                <a:solidFill>
                  <a:schemeClr val="accent2">
                    <a:lumMod val="75000"/>
                  </a:schemeClr>
                </a:solidFill>
                <a:latin typeface="+mn-ea"/>
              </a:rPr>
              <a:t>腟トリコモナス症</a:t>
            </a:r>
          </a:p>
          <a:p>
            <a:pPr>
              <a:lnSpc>
                <a:spcPct val="130000"/>
              </a:lnSpc>
              <a:buSzPct val="80000"/>
              <a:buFont typeface="Wingdings" pitchFamily="2" charset="2"/>
              <a:buChar char="l"/>
            </a:pPr>
            <a:r>
              <a:rPr lang="ja-JP" altLang="en-US" sz="2000" b="1" dirty="0">
                <a:latin typeface="+mn-ea"/>
              </a:rPr>
              <a:t> 黄色いおりもの</a:t>
            </a:r>
          </a:p>
          <a:p>
            <a:pPr>
              <a:lnSpc>
                <a:spcPct val="130000"/>
              </a:lnSpc>
              <a:buSzPct val="80000"/>
              <a:buFont typeface="Wingdings" pitchFamily="2" charset="2"/>
              <a:buChar char="l"/>
            </a:pPr>
            <a:r>
              <a:rPr lang="ja-JP" altLang="en-US" sz="2000" b="1" dirty="0">
                <a:latin typeface="+mn-ea"/>
              </a:rPr>
              <a:t> 外陰部の強いかゆみ・排尿痛</a:t>
            </a:r>
          </a:p>
        </p:txBody>
      </p:sp>
      <p:grpSp>
        <p:nvGrpSpPr>
          <p:cNvPr id="6" name="グループ化 5">
            <a:extLst>
              <a:ext uri="{FF2B5EF4-FFF2-40B4-BE49-F238E27FC236}">
                <a16:creationId xmlns:a16="http://schemas.microsoft.com/office/drawing/2014/main" id="{4817D017-9D80-4F86-88C8-18ADB901062F}"/>
              </a:ext>
            </a:extLst>
          </p:cNvPr>
          <p:cNvGrpSpPr/>
          <p:nvPr/>
        </p:nvGrpSpPr>
        <p:grpSpPr>
          <a:xfrm>
            <a:off x="1013727" y="4371207"/>
            <a:ext cx="4189413" cy="2232000"/>
            <a:chOff x="1013727" y="4371207"/>
            <a:chExt cx="4189413" cy="2232000"/>
          </a:xfrm>
        </p:grpSpPr>
        <p:sp>
          <p:nvSpPr>
            <p:cNvPr id="28" name="AutoShape 6">
              <a:extLst>
                <a:ext uri="{FF2B5EF4-FFF2-40B4-BE49-F238E27FC236}">
                  <a16:creationId xmlns:a16="http://schemas.microsoft.com/office/drawing/2014/main" id="{7CD66DEF-0ED6-4F23-9160-CA81D65F3188}"/>
                </a:ext>
              </a:extLst>
            </p:cNvPr>
            <p:cNvSpPr>
              <a:spLocks noChangeArrowheads="1"/>
            </p:cNvSpPr>
            <p:nvPr/>
          </p:nvSpPr>
          <p:spPr bwMode="auto">
            <a:xfrm>
              <a:off x="1013727" y="4371207"/>
              <a:ext cx="4189413" cy="2232000"/>
            </a:xfrm>
            <a:prstGeom prst="roundRect">
              <a:avLst>
                <a:gd name="adj" fmla="val 12486"/>
              </a:avLst>
            </a:prstGeom>
            <a:solidFill>
              <a:schemeClr val="bg1">
                <a:lumMod val="85000"/>
              </a:schemeClr>
            </a:solidFill>
            <a:ln w="57150">
              <a:noFill/>
              <a:round/>
              <a:headEnd/>
              <a:tailEnd/>
            </a:ln>
          </p:spPr>
          <p:txBody>
            <a:bodyPr wrap="none" lIns="180000" rIns="180000" anchor="t"/>
            <a:lstStyle/>
            <a:p>
              <a:pPr algn="ctr">
                <a:lnSpc>
                  <a:spcPct val="130000"/>
                </a:lnSpc>
              </a:pPr>
              <a:r>
                <a:rPr lang="ja-JP" altLang="en-US" sz="3200" b="1" kern="10" dirty="0">
                  <a:ln w="9525">
                    <a:noFill/>
                    <a:round/>
                    <a:headEnd/>
                    <a:tailEnd/>
                  </a:ln>
                  <a:solidFill>
                    <a:schemeClr val="accent2">
                      <a:lumMod val="75000"/>
                    </a:schemeClr>
                  </a:solidFill>
                  <a:latin typeface="+mn-ea"/>
                </a:rPr>
                <a:t>尖圭コンジローマ</a:t>
              </a:r>
            </a:p>
            <a:p>
              <a:pPr>
                <a:lnSpc>
                  <a:spcPct val="130000"/>
                </a:lnSpc>
                <a:buSzPct val="80000"/>
                <a:buFont typeface="Wingdings" pitchFamily="2" charset="2"/>
                <a:buChar char="l"/>
              </a:pPr>
              <a:r>
                <a:rPr lang="ja-JP" altLang="en-US" sz="2000" b="1" dirty="0">
                  <a:latin typeface="+mn-ea"/>
                </a:rPr>
                <a:t> 粟粒大で乳白色イボ</a:t>
              </a:r>
            </a:p>
            <a:p>
              <a:pPr>
                <a:lnSpc>
                  <a:spcPct val="130000"/>
                </a:lnSpc>
                <a:buSzPct val="80000"/>
                <a:buFont typeface="Wingdings" pitchFamily="2" charset="2"/>
                <a:buChar char="l"/>
              </a:pPr>
              <a:r>
                <a:rPr lang="ja-JP" altLang="en-US" sz="2000" b="1" dirty="0">
                  <a:latin typeface="+mn-ea"/>
                </a:rPr>
                <a:t> 外陰や肛門の周囲にできる</a:t>
              </a:r>
            </a:p>
            <a:p>
              <a:pPr>
                <a:lnSpc>
                  <a:spcPct val="130000"/>
                </a:lnSpc>
                <a:buSzPct val="80000"/>
                <a:buFont typeface="Wingdings" pitchFamily="2" charset="2"/>
                <a:buChar char="l"/>
              </a:pPr>
              <a:r>
                <a:rPr lang="ja-JP" altLang="en-US" sz="2000" b="1" dirty="0">
                  <a:latin typeface="+mn-ea"/>
                </a:rPr>
                <a:t> ＨＰＶウィルスが原因</a:t>
              </a:r>
            </a:p>
          </p:txBody>
        </p:sp>
        <p:sp>
          <p:nvSpPr>
            <p:cNvPr id="56332" name="Text Box 13"/>
            <p:cNvSpPr txBox="1">
              <a:spLocks noChangeArrowheads="1"/>
            </p:cNvSpPr>
            <p:nvPr/>
          </p:nvSpPr>
          <p:spPr bwMode="auto">
            <a:xfrm>
              <a:off x="1426081" y="4428561"/>
              <a:ext cx="1296988" cy="274638"/>
            </a:xfrm>
            <a:prstGeom prst="rect">
              <a:avLst/>
            </a:prstGeom>
            <a:noFill/>
            <a:ln w="9525" algn="ctr">
              <a:noFill/>
              <a:miter lim="800000"/>
              <a:headEnd/>
              <a:tailEnd/>
            </a:ln>
          </p:spPr>
          <p:txBody>
            <a:bodyPr>
              <a:spAutoFit/>
            </a:bodyPr>
            <a:lstStyle/>
            <a:p>
              <a:pPr>
                <a:spcBef>
                  <a:spcPct val="50000"/>
                </a:spcBef>
              </a:pPr>
              <a:r>
                <a:rPr lang="ja-JP" altLang="en-US" sz="1200" b="1" dirty="0">
                  <a:solidFill>
                    <a:schemeClr val="accent2">
                      <a:lumMod val="75000"/>
                    </a:schemeClr>
                  </a:solidFill>
                  <a:latin typeface="+mn-ea"/>
                </a:rPr>
                <a:t>せん　けい</a:t>
              </a:r>
            </a:p>
          </p:txBody>
        </p:sp>
      </p:grpSp>
      <p:sp>
        <p:nvSpPr>
          <p:cNvPr id="29" name="AutoShape 6">
            <a:extLst>
              <a:ext uri="{FF2B5EF4-FFF2-40B4-BE49-F238E27FC236}">
                <a16:creationId xmlns:a16="http://schemas.microsoft.com/office/drawing/2014/main" id="{A681CE58-8A7F-432F-840D-A072C1DC7773}"/>
              </a:ext>
            </a:extLst>
          </p:cNvPr>
          <p:cNvSpPr>
            <a:spLocks noChangeArrowheads="1"/>
          </p:cNvSpPr>
          <p:nvPr/>
        </p:nvSpPr>
        <p:spPr bwMode="auto">
          <a:xfrm>
            <a:off x="5652000" y="4371207"/>
            <a:ext cx="4624114" cy="2232000"/>
          </a:xfrm>
          <a:prstGeom prst="roundRect">
            <a:avLst>
              <a:gd name="adj" fmla="val 12486"/>
            </a:avLst>
          </a:prstGeom>
          <a:solidFill>
            <a:schemeClr val="bg1">
              <a:lumMod val="85000"/>
            </a:schemeClr>
          </a:solidFill>
          <a:ln w="57150">
            <a:noFill/>
            <a:round/>
            <a:headEnd/>
            <a:tailEnd/>
          </a:ln>
        </p:spPr>
        <p:txBody>
          <a:bodyPr wrap="none" lIns="108000" rIns="108000" anchor="t"/>
          <a:lstStyle/>
          <a:p>
            <a:pPr algn="ctr">
              <a:lnSpc>
                <a:spcPct val="130000"/>
              </a:lnSpc>
            </a:pPr>
            <a:r>
              <a:rPr lang="en-US" altLang="ja-JP" sz="3200" b="1" kern="10" dirty="0">
                <a:ln w="9525">
                  <a:noFill/>
                  <a:round/>
                  <a:headEnd/>
                  <a:tailEnd/>
                </a:ln>
                <a:solidFill>
                  <a:schemeClr val="accent2">
                    <a:lumMod val="75000"/>
                  </a:schemeClr>
                </a:solidFill>
                <a:latin typeface="+mn-ea"/>
              </a:rPr>
              <a:t>B</a:t>
            </a:r>
            <a:r>
              <a:rPr lang="ja-JP" altLang="en-US" sz="3200" b="1" kern="10" dirty="0">
                <a:ln w="9525">
                  <a:noFill/>
                  <a:round/>
                  <a:headEnd/>
                  <a:tailEnd/>
                </a:ln>
                <a:solidFill>
                  <a:schemeClr val="accent2">
                    <a:lumMod val="75000"/>
                  </a:schemeClr>
                </a:solidFill>
                <a:latin typeface="+mn-ea"/>
              </a:rPr>
              <a:t>型肝炎</a:t>
            </a:r>
          </a:p>
          <a:p>
            <a:pPr>
              <a:lnSpc>
                <a:spcPct val="130000"/>
              </a:lnSpc>
              <a:buSzPct val="80000"/>
              <a:buFont typeface="Wingdings" pitchFamily="2" charset="2"/>
              <a:buChar char="l"/>
            </a:pPr>
            <a:r>
              <a:rPr lang="ja-JP" altLang="en-US" sz="2000" b="1" dirty="0">
                <a:latin typeface="+mn-ea"/>
              </a:rPr>
              <a:t> 最初に風邪や急性胃腸炎に似た症状</a:t>
            </a:r>
          </a:p>
          <a:p>
            <a:pPr>
              <a:lnSpc>
                <a:spcPct val="130000"/>
              </a:lnSpc>
              <a:buSzPct val="80000"/>
              <a:buFont typeface="Wingdings" pitchFamily="2" charset="2"/>
              <a:buChar char="l"/>
            </a:pPr>
            <a:r>
              <a:rPr lang="ja-JP" altLang="en-US" sz="2000" b="1" dirty="0">
                <a:latin typeface="+mn-ea"/>
              </a:rPr>
              <a:t> 続いて黄疸等の急性肝炎の症状</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88" name="Rectangle 20">
            <a:extLst>
              <a:ext uri="{FF2B5EF4-FFF2-40B4-BE49-F238E27FC236}">
                <a16:creationId xmlns:a16="http://schemas.microsoft.com/office/drawing/2014/main" id="{E2093E8C-20B7-0F40-BCA4-C5431A71BEE5}"/>
              </a:ext>
            </a:extLst>
          </p:cNvPr>
          <p:cNvSpPr>
            <a:spLocks noChangeArrowheads="1"/>
          </p:cNvSpPr>
          <p:nvPr/>
        </p:nvSpPr>
        <p:spPr bwMode="auto">
          <a:xfrm>
            <a:off x="5456828" y="5620755"/>
            <a:ext cx="162502" cy="35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endParaRPr lang="ja-JP" altLang="en-US" sz="1778" b="0" dirty="0">
              <a:solidFill>
                <a:srgbClr val="0000FF"/>
              </a:solidFill>
              <a:latin typeface="HGPMinchoE" panose="02020900000000000000" pitchFamily="18" charset="-128"/>
              <a:ea typeface="HGPMinchoE" panose="02020900000000000000" pitchFamily="18" charset="-128"/>
            </a:endParaRPr>
          </a:p>
        </p:txBody>
      </p:sp>
      <p:grpSp>
        <p:nvGrpSpPr>
          <p:cNvPr id="41" name="グループ化 40">
            <a:extLst>
              <a:ext uri="{FF2B5EF4-FFF2-40B4-BE49-F238E27FC236}">
                <a16:creationId xmlns:a16="http://schemas.microsoft.com/office/drawing/2014/main" id="{6A001960-7C52-4105-9140-5A2490EDA0BF}"/>
              </a:ext>
            </a:extLst>
          </p:cNvPr>
          <p:cNvGrpSpPr/>
          <p:nvPr/>
        </p:nvGrpSpPr>
        <p:grpSpPr>
          <a:xfrm>
            <a:off x="406945" y="306442"/>
            <a:ext cx="427497" cy="415776"/>
            <a:chOff x="683170" y="525517"/>
            <a:chExt cx="427497" cy="415776"/>
          </a:xfrm>
        </p:grpSpPr>
        <p:sp>
          <p:nvSpPr>
            <p:cNvPr id="42" name="四角形: 角を丸くする 41">
              <a:extLst>
                <a:ext uri="{FF2B5EF4-FFF2-40B4-BE49-F238E27FC236}">
                  <a16:creationId xmlns:a16="http://schemas.microsoft.com/office/drawing/2014/main" id="{20C36F1F-C00C-45A2-865D-2130753F8AB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69C6AC2A-2C3C-4406-9512-525E75DBFBA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6C0A3107-0C23-47D8-B187-CD9F379B988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29D06C9-5EB1-4A30-B625-980EE635F47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タイトル 1">
            <a:extLst>
              <a:ext uri="{FF2B5EF4-FFF2-40B4-BE49-F238E27FC236}">
                <a16:creationId xmlns:a16="http://schemas.microsoft.com/office/drawing/2014/main" id="{0490DF28-1A7B-4793-BC44-D176C076217D}"/>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エイズウイルス（</a:t>
            </a:r>
            <a:r>
              <a:rPr lang="en-US" altLang="ja-JP" sz="3600" b="1" dirty="0">
                <a:latin typeface="游ゴシック" panose="020B0400000000000000" pitchFamily="50" charset="-128"/>
                <a:ea typeface="游ゴシック" panose="020B0400000000000000" pitchFamily="50" charset="-128"/>
              </a:rPr>
              <a:t>HIV</a:t>
            </a:r>
            <a:r>
              <a:rPr lang="ja-JP" altLang="en-US" sz="3600" b="1" dirty="0">
                <a:latin typeface="游ゴシック" panose="020B0400000000000000" pitchFamily="50" charset="-128"/>
                <a:ea typeface="游ゴシック" panose="020B0400000000000000" pitchFamily="50" charset="-128"/>
              </a:rPr>
              <a:t>）に感染すると</a:t>
            </a:r>
          </a:p>
        </p:txBody>
      </p:sp>
      <p:grpSp>
        <p:nvGrpSpPr>
          <p:cNvPr id="8" name="グループ化 7">
            <a:extLst>
              <a:ext uri="{FF2B5EF4-FFF2-40B4-BE49-F238E27FC236}">
                <a16:creationId xmlns:a16="http://schemas.microsoft.com/office/drawing/2014/main" id="{8DA31FCA-3DE9-429D-AD2E-8BC5F5BA114B}"/>
              </a:ext>
            </a:extLst>
          </p:cNvPr>
          <p:cNvGrpSpPr/>
          <p:nvPr/>
        </p:nvGrpSpPr>
        <p:grpSpPr>
          <a:xfrm>
            <a:off x="417831" y="1668599"/>
            <a:ext cx="1800000" cy="4481829"/>
            <a:chOff x="417831" y="1668599"/>
            <a:chExt cx="1800000" cy="4481829"/>
          </a:xfrm>
        </p:grpSpPr>
        <p:sp>
          <p:nvSpPr>
            <p:cNvPr id="6" name="正方形/長方形 5">
              <a:extLst>
                <a:ext uri="{FF2B5EF4-FFF2-40B4-BE49-F238E27FC236}">
                  <a16:creationId xmlns:a16="http://schemas.microsoft.com/office/drawing/2014/main" id="{1E48FA33-3A17-48CB-BA40-26D01C0ABBA9}"/>
                </a:ext>
              </a:extLst>
            </p:cNvPr>
            <p:cNvSpPr/>
            <p:nvPr/>
          </p:nvSpPr>
          <p:spPr>
            <a:xfrm>
              <a:off x="417831" y="1668599"/>
              <a:ext cx="1800000" cy="123433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bg1"/>
                  </a:solidFill>
                  <a:latin typeface="+mn-ea"/>
                </a:rPr>
                <a:t>感染源</a:t>
              </a:r>
              <a:endParaRPr kumimoji="1" lang="ja-JP" altLang="en-US" sz="3000" b="1" dirty="0">
                <a:latin typeface="+mn-ea"/>
              </a:endParaRPr>
            </a:p>
          </p:txBody>
        </p:sp>
        <p:sp>
          <p:nvSpPr>
            <p:cNvPr id="47" name="正方形/長方形 46">
              <a:extLst>
                <a:ext uri="{FF2B5EF4-FFF2-40B4-BE49-F238E27FC236}">
                  <a16:creationId xmlns:a16="http://schemas.microsoft.com/office/drawing/2014/main" id="{FEC555EA-3A2B-42E3-963B-03A8FB41E247}"/>
                </a:ext>
              </a:extLst>
            </p:cNvPr>
            <p:cNvSpPr/>
            <p:nvPr/>
          </p:nvSpPr>
          <p:spPr>
            <a:xfrm>
              <a:off x="417831" y="3013723"/>
              <a:ext cx="1800000" cy="31367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mn-ea"/>
                </a:rPr>
                <a:t>血　　液</a:t>
              </a:r>
              <a:endParaRPr lang="en-US" altLang="ja-JP" sz="2200" b="1" dirty="0">
                <a:solidFill>
                  <a:schemeClr val="tx1"/>
                </a:solidFill>
                <a:latin typeface="+mn-ea"/>
              </a:endParaRPr>
            </a:p>
            <a:p>
              <a:pPr algn="ctr"/>
              <a:endParaRPr lang="en-US" altLang="ja-JP" sz="2200" b="1" dirty="0">
                <a:solidFill>
                  <a:schemeClr val="tx1"/>
                </a:solidFill>
                <a:latin typeface="+mn-ea"/>
              </a:endParaRPr>
            </a:p>
            <a:p>
              <a:pPr algn="ctr"/>
              <a:r>
                <a:rPr lang="ja-JP" altLang="en-US" sz="2200" b="1" dirty="0">
                  <a:solidFill>
                    <a:schemeClr val="tx1"/>
                  </a:solidFill>
                  <a:latin typeface="+mn-ea"/>
                </a:rPr>
                <a:t>精　　液</a:t>
              </a:r>
              <a:endParaRPr lang="en-US" altLang="ja-JP" sz="2200" b="1" dirty="0">
                <a:solidFill>
                  <a:schemeClr val="tx1"/>
                </a:solidFill>
                <a:latin typeface="+mn-ea"/>
              </a:endParaRPr>
            </a:p>
            <a:p>
              <a:pPr algn="ctr"/>
              <a:endParaRPr lang="en-US" altLang="ja-JP" sz="2200" b="1" dirty="0">
                <a:solidFill>
                  <a:schemeClr val="tx1"/>
                </a:solidFill>
                <a:latin typeface="+mn-ea"/>
              </a:endParaRPr>
            </a:p>
            <a:p>
              <a:pPr algn="ctr"/>
              <a:r>
                <a:rPr lang="ja-JP" altLang="en-US" sz="2200" b="1" dirty="0">
                  <a:solidFill>
                    <a:schemeClr val="tx1"/>
                  </a:solidFill>
                  <a:latin typeface="+mn-ea"/>
                </a:rPr>
                <a:t>腟分泌物</a:t>
              </a:r>
              <a:endParaRPr kumimoji="1" lang="ja-JP" altLang="en-US" sz="2200" dirty="0"/>
            </a:p>
          </p:txBody>
        </p:sp>
      </p:grpSp>
      <p:grpSp>
        <p:nvGrpSpPr>
          <p:cNvPr id="10" name="グループ化 9">
            <a:extLst>
              <a:ext uri="{FF2B5EF4-FFF2-40B4-BE49-F238E27FC236}">
                <a16:creationId xmlns:a16="http://schemas.microsoft.com/office/drawing/2014/main" id="{CA203B2A-8FE6-4DCD-A2FE-2F663195B526}"/>
              </a:ext>
            </a:extLst>
          </p:cNvPr>
          <p:cNvGrpSpPr/>
          <p:nvPr/>
        </p:nvGrpSpPr>
        <p:grpSpPr>
          <a:xfrm>
            <a:off x="2335156" y="1698174"/>
            <a:ext cx="2523336" cy="4452256"/>
            <a:chOff x="2335156" y="1698174"/>
            <a:chExt cx="2523336" cy="4452256"/>
          </a:xfrm>
        </p:grpSpPr>
        <p:sp>
          <p:nvSpPr>
            <p:cNvPr id="48" name="AutoShape 33">
              <a:extLst>
                <a:ext uri="{FF2B5EF4-FFF2-40B4-BE49-F238E27FC236}">
                  <a16:creationId xmlns:a16="http://schemas.microsoft.com/office/drawing/2014/main" id="{88FCDD0B-FD42-4C64-B1E1-65F1CF4760C7}"/>
                </a:ext>
              </a:extLst>
            </p:cNvPr>
            <p:cNvSpPr>
              <a:spLocks noChangeArrowheads="1"/>
            </p:cNvSpPr>
            <p:nvPr/>
          </p:nvSpPr>
          <p:spPr bwMode="auto">
            <a:xfrm>
              <a:off x="2335156" y="2502178"/>
              <a:ext cx="642000" cy="801511"/>
            </a:xfrm>
            <a:prstGeom prst="rightArrow">
              <a:avLst>
                <a:gd name="adj1" fmla="val 50000"/>
                <a:gd name="adj2" fmla="val 50005"/>
              </a:avLst>
            </a:prstGeom>
            <a:solidFill>
              <a:srgbClr val="FFC000"/>
            </a:solidFill>
            <a:ln w="12700">
              <a:noFill/>
              <a:miter lim="800000"/>
              <a:headEnd/>
              <a:tailEnd/>
            </a:ln>
          </p:spPr>
          <p:txBody>
            <a:bodyPr wrap="none" anchor="ct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2133" b="0">
                <a:solidFill>
                  <a:srgbClr val="006699"/>
                </a:solidFill>
                <a:latin typeface="HGPMinchoE" panose="02020900000000000000" pitchFamily="18" charset="-128"/>
                <a:ea typeface="HGPMinchoE" panose="02020900000000000000" pitchFamily="18" charset="-128"/>
              </a:endParaRPr>
            </a:p>
          </p:txBody>
        </p:sp>
        <p:sp>
          <p:nvSpPr>
            <p:cNvPr id="49" name="正方形/長方形 48">
              <a:extLst>
                <a:ext uri="{FF2B5EF4-FFF2-40B4-BE49-F238E27FC236}">
                  <a16:creationId xmlns:a16="http://schemas.microsoft.com/office/drawing/2014/main" id="{F63890EC-98A0-4C0B-963A-1B2C05D7475A}"/>
                </a:ext>
              </a:extLst>
            </p:cNvPr>
            <p:cNvSpPr/>
            <p:nvPr/>
          </p:nvSpPr>
          <p:spPr>
            <a:xfrm>
              <a:off x="3056199" y="1698174"/>
              <a:ext cx="1800000" cy="1074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spcAft>
                  <a:spcPts val="400"/>
                </a:spcAft>
              </a:pPr>
              <a:r>
                <a:rPr lang="ja-JP" altLang="en-US" b="1" dirty="0">
                  <a:solidFill>
                    <a:schemeClr val="bg1"/>
                  </a:solidFill>
                  <a:latin typeface="+mn-ea"/>
                </a:rPr>
                <a:t>自覚症状なし</a:t>
              </a:r>
            </a:p>
            <a:p>
              <a:pPr>
                <a:lnSpc>
                  <a:spcPts val="2000"/>
                </a:lnSpc>
              </a:pPr>
              <a:r>
                <a:rPr lang="ja-JP" altLang="en-US" b="1" dirty="0">
                  <a:solidFill>
                    <a:schemeClr val="bg1"/>
                  </a:solidFill>
                  <a:latin typeface="+mn-ea"/>
                </a:rPr>
                <a:t>人にうつす</a:t>
              </a:r>
            </a:p>
            <a:p>
              <a:pPr>
                <a:lnSpc>
                  <a:spcPts val="2000"/>
                </a:lnSpc>
              </a:pPr>
              <a:r>
                <a:rPr lang="ja-JP" altLang="en-US" b="1" dirty="0">
                  <a:solidFill>
                    <a:schemeClr val="bg1"/>
                  </a:solidFill>
                  <a:latin typeface="+mn-ea"/>
                </a:rPr>
                <a:t>可能性がある</a:t>
              </a:r>
            </a:p>
          </p:txBody>
        </p:sp>
        <p:sp>
          <p:nvSpPr>
            <p:cNvPr id="50" name="正方形/長方形 49">
              <a:extLst>
                <a:ext uri="{FF2B5EF4-FFF2-40B4-BE49-F238E27FC236}">
                  <a16:creationId xmlns:a16="http://schemas.microsoft.com/office/drawing/2014/main" id="{0CAB3DE1-D8D6-4694-AA72-692EE7F7BD1E}"/>
                </a:ext>
              </a:extLst>
            </p:cNvPr>
            <p:cNvSpPr/>
            <p:nvPr/>
          </p:nvSpPr>
          <p:spPr>
            <a:xfrm>
              <a:off x="3058492" y="3013724"/>
              <a:ext cx="1800000" cy="3136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600"/>
                </a:spcAft>
              </a:pPr>
              <a:r>
                <a:rPr lang="ja-JP" altLang="en-US" sz="2400" b="1" dirty="0">
                  <a:solidFill>
                    <a:schemeClr val="tx1"/>
                  </a:solidFill>
                  <a:latin typeface="+mn-ea"/>
                </a:rPr>
                <a:t>キャリア</a:t>
              </a:r>
              <a:endParaRPr lang="en-US" altLang="ja-JP" sz="2400" b="1" dirty="0">
                <a:solidFill>
                  <a:schemeClr val="tx1"/>
                </a:solidFill>
                <a:latin typeface="+mn-ea"/>
              </a:endParaRPr>
            </a:p>
            <a:p>
              <a:pPr marL="174625">
                <a:spcAft>
                  <a:spcPts val="400"/>
                </a:spcAft>
              </a:pPr>
              <a:r>
                <a:rPr kumimoji="1" lang="ja-JP" altLang="en-US" sz="1500" b="1" dirty="0">
                  <a:solidFill>
                    <a:schemeClr val="tx1"/>
                  </a:solidFill>
                  <a:latin typeface="+mn-ea"/>
                </a:rPr>
                <a:t>エイズウイルス</a:t>
              </a:r>
            </a:p>
            <a:p>
              <a:pPr marL="174625">
                <a:spcAft>
                  <a:spcPts val="400"/>
                </a:spcAft>
              </a:pPr>
              <a:r>
                <a:rPr kumimoji="1" lang="ja-JP" altLang="en-US" sz="1500" b="1" dirty="0">
                  <a:solidFill>
                    <a:schemeClr val="tx1"/>
                  </a:solidFill>
                  <a:latin typeface="+mn-ea"/>
                </a:rPr>
                <a:t>の保有者</a:t>
              </a:r>
              <a:endParaRPr kumimoji="1" lang="en-US" altLang="ja-JP" sz="1500" b="1" dirty="0">
                <a:solidFill>
                  <a:schemeClr val="tx1"/>
                </a:solidFill>
                <a:latin typeface="+mn-ea"/>
              </a:endParaRPr>
            </a:p>
            <a:p>
              <a:pPr algn="ctr">
                <a:spcAft>
                  <a:spcPts val="600"/>
                </a:spcAft>
              </a:pPr>
              <a:endParaRPr kumimoji="1" lang="ja-JP" altLang="en-US" dirty="0"/>
            </a:p>
          </p:txBody>
        </p:sp>
        <p:sp>
          <p:nvSpPr>
            <p:cNvPr id="7" name="二等辺三角形 6">
              <a:extLst>
                <a:ext uri="{FF2B5EF4-FFF2-40B4-BE49-F238E27FC236}">
                  <a16:creationId xmlns:a16="http://schemas.microsoft.com/office/drawing/2014/main" id="{BCC7782A-D70E-4874-A09E-4637467209F4}"/>
                </a:ext>
              </a:extLst>
            </p:cNvPr>
            <p:cNvSpPr/>
            <p:nvPr/>
          </p:nvSpPr>
          <p:spPr>
            <a:xfrm flipV="1">
              <a:off x="3776199" y="2818961"/>
              <a:ext cx="360000" cy="253668"/>
            </a:xfrm>
            <a:prstGeom prst="triangle">
              <a:avLst/>
            </a:prstGeom>
            <a:solidFill>
              <a:schemeClr val="accent4">
                <a:lumMod val="60000"/>
                <a:lumOff val="40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577" name="Rectangle 9">
              <a:extLst>
                <a:ext uri="{FF2B5EF4-FFF2-40B4-BE49-F238E27FC236}">
                  <a16:creationId xmlns:a16="http://schemas.microsoft.com/office/drawing/2014/main" id="{2F2210CD-BA0D-434E-8461-1DABD8DD6A67}"/>
                </a:ext>
              </a:extLst>
            </p:cNvPr>
            <p:cNvSpPr>
              <a:spLocks noChangeArrowheads="1"/>
            </p:cNvSpPr>
            <p:nvPr/>
          </p:nvSpPr>
          <p:spPr bwMode="auto">
            <a:xfrm>
              <a:off x="3202301" y="4924007"/>
              <a:ext cx="1500328" cy="972346"/>
            </a:xfrm>
            <a:prstGeom prst="rect">
              <a:avLst/>
            </a:prstGeom>
            <a:solidFill>
              <a:schemeClr val="bg1"/>
            </a:solidFill>
            <a:ln>
              <a:noFill/>
            </a:ln>
          </p:spPr>
          <p:txBody>
            <a:bodyPr wrap="squar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r>
                <a:rPr lang="ja-JP" altLang="en-US" sz="1600" dirty="0">
                  <a:latin typeface="+mn-ea"/>
                  <a:ea typeface="+mn-ea"/>
                </a:rPr>
                <a:t>潜伏期間</a:t>
              </a:r>
            </a:p>
            <a:p>
              <a:pPr marL="174625"/>
              <a:r>
                <a:rPr lang="ja-JP" altLang="en-US" sz="1400" dirty="0">
                  <a:latin typeface="+mn-ea"/>
                  <a:ea typeface="+mn-ea"/>
                </a:rPr>
                <a:t>1〜2年から</a:t>
              </a:r>
              <a:endParaRPr lang="en-US" altLang="ja-JP" sz="1400" dirty="0">
                <a:latin typeface="+mn-ea"/>
                <a:ea typeface="+mn-ea"/>
              </a:endParaRPr>
            </a:p>
            <a:p>
              <a:pPr marL="174625" algn="r"/>
              <a:r>
                <a:rPr lang="ja-JP" altLang="en-US" sz="1400" dirty="0">
                  <a:latin typeface="+mn-ea"/>
                  <a:ea typeface="+mn-ea"/>
                </a:rPr>
                <a:t>10数年</a:t>
              </a:r>
            </a:p>
            <a:p>
              <a:pPr marL="174625"/>
              <a:r>
                <a:rPr lang="ja-JP" altLang="en-US" sz="1400" dirty="0">
                  <a:latin typeface="+mn-ea"/>
                  <a:ea typeface="+mn-ea"/>
                </a:rPr>
                <a:t>平均10年</a:t>
              </a:r>
            </a:p>
          </p:txBody>
        </p:sp>
      </p:grpSp>
      <p:grpSp>
        <p:nvGrpSpPr>
          <p:cNvPr id="13" name="グループ化 12">
            <a:extLst>
              <a:ext uri="{FF2B5EF4-FFF2-40B4-BE49-F238E27FC236}">
                <a16:creationId xmlns:a16="http://schemas.microsoft.com/office/drawing/2014/main" id="{0E949E17-0AB5-4985-8138-B05E3D2A3033}"/>
              </a:ext>
            </a:extLst>
          </p:cNvPr>
          <p:cNvGrpSpPr/>
          <p:nvPr/>
        </p:nvGrpSpPr>
        <p:grpSpPr>
          <a:xfrm>
            <a:off x="7699795" y="1698174"/>
            <a:ext cx="2525709" cy="4452256"/>
            <a:chOff x="7699795" y="1698174"/>
            <a:chExt cx="2525709" cy="4452256"/>
          </a:xfrm>
        </p:grpSpPr>
        <p:sp>
          <p:nvSpPr>
            <p:cNvPr id="58" name="正方形/長方形 57">
              <a:extLst>
                <a:ext uri="{FF2B5EF4-FFF2-40B4-BE49-F238E27FC236}">
                  <a16:creationId xmlns:a16="http://schemas.microsoft.com/office/drawing/2014/main" id="{85D0AE80-1AE4-4C47-A17A-B502D8A52735}"/>
                </a:ext>
              </a:extLst>
            </p:cNvPr>
            <p:cNvSpPr/>
            <p:nvPr/>
          </p:nvSpPr>
          <p:spPr>
            <a:xfrm>
              <a:off x="8423212" y="1698174"/>
              <a:ext cx="1800000" cy="1074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zh-TW" altLang="en-US" b="1" dirty="0">
                  <a:solidFill>
                    <a:schemeClr val="bg1"/>
                  </a:solidFill>
                  <a:latin typeface="游ゴシック" panose="020B0400000000000000" pitchFamily="50" charset="-128"/>
                  <a:ea typeface="游ゴシック" panose="020B0400000000000000" pitchFamily="50" charset="-128"/>
                </a:rPr>
                <a:t>日和見感染症</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59" name="正方形/長方形 58">
              <a:extLst>
                <a:ext uri="{FF2B5EF4-FFF2-40B4-BE49-F238E27FC236}">
                  <a16:creationId xmlns:a16="http://schemas.microsoft.com/office/drawing/2014/main" id="{6A6A5E31-FBF7-4767-9B4F-342DB8DD2D7B}"/>
                </a:ext>
              </a:extLst>
            </p:cNvPr>
            <p:cNvSpPr/>
            <p:nvPr/>
          </p:nvSpPr>
          <p:spPr>
            <a:xfrm>
              <a:off x="8425504" y="3013724"/>
              <a:ext cx="1800000" cy="3136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600"/>
                </a:spcAft>
              </a:pPr>
              <a:r>
                <a:rPr lang="ja-JP" altLang="en-US" sz="2400" b="1" dirty="0">
                  <a:solidFill>
                    <a:schemeClr val="tx1"/>
                  </a:solidFill>
                  <a:latin typeface="+mn-ea"/>
                </a:rPr>
                <a:t>エイズ</a:t>
              </a:r>
              <a:endParaRPr lang="en-US" altLang="ja-JP" sz="2400" b="1" dirty="0">
                <a:solidFill>
                  <a:schemeClr val="tx1"/>
                </a:solidFill>
                <a:latin typeface="+mn-ea"/>
              </a:endParaRPr>
            </a:p>
            <a:p>
              <a:pPr algn="ctr">
                <a:spcAft>
                  <a:spcPts val="600"/>
                </a:spcAft>
              </a:pPr>
              <a:r>
                <a:rPr kumimoji="1" lang="ja-JP" altLang="en-US" sz="2400" b="1" dirty="0">
                  <a:solidFill>
                    <a:schemeClr val="tx1"/>
                  </a:solidFill>
                  <a:latin typeface="+mn-ea"/>
                </a:rPr>
                <a:t>（</a:t>
              </a:r>
              <a:r>
                <a:rPr kumimoji="1" lang="en-US" altLang="ja-JP" sz="2400" b="1" dirty="0">
                  <a:solidFill>
                    <a:schemeClr val="tx1"/>
                  </a:solidFill>
                  <a:latin typeface="+mn-ea"/>
                </a:rPr>
                <a:t>AIDS</a:t>
              </a:r>
              <a:r>
                <a:rPr kumimoji="1" lang="ja-JP" altLang="en-US" sz="2400" b="1" dirty="0">
                  <a:solidFill>
                    <a:schemeClr val="tx1"/>
                  </a:solidFill>
                  <a:latin typeface="+mn-ea"/>
                </a:rPr>
                <a:t>）</a:t>
              </a:r>
              <a:endParaRPr kumimoji="1" lang="ja-JP" altLang="en-US" sz="2400" dirty="0"/>
            </a:p>
          </p:txBody>
        </p:sp>
        <p:sp>
          <p:nvSpPr>
            <p:cNvPr id="63" name="二等辺三角形 62">
              <a:extLst>
                <a:ext uri="{FF2B5EF4-FFF2-40B4-BE49-F238E27FC236}">
                  <a16:creationId xmlns:a16="http://schemas.microsoft.com/office/drawing/2014/main" id="{E86A0EC0-C796-493E-A573-F6EFAF58C4C7}"/>
                </a:ext>
              </a:extLst>
            </p:cNvPr>
            <p:cNvSpPr/>
            <p:nvPr/>
          </p:nvSpPr>
          <p:spPr>
            <a:xfrm flipV="1">
              <a:off x="9150089" y="2818961"/>
              <a:ext cx="360000" cy="253668"/>
            </a:xfrm>
            <a:prstGeom prst="triangle">
              <a:avLst/>
            </a:prstGeom>
            <a:solidFill>
              <a:schemeClr val="accent4">
                <a:lumMod val="60000"/>
                <a:lumOff val="40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Rectangle 9">
              <a:extLst>
                <a:ext uri="{FF2B5EF4-FFF2-40B4-BE49-F238E27FC236}">
                  <a16:creationId xmlns:a16="http://schemas.microsoft.com/office/drawing/2014/main" id="{681420AF-E8D5-4837-B120-4D33B30C7179}"/>
                </a:ext>
              </a:extLst>
            </p:cNvPr>
            <p:cNvSpPr>
              <a:spLocks noChangeArrowheads="1"/>
            </p:cNvSpPr>
            <p:nvPr/>
          </p:nvSpPr>
          <p:spPr bwMode="auto">
            <a:xfrm>
              <a:off x="8588829" y="4901924"/>
              <a:ext cx="1513114" cy="818457"/>
            </a:xfrm>
            <a:prstGeom prst="rect">
              <a:avLst/>
            </a:prstGeom>
            <a:solidFill>
              <a:schemeClr val="bg1"/>
            </a:solidFill>
            <a:ln>
              <a:noFill/>
            </a:ln>
          </p:spPr>
          <p:txBody>
            <a:bodyPr wrap="squar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a:r>
                <a:rPr lang="ja-JP" altLang="en-US" sz="1600" dirty="0">
                  <a:latin typeface="+mn-ea"/>
                  <a:ea typeface="+mn-ea"/>
                </a:rPr>
                <a:t>カリニ肺炎</a:t>
              </a:r>
            </a:p>
            <a:p>
              <a:pPr algn="ctr"/>
              <a:r>
                <a:rPr lang="ja-JP" altLang="en-US" sz="1600" dirty="0">
                  <a:latin typeface="+mn-ea"/>
                  <a:ea typeface="+mn-ea"/>
                </a:rPr>
                <a:t>カンジダ症</a:t>
              </a:r>
            </a:p>
            <a:p>
              <a:pPr algn="ctr"/>
              <a:r>
                <a:rPr lang="ja-JP" altLang="en-US" sz="1600" dirty="0">
                  <a:latin typeface="+mn-ea"/>
                  <a:ea typeface="+mn-ea"/>
                </a:rPr>
                <a:t>カポジ肉腫</a:t>
              </a:r>
            </a:p>
          </p:txBody>
        </p:sp>
        <p:sp>
          <p:nvSpPr>
            <p:cNvPr id="67" name="AutoShape 33">
              <a:extLst>
                <a:ext uri="{FF2B5EF4-FFF2-40B4-BE49-F238E27FC236}">
                  <a16:creationId xmlns:a16="http://schemas.microsoft.com/office/drawing/2014/main" id="{ADFE8DF4-6320-443B-A24B-6A3DE6711003}"/>
                </a:ext>
              </a:extLst>
            </p:cNvPr>
            <p:cNvSpPr>
              <a:spLocks noChangeArrowheads="1"/>
            </p:cNvSpPr>
            <p:nvPr/>
          </p:nvSpPr>
          <p:spPr bwMode="auto">
            <a:xfrm>
              <a:off x="7699795" y="2502178"/>
              <a:ext cx="642000" cy="801511"/>
            </a:xfrm>
            <a:prstGeom prst="rightArrow">
              <a:avLst>
                <a:gd name="adj1" fmla="val 50000"/>
                <a:gd name="adj2" fmla="val 50005"/>
              </a:avLst>
            </a:prstGeom>
            <a:solidFill>
              <a:srgbClr val="FFC000"/>
            </a:solidFill>
            <a:ln w="12700">
              <a:noFill/>
              <a:miter lim="800000"/>
              <a:headEnd/>
              <a:tailEnd/>
            </a:ln>
          </p:spPr>
          <p:txBody>
            <a:bodyPr wrap="none" anchor="ct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2133" b="0">
                <a:solidFill>
                  <a:srgbClr val="006699"/>
                </a:solidFill>
                <a:latin typeface="HGPMinchoE" panose="02020900000000000000" pitchFamily="18" charset="-128"/>
                <a:ea typeface="HGPMinchoE" panose="02020900000000000000" pitchFamily="18" charset="-128"/>
              </a:endParaRPr>
            </a:p>
          </p:txBody>
        </p:sp>
      </p:grpSp>
      <p:grpSp>
        <p:nvGrpSpPr>
          <p:cNvPr id="12" name="グループ化 11">
            <a:extLst>
              <a:ext uri="{FF2B5EF4-FFF2-40B4-BE49-F238E27FC236}">
                <a16:creationId xmlns:a16="http://schemas.microsoft.com/office/drawing/2014/main" id="{E4E45AEE-EE5E-448D-9A83-9928FF062F82}"/>
              </a:ext>
            </a:extLst>
          </p:cNvPr>
          <p:cNvGrpSpPr/>
          <p:nvPr/>
        </p:nvGrpSpPr>
        <p:grpSpPr>
          <a:xfrm>
            <a:off x="5022819" y="1698174"/>
            <a:ext cx="2526034" cy="4452256"/>
            <a:chOff x="5022819" y="1698174"/>
            <a:chExt cx="2526034" cy="4452256"/>
          </a:xfrm>
        </p:grpSpPr>
        <p:sp>
          <p:nvSpPr>
            <p:cNvPr id="53" name="正方形/長方形 52">
              <a:extLst>
                <a:ext uri="{FF2B5EF4-FFF2-40B4-BE49-F238E27FC236}">
                  <a16:creationId xmlns:a16="http://schemas.microsoft.com/office/drawing/2014/main" id="{AB75ABE1-9673-4C4F-AF51-70206195513B}"/>
                </a:ext>
              </a:extLst>
            </p:cNvPr>
            <p:cNvSpPr/>
            <p:nvPr/>
          </p:nvSpPr>
          <p:spPr>
            <a:xfrm>
              <a:off x="5746558" y="1698174"/>
              <a:ext cx="1800000" cy="1074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b="1" dirty="0">
                  <a:solidFill>
                    <a:schemeClr val="bg1"/>
                  </a:solidFill>
                  <a:latin typeface="+mn-ea"/>
                </a:rPr>
                <a:t>エイズ発病の</a:t>
              </a:r>
            </a:p>
            <a:p>
              <a:pPr>
                <a:lnSpc>
                  <a:spcPts val="2000"/>
                </a:lnSpc>
              </a:pPr>
              <a:r>
                <a:rPr lang="ja-JP" altLang="en-US" b="1" dirty="0">
                  <a:solidFill>
                    <a:schemeClr val="bg1"/>
                  </a:solidFill>
                  <a:latin typeface="+mn-ea"/>
                </a:rPr>
                <a:t>前にあらわれる症状</a:t>
              </a:r>
            </a:p>
          </p:txBody>
        </p:sp>
        <p:sp>
          <p:nvSpPr>
            <p:cNvPr id="54" name="正方形/長方形 53">
              <a:extLst>
                <a:ext uri="{FF2B5EF4-FFF2-40B4-BE49-F238E27FC236}">
                  <a16:creationId xmlns:a16="http://schemas.microsoft.com/office/drawing/2014/main" id="{A77F7AC3-1E05-4049-9D3F-48345DE57FBA}"/>
                </a:ext>
              </a:extLst>
            </p:cNvPr>
            <p:cNvSpPr/>
            <p:nvPr/>
          </p:nvSpPr>
          <p:spPr>
            <a:xfrm>
              <a:off x="5748853" y="3013724"/>
              <a:ext cx="1800000" cy="3136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nSpc>
                  <a:spcPts val="2200"/>
                </a:lnSpc>
                <a:spcAft>
                  <a:spcPts val="600"/>
                </a:spcAft>
              </a:pPr>
              <a:r>
                <a:rPr lang="ja-JP" altLang="en-US" sz="2400" b="1" dirty="0">
                  <a:solidFill>
                    <a:schemeClr val="tx1"/>
                  </a:solidFill>
                  <a:latin typeface="+mn-ea"/>
                </a:rPr>
                <a:t>エイズ関連</a:t>
              </a:r>
            </a:p>
            <a:p>
              <a:pPr>
                <a:lnSpc>
                  <a:spcPts val="2200"/>
                </a:lnSpc>
                <a:spcAft>
                  <a:spcPts val="600"/>
                </a:spcAft>
              </a:pPr>
              <a:r>
                <a:rPr lang="ja-JP" altLang="en-US" sz="2400" b="1" dirty="0">
                  <a:solidFill>
                    <a:schemeClr val="tx1"/>
                  </a:solidFill>
                  <a:latin typeface="+mn-ea"/>
                </a:rPr>
                <a:t>症候群</a:t>
              </a:r>
              <a:endParaRPr lang="en-US" altLang="ja-JP" sz="2400" b="1" dirty="0">
                <a:solidFill>
                  <a:schemeClr val="tx1"/>
                </a:solidFill>
                <a:latin typeface="+mn-ea"/>
              </a:endParaRPr>
            </a:p>
            <a:p>
              <a:pPr algn="ctr">
                <a:spcAft>
                  <a:spcPts val="600"/>
                </a:spcAft>
              </a:pPr>
              <a:r>
                <a:rPr kumimoji="1" lang="ja-JP" altLang="en-US" sz="2400" b="1" dirty="0">
                  <a:solidFill>
                    <a:schemeClr val="tx1"/>
                  </a:solidFill>
                  <a:latin typeface="+mn-ea"/>
                </a:rPr>
                <a:t>（</a:t>
              </a:r>
              <a:r>
                <a:rPr kumimoji="1" lang="en-US" altLang="ja-JP" sz="2400" b="1" dirty="0">
                  <a:solidFill>
                    <a:schemeClr val="tx1"/>
                  </a:solidFill>
                  <a:latin typeface="+mn-ea"/>
                </a:rPr>
                <a:t>ARC</a:t>
              </a:r>
              <a:r>
                <a:rPr kumimoji="1" lang="ja-JP" altLang="en-US" sz="2400" b="1" dirty="0">
                  <a:solidFill>
                    <a:schemeClr val="tx1"/>
                  </a:solidFill>
                  <a:latin typeface="+mn-ea"/>
                </a:rPr>
                <a:t>）</a:t>
              </a:r>
              <a:endParaRPr kumimoji="1" lang="ja-JP" altLang="en-US" sz="2400" dirty="0"/>
            </a:p>
            <a:p>
              <a:pPr>
                <a:spcAft>
                  <a:spcPts val="600"/>
                </a:spcAft>
              </a:pPr>
              <a:endParaRPr lang="en-US" altLang="ja-JP" sz="2400" b="1" dirty="0">
                <a:solidFill>
                  <a:schemeClr val="tx1"/>
                </a:solidFill>
                <a:latin typeface="+mn-ea"/>
              </a:endParaRPr>
            </a:p>
            <a:p>
              <a:pPr>
                <a:spcAft>
                  <a:spcPts val="600"/>
                </a:spcAft>
              </a:pPr>
              <a:endParaRPr lang="en-US" altLang="ja-JP" sz="2400" b="1" dirty="0">
                <a:solidFill>
                  <a:schemeClr val="tx1"/>
                </a:solidFill>
                <a:latin typeface="+mn-ea"/>
              </a:endParaRPr>
            </a:p>
            <a:p>
              <a:pPr algn="ctr">
                <a:spcAft>
                  <a:spcPts val="600"/>
                </a:spcAft>
              </a:pPr>
              <a:endParaRPr kumimoji="1" lang="ja-JP" altLang="en-US" dirty="0"/>
            </a:p>
          </p:txBody>
        </p:sp>
        <p:sp>
          <p:nvSpPr>
            <p:cNvPr id="64" name="Rectangle 9">
              <a:extLst>
                <a:ext uri="{FF2B5EF4-FFF2-40B4-BE49-F238E27FC236}">
                  <a16:creationId xmlns:a16="http://schemas.microsoft.com/office/drawing/2014/main" id="{DAA96391-1CD1-4466-A348-205374FF8DCC}"/>
                </a:ext>
              </a:extLst>
            </p:cNvPr>
            <p:cNvSpPr>
              <a:spLocks noChangeArrowheads="1"/>
            </p:cNvSpPr>
            <p:nvPr/>
          </p:nvSpPr>
          <p:spPr bwMode="auto">
            <a:xfrm>
              <a:off x="5900060" y="4910120"/>
              <a:ext cx="1494286" cy="1064679"/>
            </a:xfrm>
            <a:prstGeom prst="rect">
              <a:avLst/>
            </a:prstGeom>
            <a:solidFill>
              <a:schemeClr val="bg1"/>
            </a:solidFill>
            <a:ln>
              <a:noFill/>
            </a:ln>
          </p:spPr>
          <p:txBody>
            <a:bodyPr wrap="squar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r>
                <a:rPr lang="ja-JP" altLang="en-US" sz="1600" dirty="0">
                  <a:latin typeface="+mn-ea"/>
                  <a:ea typeface="+mn-ea"/>
                </a:rPr>
                <a:t>リンパ節腫脹</a:t>
              </a:r>
            </a:p>
            <a:p>
              <a:r>
                <a:rPr lang="ja-JP" altLang="en-US" sz="1600" dirty="0">
                  <a:latin typeface="+mn-ea"/>
                  <a:ea typeface="+mn-ea"/>
                </a:rPr>
                <a:t>発熱</a:t>
              </a:r>
            </a:p>
            <a:p>
              <a:r>
                <a:rPr lang="ja-JP" altLang="en-US" sz="1600" dirty="0">
                  <a:latin typeface="+mn-ea"/>
                  <a:ea typeface="+mn-ea"/>
                </a:rPr>
                <a:t>体重減少</a:t>
              </a:r>
            </a:p>
            <a:p>
              <a:r>
                <a:rPr lang="ja-JP" altLang="en-US" sz="1600" dirty="0">
                  <a:latin typeface="+mn-ea"/>
                  <a:ea typeface="+mn-ea"/>
                </a:rPr>
                <a:t>下痢　など</a:t>
              </a:r>
            </a:p>
          </p:txBody>
        </p:sp>
        <p:sp>
          <p:nvSpPr>
            <p:cNvPr id="66" name="AutoShape 33">
              <a:extLst>
                <a:ext uri="{FF2B5EF4-FFF2-40B4-BE49-F238E27FC236}">
                  <a16:creationId xmlns:a16="http://schemas.microsoft.com/office/drawing/2014/main" id="{54C43376-C8D2-4B0D-A985-1A62695047BA}"/>
                </a:ext>
              </a:extLst>
            </p:cNvPr>
            <p:cNvSpPr>
              <a:spLocks noChangeArrowheads="1"/>
            </p:cNvSpPr>
            <p:nvPr/>
          </p:nvSpPr>
          <p:spPr bwMode="auto">
            <a:xfrm>
              <a:off x="5022819" y="2502178"/>
              <a:ext cx="642000" cy="801511"/>
            </a:xfrm>
            <a:prstGeom prst="rightArrow">
              <a:avLst>
                <a:gd name="adj1" fmla="val 50000"/>
                <a:gd name="adj2" fmla="val 50005"/>
              </a:avLst>
            </a:prstGeom>
            <a:solidFill>
              <a:srgbClr val="FFC000"/>
            </a:solidFill>
            <a:ln w="12700">
              <a:noFill/>
              <a:miter lim="800000"/>
              <a:headEnd/>
              <a:tailEnd/>
            </a:ln>
          </p:spPr>
          <p:txBody>
            <a:bodyPr wrap="none" anchor="ct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2133" b="0">
                <a:solidFill>
                  <a:srgbClr val="006699"/>
                </a:solidFill>
                <a:latin typeface="HGPMinchoE" panose="02020900000000000000" pitchFamily="18" charset="-128"/>
                <a:ea typeface="HGPMinchoE" panose="02020900000000000000" pitchFamily="18" charset="-128"/>
              </a:endParaRPr>
            </a:p>
          </p:txBody>
        </p:sp>
        <p:sp>
          <p:nvSpPr>
            <p:cNvPr id="62" name="二等辺三角形 61">
              <a:extLst>
                <a:ext uri="{FF2B5EF4-FFF2-40B4-BE49-F238E27FC236}">
                  <a16:creationId xmlns:a16="http://schemas.microsoft.com/office/drawing/2014/main" id="{74E5747F-2E2E-41E9-BD61-CC96C56BCADE}"/>
                </a:ext>
              </a:extLst>
            </p:cNvPr>
            <p:cNvSpPr/>
            <p:nvPr/>
          </p:nvSpPr>
          <p:spPr>
            <a:xfrm flipV="1">
              <a:off x="6463144" y="2818961"/>
              <a:ext cx="360000" cy="253668"/>
            </a:xfrm>
            <a:prstGeom prst="triangle">
              <a:avLst/>
            </a:prstGeom>
            <a:solidFill>
              <a:schemeClr val="accent4">
                <a:lumMod val="60000"/>
                <a:lumOff val="40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1696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08" name="Rectangle 32"/>
          <p:cNvSpPr>
            <a:spLocks/>
          </p:cNvSpPr>
          <p:nvPr/>
        </p:nvSpPr>
        <p:spPr bwMode="auto">
          <a:xfrm>
            <a:off x="905140" y="1158926"/>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701" tIns="28701" rIns="28701" bIns="28701" anchor="ctr"/>
          <a:lstStyle/>
          <a:p>
            <a:pPr fontAlgn="base">
              <a:spcBef>
                <a:spcPts val="2863"/>
              </a:spcBef>
              <a:spcAft>
                <a:spcPct val="0"/>
              </a:spcAft>
              <a:defRPr/>
            </a:pPr>
            <a:r>
              <a:rPr lang="en-US" altLang="ja-JP" sz="3600" b="1" dirty="0">
                <a:solidFill>
                  <a:schemeClr val="accent2">
                    <a:lumMod val="75000"/>
                  </a:schemeClr>
                </a:solidFill>
                <a:effectLst>
                  <a:outerShdw blurRad="38100" dist="38100" dir="2700000" algn="tl">
                    <a:srgbClr val="000000"/>
                  </a:outerShdw>
                </a:effectLst>
                <a:latin typeface="+mn-ea"/>
                <a:cs typeface="Times New Roman" panose="02020603050405020304" pitchFamily="18" charset="0"/>
                <a:sym typeface="ＤＦＰ太丸ゴシック体" charset="0"/>
              </a:rPr>
              <a:t>A</a:t>
            </a:r>
            <a:r>
              <a:rPr lang="en-US" altLang="ja-JP" sz="2800" b="1" dirty="0">
                <a:solidFill>
                  <a:srgbClr val="000000"/>
                </a:solidFill>
                <a:latin typeface="+mn-ea"/>
                <a:cs typeface="Times New Roman" panose="02020603050405020304" pitchFamily="18" charset="0"/>
                <a:sym typeface="ヒラギノ丸ゴ Pro W4" charset="0"/>
              </a:rPr>
              <a:t>cquired</a:t>
            </a:r>
            <a:r>
              <a:rPr lang="en-US" altLang="ja-JP" sz="2800" b="1" dirty="0">
                <a:solidFill>
                  <a:srgbClr val="FFF654"/>
                </a:solidFill>
                <a:latin typeface="+mn-ea"/>
                <a:cs typeface="Times New Roman" panose="02020603050405020304" pitchFamily="18" charset="0"/>
                <a:sym typeface="ヒラギノ丸ゴ Pro W4" charset="0"/>
              </a:rPr>
              <a:t> </a:t>
            </a:r>
            <a:r>
              <a:rPr lang="en-US" altLang="ja-JP" sz="3200" b="1" dirty="0">
                <a:solidFill>
                  <a:srgbClr val="610062"/>
                </a:solidFill>
                <a:effectLst>
                  <a:outerShdw blurRad="38100" dist="38100" dir="2700000" algn="tl">
                    <a:srgbClr val="000000"/>
                  </a:outerShdw>
                </a:effectLst>
                <a:latin typeface="+mn-ea"/>
                <a:cs typeface="Times New Roman" panose="02020603050405020304" pitchFamily="18" charset="0"/>
                <a:sym typeface="ヒラギノ丸ゴ Pro W4" charset="0"/>
              </a:rPr>
              <a:t> </a:t>
            </a:r>
            <a:r>
              <a:rPr lang="en-US" altLang="ja-JP" sz="3600" b="1" dirty="0">
                <a:solidFill>
                  <a:schemeClr val="accent2">
                    <a:lumMod val="75000"/>
                  </a:schemeClr>
                </a:solidFill>
                <a:effectLst>
                  <a:outerShdw blurRad="38100" dist="38100" dir="2700000" algn="tl">
                    <a:srgbClr val="000000"/>
                  </a:outerShdw>
                </a:effectLst>
                <a:latin typeface="+mn-ea"/>
                <a:cs typeface="Times New Roman" panose="02020603050405020304" pitchFamily="18" charset="0"/>
                <a:sym typeface="ＤＦＰ太丸ゴシック体" charset="0"/>
              </a:rPr>
              <a:t>I </a:t>
            </a:r>
            <a:r>
              <a:rPr lang="en-US" altLang="ja-JP" sz="2800" b="1" dirty="0" err="1">
                <a:solidFill>
                  <a:srgbClr val="000000"/>
                </a:solidFill>
                <a:latin typeface="+mn-ea"/>
                <a:cs typeface="Times New Roman" panose="02020603050405020304" pitchFamily="18" charset="0"/>
                <a:sym typeface="ヒラギノ丸ゴ Pro W4" charset="0"/>
              </a:rPr>
              <a:t>mmuno</a:t>
            </a:r>
            <a:r>
              <a:rPr lang="en-US" altLang="ja-JP" sz="2800" b="1" dirty="0">
                <a:solidFill>
                  <a:srgbClr val="000000"/>
                </a:solidFill>
                <a:latin typeface="+mn-ea"/>
                <a:cs typeface="Times New Roman" panose="02020603050405020304" pitchFamily="18" charset="0"/>
                <a:sym typeface="ヒラギノ丸ゴ Pro W4" charset="0"/>
              </a:rPr>
              <a:t>- </a:t>
            </a:r>
            <a:r>
              <a:rPr lang="en-US" altLang="ja-JP" sz="3600" b="1" dirty="0">
                <a:solidFill>
                  <a:schemeClr val="accent2">
                    <a:lumMod val="75000"/>
                  </a:schemeClr>
                </a:solidFill>
                <a:effectLst>
                  <a:outerShdw blurRad="38100" dist="38100" dir="2700000" algn="tl">
                    <a:srgbClr val="000000"/>
                  </a:outerShdw>
                </a:effectLst>
                <a:latin typeface="+mn-ea"/>
                <a:cs typeface="Times New Roman" panose="02020603050405020304" pitchFamily="18" charset="0"/>
                <a:sym typeface="ＤＦＰ太丸ゴシック体" charset="0"/>
              </a:rPr>
              <a:t>D</a:t>
            </a:r>
            <a:r>
              <a:rPr lang="en-US" altLang="ja-JP" sz="2800" b="1" dirty="0">
                <a:solidFill>
                  <a:srgbClr val="000000"/>
                </a:solidFill>
                <a:latin typeface="+mn-ea"/>
                <a:cs typeface="Times New Roman" panose="02020603050405020304" pitchFamily="18" charset="0"/>
                <a:sym typeface="ヒラギノ丸ゴ Pro W4" charset="0"/>
              </a:rPr>
              <a:t>eficiency</a:t>
            </a:r>
            <a:r>
              <a:rPr lang="en-US" altLang="ja-JP" sz="2800" b="1" dirty="0">
                <a:solidFill>
                  <a:srgbClr val="FFF654"/>
                </a:solidFill>
                <a:latin typeface="+mn-ea"/>
                <a:cs typeface="Times New Roman" panose="02020603050405020304" pitchFamily="18" charset="0"/>
                <a:sym typeface="ヒラギノ丸ゴ Pro W4" charset="0"/>
              </a:rPr>
              <a:t>  </a:t>
            </a:r>
            <a:r>
              <a:rPr lang="en-US" altLang="ja-JP" sz="3600" b="1" dirty="0">
                <a:solidFill>
                  <a:schemeClr val="accent2">
                    <a:lumMod val="75000"/>
                  </a:schemeClr>
                </a:solidFill>
                <a:effectLst>
                  <a:outerShdw blurRad="38100" dist="38100" dir="2700000" algn="tl">
                    <a:srgbClr val="000000"/>
                  </a:outerShdw>
                </a:effectLst>
                <a:latin typeface="+mn-ea"/>
                <a:cs typeface="Times New Roman" panose="02020603050405020304" pitchFamily="18" charset="0"/>
                <a:sym typeface="ＤＦＰ太丸ゴシック体" charset="0"/>
              </a:rPr>
              <a:t>S</a:t>
            </a:r>
            <a:r>
              <a:rPr lang="en-US" altLang="ja-JP" sz="2800" b="1" dirty="0">
                <a:solidFill>
                  <a:srgbClr val="000000"/>
                </a:solidFill>
                <a:latin typeface="+mn-ea"/>
                <a:cs typeface="Times New Roman" panose="02020603050405020304" pitchFamily="18" charset="0"/>
                <a:sym typeface="ヒラギノ丸ゴ Pro W4" charset="0"/>
              </a:rPr>
              <a:t>yndrome</a:t>
            </a:r>
            <a:r>
              <a:rPr altLang="en-US" sz="2800" b="1" dirty="0">
                <a:solidFill>
                  <a:srgbClr val="FFF654"/>
                </a:solidFill>
                <a:latin typeface="+mn-ea"/>
                <a:cs typeface="Times New Roman" panose="02020603050405020304" pitchFamily="18" charset="0"/>
                <a:sym typeface="ヒラギノ丸ゴ Pro W4" charset="0"/>
              </a:rPr>
              <a:t>　</a:t>
            </a:r>
          </a:p>
        </p:txBody>
      </p:sp>
      <p:sp>
        <p:nvSpPr>
          <p:cNvPr id="209926" name="Rectangle 5"/>
          <p:cNvSpPr>
            <a:spLocks/>
          </p:cNvSpPr>
          <p:nvPr/>
        </p:nvSpPr>
        <p:spPr bwMode="auto">
          <a:xfrm>
            <a:off x="994990" y="1692036"/>
            <a:ext cx="183021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800" b="1" dirty="0" err="1">
                <a:solidFill>
                  <a:schemeClr val="tx1"/>
                </a:solidFill>
                <a:latin typeface="+mn-ea"/>
                <a:sym typeface="ＤＦＰ太丸ゴシック体"/>
              </a:rPr>
              <a:t>後天性</a:t>
            </a:r>
            <a:endParaRPr kumimoji="0" altLang="en-US" sz="3800" b="1" dirty="0">
              <a:solidFill>
                <a:schemeClr val="tx1"/>
              </a:solidFill>
              <a:latin typeface="+mn-ea"/>
              <a:sym typeface="ＤＦＰ太丸ゴシック体"/>
            </a:endParaRPr>
          </a:p>
        </p:txBody>
      </p:sp>
      <p:sp>
        <p:nvSpPr>
          <p:cNvPr id="209928" name="Rectangle 9"/>
          <p:cNvSpPr>
            <a:spLocks/>
          </p:cNvSpPr>
          <p:nvPr/>
        </p:nvSpPr>
        <p:spPr bwMode="auto">
          <a:xfrm>
            <a:off x="4968292" y="1692036"/>
            <a:ext cx="118659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800" b="1" dirty="0" err="1">
                <a:solidFill>
                  <a:schemeClr val="tx1"/>
                </a:solidFill>
                <a:latin typeface="+mn-ea"/>
                <a:sym typeface="ＤＦＰ太丸ゴシック体"/>
              </a:rPr>
              <a:t>不全</a:t>
            </a:r>
            <a:endParaRPr kumimoji="0" altLang="en-US" sz="3800" b="1" dirty="0">
              <a:solidFill>
                <a:schemeClr val="tx1"/>
              </a:solidFill>
              <a:latin typeface="+mn-ea"/>
              <a:sym typeface="ＤＦＰ太丸ゴシック体"/>
            </a:endParaRPr>
          </a:p>
        </p:txBody>
      </p:sp>
      <p:sp>
        <p:nvSpPr>
          <p:cNvPr id="209929" name="Rectangle 10"/>
          <p:cNvSpPr>
            <a:spLocks/>
          </p:cNvSpPr>
          <p:nvPr/>
        </p:nvSpPr>
        <p:spPr bwMode="auto">
          <a:xfrm>
            <a:off x="3080609" y="1692036"/>
            <a:ext cx="118659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800" b="1" dirty="0" err="1">
                <a:solidFill>
                  <a:schemeClr val="tx1"/>
                </a:solidFill>
                <a:latin typeface="+mn-ea"/>
                <a:sym typeface="ＤＦＰ太丸ゴシック体"/>
              </a:rPr>
              <a:t>免疫</a:t>
            </a:r>
            <a:endParaRPr kumimoji="0" altLang="en-US" sz="3800" b="1" dirty="0">
              <a:solidFill>
                <a:schemeClr val="tx1"/>
              </a:solidFill>
              <a:latin typeface="+mn-ea"/>
              <a:sym typeface="ＤＦＰ太丸ゴシック体"/>
            </a:endParaRPr>
          </a:p>
        </p:txBody>
      </p:sp>
      <p:sp>
        <p:nvSpPr>
          <p:cNvPr id="209930" name="Rectangle 11"/>
          <p:cNvSpPr>
            <a:spLocks/>
          </p:cNvSpPr>
          <p:nvPr/>
        </p:nvSpPr>
        <p:spPr bwMode="auto">
          <a:xfrm>
            <a:off x="6854564" y="1692036"/>
            <a:ext cx="183162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800" b="1" dirty="0" err="1">
                <a:solidFill>
                  <a:schemeClr val="tx1"/>
                </a:solidFill>
                <a:latin typeface="+mn-ea"/>
                <a:sym typeface="ＤＦＰ太丸ゴシック体"/>
              </a:rPr>
              <a:t>症候群</a:t>
            </a:r>
            <a:endParaRPr kumimoji="0" altLang="en-US" sz="3800" b="1" dirty="0">
              <a:solidFill>
                <a:schemeClr val="tx1"/>
              </a:solidFill>
              <a:latin typeface="+mn-ea"/>
              <a:sym typeface="ＤＦＰ太丸ゴシック体"/>
            </a:endParaRPr>
          </a:p>
        </p:txBody>
      </p:sp>
      <p:sp>
        <p:nvSpPr>
          <p:cNvPr id="203793" name="Rectangle 17"/>
          <p:cNvSpPr>
            <a:spLocks/>
          </p:cNvSpPr>
          <p:nvPr/>
        </p:nvSpPr>
        <p:spPr bwMode="auto">
          <a:xfrm>
            <a:off x="3151772" y="3596200"/>
            <a:ext cx="5080970" cy="465460"/>
          </a:xfrm>
          <a:prstGeom prst="rect">
            <a:avLst/>
          </a:prstGeom>
          <a:noFill/>
          <a:ln>
            <a:noFill/>
          </a:ln>
          <a:effectLst>
            <a:outerShdw blurRad="63500" dist="76199" dir="2700000" algn="ctr" rotWithShape="0">
              <a:srgbClr val="000000">
                <a:alpha val="5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ctr"/>
          <a:lstStyle/>
          <a:p>
            <a:pPr fontAlgn="base">
              <a:spcBef>
                <a:spcPts val="2561"/>
              </a:spcBef>
              <a:spcAft>
                <a:spcPct val="0"/>
              </a:spcAft>
              <a:defRPr/>
            </a:pPr>
            <a:endParaRPr altLang="en-US" sz="3200" b="1" dirty="0">
              <a:latin typeface="+mn-ea"/>
              <a:cs typeface="ＤＦＰ太丸ゴシック体" charset="0"/>
              <a:sym typeface="ＤＦＰ太丸ゴシック体" charset="0"/>
            </a:endParaRPr>
          </a:p>
        </p:txBody>
      </p:sp>
      <p:sp>
        <p:nvSpPr>
          <p:cNvPr id="209939" name="Line 28"/>
          <p:cNvSpPr>
            <a:spLocks noChangeShapeType="1"/>
          </p:cNvSpPr>
          <p:nvPr/>
        </p:nvSpPr>
        <p:spPr bwMode="auto">
          <a:xfrm flipV="1">
            <a:off x="834442" y="1659469"/>
            <a:ext cx="7840858" cy="0"/>
          </a:xfrm>
          <a:prstGeom prst="line">
            <a:avLst/>
          </a:prstGeom>
          <a:noFill/>
          <a:ln w="66675">
            <a:solidFill>
              <a:schemeClr val="tx1">
                <a:alpha val="50195"/>
              </a:schemeClr>
            </a:solidFill>
            <a:miter lim="800000"/>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altLang="en-US" sz="2000" b="1">
              <a:solidFill>
                <a:srgbClr val="000056"/>
              </a:solidFill>
              <a:latin typeface="+mn-ea"/>
            </a:endParaRPr>
          </a:p>
        </p:txBody>
      </p:sp>
      <p:sp>
        <p:nvSpPr>
          <p:cNvPr id="203805" name="Rectangle 29"/>
          <p:cNvSpPr>
            <a:spLocks/>
          </p:cNvSpPr>
          <p:nvPr/>
        </p:nvSpPr>
        <p:spPr bwMode="auto">
          <a:xfrm>
            <a:off x="9461311" y="3047000"/>
            <a:ext cx="52634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200" b="1" dirty="0">
                <a:solidFill>
                  <a:srgbClr val="2B364A"/>
                </a:solidFill>
                <a:latin typeface="+mn-ea"/>
                <a:sym typeface="ＤＦＰ太丸ゴシック体"/>
              </a:rPr>
              <a:t>で</a:t>
            </a:r>
          </a:p>
        </p:txBody>
      </p:sp>
      <p:sp>
        <p:nvSpPr>
          <p:cNvPr id="203806" name="Rectangle 30"/>
          <p:cNvSpPr>
            <a:spLocks/>
          </p:cNvSpPr>
          <p:nvPr/>
        </p:nvSpPr>
        <p:spPr bwMode="auto">
          <a:xfrm>
            <a:off x="7988089" y="4239162"/>
            <a:ext cx="52634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200" b="1" dirty="0">
                <a:solidFill>
                  <a:srgbClr val="2B364A"/>
                </a:solidFill>
                <a:latin typeface="+mn-ea"/>
                <a:sym typeface="ＤＦＰ太丸ゴシック体"/>
              </a:rPr>
              <a:t>が</a:t>
            </a:r>
          </a:p>
        </p:txBody>
      </p:sp>
      <p:sp>
        <p:nvSpPr>
          <p:cNvPr id="203807" name="Rectangle 31"/>
          <p:cNvSpPr>
            <a:spLocks/>
          </p:cNvSpPr>
          <p:nvPr/>
        </p:nvSpPr>
        <p:spPr bwMode="auto">
          <a:xfrm>
            <a:off x="5456516" y="5491488"/>
            <a:ext cx="2420056"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kumimoji="0" altLang="en-US" sz="3200" b="1" dirty="0" err="1">
                <a:solidFill>
                  <a:srgbClr val="2B364A"/>
                </a:solidFill>
                <a:latin typeface="+mn-ea"/>
                <a:sym typeface="ＤＦＰ太丸ゴシック体"/>
              </a:rPr>
              <a:t>になって</a:t>
            </a:r>
            <a:endParaRPr kumimoji="0" altLang="en-US" sz="3200" b="1" dirty="0">
              <a:solidFill>
                <a:srgbClr val="2B364A"/>
              </a:solidFill>
              <a:latin typeface="+mn-ea"/>
              <a:sym typeface="ＤＦＰ太丸ゴシック体"/>
            </a:endParaRPr>
          </a:p>
        </p:txBody>
      </p:sp>
      <p:grpSp>
        <p:nvGrpSpPr>
          <p:cNvPr id="36" name="グループ化 35">
            <a:extLst>
              <a:ext uri="{FF2B5EF4-FFF2-40B4-BE49-F238E27FC236}">
                <a16:creationId xmlns:a16="http://schemas.microsoft.com/office/drawing/2014/main" id="{05AA54BA-ADE5-4DB5-88EB-C611D2C88777}"/>
              </a:ext>
            </a:extLst>
          </p:cNvPr>
          <p:cNvGrpSpPr/>
          <p:nvPr/>
        </p:nvGrpSpPr>
        <p:grpSpPr>
          <a:xfrm>
            <a:off x="406945" y="306442"/>
            <a:ext cx="427497" cy="415776"/>
            <a:chOff x="683170" y="525517"/>
            <a:chExt cx="427497" cy="415776"/>
          </a:xfrm>
        </p:grpSpPr>
        <p:sp>
          <p:nvSpPr>
            <p:cNvPr id="37" name="四角形: 角を丸くする 36">
              <a:extLst>
                <a:ext uri="{FF2B5EF4-FFF2-40B4-BE49-F238E27FC236}">
                  <a16:creationId xmlns:a16="http://schemas.microsoft.com/office/drawing/2014/main" id="{D9A0C0F3-7A80-4FD0-AF09-2162015B3F9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4AC5C642-90AB-4134-833B-B3B166DB8A5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42127025-9145-4240-BC36-4D9F0B1265E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C65D06A8-F849-408E-A0F7-66BC542D4AC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タイトル 1">
            <a:extLst>
              <a:ext uri="{FF2B5EF4-FFF2-40B4-BE49-F238E27FC236}">
                <a16:creationId xmlns:a16="http://schemas.microsoft.com/office/drawing/2014/main" id="{A87B407A-3212-4521-A1AD-BE14427D17DE}"/>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AIDS</a:t>
            </a:r>
            <a:r>
              <a:rPr lang="ja-JP" altLang="en-US" sz="3600" b="1" dirty="0">
                <a:latin typeface="游ゴシック" panose="020B0400000000000000" pitchFamily="50" charset="-128"/>
                <a:ea typeface="游ゴシック" panose="020B0400000000000000" pitchFamily="50" charset="-128"/>
              </a:rPr>
              <a:t>（エイズ）とは</a:t>
            </a:r>
          </a:p>
        </p:txBody>
      </p:sp>
      <p:sp>
        <p:nvSpPr>
          <p:cNvPr id="42" name="Rectangle 5">
            <a:extLst>
              <a:ext uri="{FF2B5EF4-FFF2-40B4-BE49-F238E27FC236}">
                <a16:creationId xmlns:a16="http://schemas.microsoft.com/office/drawing/2014/main" id="{2AA0A053-CB05-4796-841C-ABE52271FD5B}"/>
              </a:ext>
            </a:extLst>
          </p:cNvPr>
          <p:cNvSpPr>
            <a:spLocks/>
          </p:cNvSpPr>
          <p:nvPr/>
        </p:nvSpPr>
        <p:spPr bwMode="auto">
          <a:xfrm>
            <a:off x="982711" y="2841376"/>
            <a:ext cx="2232000" cy="828000"/>
          </a:xfrm>
          <a:prstGeom prst="roundRect">
            <a:avLst/>
          </a:prstGeom>
          <a:solidFill>
            <a:schemeClr val="bg1">
              <a:lumMod val="85000"/>
            </a:schemeClr>
          </a:solidFill>
          <a:ln w="12700">
            <a:noFill/>
            <a:miter lim="800000"/>
            <a:headEnd/>
            <a:tailEnd/>
          </a:ln>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algn="ctr" fontAlgn="base">
              <a:spcBef>
                <a:spcPts val="2563"/>
              </a:spcBef>
              <a:spcAft>
                <a:spcPct val="0"/>
              </a:spcAft>
              <a:buClrTx/>
              <a:buSzTx/>
              <a:buNone/>
            </a:pPr>
            <a:r>
              <a:rPr kumimoji="0" altLang="en-US" sz="4500" b="1" dirty="0" err="1">
                <a:solidFill>
                  <a:schemeClr val="tx1"/>
                </a:solidFill>
                <a:latin typeface="+mn-ea"/>
                <a:sym typeface="ＤＦＰ太丸ゴシック体"/>
              </a:rPr>
              <a:t>後天性</a:t>
            </a:r>
            <a:endParaRPr kumimoji="0" altLang="en-US" sz="4500" b="1" dirty="0">
              <a:solidFill>
                <a:schemeClr val="tx1"/>
              </a:solidFill>
              <a:latin typeface="+mn-ea"/>
              <a:sym typeface="ＤＦＰ太丸ゴシック体"/>
            </a:endParaRPr>
          </a:p>
        </p:txBody>
      </p:sp>
      <p:sp>
        <p:nvSpPr>
          <p:cNvPr id="46" name="Rectangle 5">
            <a:extLst>
              <a:ext uri="{FF2B5EF4-FFF2-40B4-BE49-F238E27FC236}">
                <a16:creationId xmlns:a16="http://schemas.microsoft.com/office/drawing/2014/main" id="{E64DFE23-7075-4E27-9D97-118707AE11D2}"/>
              </a:ext>
            </a:extLst>
          </p:cNvPr>
          <p:cNvSpPr>
            <a:spLocks/>
          </p:cNvSpPr>
          <p:nvPr/>
        </p:nvSpPr>
        <p:spPr bwMode="auto">
          <a:xfrm>
            <a:off x="982711" y="4024993"/>
            <a:ext cx="2232000" cy="828000"/>
          </a:xfrm>
          <a:prstGeom prst="roundRect">
            <a:avLst/>
          </a:prstGeom>
          <a:solidFill>
            <a:schemeClr val="bg1">
              <a:lumMod val="85000"/>
            </a:schemeClr>
          </a:solidFill>
          <a:ln w="12700">
            <a:noFill/>
            <a:miter lim="800000"/>
            <a:headEnd/>
            <a:tailEnd/>
          </a:ln>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algn="ctr" fontAlgn="base">
              <a:spcBef>
                <a:spcPts val="2563"/>
              </a:spcBef>
              <a:spcAft>
                <a:spcPct val="0"/>
              </a:spcAft>
              <a:buClrTx/>
              <a:buSzTx/>
              <a:buNone/>
            </a:pPr>
            <a:r>
              <a:rPr kumimoji="0" lang="ja-JP" altLang="en-US" sz="4500" b="1" dirty="0">
                <a:solidFill>
                  <a:schemeClr val="tx1"/>
                </a:solidFill>
                <a:latin typeface="+mn-ea"/>
                <a:sym typeface="ＤＦＰ太丸ゴシック体"/>
              </a:rPr>
              <a:t>免　疫</a:t>
            </a:r>
            <a:endParaRPr kumimoji="0" altLang="en-US" sz="4500" b="1" dirty="0">
              <a:solidFill>
                <a:schemeClr val="tx1"/>
              </a:solidFill>
              <a:latin typeface="+mn-ea"/>
              <a:sym typeface="ＤＦＰ太丸ゴシック体"/>
            </a:endParaRPr>
          </a:p>
        </p:txBody>
      </p:sp>
      <p:sp>
        <p:nvSpPr>
          <p:cNvPr id="47" name="Rectangle 5">
            <a:extLst>
              <a:ext uri="{FF2B5EF4-FFF2-40B4-BE49-F238E27FC236}">
                <a16:creationId xmlns:a16="http://schemas.microsoft.com/office/drawing/2014/main" id="{F497B6FF-8DD8-42DB-8D74-AAE44F394D2F}"/>
              </a:ext>
            </a:extLst>
          </p:cNvPr>
          <p:cNvSpPr>
            <a:spLocks/>
          </p:cNvSpPr>
          <p:nvPr/>
        </p:nvSpPr>
        <p:spPr bwMode="auto">
          <a:xfrm>
            <a:off x="982711" y="5208610"/>
            <a:ext cx="2232000" cy="828000"/>
          </a:xfrm>
          <a:prstGeom prst="roundRect">
            <a:avLst/>
          </a:prstGeom>
          <a:solidFill>
            <a:schemeClr val="bg1">
              <a:lumMod val="85000"/>
            </a:schemeClr>
          </a:solidFill>
          <a:ln w="12700">
            <a:noFill/>
            <a:miter lim="800000"/>
            <a:headEnd/>
            <a:tailEnd/>
          </a:ln>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algn="ctr" fontAlgn="base">
              <a:spcBef>
                <a:spcPts val="2563"/>
              </a:spcBef>
              <a:spcAft>
                <a:spcPct val="0"/>
              </a:spcAft>
              <a:buClrTx/>
              <a:buSzTx/>
              <a:buNone/>
            </a:pPr>
            <a:r>
              <a:rPr kumimoji="0" lang="ja-JP" altLang="en-US" sz="4500" b="1" dirty="0">
                <a:solidFill>
                  <a:schemeClr val="tx1"/>
                </a:solidFill>
                <a:latin typeface="+mn-ea"/>
                <a:sym typeface="ＤＦＰ太丸ゴシック体"/>
              </a:rPr>
              <a:t>不　全</a:t>
            </a:r>
            <a:endParaRPr kumimoji="0" altLang="en-US" sz="4500" b="1" dirty="0">
              <a:solidFill>
                <a:schemeClr val="tx1"/>
              </a:solidFill>
              <a:latin typeface="+mn-ea"/>
              <a:sym typeface="ＤＦＰ太丸ゴシック体"/>
            </a:endParaRPr>
          </a:p>
        </p:txBody>
      </p:sp>
      <p:sp>
        <p:nvSpPr>
          <p:cNvPr id="48" name="Rectangle 5">
            <a:extLst>
              <a:ext uri="{FF2B5EF4-FFF2-40B4-BE49-F238E27FC236}">
                <a16:creationId xmlns:a16="http://schemas.microsoft.com/office/drawing/2014/main" id="{69A4EA11-907E-4152-B861-033959AACFE0}"/>
              </a:ext>
            </a:extLst>
          </p:cNvPr>
          <p:cNvSpPr>
            <a:spLocks/>
          </p:cNvSpPr>
          <p:nvPr/>
        </p:nvSpPr>
        <p:spPr bwMode="auto">
          <a:xfrm>
            <a:off x="982711" y="6392226"/>
            <a:ext cx="2232000" cy="828000"/>
          </a:xfrm>
          <a:prstGeom prst="roundRect">
            <a:avLst/>
          </a:prstGeom>
          <a:solidFill>
            <a:schemeClr val="bg1">
              <a:lumMod val="85000"/>
            </a:schemeClr>
          </a:solidFill>
          <a:ln w="12700">
            <a:noFill/>
            <a:miter lim="800000"/>
            <a:headEnd/>
            <a:tailEnd/>
          </a:ln>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algn="ctr" fontAlgn="base">
              <a:spcBef>
                <a:spcPts val="2563"/>
              </a:spcBef>
              <a:spcAft>
                <a:spcPct val="0"/>
              </a:spcAft>
              <a:buClrTx/>
              <a:buSzTx/>
              <a:buNone/>
            </a:pPr>
            <a:r>
              <a:rPr kumimoji="0" lang="ja-JP" altLang="en-US" sz="4500" b="1" dirty="0">
                <a:solidFill>
                  <a:schemeClr val="tx1"/>
                </a:solidFill>
                <a:latin typeface="+mn-ea"/>
                <a:sym typeface="ＤＦＰ太丸ゴシック体"/>
              </a:rPr>
              <a:t>症候群</a:t>
            </a:r>
            <a:endParaRPr kumimoji="0" altLang="en-US" sz="4500" b="1" dirty="0">
              <a:solidFill>
                <a:schemeClr val="tx1"/>
              </a:solidFill>
              <a:latin typeface="+mn-ea"/>
              <a:sym typeface="ＤＦＰ太丸ゴシック体"/>
            </a:endParaRPr>
          </a:p>
        </p:txBody>
      </p:sp>
      <p:sp>
        <p:nvSpPr>
          <p:cNvPr id="49" name="Rectangle 5">
            <a:extLst>
              <a:ext uri="{FF2B5EF4-FFF2-40B4-BE49-F238E27FC236}">
                <a16:creationId xmlns:a16="http://schemas.microsoft.com/office/drawing/2014/main" id="{4239A984-A8F6-4F17-98C7-CB5FF966D042}"/>
              </a:ext>
            </a:extLst>
          </p:cNvPr>
          <p:cNvSpPr>
            <a:spLocks/>
          </p:cNvSpPr>
          <p:nvPr/>
        </p:nvSpPr>
        <p:spPr bwMode="auto">
          <a:xfrm>
            <a:off x="3297221" y="2967051"/>
            <a:ext cx="616409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lang="ja-JP" altLang="en-US" sz="4000" b="1" dirty="0">
                <a:solidFill>
                  <a:schemeClr val="tx1"/>
                </a:solidFill>
                <a:latin typeface="+mn-ea"/>
                <a:sym typeface="ＤＦＰ太丸ゴシック体"/>
              </a:rPr>
              <a:t>＝</a:t>
            </a:r>
            <a:r>
              <a:rPr lang="ja-JP" altLang="en-US" sz="4000" b="1" dirty="0">
                <a:solidFill>
                  <a:schemeClr val="accent2">
                    <a:lumMod val="75000"/>
                  </a:schemeClr>
                </a:solidFill>
                <a:latin typeface="+mn-ea"/>
                <a:sym typeface="ＤＦＰ太丸ゴシック体"/>
              </a:rPr>
              <a:t>生まれた後にかかる病気</a:t>
            </a:r>
          </a:p>
        </p:txBody>
      </p:sp>
      <p:sp>
        <p:nvSpPr>
          <p:cNvPr id="50" name="Rectangle 5">
            <a:extLst>
              <a:ext uri="{FF2B5EF4-FFF2-40B4-BE49-F238E27FC236}">
                <a16:creationId xmlns:a16="http://schemas.microsoft.com/office/drawing/2014/main" id="{9E414EE9-9E56-4D41-8515-D39C97D6F3BD}"/>
              </a:ext>
            </a:extLst>
          </p:cNvPr>
          <p:cNvSpPr>
            <a:spLocks/>
          </p:cNvSpPr>
          <p:nvPr/>
        </p:nvSpPr>
        <p:spPr bwMode="auto">
          <a:xfrm>
            <a:off x="3297221" y="4151732"/>
            <a:ext cx="483440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lang="ja-JP" altLang="en-US" sz="4000" b="1" dirty="0">
                <a:solidFill>
                  <a:schemeClr val="tx1"/>
                </a:solidFill>
                <a:latin typeface="+mn-ea"/>
                <a:sym typeface="ＤＦＰ太丸ゴシック体"/>
              </a:rPr>
              <a:t>＝</a:t>
            </a:r>
            <a:r>
              <a:rPr lang="ja-JP" altLang="en-US" sz="4000" b="1" dirty="0">
                <a:solidFill>
                  <a:schemeClr val="accent2">
                    <a:lumMod val="75000"/>
                  </a:schemeClr>
                </a:solidFill>
                <a:latin typeface="+mn-ea"/>
                <a:sym typeface="ＤＦＰ太丸ゴシック体"/>
              </a:rPr>
              <a:t>病気とたたかう力</a:t>
            </a:r>
          </a:p>
        </p:txBody>
      </p:sp>
      <p:sp>
        <p:nvSpPr>
          <p:cNvPr id="51" name="Rectangle 5">
            <a:extLst>
              <a:ext uri="{FF2B5EF4-FFF2-40B4-BE49-F238E27FC236}">
                <a16:creationId xmlns:a16="http://schemas.microsoft.com/office/drawing/2014/main" id="{82AC0F5A-444D-4627-87B7-7A7350AE57E5}"/>
              </a:ext>
            </a:extLst>
          </p:cNvPr>
          <p:cNvSpPr>
            <a:spLocks/>
          </p:cNvSpPr>
          <p:nvPr/>
        </p:nvSpPr>
        <p:spPr bwMode="auto">
          <a:xfrm>
            <a:off x="3297221" y="5417937"/>
            <a:ext cx="2266399"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lang="ja-JP" altLang="en-US" sz="4000" b="1" dirty="0">
                <a:solidFill>
                  <a:schemeClr val="tx1"/>
                </a:solidFill>
                <a:latin typeface="+mn-ea"/>
                <a:sym typeface="ＤＦＰ太丸ゴシック体"/>
              </a:rPr>
              <a:t>＝</a:t>
            </a:r>
            <a:r>
              <a:rPr lang="ja-JP" altLang="en-US" sz="4000" b="1" dirty="0">
                <a:solidFill>
                  <a:schemeClr val="accent2">
                    <a:lumMod val="75000"/>
                  </a:schemeClr>
                </a:solidFill>
                <a:latin typeface="+mn-ea"/>
                <a:sym typeface="ＤＦＰ太丸ゴシック体"/>
              </a:rPr>
              <a:t>不完全</a:t>
            </a:r>
          </a:p>
        </p:txBody>
      </p:sp>
      <p:sp>
        <p:nvSpPr>
          <p:cNvPr id="52" name="Rectangle 5">
            <a:extLst>
              <a:ext uri="{FF2B5EF4-FFF2-40B4-BE49-F238E27FC236}">
                <a16:creationId xmlns:a16="http://schemas.microsoft.com/office/drawing/2014/main" id="{26714E0C-AFC1-4305-B12A-35508D8336ED}"/>
              </a:ext>
            </a:extLst>
          </p:cNvPr>
          <p:cNvSpPr>
            <a:spLocks/>
          </p:cNvSpPr>
          <p:nvPr/>
        </p:nvSpPr>
        <p:spPr bwMode="auto">
          <a:xfrm>
            <a:off x="3297221" y="6552160"/>
            <a:ext cx="5933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701" tIns="28701" rIns="28701" bIns="28701" anchor="ctr"/>
          <a:lstStyle>
            <a:lvl1pPr>
              <a:spcBef>
                <a:spcPct val="100000"/>
              </a:spcBef>
              <a:buClr>
                <a:srgbClr val="FF7800"/>
              </a:buClr>
              <a:buSzPct val="75000"/>
              <a:buFont typeface="Wingdings" pitchFamily="2" charset="2"/>
              <a:buBlip>
                <a:blip r:embed="rId3"/>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3"/>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3"/>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3"/>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3"/>
              </a:buBlip>
              <a:defRPr sz="1600">
                <a:solidFill>
                  <a:srgbClr val="000056"/>
                </a:solidFill>
                <a:latin typeface="Arial" pitchFamily="34" charset="0"/>
              </a:defRPr>
            </a:lvl9pPr>
          </a:lstStyle>
          <a:p>
            <a:pPr fontAlgn="base">
              <a:spcBef>
                <a:spcPts val="2563"/>
              </a:spcBef>
              <a:spcAft>
                <a:spcPct val="0"/>
              </a:spcAft>
              <a:buClrTx/>
              <a:buSzTx/>
              <a:buNone/>
            </a:pPr>
            <a:r>
              <a:rPr lang="ja-JP" altLang="en-US" sz="4000" b="1" dirty="0">
                <a:solidFill>
                  <a:schemeClr val="tx1"/>
                </a:solidFill>
                <a:latin typeface="+mn-ea"/>
                <a:sym typeface="ＤＦＰ太丸ゴシック体"/>
              </a:rPr>
              <a:t>＝</a:t>
            </a:r>
            <a:r>
              <a:rPr lang="ja-JP" altLang="en-US" sz="4000" b="1" dirty="0">
                <a:solidFill>
                  <a:schemeClr val="accent2">
                    <a:lumMod val="75000"/>
                  </a:schemeClr>
                </a:solidFill>
                <a:latin typeface="+mn-ea"/>
                <a:sym typeface="ＤＦＰ太丸ゴシック体"/>
              </a:rPr>
              <a:t>いろいろな症状がでる</a:t>
            </a:r>
          </a:p>
        </p:txBody>
      </p:sp>
    </p:spTree>
    <p:extLst>
      <p:ext uri="{BB962C8B-B14F-4D97-AF65-F5344CB8AC3E}">
        <p14:creationId xmlns:p14="http://schemas.microsoft.com/office/powerpoint/2010/main" val="2578799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3805"/>
                                        </p:tgtEl>
                                        <p:attrNameLst>
                                          <p:attrName>style.visibility</p:attrName>
                                        </p:attrNameLst>
                                      </p:cBhvr>
                                      <p:to>
                                        <p:strVal val="visible"/>
                                      </p:to>
                                    </p:set>
                                    <p:animEffect transition="in" filter="wipe(left)">
                                      <p:cBhvr>
                                        <p:cTn id="11" dur="500"/>
                                        <p:tgtEl>
                                          <p:spTgt spid="2038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nodeType="afterGroup">
                            <p:stCondLst>
                              <p:cond delay="500"/>
                            </p:stCondLst>
                            <p:childTnLst>
                              <p:par>
                                <p:cTn id="18" presetID="22" presetClass="entr" presetSubtype="8" fill="hold" grpId="0" nodeType="afterEffect">
                                  <p:stCondLst>
                                    <p:cond delay="1000"/>
                                  </p:stCondLst>
                                  <p:childTnLst>
                                    <p:set>
                                      <p:cBhvr>
                                        <p:cTn id="19" dur="1" fill="hold">
                                          <p:stCondLst>
                                            <p:cond delay="0"/>
                                          </p:stCondLst>
                                        </p:cTn>
                                        <p:tgtEl>
                                          <p:spTgt spid="203806"/>
                                        </p:tgtEl>
                                        <p:attrNameLst>
                                          <p:attrName>style.visibility</p:attrName>
                                        </p:attrNameLst>
                                      </p:cBhvr>
                                      <p:to>
                                        <p:strVal val="visible"/>
                                      </p:to>
                                    </p:set>
                                    <p:animEffect transition="in" filter="wipe(left)">
                                      <p:cBhvr>
                                        <p:cTn id="20" dur="500"/>
                                        <p:tgtEl>
                                          <p:spTgt spid="203806"/>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203807"/>
                                        </p:tgtEl>
                                        <p:attrNameLst>
                                          <p:attrName>style.visibility</p:attrName>
                                        </p:attrNameLst>
                                      </p:cBhvr>
                                      <p:to>
                                        <p:strVal val="visible"/>
                                      </p:to>
                                    </p:set>
                                    <p:animEffect transition="in" filter="wipe(left)">
                                      <p:cBhvr>
                                        <p:cTn id="29" dur="500"/>
                                        <p:tgtEl>
                                          <p:spTgt spid="20380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5" grpId="0" autoUpdateAnimBg="0"/>
      <p:bldP spid="203806" grpId="0" autoUpdateAnimBg="0"/>
      <p:bldP spid="203807" grpId="0" autoUpdateAnimBg="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07" y="1935899"/>
            <a:ext cx="4970411" cy="3394081"/>
          </a:xfrm>
          <a:prstGeom prst="rect">
            <a:avLst/>
          </a:prstGeom>
        </p:spPr>
      </p:pic>
      <p:sp>
        <p:nvSpPr>
          <p:cNvPr id="3" name="Text Box 6"/>
          <p:cNvSpPr txBox="1">
            <a:spLocks noChangeArrowheads="1"/>
          </p:cNvSpPr>
          <p:nvPr/>
        </p:nvSpPr>
        <p:spPr bwMode="auto">
          <a:xfrm>
            <a:off x="2543300" y="2375909"/>
            <a:ext cx="2494301" cy="553998"/>
          </a:xfrm>
          <a:prstGeom prst="rect">
            <a:avLst/>
          </a:prstGeom>
          <a:solidFill>
            <a:schemeClr val="bg1"/>
          </a:solidFill>
          <a:ln>
            <a:noFill/>
          </a:ln>
        </p:spPr>
        <p:txBody>
          <a:bodyPr wrap="square">
            <a:spAutoFit/>
          </a:bodyPr>
          <a:lstStyle>
            <a:lvl1pPr>
              <a:spcBef>
                <a:spcPct val="100000"/>
              </a:spcBef>
              <a:buClr>
                <a:srgbClr val="FF7800"/>
              </a:buClr>
              <a:buSzPct val="75000"/>
              <a:buFont typeface="Wingdings" pitchFamily="2" charset="2"/>
              <a:buBlip>
                <a:blip r:embed="rId4"/>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4"/>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4"/>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9pPr>
          </a:lstStyle>
          <a:p>
            <a:pPr fontAlgn="base">
              <a:spcBef>
                <a:spcPct val="0"/>
              </a:spcBef>
              <a:spcAft>
                <a:spcPct val="0"/>
              </a:spcAft>
              <a:buClrTx/>
              <a:buSzTx/>
              <a:buFontTx/>
              <a:buNone/>
            </a:pPr>
            <a:r>
              <a:rPr lang="ja-JP" altLang="en-US" sz="3000" b="1" dirty="0">
                <a:solidFill>
                  <a:srgbClr val="FF0000"/>
                </a:solidFill>
                <a:latin typeface="+mn-ea"/>
                <a:cs typeface="ＤＦ平成ゴシック体W9"/>
              </a:rPr>
              <a:t>日本で急増！</a:t>
            </a:r>
            <a:endParaRPr altLang="en-US" sz="3000" b="1" dirty="0">
              <a:solidFill>
                <a:srgbClr val="FF0000"/>
              </a:solidFill>
              <a:latin typeface="+mn-ea"/>
              <a:cs typeface="ＤＦ平成ゴシック体W9"/>
            </a:endParaRPr>
          </a:p>
        </p:txBody>
      </p:sp>
      <p:sp>
        <p:nvSpPr>
          <p:cNvPr id="4" name="右矢印 3"/>
          <p:cNvSpPr/>
          <p:nvPr/>
        </p:nvSpPr>
        <p:spPr>
          <a:xfrm rot="19615130">
            <a:off x="3407439" y="3236523"/>
            <a:ext cx="1440160" cy="2455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n-ea"/>
            </a:endParaRPr>
          </a:p>
        </p:txBody>
      </p:sp>
      <p:sp>
        <p:nvSpPr>
          <p:cNvPr id="9" name="Text Box 6"/>
          <p:cNvSpPr txBox="1">
            <a:spLocks noChangeArrowheads="1"/>
          </p:cNvSpPr>
          <p:nvPr/>
        </p:nvSpPr>
        <p:spPr bwMode="auto">
          <a:xfrm>
            <a:off x="5084815" y="1187656"/>
            <a:ext cx="31863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0"/>
              </a:spcBef>
              <a:buClr>
                <a:srgbClr val="FF7800"/>
              </a:buClr>
              <a:buSzPct val="75000"/>
              <a:buFont typeface="Wingdings" pitchFamily="2" charset="2"/>
              <a:buBlip>
                <a:blip r:embed="rId4"/>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4"/>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4"/>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9pPr>
          </a:lstStyle>
          <a:p>
            <a:pPr fontAlgn="base">
              <a:spcBef>
                <a:spcPct val="0"/>
              </a:spcBef>
              <a:spcAft>
                <a:spcPct val="0"/>
              </a:spcAft>
              <a:buClrTx/>
              <a:buSzTx/>
              <a:buFontTx/>
              <a:buNone/>
            </a:pPr>
            <a:r>
              <a:rPr lang="ja-JP" altLang="en-US" sz="1600" b="1" dirty="0">
                <a:solidFill>
                  <a:schemeClr val="tx1"/>
                </a:solidFill>
                <a:latin typeface="+mn-ea"/>
                <a:cs typeface="ＤＦ平成ゴシック体W9"/>
              </a:rPr>
              <a:t>国立感染症研究所の資料から</a:t>
            </a:r>
            <a:endParaRPr lang="en-US" altLang="ja-JP" sz="1600" b="1" dirty="0">
              <a:solidFill>
                <a:schemeClr val="tx1"/>
              </a:solidFill>
              <a:latin typeface="+mn-ea"/>
              <a:cs typeface="ＤＦ平成ゴシック体W9"/>
            </a:endParaRPr>
          </a:p>
          <a:p>
            <a:pPr fontAlgn="base">
              <a:spcBef>
                <a:spcPct val="0"/>
              </a:spcBef>
              <a:spcAft>
                <a:spcPct val="0"/>
              </a:spcAft>
              <a:buClrTx/>
              <a:buSzTx/>
              <a:buFontTx/>
              <a:buNone/>
            </a:pPr>
            <a:r>
              <a:rPr lang="en-US" altLang="ja-JP" sz="1600" b="1" dirty="0">
                <a:solidFill>
                  <a:schemeClr val="tx1"/>
                </a:solidFill>
                <a:latin typeface="+mn-ea"/>
                <a:cs typeface="ＤＦ平成ゴシック体W9"/>
              </a:rPr>
              <a:t>2017</a:t>
            </a:r>
            <a:r>
              <a:rPr lang="ja-JP" altLang="en-US" sz="1600" b="1" dirty="0">
                <a:solidFill>
                  <a:schemeClr val="tx1"/>
                </a:solidFill>
                <a:latin typeface="+mn-ea"/>
                <a:cs typeface="ＤＦ平成ゴシック体W9"/>
              </a:rPr>
              <a:t>年</a:t>
            </a:r>
            <a:r>
              <a:rPr lang="en-US" altLang="ja-JP" sz="1600" b="1" dirty="0">
                <a:solidFill>
                  <a:schemeClr val="tx1"/>
                </a:solidFill>
                <a:latin typeface="+mn-ea"/>
                <a:cs typeface="ＤＦ平成ゴシック体W9"/>
              </a:rPr>
              <a:t>10</a:t>
            </a:r>
            <a:r>
              <a:rPr lang="ja-JP" altLang="en-US" sz="1600" b="1" dirty="0">
                <a:solidFill>
                  <a:schemeClr val="tx1"/>
                </a:solidFill>
                <a:latin typeface="+mn-ea"/>
                <a:cs typeface="ＤＦ平成ゴシック体W9"/>
              </a:rPr>
              <a:t>月</a:t>
            </a:r>
            <a:r>
              <a:rPr lang="en-US" altLang="ja-JP" sz="1600" b="1" dirty="0">
                <a:solidFill>
                  <a:schemeClr val="tx1"/>
                </a:solidFill>
                <a:latin typeface="+mn-ea"/>
                <a:cs typeface="ＤＦ平成ゴシック体W9"/>
              </a:rPr>
              <a:t>22</a:t>
            </a:r>
            <a:r>
              <a:rPr lang="ja-JP" altLang="en-US" sz="1600" b="1" dirty="0">
                <a:solidFill>
                  <a:schemeClr val="tx1"/>
                </a:solidFill>
                <a:latin typeface="+mn-ea"/>
                <a:cs typeface="ＤＦ平成ゴシック体W9"/>
              </a:rPr>
              <a:t>日まで</a:t>
            </a:r>
            <a:endParaRPr altLang="en-US" sz="1600" b="1" dirty="0">
              <a:solidFill>
                <a:schemeClr val="tx1"/>
              </a:solidFill>
              <a:latin typeface="+mn-ea"/>
              <a:cs typeface="ＤＦ平成ゴシック体W9"/>
            </a:endParaRPr>
          </a:p>
        </p:txBody>
      </p:sp>
      <p:grpSp>
        <p:nvGrpSpPr>
          <p:cNvPr id="12" name="図形グループ 11"/>
          <p:cNvGrpSpPr/>
          <p:nvPr/>
        </p:nvGrpSpPr>
        <p:grpSpPr>
          <a:xfrm>
            <a:off x="6672360" y="701675"/>
            <a:ext cx="3510405" cy="6858000"/>
            <a:chOff x="5310067" y="237589"/>
            <a:chExt cx="3510405" cy="6858000"/>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1734">
              <a:off x="5310067" y="237589"/>
              <a:ext cx="2600887" cy="6858000"/>
            </a:xfrm>
            <a:prstGeom prst="rect">
              <a:avLst/>
            </a:prstGeom>
          </p:spPr>
        </p:pic>
        <p:sp>
          <p:nvSpPr>
            <p:cNvPr id="6" name="右矢印 5"/>
            <p:cNvSpPr/>
            <p:nvPr/>
          </p:nvSpPr>
          <p:spPr>
            <a:xfrm rot="9040085">
              <a:off x="7403439" y="1813634"/>
              <a:ext cx="998056" cy="248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143" y="2188822"/>
              <a:ext cx="844329" cy="4321630"/>
            </a:xfrm>
            <a:prstGeom prst="rect">
              <a:avLst/>
            </a:prstGeom>
          </p:spPr>
        </p:pic>
      </p:grpSp>
      <p:grpSp>
        <p:nvGrpSpPr>
          <p:cNvPr id="13" name="グループ化 12">
            <a:extLst>
              <a:ext uri="{FF2B5EF4-FFF2-40B4-BE49-F238E27FC236}">
                <a16:creationId xmlns:a16="http://schemas.microsoft.com/office/drawing/2014/main" id="{957D9860-399B-4079-A5E5-D112A35B4BC6}"/>
              </a:ext>
            </a:extLst>
          </p:cNvPr>
          <p:cNvGrpSpPr/>
          <p:nvPr/>
        </p:nvGrpSpPr>
        <p:grpSpPr>
          <a:xfrm>
            <a:off x="406945" y="306442"/>
            <a:ext cx="427497" cy="415776"/>
            <a:chOff x="683170" y="525517"/>
            <a:chExt cx="427497" cy="415776"/>
          </a:xfrm>
        </p:grpSpPr>
        <p:sp>
          <p:nvSpPr>
            <p:cNvPr id="14" name="四角形: 角を丸くする 13">
              <a:extLst>
                <a:ext uri="{FF2B5EF4-FFF2-40B4-BE49-F238E27FC236}">
                  <a16:creationId xmlns:a16="http://schemas.microsoft.com/office/drawing/2014/main" id="{77FB2189-0AB9-4089-8E91-C01286C6456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031CCB42-B49D-4F74-B9CA-B780F7821558}"/>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9E39F00-7B85-4048-866A-097A3010ACE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5420DEF6-E880-4B3B-86E6-11141DF1771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タイトル 1">
            <a:extLst>
              <a:ext uri="{FF2B5EF4-FFF2-40B4-BE49-F238E27FC236}">
                <a16:creationId xmlns:a16="http://schemas.microsoft.com/office/drawing/2014/main" id="{F4FC4E37-85F2-4F15-82D8-06F1BAC0C790}"/>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日本各地に広がる梅毒感染</a:t>
            </a:r>
          </a:p>
        </p:txBody>
      </p:sp>
    </p:spTree>
    <p:extLst>
      <p:ext uri="{BB962C8B-B14F-4D97-AF65-F5344CB8AC3E}">
        <p14:creationId xmlns:p14="http://schemas.microsoft.com/office/powerpoint/2010/main" val="10730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B91873D0-5A60-4B91-83CE-5600CAB6F080}"/>
              </a:ext>
            </a:extLst>
          </p:cNvPr>
          <p:cNvSpPr>
            <a:spLocks noGrp="1"/>
          </p:cNvSpPr>
          <p:nvPr>
            <p:ph type="subTitle" idx="1"/>
          </p:nvPr>
        </p:nvSpPr>
        <p:spPr>
          <a:xfrm>
            <a:off x="962299" y="1635930"/>
            <a:ext cx="9729514" cy="4889090"/>
          </a:xfrm>
        </p:spPr>
        <p:txBody>
          <a:bodyPr>
            <a:noAutofit/>
          </a:bodyPr>
          <a:lstStyle/>
          <a:p>
            <a:pPr marL="361950" indent="-361950" algn="l">
              <a:lnSpc>
                <a:spcPct val="100000"/>
              </a:lnSpc>
              <a:spcBef>
                <a:spcPts val="2000"/>
              </a:spcBef>
              <a:buClr>
                <a:srgbClr val="FFC000"/>
              </a:buClr>
              <a:buSzPct val="80000"/>
              <a:buFont typeface="Wingdings" panose="05000000000000000000" pitchFamily="2" charset="2"/>
              <a:buChar char="l"/>
            </a:pPr>
            <a:r>
              <a:rPr lang="ja-JP" altLang="en-US" sz="4000" dirty="0">
                <a:latin typeface="游ゴシック Medium" panose="020B0500000000000000" pitchFamily="50" charset="-128"/>
                <a:ea typeface="游ゴシック Medium" panose="020B0500000000000000" pitchFamily="50" charset="-128"/>
              </a:rPr>
              <a:t>男性にも女性にも感染する</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ありふれたウイルス</a:t>
            </a:r>
            <a:endParaRPr lang="en-US" altLang="ja-JP" sz="4000" dirty="0">
              <a:latin typeface="游ゴシック Medium" panose="020B0500000000000000" pitchFamily="50" charset="-128"/>
              <a:ea typeface="游ゴシック Medium" panose="020B0500000000000000" pitchFamily="50" charset="-128"/>
            </a:endParaRPr>
          </a:p>
          <a:p>
            <a:pPr marL="361950" indent="-361950" algn="l">
              <a:lnSpc>
                <a:spcPct val="100000"/>
              </a:lnSpc>
              <a:spcBef>
                <a:spcPts val="2000"/>
              </a:spcBef>
              <a:buClr>
                <a:srgbClr val="FFC000"/>
              </a:buClr>
              <a:buSzPct val="80000"/>
              <a:buFont typeface="Wingdings" panose="05000000000000000000" pitchFamily="2" charset="2"/>
              <a:buChar char="l"/>
            </a:pPr>
            <a:r>
              <a:rPr lang="ja-JP" altLang="en-US" sz="4000" dirty="0">
                <a:latin typeface="游ゴシック Medium" panose="020B0500000000000000" pitchFamily="50" charset="-128"/>
                <a:ea typeface="游ゴシック Medium" panose="020B0500000000000000" pitchFamily="50" charset="-128"/>
              </a:rPr>
              <a:t>日本では毎年約１万人の女性が</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子宮頸がんにかかり、</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約</a:t>
            </a:r>
            <a:r>
              <a:rPr lang="en-US" altLang="ja-JP" sz="4000" dirty="0">
                <a:latin typeface="游ゴシック Medium" panose="020B0500000000000000" pitchFamily="50" charset="-128"/>
                <a:ea typeface="游ゴシック Medium" panose="020B0500000000000000" pitchFamily="50" charset="-128"/>
              </a:rPr>
              <a:t>3000</a:t>
            </a:r>
            <a:r>
              <a:rPr lang="ja-JP" altLang="en-US" sz="4000" dirty="0">
                <a:latin typeface="游ゴシック Medium" panose="020B0500000000000000" pitchFamily="50" charset="-128"/>
                <a:ea typeface="游ゴシック Medium" panose="020B0500000000000000" pitchFamily="50" charset="-128"/>
              </a:rPr>
              <a:t>人が死亡しています。</a:t>
            </a:r>
            <a:endParaRPr lang="en-US" altLang="ja-JP" sz="4000" dirty="0">
              <a:latin typeface="游ゴシック Medium" panose="020B0500000000000000" pitchFamily="50" charset="-128"/>
              <a:ea typeface="游ゴシック Medium" panose="020B0500000000000000" pitchFamily="50" charset="-128"/>
            </a:endParaRPr>
          </a:p>
          <a:p>
            <a:pPr marL="361950" indent="-361950" algn="l">
              <a:lnSpc>
                <a:spcPct val="100000"/>
              </a:lnSpc>
              <a:spcBef>
                <a:spcPts val="2000"/>
              </a:spcBef>
              <a:buClr>
                <a:srgbClr val="FFC000"/>
              </a:buClr>
              <a:buSzPct val="80000"/>
              <a:buFont typeface="Wingdings" panose="05000000000000000000" pitchFamily="2" charset="2"/>
              <a:buChar char="l"/>
            </a:pPr>
            <a:r>
              <a:rPr lang="ja-JP" altLang="en-US" sz="4000" dirty="0">
                <a:latin typeface="游ゴシック Medium" panose="020B0500000000000000" pitchFamily="50" charset="-128"/>
                <a:ea typeface="游ゴシック Medium" panose="020B0500000000000000" pitchFamily="50" charset="-128"/>
              </a:rPr>
              <a:t>この数は毎年患者数も死亡率も</a:t>
            </a:r>
            <a:br>
              <a:rPr lang="en-US" altLang="ja-JP" sz="4000" dirty="0">
                <a:latin typeface="游ゴシック Medium" panose="020B0500000000000000" pitchFamily="50" charset="-128"/>
                <a:ea typeface="游ゴシック Medium" panose="020B0500000000000000" pitchFamily="50" charset="-128"/>
              </a:rPr>
            </a:br>
            <a:r>
              <a:rPr lang="ja-JP" altLang="en-US" sz="4000" dirty="0">
                <a:latin typeface="游ゴシック Medium" panose="020B0500000000000000" pitchFamily="50" charset="-128"/>
                <a:ea typeface="游ゴシック Medium" panose="020B0500000000000000" pitchFamily="50" charset="-128"/>
              </a:rPr>
              <a:t>増加しています。</a:t>
            </a:r>
          </a:p>
        </p:txBody>
      </p:sp>
      <p:grpSp>
        <p:nvGrpSpPr>
          <p:cNvPr id="4" name="グループ化 3">
            <a:extLst>
              <a:ext uri="{FF2B5EF4-FFF2-40B4-BE49-F238E27FC236}">
                <a16:creationId xmlns:a16="http://schemas.microsoft.com/office/drawing/2014/main" id="{3566AD42-DB9C-4424-BB06-C4416B367A47}"/>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C6CAA13D-E6E3-4E86-960A-E427DCF7C9E0}"/>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9F98600-88EF-45EE-B6F2-5FFDCDC11B4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5166E4E-0E60-4EDE-8927-D90C7D46B6A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E9BA317-84E5-4D7C-8607-F6C0146204C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B7B0A1CA-9511-4E91-BAE5-D415886DFCBF}"/>
              </a:ext>
            </a:extLst>
          </p:cNvPr>
          <p:cNvSpPr txBox="1">
            <a:spLocks/>
          </p:cNvSpPr>
          <p:nvPr/>
        </p:nvSpPr>
        <p:spPr>
          <a:xfrm>
            <a:off x="834442" y="244484"/>
            <a:ext cx="9071610" cy="1627448"/>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性的接触で子宮頸がんを発症する</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ヒトパピローマウイルス</a:t>
            </a:r>
          </a:p>
          <a:p>
            <a:endParaRPr lang="ja-JP" altLang="en-US"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339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28C41F4-0F2E-4081-AC68-9B1CF598EF68}"/>
              </a:ext>
            </a:extLst>
          </p:cNvPr>
          <p:cNvGrpSpPr/>
          <p:nvPr/>
        </p:nvGrpSpPr>
        <p:grpSpPr>
          <a:xfrm>
            <a:off x="406945" y="306442"/>
            <a:ext cx="427497" cy="415776"/>
            <a:chOff x="683170" y="525517"/>
            <a:chExt cx="427497" cy="415776"/>
          </a:xfrm>
        </p:grpSpPr>
        <p:sp>
          <p:nvSpPr>
            <p:cNvPr id="4" name="四角形: 角を丸くする 3">
              <a:extLst>
                <a:ext uri="{FF2B5EF4-FFF2-40B4-BE49-F238E27FC236}">
                  <a16:creationId xmlns:a16="http://schemas.microsoft.com/office/drawing/2014/main" id="{D9579E5C-07B8-4138-B2E8-95A980C3469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C26ED08-F088-4EEA-AB19-D80E609A6874}"/>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C43E84F-E59B-4FC3-9CA1-08B4E78B27C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D6DDE08D-AD7C-4FFC-BC6E-9C79E8B2158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a:extLst>
              <a:ext uri="{FF2B5EF4-FFF2-40B4-BE49-F238E27FC236}">
                <a16:creationId xmlns:a16="http://schemas.microsoft.com/office/drawing/2014/main" id="{8481F20E-E614-47B7-9C47-D3B8DF2031E7}"/>
              </a:ext>
            </a:extLst>
          </p:cNvPr>
          <p:cNvSpPr txBox="1">
            <a:spLocks/>
          </p:cNvSpPr>
          <p:nvPr/>
        </p:nvSpPr>
        <p:spPr>
          <a:xfrm>
            <a:off x="883565" y="722218"/>
            <a:ext cx="9599378"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子宮頸がんの主な原因は</a:t>
            </a:r>
            <a:br>
              <a:rPr lang="en-US" altLang="ja-JP" sz="3600" b="1" dirty="0">
                <a:latin typeface="游ゴシック" panose="020B0400000000000000" pitchFamily="50" charset="-128"/>
                <a:ea typeface="游ゴシック" panose="020B0400000000000000" pitchFamily="50" charset="-128"/>
              </a:rPr>
            </a:br>
            <a:r>
              <a:rPr lang="ja-JP" altLang="en-US" sz="3600" b="1" dirty="0">
                <a:latin typeface="游ゴシック" panose="020B0400000000000000" pitchFamily="50" charset="-128"/>
                <a:ea typeface="游ゴシック" panose="020B0400000000000000" pitchFamily="50" charset="-128"/>
              </a:rPr>
              <a:t>発がん性ヒトパピローマウイルス</a:t>
            </a:r>
            <a:r>
              <a:rPr lang="en-US" altLang="ja-JP" sz="3600" b="1" dirty="0">
                <a:latin typeface="游ゴシック" panose="020B0400000000000000" pitchFamily="50" charset="-128"/>
                <a:ea typeface="游ゴシック" panose="020B0400000000000000" pitchFamily="50" charset="-128"/>
              </a:rPr>
              <a:t>(HPV)</a:t>
            </a:r>
            <a:r>
              <a:rPr lang="ja-JP" altLang="en-US" sz="3600" b="1" dirty="0">
                <a:latin typeface="游ゴシック" panose="020B0400000000000000" pitchFamily="50" charset="-128"/>
                <a:ea typeface="游ゴシック" panose="020B0400000000000000" pitchFamily="50" charset="-128"/>
              </a:rPr>
              <a:t>です。</a:t>
            </a:r>
          </a:p>
          <a:p>
            <a:endParaRPr lang="ja-JP" altLang="en-US" sz="3600" b="1"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E96ED4B5-5665-4EFD-9450-692BA093573D}"/>
              </a:ext>
            </a:extLst>
          </p:cNvPr>
          <p:cNvGrpSpPr/>
          <p:nvPr/>
        </p:nvGrpSpPr>
        <p:grpSpPr>
          <a:xfrm>
            <a:off x="97971" y="1339701"/>
            <a:ext cx="10955434" cy="6062584"/>
            <a:chOff x="97971" y="1339701"/>
            <a:chExt cx="10955434" cy="6062584"/>
          </a:xfrm>
        </p:grpSpPr>
        <p:pic>
          <p:nvPicPr>
            <p:cNvPr id="86018" name="Picture 2" descr="PPT_13">
              <a:extLst>
                <a:ext uri="{FF2B5EF4-FFF2-40B4-BE49-F238E27FC236}">
                  <a16:creationId xmlns:a16="http://schemas.microsoft.com/office/drawing/2014/main" id="{C0B889DE-7D8C-460C-B0A8-6B3028CBD1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71" b="5709"/>
            <a:stretch/>
          </p:blipFill>
          <p:spPr bwMode="auto">
            <a:xfrm>
              <a:off x="220775" y="1657974"/>
              <a:ext cx="10250262" cy="574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DD3EE79B-59E5-45B5-B6C6-DEB5E412212A}"/>
                </a:ext>
              </a:extLst>
            </p:cNvPr>
            <p:cNvSpPr/>
            <p:nvPr/>
          </p:nvSpPr>
          <p:spPr>
            <a:xfrm>
              <a:off x="97971" y="1426029"/>
              <a:ext cx="7543800" cy="61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B5D4194-180F-4989-874E-FE9D2C098113}"/>
                </a:ext>
              </a:extLst>
            </p:cNvPr>
            <p:cNvSpPr/>
            <p:nvPr/>
          </p:nvSpPr>
          <p:spPr>
            <a:xfrm>
              <a:off x="7406307" y="1339701"/>
              <a:ext cx="2292864" cy="467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0D3B64A-EB06-4020-BC2F-3C8FCFEEAF96}"/>
                </a:ext>
              </a:extLst>
            </p:cNvPr>
            <p:cNvSpPr/>
            <p:nvPr/>
          </p:nvSpPr>
          <p:spPr>
            <a:xfrm rot="1659119">
              <a:off x="9059278" y="1493752"/>
              <a:ext cx="1994127" cy="59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E5EAE62C-70FD-4FCF-8321-A35892F09050}"/>
              </a:ext>
            </a:extLst>
          </p:cNvPr>
          <p:cNvSpPr>
            <a:spLocks noChangeArrowheads="1"/>
          </p:cNvSpPr>
          <p:nvPr/>
        </p:nvSpPr>
        <p:spPr bwMode="auto">
          <a:xfrm>
            <a:off x="1024732" y="1583419"/>
            <a:ext cx="8569325" cy="2232025"/>
          </a:xfrm>
          <a:prstGeom prst="roundRect">
            <a:avLst>
              <a:gd name="adj" fmla="val 10327"/>
            </a:avLst>
          </a:prstGeom>
          <a:solidFill>
            <a:schemeClr val="accent6">
              <a:lumMod val="20000"/>
              <a:lumOff val="8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4000" b="1" dirty="0">
                <a:solidFill>
                  <a:srgbClr val="008000"/>
                </a:solidFill>
                <a:latin typeface="+mn-ea"/>
                <a:ea typeface="+mn-ea"/>
              </a:rPr>
              <a:t>コンドーム</a:t>
            </a:r>
            <a:r>
              <a:rPr lang="ja-JP" altLang="en-US" sz="2800" b="1" dirty="0">
                <a:latin typeface="+mn-ea"/>
                <a:ea typeface="+mn-ea"/>
              </a:rPr>
              <a:t>の使用</a:t>
            </a:r>
          </a:p>
          <a:p>
            <a:pPr marL="108000" eaLnBrk="1" hangingPunct="1">
              <a:lnSpc>
                <a:spcPct val="160000"/>
              </a:lnSpc>
              <a:buFontTx/>
              <a:buNone/>
            </a:pPr>
            <a:r>
              <a:rPr lang="ja-JP" altLang="en-US" sz="2800" b="1" dirty="0">
                <a:latin typeface="+mn-ea"/>
                <a:ea typeface="+mn-ea"/>
              </a:rPr>
              <a:t>性感染症も防ぐことができる</a:t>
            </a:r>
          </a:p>
          <a:p>
            <a:pPr eaLnBrk="1" hangingPunct="1">
              <a:spcBef>
                <a:spcPct val="0"/>
              </a:spcBef>
              <a:buFontTx/>
              <a:buNone/>
            </a:pPr>
            <a:endParaRPr lang="en-US" altLang="ja-JP" sz="1600" b="1" dirty="0">
              <a:latin typeface="+mn-ea"/>
              <a:ea typeface="+mn-ea"/>
            </a:endParaRPr>
          </a:p>
        </p:txBody>
      </p:sp>
      <p:sp>
        <p:nvSpPr>
          <p:cNvPr id="145412" name="Rectangle 4">
            <a:extLst>
              <a:ext uri="{FF2B5EF4-FFF2-40B4-BE49-F238E27FC236}">
                <a16:creationId xmlns:a16="http://schemas.microsoft.com/office/drawing/2014/main" id="{329ECE88-4833-4DC1-B683-BED44229B95F}"/>
              </a:ext>
            </a:extLst>
          </p:cNvPr>
          <p:cNvSpPr>
            <a:spLocks noChangeArrowheads="1"/>
          </p:cNvSpPr>
          <p:nvPr/>
        </p:nvSpPr>
        <p:spPr bwMode="auto">
          <a:xfrm>
            <a:off x="1024732" y="4427537"/>
            <a:ext cx="8569325" cy="2376488"/>
          </a:xfrm>
          <a:prstGeom prst="roundRect">
            <a:avLst>
              <a:gd name="adj" fmla="val 9338"/>
            </a:avLst>
          </a:prstGeom>
          <a:solidFill>
            <a:schemeClr val="accent6">
              <a:lumMod val="20000"/>
              <a:lumOff val="8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buFontTx/>
              <a:buNone/>
            </a:pPr>
            <a:r>
              <a:rPr lang="ja-JP" altLang="en-US" sz="4000" b="1" dirty="0">
                <a:solidFill>
                  <a:srgbClr val="008000"/>
                </a:solidFill>
                <a:latin typeface="+mn-ea"/>
                <a:ea typeface="+mn-ea"/>
              </a:rPr>
              <a:t>ピル</a:t>
            </a:r>
            <a:r>
              <a:rPr lang="ja-JP" altLang="en-US" sz="2800" b="1" dirty="0">
                <a:latin typeface="+mn-ea"/>
                <a:ea typeface="+mn-ea"/>
              </a:rPr>
              <a:t>の服用</a:t>
            </a:r>
          </a:p>
          <a:p>
            <a:pPr marL="108000" eaLnBrk="1" hangingPunct="1">
              <a:buFontTx/>
              <a:buNone/>
            </a:pPr>
            <a:r>
              <a:rPr lang="ja-JP" altLang="en-US" sz="2400" b="1" dirty="0">
                <a:latin typeface="+mn-ea"/>
                <a:ea typeface="+mn-ea"/>
              </a:rPr>
              <a:t>生理痛の軽減、ニキビをなおしたりの</a:t>
            </a:r>
          </a:p>
          <a:p>
            <a:pPr marL="108000" eaLnBrk="1" hangingPunct="1">
              <a:buFontTx/>
              <a:buNone/>
            </a:pPr>
            <a:r>
              <a:rPr lang="ja-JP" altLang="en-US" sz="2400" b="1" dirty="0">
                <a:latin typeface="+mn-ea"/>
                <a:ea typeface="+mn-ea"/>
              </a:rPr>
              <a:t>副効用もある。生理日の変更もできる</a:t>
            </a:r>
          </a:p>
          <a:p>
            <a:pPr eaLnBrk="1" hangingPunct="1">
              <a:spcBef>
                <a:spcPct val="0"/>
              </a:spcBef>
              <a:buFontTx/>
              <a:buNone/>
            </a:pPr>
            <a:endParaRPr lang="en-US" altLang="ja-JP" sz="1200" b="1" dirty="0">
              <a:latin typeface="+mn-ea"/>
              <a:ea typeface="+mn-ea"/>
            </a:endParaRPr>
          </a:p>
        </p:txBody>
      </p:sp>
      <p:pic>
        <p:nvPicPr>
          <p:cNvPr id="145413" name="Picture 5">
            <a:extLst>
              <a:ext uri="{FF2B5EF4-FFF2-40B4-BE49-F238E27FC236}">
                <a16:creationId xmlns:a16="http://schemas.microsoft.com/office/drawing/2014/main" id="{3CEEA84F-4696-4AF0-8F27-7B8101323D2D}"/>
              </a:ext>
            </a:extLst>
          </p:cNvPr>
          <p:cNvPicPr>
            <a:picLocks noChangeAspect="1" noChangeArrowheads="1"/>
          </p:cNvPicPr>
          <p:nvPr/>
        </p:nvPicPr>
        <p:blipFill>
          <a:blip r:embed="rId3">
            <a:clrChange>
              <a:clrFrom>
                <a:srgbClr val="C6D9D7"/>
              </a:clrFrom>
              <a:clrTo>
                <a:srgbClr val="C6D9D7">
                  <a:alpha val="0"/>
                </a:srgbClr>
              </a:clrTo>
            </a:clrChange>
            <a:extLst>
              <a:ext uri="{28A0092B-C50C-407E-A947-70E740481C1C}">
                <a14:useLocalDpi xmlns:a14="http://schemas.microsoft.com/office/drawing/2010/main" val="0"/>
              </a:ext>
            </a:extLst>
          </a:blip>
          <a:srcRect/>
          <a:stretch>
            <a:fillRect/>
          </a:stretch>
        </p:blipFill>
        <p:spPr bwMode="auto">
          <a:xfrm>
            <a:off x="6785770" y="1973943"/>
            <a:ext cx="25923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5414" name="Picture 6" descr="RIMG0054_NEW">
            <a:extLst>
              <a:ext uri="{FF2B5EF4-FFF2-40B4-BE49-F238E27FC236}">
                <a16:creationId xmlns:a16="http://schemas.microsoft.com/office/drawing/2014/main" id="{3AE618AC-FFBF-4048-AD88-FF166EC1E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738687"/>
            <a:ext cx="24479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14376926-B8DA-4E44-A5B8-27F45C9687D4}"/>
              </a:ext>
            </a:extLst>
          </p:cNvPr>
          <p:cNvGrpSpPr/>
          <p:nvPr/>
        </p:nvGrpSpPr>
        <p:grpSpPr>
          <a:xfrm>
            <a:off x="406945" y="306442"/>
            <a:ext cx="427497" cy="415776"/>
            <a:chOff x="683170" y="525517"/>
            <a:chExt cx="427497" cy="415776"/>
          </a:xfrm>
        </p:grpSpPr>
        <p:sp>
          <p:nvSpPr>
            <p:cNvPr id="8" name="四角形: 角を丸くする 7">
              <a:extLst>
                <a:ext uri="{FF2B5EF4-FFF2-40B4-BE49-F238E27FC236}">
                  <a16:creationId xmlns:a16="http://schemas.microsoft.com/office/drawing/2014/main" id="{EA342117-25C1-42DA-99E7-AE37498F14D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604857F-535C-4D13-951C-D60DC7F98A0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667BACA-2030-471A-8898-1736EEDEE49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A054CBDA-66A9-42D7-8EE0-E50A4A56644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DBA74524-F7C6-4461-BFE4-869380BE14DA}"/>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望まない妊娠を避けるには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5411"/>
                                        </p:tgtEl>
                                        <p:attrNameLst>
                                          <p:attrName>style.visibility</p:attrName>
                                        </p:attrNameLst>
                                      </p:cBhvr>
                                      <p:to>
                                        <p:strVal val="visible"/>
                                      </p:to>
                                    </p:set>
                                    <p:animEffect transition="in" filter="wipe(left)">
                                      <p:cBhvr>
                                        <p:cTn id="7" dur="1000"/>
                                        <p:tgtEl>
                                          <p:spTgt spid="145411"/>
                                        </p:tgtEl>
                                      </p:cBhvr>
                                    </p:animEffect>
                                  </p:childTnLst>
                                </p:cTn>
                              </p:par>
                            </p:childTnLst>
                          </p:cTn>
                        </p:par>
                        <p:par>
                          <p:cTn id="8" fill="hold" nodeType="afterGroup">
                            <p:stCondLst>
                              <p:cond delay="1500"/>
                            </p:stCondLst>
                            <p:childTnLst>
                              <p:par>
                                <p:cTn id="9" presetID="9" presetClass="entr" presetSubtype="0" fill="hold" nodeType="afterEffect">
                                  <p:stCondLst>
                                    <p:cond delay="0"/>
                                  </p:stCondLst>
                                  <p:childTnLst>
                                    <p:set>
                                      <p:cBhvr>
                                        <p:cTn id="10" dur="1" fill="hold">
                                          <p:stCondLst>
                                            <p:cond delay="0"/>
                                          </p:stCondLst>
                                        </p:cTn>
                                        <p:tgtEl>
                                          <p:spTgt spid="145413"/>
                                        </p:tgtEl>
                                        <p:attrNameLst>
                                          <p:attrName>style.visibility</p:attrName>
                                        </p:attrNameLst>
                                      </p:cBhvr>
                                      <p:to>
                                        <p:strVal val="visible"/>
                                      </p:to>
                                    </p:set>
                                    <p:animEffect transition="in" filter="dissolve">
                                      <p:cBhvr>
                                        <p:cTn id="11" dur="500"/>
                                        <p:tgtEl>
                                          <p:spTgt spid="145413"/>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5412"/>
                                        </p:tgtEl>
                                        <p:attrNameLst>
                                          <p:attrName>style.visibility</p:attrName>
                                        </p:attrNameLst>
                                      </p:cBhvr>
                                      <p:to>
                                        <p:strVal val="visible"/>
                                      </p:to>
                                    </p:set>
                                    <p:animEffect transition="in" filter="wipe(left)">
                                      <p:cBhvr>
                                        <p:cTn id="15" dur="1000"/>
                                        <p:tgtEl>
                                          <p:spTgt spid="145412"/>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45414"/>
                                        </p:tgtEl>
                                        <p:attrNameLst>
                                          <p:attrName>style.visibility</p:attrName>
                                        </p:attrNameLst>
                                      </p:cBhvr>
                                      <p:to>
                                        <p:strVal val="visible"/>
                                      </p:to>
                                    </p:set>
                                    <p:animEffect transition="in" filter="dissolve">
                                      <p:cBhvr>
                                        <p:cTn id="19" dur="5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コンテンツ プレースホルダ 2">
            <a:extLst>
              <a:ext uri="{FF2B5EF4-FFF2-40B4-BE49-F238E27FC236}">
                <a16:creationId xmlns:a16="http://schemas.microsoft.com/office/drawing/2014/main" id="{40950657-C834-4E19-B6C6-0C4601475B9A}"/>
              </a:ext>
            </a:extLst>
          </p:cNvPr>
          <p:cNvSpPr>
            <a:spLocks noGrp="1" noChangeArrowheads="1"/>
          </p:cNvSpPr>
          <p:nvPr>
            <p:ph idx="1"/>
          </p:nvPr>
        </p:nvSpPr>
        <p:spPr>
          <a:xfrm>
            <a:off x="937191" y="1238900"/>
            <a:ext cx="9071609" cy="5989213"/>
          </a:xfrm>
        </p:spPr>
        <p:txBody>
          <a:bodyPr>
            <a:noAutofit/>
          </a:bodyPr>
          <a:lstStyle/>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月経が規則的になり、月経前緊張症や月経困難症（生理痛）で苦しむことが無くなる。</a:t>
            </a:r>
            <a:endParaRPr lang="en-US" altLang="ja-JP" sz="28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生理出血が少ないので鉄欠乏性貧血の改善に役立つ。</a:t>
            </a:r>
            <a:endParaRPr lang="en-US" altLang="ja-JP" sz="28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膀胱炎・膣炎・卵管炎・卵巣炎など骨盤内感染症を防ぐ。</a:t>
            </a:r>
            <a:endParaRPr lang="en-US" altLang="ja-JP" sz="28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にきびに有効</a:t>
            </a:r>
            <a:endParaRPr lang="en-US" altLang="ja-JP" sz="28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子宮体がん・卵巣がん・大腸がんを減少させる。</a:t>
            </a:r>
            <a:endParaRPr lang="en-US" altLang="ja-JP" sz="28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乳房の良性乳腺腫瘍の発生を予防する。</a:t>
            </a:r>
            <a:endParaRPr lang="en-US" altLang="ja-JP" sz="28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2000"/>
              </a:spcBef>
              <a:buClr>
                <a:srgbClr val="FFC000"/>
              </a:buClr>
              <a:buSzPct val="80000"/>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子宮外妊娠を防止する</a:t>
            </a:r>
            <a:r>
              <a:rPr lang="ja-JP" altLang="en-US" sz="2800" b="1" dirty="0">
                <a:solidFill>
                  <a:schemeClr val="tx1">
                    <a:lumMod val="65000"/>
                    <a:lumOff val="35000"/>
                  </a:schemeClr>
                </a:solidFill>
                <a:latin typeface="+mn-ea"/>
              </a:rPr>
              <a:t>。</a:t>
            </a:r>
          </a:p>
        </p:txBody>
      </p:sp>
      <p:grpSp>
        <p:nvGrpSpPr>
          <p:cNvPr id="4" name="グループ化 3">
            <a:extLst>
              <a:ext uri="{FF2B5EF4-FFF2-40B4-BE49-F238E27FC236}">
                <a16:creationId xmlns:a16="http://schemas.microsoft.com/office/drawing/2014/main" id="{4CE2458C-8225-4DB2-8F4D-61CFE5E27237}"/>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A66A9700-EA67-4917-991F-49E38B8888F1}"/>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990097C-FE5C-4692-8CB7-C188B81DDA2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1E1DEBE6-2178-4292-9179-00C37EB7B8A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9188FE3-A130-4943-89A1-DFD9C61A2542}"/>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5CFC3683-D591-4758-BBA3-5B15971CBDEE}"/>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ピルの利点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4"/>
          <p:cNvSpPr>
            <a:spLocks noChangeShapeType="1"/>
          </p:cNvSpPr>
          <p:nvPr/>
        </p:nvSpPr>
        <p:spPr bwMode="auto">
          <a:xfrm>
            <a:off x="1817637" y="4644941"/>
            <a:ext cx="6984000" cy="1341"/>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ja-JP" altLang="en-US" sz="1800" b="1">
              <a:solidFill>
                <a:srgbClr val="000000"/>
              </a:solidFill>
              <a:latin typeface="+mn-ea"/>
            </a:endParaRPr>
          </a:p>
        </p:txBody>
      </p:sp>
      <p:grpSp>
        <p:nvGrpSpPr>
          <p:cNvPr id="37" name="グループ化 36">
            <a:extLst>
              <a:ext uri="{FF2B5EF4-FFF2-40B4-BE49-F238E27FC236}">
                <a16:creationId xmlns:a16="http://schemas.microsoft.com/office/drawing/2014/main" id="{57229E70-61C4-46BD-AB5F-F433985C8EF4}"/>
              </a:ext>
            </a:extLst>
          </p:cNvPr>
          <p:cNvGrpSpPr/>
          <p:nvPr/>
        </p:nvGrpSpPr>
        <p:grpSpPr>
          <a:xfrm>
            <a:off x="8790063" y="4164207"/>
            <a:ext cx="612000" cy="1719977"/>
            <a:chOff x="8790063" y="3825977"/>
            <a:chExt cx="612000" cy="1905052"/>
          </a:xfrm>
        </p:grpSpPr>
        <p:sp>
          <p:nvSpPr>
            <p:cNvPr id="13" name="Rectangle 9"/>
            <p:cNvSpPr>
              <a:spLocks noChangeArrowheads="1"/>
            </p:cNvSpPr>
            <p:nvPr/>
          </p:nvSpPr>
          <p:spPr bwMode="auto">
            <a:xfrm>
              <a:off x="8790063" y="3825977"/>
              <a:ext cx="612000" cy="1905052"/>
            </a:xfrm>
            <a:prstGeom prst="roundRect">
              <a:avLst/>
            </a:prstGeom>
            <a:solidFill>
              <a:srgbClr val="FFC000"/>
            </a:solidFill>
            <a:ln w="38100">
              <a:noFill/>
              <a:miter lim="800000"/>
              <a:headEnd/>
              <a:tailEnd/>
            </a:ln>
            <a:effectLst/>
          </p:spPr>
          <p:txBody>
            <a:bodyPr wrap="none" anchor="ctr"/>
            <a:lstStyle/>
            <a:p>
              <a:pPr algn="ctr" defTabSz="457200">
                <a:defRPr/>
              </a:pPr>
              <a:endParaRPr lang="ja-JP" altLang="en-US" sz="1600" b="1">
                <a:solidFill>
                  <a:srgbClr val="000000"/>
                </a:solidFill>
                <a:latin typeface="+mn-ea"/>
              </a:endParaRPr>
            </a:p>
          </p:txBody>
        </p:sp>
        <p:sp>
          <p:nvSpPr>
            <p:cNvPr id="14" name="Text Box 10"/>
            <p:cNvSpPr txBox="1">
              <a:spLocks noChangeArrowheads="1"/>
            </p:cNvSpPr>
            <p:nvPr/>
          </p:nvSpPr>
          <p:spPr bwMode="auto">
            <a:xfrm>
              <a:off x="8833669" y="4000787"/>
              <a:ext cx="544830" cy="158156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000" b="1" dirty="0">
                  <a:latin typeface="+mn-ea"/>
                  <a:ea typeface="+mn-ea"/>
                </a:rPr>
                <a:t>出産予定日</a:t>
              </a:r>
            </a:p>
          </p:txBody>
        </p:sp>
      </p:grpSp>
      <p:sp>
        <p:nvSpPr>
          <p:cNvPr id="15" name="Text Box 14"/>
          <p:cNvSpPr txBox="1">
            <a:spLocks noChangeArrowheads="1"/>
          </p:cNvSpPr>
          <p:nvPr/>
        </p:nvSpPr>
        <p:spPr bwMode="auto">
          <a:xfrm>
            <a:off x="4236603" y="5853668"/>
            <a:ext cx="1229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800" b="1" dirty="0">
                <a:solidFill>
                  <a:srgbClr val="000000"/>
                </a:solidFill>
                <a:latin typeface="+mn-ea"/>
                <a:ea typeface="+mn-ea"/>
              </a:rPr>
              <a:t>妊娠</a:t>
            </a:r>
            <a:r>
              <a:rPr lang="en-US" altLang="ja-JP" sz="2400" b="1" dirty="0">
                <a:solidFill>
                  <a:srgbClr val="000000"/>
                </a:solidFill>
                <a:latin typeface="+mn-ea"/>
                <a:ea typeface="+mn-ea"/>
              </a:rPr>
              <a:t>22</a:t>
            </a:r>
            <a:r>
              <a:rPr lang="ja-JP" altLang="en-US" sz="1800" b="1" dirty="0">
                <a:solidFill>
                  <a:srgbClr val="000000"/>
                </a:solidFill>
                <a:latin typeface="+mn-ea"/>
                <a:ea typeface="+mn-ea"/>
              </a:rPr>
              <a:t>週</a:t>
            </a:r>
          </a:p>
        </p:txBody>
      </p:sp>
      <p:sp>
        <p:nvSpPr>
          <p:cNvPr id="16" name="Text Box 15"/>
          <p:cNvSpPr txBox="1">
            <a:spLocks noChangeArrowheads="1"/>
          </p:cNvSpPr>
          <p:nvPr/>
        </p:nvSpPr>
        <p:spPr bwMode="auto">
          <a:xfrm>
            <a:off x="1072646" y="5853668"/>
            <a:ext cx="1053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800" b="1" dirty="0">
                <a:solidFill>
                  <a:srgbClr val="000000"/>
                </a:solidFill>
                <a:latin typeface="+mn-ea"/>
                <a:ea typeface="+mn-ea"/>
              </a:rPr>
              <a:t>妊娠</a:t>
            </a:r>
            <a:r>
              <a:rPr lang="en-US" altLang="ja-JP" sz="2400" b="1" dirty="0">
                <a:solidFill>
                  <a:srgbClr val="000000"/>
                </a:solidFill>
                <a:latin typeface="+mn-ea"/>
                <a:ea typeface="+mn-ea"/>
              </a:rPr>
              <a:t>2</a:t>
            </a:r>
            <a:r>
              <a:rPr lang="ja-JP" altLang="en-US" sz="1800" b="1" dirty="0">
                <a:solidFill>
                  <a:srgbClr val="000000"/>
                </a:solidFill>
                <a:latin typeface="+mn-ea"/>
                <a:ea typeface="+mn-ea"/>
              </a:rPr>
              <a:t>週</a:t>
            </a:r>
          </a:p>
        </p:txBody>
      </p:sp>
      <p:sp>
        <p:nvSpPr>
          <p:cNvPr id="17" name="Text Box 16"/>
          <p:cNvSpPr txBox="1">
            <a:spLocks noChangeArrowheads="1"/>
          </p:cNvSpPr>
          <p:nvPr/>
        </p:nvSpPr>
        <p:spPr bwMode="auto">
          <a:xfrm>
            <a:off x="8485548" y="5853668"/>
            <a:ext cx="1229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800" b="1" dirty="0">
                <a:solidFill>
                  <a:srgbClr val="000000"/>
                </a:solidFill>
                <a:latin typeface="+mn-ea"/>
                <a:ea typeface="+mn-ea"/>
              </a:rPr>
              <a:t>妊娠</a:t>
            </a:r>
            <a:r>
              <a:rPr lang="en-US" altLang="ja-JP" sz="2400" b="1" dirty="0">
                <a:solidFill>
                  <a:srgbClr val="000000"/>
                </a:solidFill>
                <a:latin typeface="+mn-ea"/>
                <a:ea typeface="+mn-ea"/>
              </a:rPr>
              <a:t>40</a:t>
            </a:r>
            <a:r>
              <a:rPr lang="ja-JP" altLang="en-US" sz="1800" b="1" dirty="0">
                <a:solidFill>
                  <a:srgbClr val="000000"/>
                </a:solidFill>
                <a:latin typeface="+mn-ea"/>
                <a:ea typeface="+mn-ea"/>
              </a:rPr>
              <a:t>週</a:t>
            </a:r>
          </a:p>
        </p:txBody>
      </p:sp>
      <p:sp>
        <p:nvSpPr>
          <p:cNvPr id="18" name="AutoShape 17"/>
          <p:cNvSpPr>
            <a:spLocks/>
          </p:cNvSpPr>
          <p:nvPr/>
        </p:nvSpPr>
        <p:spPr bwMode="auto">
          <a:xfrm rot="5400000">
            <a:off x="3149249" y="4032472"/>
            <a:ext cx="360000" cy="2881175"/>
          </a:xfrm>
          <a:prstGeom prst="rightBrace">
            <a:avLst>
              <a:gd name="adj1" fmla="val 4163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ja-JP" altLang="en-US" sz="1800" b="1">
              <a:solidFill>
                <a:srgbClr val="000000"/>
              </a:solidFill>
              <a:latin typeface="+mn-ea"/>
            </a:endParaRPr>
          </a:p>
        </p:txBody>
      </p:sp>
      <p:sp>
        <p:nvSpPr>
          <p:cNvPr id="19" name="Text Box 18"/>
          <p:cNvSpPr txBox="1">
            <a:spLocks noChangeArrowheads="1"/>
          </p:cNvSpPr>
          <p:nvPr/>
        </p:nvSpPr>
        <p:spPr bwMode="auto">
          <a:xfrm>
            <a:off x="2640895" y="5687179"/>
            <a:ext cx="1236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800" b="1" dirty="0">
                <a:solidFill>
                  <a:srgbClr val="000000"/>
                </a:solidFill>
                <a:latin typeface="+mn-ea"/>
                <a:ea typeface="+mn-ea"/>
              </a:rPr>
              <a:t>約</a:t>
            </a:r>
            <a:r>
              <a:rPr lang="en-US" altLang="ja-JP" sz="1800" b="1" dirty="0">
                <a:solidFill>
                  <a:srgbClr val="000000"/>
                </a:solidFill>
                <a:latin typeface="+mn-ea"/>
                <a:ea typeface="+mn-ea"/>
              </a:rPr>
              <a:t>4</a:t>
            </a:r>
            <a:r>
              <a:rPr lang="ja-JP" altLang="en-US" sz="1800" b="1" dirty="0">
                <a:solidFill>
                  <a:srgbClr val="000000"/>
                </a:solidFill>
                <a:latin typeface="+mn-ea"/>
                <a:ea typeface="+mn-ea"/>
              </a:rPr>
              <a:t>ヶ月半</a:t>
            </a:r>
          </a:p>
        </p:txBody>
      </p:sp>
      <p:cxnSp>
        <p:nvCxnSpPr>
          <p:cNvPr id="2" name="直線矢印コネクタ 1"/>
          <p:cNvCxnSpPr/>
          <p:nvPr/>
        </p:nvCxnSpPr>
        <p:spPr bwMode="auto">
          <a:xfrm flipV="1">
            <a:off x="4769837" y="4192246"/>
            <a:ext cx="5" cy="1692000"/>
          </a:xfrm>
          <a:prstGeom prst="straightConnector1">
            <a:avLst/>
          </a:prstGeom>
          <a:ln>
            <a:prstDash val="dash"/>
            <a:headEnd type="none"/>
            <a:tailEnd type="non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 name="テキスト ボックス 24"/>
          <p:cNvSpPr txBox="1">
            <a:spLocks noChangeArrowheads="1"/>
          </p:cNvSpPr>
          <p:nvPr/>
        </p:nvSpPr>
        <p:spPr bwMode="auto">
          <a:xfrm>
            <a:off x="834442" y="1070230"/>
            <a:ext cx="5461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2400" b="1" dirty="0">
                <a:latin typeface="+mn-ea"/>
              </a:rPr>
              <a:t>妊娠期間は</a:t>
            </a:r>
            <a:r>
              <a:rPr lang="en-US" altLang="ja-JP" sz="2400" b="1" dirty="0">
                <a:latin typeface="+mn-ea"/>
              </a:rPr>
              <a:t>10</a:t>
            </a:r>
            <a:r>
              <a:rPr lang="ja-JP" altLang="en-US" sz="2400" b="1" dirty="0">
                <a:latin typeface="+mn-ea"/>
              </a:rPr>
              <a:t>か月間ではありません！</a:t>
            </a:r>
          </a:p>
        </p:txBody>
      </p:sp>
      <p:sp>
        <p:nvSpPr>
          <p:cNvPr id="26" name="角丸四角形 25"/>
          <p:cNvSpPr>
            <a:spLocks noChangeArrowheads="1"/>
          </p:cNvSpPr>
          <p:nvPr/>
        </p:nvSpPr>
        <p:spPr bwMode="auto">
          <a:xfrm>
            <a:off x="1856731" y="4884369"/>
            <a:ext cx="2913107" cy="338554"/>
          </a:xfrm>
          <a:prstGeom prst="rect">
            <a:avLst/>
          </a:prstGeom>
          <a:solidFill>
            <a:schemeClr val="bg1">
              <a:lumMod val="85000"/>
            </a:schemeClr>
          </a:solidFill>
          <a:ln w="9525" algn="ctr">
            <a:solidFill>
              <a:schemeClr val="bg2">
                <a:lumMod val="90000"/>
              </a:schemeClr>
            </a:solidFill>
            <a:round/>
            <a:headEnd/>
            <a:tailEnd/>
          </a:ln>
        </p:spPr>
        <p:txBody>
          <a:bodyPr wrap="square">
            <a:spAutoFit/>
          </a:bodyPr>
          <a:lstStyle/>
          <a:p>
            <a:pPr algn="ctr" eaLnBrk="1" hangingPunct="1"/>
            <a:r>
              <a:rPr lang="en-US" altLang="ja-JP" sz="1600" b="1" dirty="0">
                <a:solidFill>
                  <a:srgbClr val="000000"/>
                </a:solidFill>
                <a:latin typeface="+mn-ea"/>
              </a:rPr>
              <a:t>21</a:t>
            </a:r>
            <a:r>
              <a:rPr lang="ja-JP" altLang="en-US" sz="1600" b="1" dirty="0">
                <a:solidFill>
                  <a:srgbClr val="000000"/>
                </a:solidFill>
                <a:latin typeface="+mn-ea"/>
              </a:rPr>
              <a:t>週までは中絶可能！</a:t>
            </a:r>
          </a:p>
        </p:txBody>
      </p:sp>
      <p:sp>
        <p:nvSpPr>
          <p:cNvPr id="29" name="角丸四角形 28"/>
          <p:cNvSpPr>
            <a:spLocks noChangeArrowheads="1"/>
          </p:cNvSpPr>
          <p:nvPr/>
        </p:nvSpPr>
        <p:spPr bwMode="auto">
          <a:xfrm>
            <a:off x="4769843" y="4884369"/>
            <a:ext cx="4014924" cy="338554"/>
          </a:xfrm>
          <a:prstGeom prst="rect">
            <a:avLst/>
          </a:prstGeom>
          <a:solidFill>
            <a:schemeClr val="tx1">
              <a:lumMod val="65000"/>
              <a:lumOff val="35000"/>
            </a:schemeClr>
          </a:solidFill>
          <a:ln w="9525" algn="ctr">
            <a:solidFill>
              <a:schemeClr val="bg2">
                <a:lumMod val="75000"/>
              </a:schemeClr>
            </a:solidFill>
            <a:round/>
            <a:headEnd/>
            <a:tailEnd/>
          </a:ln>
        </p:spPr>
        <p:txBody>
          <a:bodyPr wrap="square">
            <a:spAutoFit/>
          </a:bodyPr>
          <a:lstStyle/>
          <a:p>
            <a:pPr algn="ctr" eaLnBrk="1" hangingPunct="1"/>
            <a:r>
              <a:rPr lang="en-US" altLang="ja-JP" sz="1600" b="1" dirty="0">
                <a:solidFill>
                  <a:schemeClr val="bg1"/>
                </a:solidFill>
                <a:latin typeface="+mn-ea"/>
              </a:rPr>
              <a:t>22</a:t>
            </a:r>
            <a:r>
              <a:rPr lang="ja-JP" altLang="en-US" sz="1600" b="1" dirty="0">
                <a:solidFill>
                  <a:schemeClr val="bg1"/>
                </a:solidFill>
                <a:latin typeface="+mn-ea"/>
              </a:rPr>
              <a:t>週以降は中絶不可！</a:t>
            </a:r>
          </a:p>
        </p:txBody>
      </p:sp>
      <p:grpSp>
        <p:nvGrpSpPr>
          <p:cNvPr id="27" name="グループ化 26">
            <a:extLst>
              <a:ext uri="{FF2B5EF4-FFF2-40B4-BE49-F238E27FC236}">
                <a16:creationId xmlns:a16="http://schemas.microsoft.com/office/drawing/2014/main" id="{826D0D84-EE13-43F9-A125-BF03C05A9AF8}"/>
              </a:ext>
            </a:extLst>
          </p:cNvPr>
          <p:cNvGrpSpPr/>
          <p:nvPr/>
        </p:nvGrpSpPr>
        <p:grpSpPr>
          <a:xfrm>
            <a:off x="406945" y="306442"/>
            <a:ext cx="427497" cy="415776"/>
            <a:chOff x="683170" y="525517"/>
            <a:chExt cx="427497" cy="415776"/>
          </a:xfrm>
        </p:grpSpPr>
        <p:sp>
          <p:nvSpPr>
            <p:cNvPr id="28" name="四角形: 角を丸くする 27">
              <a:extLst>
                <a:ext uri="{FF2B5EF4-FFF2-40B4-BE49-F238E27FC236}">
                  <a16:creationId xmlns:a16="http://schemas.microsoft.com/office/drawing/2014/main" id="{C4B37E2A-D390-4434-9E3F-A6EC618468A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6FC92A23-4A21-44DC-8227-42A9264886E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46F02C24-DBF7-4E26-A823-26976DB8FAB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90E14171-E06A-44C8-A98E-99074D2E7156}"/>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タイトル 1">
            <a:extLst>
              <a:ext uri="{FF2B5EF4-FFF2-40B4-BE49-F238E27FC236}">
                <a16:creationId xmlns:a16="http://schemas.microsoft.com/office/drawing/2014/main" id="{82C4964B-2D27-41C6-B6FF-A2E1ADCACF72}"/>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妊娠週数・予定日の目安</a:t>
            </a:r>
          </a:p>
        </p:txBody>
      </p:sp>
      <p:sp>
        <p:nvSpPr>
          <p:cNvPr id="35" name="二等辺三角形 34">
            <a:extLst>
              <a:ext uri="{FF2B5EF4-FFF2-40B4-BE49-F238E27FC236}">
                <a16:creationId xmlns:a16="http://schemas.microsoft.com/office/drawing/2014/main" id="{3EF84207-CEFF-42B6-ACCD-244A44E48118}"/>
              </a:ext>
            </a:extLst>
          </p:cNvPr>
          <p:cNvSpPr/>
          <p:nvPr/>
        </p:nvSpPr>
        <p:spPr>
          <a:xfrm flipV="1">
            <a:off x="1324680" y="3015552"/>
            <a:ext cx="538978" cy="348176"/>
          </a:xfrm>
          <a:prstGeom prst="triangl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a:spLocks noChangeArrowheads="1"/>
          </p:cNvSpPr>
          <p:nvPr/>
        </p:nvSpPr>
        <p:spPr bwMode="auto">
          <a:xfrm>
            <a:off x="4467447" y="6669852"/>
            <a:ext cx="6085478" cy="612934"/>
          </a:xfrm>
          <a:prstGeom prst="roundRect">
            <a:avLst>
              <a:gd name="adj" fmla="val 16667"/>
            </a:avLst>
          </a:prstGeom>
          <a:noFill/>
          <a:ln w="9525" algn="ctr">
            <a:noFill/>
            <a:round/>
            <a:headEnd/>
            <a:tailEnd/>
          </a:ln>
        </p:spPr>
        <p:txBody>
          <a:bodyPr wrap="square">
            <a:spAutoFit/>
          </a:bodyPr>
          <a:lstStyle/>
          <a:p>
            <a:pPr algn="ctr" eaLnBrk="1" hangingPunct="1"/>
            <a:r>
              <a:rPr lang="ja-JP" altLang="en-US" sz="3000" b="1" dirty="0">
                <a:solidFill>
                  <a:srgbClr val="C00000"/>
                </a:solidFill>
                <a:latin typeface="+mn-ea"/>
              </a:rPr>
              <a:t>意外にその日は早くやってくる！</a:t>
            </a:r>
          </a:p>
        </p:txBody>
      </p:sp>
      <p:pic>
        <p:nvPicPr>
          <p:cNvPr id="42" name="図 41" descr="図形&#10;&#10;自動的に生成された説明">
            <a:extLst>
              <a:ext uri="{FF2B5EF4-FFF2-40B4-BE49-F238E27FC236}">
                <a16:creationId xmlns:a16="http://schemas.microsoft.com/office/drawing/2014/main" id="{AA459B37-1CE8-428D-BB61-A83320E8B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298" y="2147941"/>
            <a:ext cx="1799234" cy="1947600"/>
          </a:xfrm>
          <a:prstGeom prst="rect">
            <a:avLst/>
          </a:prstGeom>
        </p:spPr>
      </p:pic>
      <p:pic>
        <p:nvPicPr>
          <p:cNvPr id="44" name="図 43" descr="部屋, 挿絵 が含まれている画像&#10;&#10;自動的に生成された説明">
            <a:extLst>
              <a:ext uri="{FF2B5EF4-FFF2-40B4-BE49-F238E27FC236}">
                <a16:creationId xmlns:a16="http://schemas.microsoft.com/office/drawing/2014/main" id="{11D5598E-7AD6-4D80-B29E-113C096872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409" y="2147941"/>
            <a:ext cx="1792543" cy="1947600"/>
          </a:xfrm>
          <a:prstGeom prst="rect">
            <a:avLst/>
          </a:prstGeom>
        </p:spPr>
      </p:pic>
      <p:sp>
        <p:nvSpPr>
          <p:cNvPr id="46" name="AutoShape 20">
            <a:extLst>
              <a:ext uri="{FF2B5EF4-FFF2-40B4-BE49-F238E27FC236}">
                <a16:creationId xmlns:a16="http://schemas.microsoft.com/office/drawing/2014/main" id="{E4F2DA34-9476-46F9-A95C-3CF9A3A4C0BF}"/>
              </a:ext>
            </a:extLst>
          </p:cNvPr>
          <p:cNvSpPr>
            <a:spLocks noChangeArrowheads="1"/>
          </p:cNvSpPr>
          <p:nvPr/>
        </p:nvSpPr>
        <p:spPr bwMode="auto">
          <a:xfrm>
            <a:off x="7709355" y="320874"/>
            <a:ext cx="2435007" cy="592951"/>
          </a:xfrm>
          <a:prstGeom prst="roundRect">
            <a:avLst/>
          </a:prstGeom>
          <a:no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sz="1600" b="1" dirty="0">
              <a:solidFill>
                <a:srgbClr val="FF9900"/>
              </a:solidFill>
              <a:latin typeface="+mn-ea"/>
              <a:ea typeface="+mn-ea"/>
            </a:endParaRPr>
          </a:p>
        </p:txBody>
      </p:sp>
      <p:grpSp>
        <p:nvGrpSpPr>
          <p:cNvPr id="11" name="グループ化 10">
            <a:extLst>
              <a:ext uri="{FF2B5EF4-FFF2-40B4-BE49-F238E27FC236}">
                <a16:creationId xmlns:a16="http://schemas.microsoft.com/office/drawing/2014/main" id="{5078DE58-87BC-4681-81CB-0BC6CD73DFF0}"/>
              </a:ext>
            </a:extLst>
          </p:cNvPr>
          <p:cNvGrpSpPr/>
          <p:nvPr/>
        </p:nvGrpSpPr>
        <p:grpSpPr>
          <a:xfrm>
            <a:off x="1270769" y="4164208"/>
            <a:ext cx="612000" cy="1727229"/>
            <a:chOff x="1270769" y="3825977"/>
            <a:chExt cx="612000" cy="1913083"/>
          </a:xfrm>
        </p:grpSpPr>
        <p:sp>
          <p:nvSpPr>
            <p:cNvPr id="9" name="Rectangle 5"/>
            <p:cNvSpPr>
              <a:spLocks noChangeArrowheads="1"/>
            </p:cNvSpPr>
            <p:nvPr/>
          </p:nvSpPr>
          <p:spPr bwMode="auto">
            <a:xfrm>
              <a:off x="1270769" y="3825977"/>
              <a:ext cx="612000" cy="1905052"/>
            </a:xfrm>
            <a:prstGeom prst="roundRect">
              <a:avLst/>
            </a:prstGeom>
            <a:solidFill>
              <a:srgbClr val="FFCCCC"/>
            </a:solidFill>
            <a:ln w="38100">
              <a:noFill/>
              <a:prstDash val="sysDot"/>
              <a:miter lim="800000"/>
              <a:headEnd/>
              <a:tailEnd/>
            </a:ln>
          </p:spPr>
          <p:txBody>
            <a:bodyPr wrap="none" anchor="ctr"/>
            <a:lstStyle>
              <a:lvl1pPr defTabSz="457200">
                <a:defRPr kumimoji="1" sz="2900">
                  <a:solidFill>
                    <a:schemeClr val="tx1"/>
                  </a:solidFill>
                  <a:latin typeface="Arial" pitchFamily="34" charset="0"/>
                  <a:ea typeface="ＭＳ Ｐゴシック" pitchFamily="50" charset="-128"/>
                </a:defRPr>
              </a:lvl1pPr>
              <a:lvl2pPr defTabSz="457200">
                <a:defRPr kumimoji="1" sz="2900">
                  <a:solidFill>
                    <a:schemeClr val="tx1"/>
                  </a:solidFill>
                  <a:latin typeface="Arial" pitchFamily="34" charset="0"/>
                  <a:ea typeface="ＭＳ Ｐゴシック" pitchFamily="50" charset="-128"/>
                </a:defRPr>
              </a:lvl2pPr>
              <a:lvl3pPr defTabSz="457200">
                <a:defRPr kumimoji="1" sz="2900">
                  <a:solidFill>
                    <a:schemeClr val="tx1"/>
                  </a:solidFill>
                  <a:latin typeface="Arial" pitchFamily="34" charset="0"/>
                  <a:ea typeface="ＭＳ Ｐゴシック" pitchFamily="50" charset="-128"/>
                </a:defRPr>
              </a:lvl3pPr>
              <a:lvl4pPr defTabSz="457200">
                <a:defRPr kumimoji="1" sz="2900">
                  <a:solidFill>
                    <a:schemeClr val="tx1"/>
                  </a:solidFill>
                  <a:latin typeface="Arial" pitchFamily="34" charset="0"/>
                  <a:ea typeface="ＭＳ Ｐゴシック" pitchFamily="50" charset="-128"/>
                </a:defRPr>
              </a:lvl4pPr>
              <a:lvl5pPr defTabSz="457200">
                <a:defRPr kumimoji="1" sz="2900">
                  <a:solidFill>
                    <a:schemeClr val="tx1"/>
                  </a:solidFill>
                  <a:latin typeface="Arial" pitchFamily="34" charset="0"/>
                  <a:ea typeface="ＭＳ Ｐゴシック" pitchFamily="50" charset="-128"/>
                </a:defRPr>
              </a:lvl5pPr>
              <a:lvl6pPr marL="2651125" indent="-365125" defTabSz="457200" eaLnBrk="0" fontAlgn="base" hangingPunct="0">
                <a:spcBef>
                  <a:spcPct val="0"/>
                </a:spcBef>
                <a:spcAft>
                  <a:spcPct val="0"/>
                </a:spcAft>
                <a:defRPr kumimoji="1" sz="2900">
                  <a:solidFill>
                    <a:schemeClr val="tx1"/>
                  </a:solidFill>
                  <a:latin typeface="Arial" pitchFamily="34" charset="0"/>
                  <a:ea typeface="ＭＳ Ｐゴシック" pitchFamily="50" charset="-128"/>
                </a:defRPr>
              </a:lvl6pPr>
              <a:lvl7pPr marL="3108325" indent="-365125" defTabSz="457200" eaLnBrk="0" fontAlgn="base" hangingPunct="0">
                <a:spcBef>
                  <a:spcPct val="0"/>
                </a:spcBef>
                <a:spcAft>
                  <a:spcPct val="0"/>
                </a:spcAft>
                <a:defRPr kumimoji="1" sz="2900">
                  <a:solidFill>
                    <a:schemeClr val="tx1"/>
                  </a:solidFill>
                  <a:latin typeface="Arial" pitchFamily="34" charset="0"/>
                  <a:ea typeface="ＭＳ Ｐゴシック" pitchFamily="50" charset="-128"/>
                </a:defRPr>
              </a:lvl7pPr>
              <a:lvl8pPr marL="3565525" indent="-365125" defTabSz="457200" eaLnBrk="0" fontAlgn="base" hangingPunct="0">
                <a:spcBef>
                  <a:spcPct val="0"/>
                </a:spcBef>
                <a:spcAft>
                  <a:spcPct val="0"/>
                </a:spcAft>
                <a:defRPr kumimoji="1" sz="2900">
                  <a:solidFill>
                    <a:schemeClr val="tx1"/>
                  </a:solidFill>
                  <a:latin typeface="Arial" pitchFamily="34" charset="0"/>
                  <a:ea typeface="ＭＳ Ｐゴシック" pitchFamily="50" charset="-128"/>
                </a:defRPr>
              </a:lvl8pPr>
              <a:lvl9pPr marL="4022725" indent="-365125" defTabSz="457200" eaLnBrk="0" fontAlgn="base" hangingPunct="0">
                <a:spcBef>
                  <a:spcPct val="0"/>
                </a:spcBef>
                <a:spcAft>
                  <a:spcPct val="0"/>
                </a:spcAft>
                <a:defRPr kumimoji="1" sz="2900">
                  <a:solidFill>
                    <a:schemeClr val="tx1"/>
                  </a:solidFill>
                  <a:latin typeface="Arial" pitchFamily="34" charset="0"/>
                  <a:ea typeface="ＭＳ Ｐゴシック" pitchFamily="50" charset="-128"/>
                </a:defRPr>
              </a:lvl9pPr>
            </a:lstStyle>
            <a:p>
              <a:pPr algn="ctr" eaLnBrk="1" hangingPunct="1"/>
              <a:endParaRPr lang="ja-JP" altLang="en-US" sz="1800" b="1">
                <a:solidFill>
                  <a:srgbClr val="000000"/>
                </a:solidFill>
                <a:latin typeface="+mn-ea"/>
                <a:ea typeface="+mn-ea"/>
              </a:endParaRPr>
            </a:p>
          </p:txBody>
        </p:sp>
        <p:sp>
          <p:nvSpPr>
            <p:cNvPr id="10" name="Text Box 6"/>
            <p:cNvSpPr txBox="1">
              <a:spLocks noChangeArrowheads="1"/>
            </p:cNvSpPr>
            <p:nvPr/>
          </p:nvSpPr>
          <p:spPr bwMode="auto">
            <a:xfrm>
              <a:off x="1327831" y="3836979"/>
              <a:ext cx="461665" cy="190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square">
              <a:spAutoFit/>
            </a:bodyPr>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800" b="1" dirty="0">
                  <a:latin typeface="+mn-ea"/>
                  <a:ea typeface="+mn-ea"/>
                </a:rPr>
                <a:t>性的接触・受精</a:t>
              </a:r>
            </a:p>
          </p:txBody>
        </p:sp>
      </p:grpSp>
      <p:grpSp>
        <p:nvGrpSpPr>
          <p:cNvPr id="57" name="グループ化 56">
            <a:extLst>
              <a:ext uri="{FF2B5EF4-FFF2-40B4-BE49-F238E27FC236}">
                <a16:creationId xmlns:a16="http://schemas.microsoft.com/office/drawing/2014/main" id="{9F44570A-5E74-4FB1-8F0D-D7A032A5B34E}"/>
              </a:ext>
            </a:extLst>
          </p:cNvPr>
          <p:cNvGrpSpPr/>
          <p:nvPr/>
        </p:nvGrpSpPr>
        <p:grpSpPr>
          <a:xfrm>
            <a:off x="761115" y="1734012"/>
            <a:ext cx="2411464" cy="2361529"/>
            <a:chOff x="761115" y="1734012"/>
            <a:chExt cx="2411464" cy="2361529"/>
          </a:xfrm>
        </p:grpSpPr>
        <p:pic>
          <p:nvPicPr>
            <p:cNvPr id="39" name="図 38">
              <a:extLst>
                <a:ext uri="{FF2B5EF4-FFF2-40B4-BE49-F238E27FC236}">
                  <a16:creationId xmlns:a16="http://schemas.microsoft.com/office/drawing/2014/main" id="{EF780360-CF50-4343-91D1-C9ECD17FB4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115" y="2148578"/>
              <a:ext cx="1801175" cy="1946963"/>
            </a:xfrm>
            <a:prstGeom prst="rect">
              <a:avLst/>
            </a:prstGeom>
          </p:spPr>
        </p:pic>
        <p:sp>
          <p:nvSpPr>
            <p:cNvPr id="47" name="AutoShape 20">
              <a:extLst>
                <a:ext uri="{FF2B5EF4-FFF2-40B4-BE49-F238E27FC236}">
                  <a16:creationId xmlns:a16="http://schemas.microsoft.com/office/drawing/2014/main" id="{7CEB4982-7B05-4F22-A19A-24A6261F053C}"/>
                </a:ext>
              </a:extLst>
            </p:cNvPr>
            <p:cNvSpPr>
              <a:spLocks noChangeArrowheads="1"/>
            </p:cNvSpPr>
            <p:nvPr/>
          </p:nvSpPr>
          <p:spPr bwMode="auto">
            <a:xfrm>
              <a:off x="1292799" y="1743956"/>
              <a:ext cx="1879780" cy="350802"/>
            </a:xfrm>
            <a:prstGeom prst="rect">
              <a:avLst/>
            </a:prstGeom>
            <a:no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400" b="1" dirty="0">
                  <a:solidFill>
                    <a:srgbClr val="FF6699"/>
                  </a:solidFill>
                  <a:latin typeface="+mn-ea"/>
                  <a:ea typeface="+mn-ea"/>
                </a:rPr>
                <a:t>エイプリルフール</a:t>
              </a:r>
            </a:p>
          </p:txBody>
        </p:sp>
        <p:sp>
          <p:nvSpPr>
            <p:cNvPr id="50" name="AutoShape 20">
              <a:extLst>
                <a:ext uri="{FF2B5EF4-FFF2-40B4-BE49-F238E27FC236}">
                  <a16:creationId xmlns:a16="http://schemas.microsoft.com/office/drawing/2014/main" id="{BBB463ED-A113-40F0-9D50-5C7BCAACF505}"/>
                </a:ext>
              </a:extLst>
            </p:cNvPr>
            <p:cNvSpPr>
              <a:spLocks noChangeArrowheads="1"/>
            </p:cNvSpPr>
            <p:nvPr/>
          </p:nvSpPr>
          <p:spPr bwMode="auto">
            <a:xfrm>
              <a:off x="797954" y="1734012"/>
              <a:ext cx="458633" cy="350802"/>
            </a:xfrm>
            <a:prstGeom prst="rect">
              <a:avLst/>
            </a:prstGeom>
            <a:solidFill>
              <a:srgbClr val="FF6699"/>
            </a:solid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600" b="1" dirty="0">
                  <a:solidFill>
                    <a:schemeClr val="bg1"/>
                  </a:solidFill>
                  <a:latin typeface="+mn-ea"/>
                  <a:ea typeface="+mn-ea"/>
                </a:rPr>
                <a:t>4/1</a:t>
              </a:r>
              <a:endParaRPr lang="ja-JP" altLang="en-US" sz="1600" b="1" dirty="0">
                <a:solidFill>
                  <a:schemeClr val="bg1"/>
                </a:solidFill>
                <a:latin typeface="+mn-ea"/>
                <a:ea typeface="+mn-ea"/>
              </a:endParaRPr>
            </a:p>
          </p:txBody>
        </p:sp>
      </p:grpSp>
      <p:sp>
        <p:nvSpPr>
          <p:cNvPr id="51" name="AutoShape 20">
            <a:extLst>
              <a:ext uri="{FF2B5EF4-FFF2-40B4-BE49-F238E27FC236}">
                <a16:creationId xmlns:a16="http://schemas.microsoft.com/office/drawing/2014/main" id="{501D414B-2727-4D7D-8641-1BAD7C7D55A6}"/>
              </a:ext>
            </a:extLst>
          </p:cNvPr>
          <p:cNvSpPr>
            <a:spLocks noChangeArrowheads="1"/>
          </p:cNvSpPr>
          <p:nvPr/>
        </p:nvSpPr>
        <p:spPr bwMode="auto">
          <a:xfrm>
            <a:off x="4706126" y="1743956"/>
            <a:ext cx="1879780" cy="350802"/>
          </a:xfrm>
          <a:prstGeom prst="rect">
            <a:avLst/>
          </a:prstGeom>
          <a:no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400" b="1" dirty="0">
                <a:solidFill>
                  <a:srgbClr val="43A6BD"/>
                </a:solidFill>
                <a:latin typeface="+mn-ea"/>
                <a:ea typeface="+mn-ea"/>
              </a:rPr>
              <a:t>お盆をすぎてすぐ</a:t>
            </a:r>
          </a:p>
        </p:txBody>
      </p:sp>
      <p:sp>
        <p:nvSpPr>
          <p:cNvPr id="52" name="AutoShape 20">
            <a:extLst>
              <a:ext uri="{FF2B5EF4-FFF2-40B4-BE49-F238E27FC236}">
                <a16:creationId xmlns:a16="http://schemas.microsoft.com/office/drawing/2014/main" id="{7BC53508-6AEC-4516-A280-9FFABEB16093}"/>
              </a:ext>
            </a:extLst>
          </p:cNvPr>
          <p:cNvSpPr>
            <a:spLocks noChangeArrowheads="1"/>
          </p:cNvSpPr>
          <p:nvPr/>
        </p:nvSpPr>
        <p:spPr bwMode="auto">
          <a:xfrm>
            <a:off x="3957780" y="1734012"/>
            <a:ext cx="713807" cy="350802"/>
          </a:xfrm>
          <a:prstGeom prst="rect">
            <a:avLst/>
          </a:prstGeom>
          <a:solidFill>
            <a:srgbClr val="43A6BD"/>
          </a:solid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600" b="1" dirty="0">
                <a:solidFill>
                  <a:schemeClr val="bg1"/>
                </a:solidFill>
                <a:latin typeface="+mn-ea"/>
                <a:ea typeface="+mn-ea"/>
              </a:rPr>
              <a:t>8/18</a:t>
            </a:r>
            <a:r>
              <a:rPr lang="ja-JP" altLang="en-US" sz="1600" b="1" dirty="0">
                <a:solidFill>
                  <a:schemeClr val="bg1"/>
                </a:solidFill>
                <a:latin typeface="+mn-ea"/>
                <a:ea typeface="+mn-ea"/>
              </a:rPr>
              <a:t>頃</a:t>
            </a:r>
          </a:p>
        </p:txBody>
      </p:sp>
      <p:sp>
        <p:nvSpPr>
          <p:cNvPr id="53" name="AutoShape 20">
            <a:extLst>
              <a:ext uri="{FF2B5EF4-FFF2-40B4-BE49-F238E27FC236}">
                <a16:creationId xmlns:a16="http://schemas.microsoft.com/office/drawing/2014/main" id="{4128DC82-0EE2-43AC-A763-EC2E2302CBF3}"/>
              </a:ext>
            </a:extLst>
          </p:cNvPr>
          <p:cNvSpPr>
            <a:spLocks noChangeArrowheads="1"/>
          </p:cNvSpPr>
          <p:nvPr/>
        </p:nvSpPr>
        <p:spPr bwMode="auto">
          <a:xfrm>
            <a:off x="8950755" y="1743956"/>
            <a:ext cx="1879780" cy="350802"/>
          </a:xfrm>
          <a:prstGeom prst="rect">
            <a:avLst/>
          </a:prstGeom>
          <a:no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400" b="1" dirty="0">
                <a:solidFill>
                  <a:srgbClr val="FF9900"/>
                </a:solidFill>
                <a:latin typeface="+mn-ea"/>
                <a:ea typeface="+mn-ea"/>
              </a:rPr>
              <a:t>クリスマス頃</a:t>
            </a:r>
          </a:p>
        </p:txBody>
      </p:sp>
      <p:sp>
        <p:nvSpPr>
          <p:cNvPr id="54" name="AutoShape 20">
            <a:extLst>
              <a:ext uri="{FF2B5EF4-FFF2-40B4-BE49-F238E27FC236}">
                <a16:creationId xmlns:a16="http://schemas.microsoft.com/office/drawing/2014/main" id="{34625E4B-0117-4B84-9307-D0625E1ADEF7}"/>
              </a:ext>
            </a:extLst>
          </p:cNvPr>
          <p:cNvSpPr>
            <a:spLocks noChangeArrowheads="1"/>
          </p:cNvSpPr>
          <p:nvPr/>
        </p:nvSpPr>
        <p:spPr bwMode="auto">
          <a:xfrm>
            <a:off x="8202409" y="1734012"/>
            <a:ext cx="713807" cy="350802"/>
          </a:xfrm>
          <a:prstGeom prst="rect">
            <a:avLst/>
          </a:prstGeom>
          <a:solidFill>
            <a:srgbClr val="FF9900"/>
          </a:solidFill>
          <a:ln w="38100">
            <a:noFill/>
            <a:miter lim="800000"/>
            <a:headEnd/>
            <a:tailEnd/>
          </a:ln>
          <a:effectLst/>
        </p:spPr>
        <p:txBody>
          <a:bodyPr lIns="0" tIns="72000" rIns="0" bIns="0" anchor="t"/>
          <a:lstStyle>
            <a:lvl1pPr defTabSz="457200">
              <a:defRPr kumimoji="1" sz="2900">
                <a:solidFill>
                  <a:schemeClr val="tx1"/>
                </a:solidFill>
                <a:latin typeface="Arial" panose="020B0604020202020204" pitchFamily="34" charset="0"/>
                <a:ea typeface="ＭＳ Ｐゴシック" panose="020B0600070205080204" pitchFamily="50" charset="-128"/>
              </a:defRPr>
            </a:lvl1pPr>
            <a:lvl2pPr defTabSz="457200">
              <a:defRPr kumimoji="1" sz="2900">
                <a:solidFill>
                  <a:schemeClr val="tx1"/>
                </a:solidFill>
                <a:latin typeface="Arial" panose="020B0604020202020204" pitchFamily="34" charset="0"/>
                <a:ea typeface="ＭＳ Ｐゴシック" panose="020B0600070205080204" pitchFamily="50" charset="-128"/>
              </a:defRPr>
            </a:lvl2pPr>
            <a:lvl3pPr defTabSz="457200">
              <a:defRPr kumimoji="1" sz="2900">
                <a:solidFill>
                  <a:schemeClr val="tx1"/>
                </a:solidFill>
                <a:latin typeface="Arial" panose="020B0604020202020204" pitchFamily="34" charset="0"/>
                <a:ea typeface="ＭＳ Ｐゴシック" panose="020B0600070205080204" pitchFamily="50" charset="-128"/>
              </a:defRPr>
            </a:lvl3pPr>
            <a:lvl4pPr defTabSz="457200">
              <a:defRPr kumimoji="1" sz="2900">
                <a:solidFill>
                  <a:schemeClr val="tx1"/>
                </a:solidFill>
                <a:latin typeface="Arial" panose="020B0604020202020204" pitchFamily="34" charset="0"/>
                <a:ea typeface="ＭＳ Ｐゴシック" panose="020B0600070205080204" pitchFamily="50" charset="-128"/>
              </a:defRPr>
            </a:lvl4pPr>
            <a:lvl5pPr defTabSz="457200">
              <a:defRPr kumimoji="1" sz="2900">
                <a:solidFill>
                  <a:schemeClr val="tx1"/>
                </a:solidFill>
                <a:latin typeface="Arial" panose="020B0604020202020204" pitchFamily="34" charset="0"/>
                <a:ea typeface="ＭＳ Ｐゴシック" panose="020B0600070205080204" pitchFamily="50" charset="-128"/>
              </a:defRPr>
            </a:lvl5pPr>
            <a:lvl6pPr marL="26511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6pPr>
            <a:lvl7pPr marL="31083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7pPr>
            <a:lvl8pPr marL="35655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8pPr>
            <a:lvl9pPr marL="4022725" indent="-365125" defTabSz="457200" eaLnBrk="0" fontAlgn="base" hangingPunct="0">
              <a:spcBef>
                <a:spcPct val="0"/>
              </a:spcBef>
              <a:spcAft>
                <a:spcPct val="0"/>
              </a:spcAft>
              <a:defRPr kumimoji="1" sz="2900">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600" b="1" dirty="0">
                <a:solidFill>
                  <a:schemeClr val="bg1"/>
                </a:solidFill>
                <a:latin typeface="+mn-ea"/>
                <a:ea typeface="+mn-ea"/>
              </a:rPr>
              <a:t>12/23 </a:t>
            </a:r>
            <a:endParaRPr lang="ja-JP" altLang="en-US" sz="1600" b="1" dirty="0">
              <a:solidFill>
                <a:schemeClr val="bg1"/>
              </a:solidFill>
              <a:latin typeface="+mn-ea"/>
              <a:ea typeface="+mn-ea"/>
            </a:endParaRPr>
          </a:p>
        </p:txBody>
      </p:sp>
      <p:cxnSp>
        <p:nvCxnSpPr>
          <p:cNvPr id="56" name="直線コネクタ 55">
            <a:extLst>
              <a:ext uri="{FF2B5EF4-FFF2-40B4-BE49-F238E27FC236}">
                <a16:creationId xmlns:a16="http://schemas.microsoft.com/office/drawing/2014/main" id="{C75FE44F-B011-45D7-8E81-2B978BA5BB5D}"/>
              </a:ext>
            </a:extLst>
          </p:cNvPr>
          <p:cNvCxnSpPr/>
          <p:nvPr/>
        </p:nvCxnSpPr>
        <p:spPr>
          <a:xfrm>
            <a:off x="4590107" y="7215612"/>
            <a:ext cx="5685576" cy="0"/>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38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P spid="18" grpId="0" animBg="1"/>
      <p:bldP spid="19" grpId="0"/>
      <p:bldP spid="25" grpId="0"/>
      <p:bldP spid="26"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8CCC2A82-36A9-4CCC-878B-EB368AC92A4D}"/>
              </a:ext>
            </a:extLst>
          </p:cNvPr>
          <p:cNvCxnSpPr>
            <a:cxnSpLocks/>
          </p:cNvCxnSpPr>
          <p:nvPr/>
        </p:nvCxnSpPr>
        <p:spPr>
          <a:xfrm>
            <a:off x="3845119" y="5638821"/>
            <a:ext cx="3754753" cy="0"/>
          </a:xfrm>
          <a:prstGeom prst="line">
            <a:avLst/>
          </a:prstGeom>
          <a:ln w="412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カギ線コネクタ 13">
            <a:extLst>
              <a:ext uri="{FF2B5EF4-FFF2-40B4-BE49-F238E27FC236}">
                <a16:creationId xmlns:a16="http://schemas.microsoft.com/office/drawing/2014/main" id="{C9989F66-36D5-4D9D-BCD4-CB4BFCD48251}"/>
              </a:ext>
            </a:extLst>
          </p:cNvPr>
          <p:cNvCxnSpPr>
            <a:cxnSpLocks/>
          </p:cNvCxnSpPr>
          <p:nvPr/>
        </p:nvCxnSpPr>
        <p:spPr>
          <a:xfrm rot="5400000">
            <a:off x="7643287" y="4160832"/>
            <a:ext cx="1021153" cy="836957"/>
          </a:xfrm>
          <a:prstGeom prst="bentConnector3">
            <a:avLst>
              <a:gd name="adj1" fmla="val 50000"/>
            </a:avLst>
          </a:prstGeom>
          <a:ln w="41275">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7" name="カギ線コネクタ 13">
            <a:extLst>
              <a:ext uri="{FF2B5EF4-FFF2-40B4-BE49-F238E27FC236}">
                <a16:creationId xmlns:a16="http://schemas.microsoft.com/office/drawing/2014/main" id="{D0E53869-5CE9-44EE-96C6-39568A72B9A9}"/>
              </a:ext>
            </a:extLst>
          </p:cNvPr>
          <p:cNvCxnSpPr>
            <a:cxnSpLocks/>
          </p:cNvCxnSpPr>
          <p:nvPr/>
        </p:nvCxnSpPr>
        <p:spPr>
          <a:xfrm rot="16200000" flipH="1">
            <a:off x="6800005" y="4160831"/>
            <a:ext cx="1021153" cy="836957"/>
          </a:xfrm>
          <a:prstGeom prst="bentConnector3">
            <a:avLst>
              <a:gd name="adj1" fmla="val 50000"/>
            </a:avLst>
          </a:prstGeom>
          <a:ln w="41275">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6" name="カギ線コネクタ 13">
            <a:extLst>
              <a:ext uri="{FF2B5EF4-FFF2-40B4-BE49-F238E27FC236}">
                <a16:creationId xmlns:a16="http://schemas.microsoft.com/office/drawing/2014/main" id="{3453E3C8-381E-48D4-A36C-4A18F29E8F3D}"/>
              </a:ext>
            </a:extLst>
          </p:cNvPr>
          <p:cNvCxnSpPr>
            <a:cxnSpLocks/>
          </p:cNvCxnSpPr>
          <p:nvPr/>
        </p:nvCxnSpPr>
        <p:spPr>
          <a:xfrm rot="16200000" flipH="1">
            <a:off x="2683102" y="4163645"/>
            <a:ext cx="1021153" cy="836957"/>
          </a:xfrm>
          <a:prstGeom prst="bentConnector3">
            <a:avLst>
              <a:gd name="adj1" fmla="val 50000"/>
            </a:avLst>
          </a:prstGeom>
          <a:ln w="41275">
            <a:solidFill>
              <a:schemeClr val="bg1">
                <a:lumMod val="50000"/>
              </a:schemeClr>
            </a:solidFill>
          </a:ln>
        </p:spPr>
        <p:style>
          <a:lnRef idx="2">
            <a:schemeClr val="dk1"/>
          </a:lnRef>
          <a:fillRef idx="0">
            <a:schemeClr val="dk1"/>
          </a:fillRef>
          <a:effectRef idx="1">
            <a:schemeClr val="dk1"/>
          </a:effectRef>
          <a:fontRef idx="minor">
            <a:schemeClr val="tx1"/>
          </a:fontRef>
        </p:style>
      </p:cxnSp>
      <p:grpSp>
        <p:nvGrpSpPr>
          <p:cNvPr id="16" name="グループ化 15">
            <a:extLst>
              <a:ext uri="{FF2B5EF4-FFF2-40B4-BE49-F238E27FC236}">
                <a16:creationId xmlns:a16="http://schemas.microsoft.com/office/drawing/2014/main" id="{EACE9669-C136-4FFE-B2C5-5EA69379C731}"/>
              </a:ext>
            </a:extLst>
          </p:cNvPr>
          <p:cNvGrpSpPr/>
          <p:nvPr/>
        </p:nvGrpSpPr>
        <p:grpSpPr>
          <a:xfrm>
            <a:off x="406945" y="306442"/>
            <a:ext cx="427497" cy="415776"/>
            <a:chOff x="683170" y="525517"/>
            <a:chExt cx="427497" cy="415776"/>
          </a:xfrm>
        </p:grpSpPr>
        <p:sp>
          <p:nvSpPr>
            <p:cNvPr id="17" name="四角形: 角を丸くする 16">
              <a:extLst>
                <a:ext uri="{FF2B5EF4-FFF2-40B4-BE49-F238E27FC236}">
                  <a16:creationId xmlns:a16="http://schemas.microsoft.com/office/drawing/2014/main" id="{84EE1947-7B9F-44FA-9762-EDAAF996731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74C471B1-F3D4-47C6-B8EF-73CAE52A803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3781CA0-84B7-4AC1-9134-F53883D2BBA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5A4FF5C4-E2F3-48EB-A8D4-B27EC5B25DC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a:extLst>
              <a:ext uri="{FF2B5EF4-FFF2-40B4-BE49-F238E27FC236}">
                <a16:creationId xmlns:a16="http://schemas.microsoft.com/office/drawing/2014/main" id="{C664D1CD-9B34-4AAB-B940-FA51930EBDCE}"/>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私たちの大切な命はどこから？</a:t>
            </a:r>
          </a:p>
        </p:txBody>
      </p:sp>
      <p:cxnSp>
        <p:nvCxnSpPr>
          <p:cNvPr id="25" name="カギ線コネクタ 13">
            <a:extLst>
              <a:ext uri="{FF2B5EF4-FFF2-40B4-BE49-F238E27FC236}">
                <a16:creationId xmlns:a16="http://schemas.microsoft.com/office/drawing/2014/main" id="{20AA6424-DDC8-49D4-A124-319F3649E942}"/>
              </a:ext>
            </a:extLst>
          </p:cNvPr>
          <p:cNvCxnSpPr>
            <a:cxnSpLocks/>
          </p:cNvCxnSpPr>
          <p:nvPr/>
        </p:nvCxnSpPr>
        <p:spPr>
          <a:xfrm rot="5400000">
            <a:off x="3521199" y="4160831"/>
            <a:ext cx="1021153" cy="836957"/>
          </a:xfrm>
          <a:prstGeom prst="bentConnector3">
            <a:avLst>
              <a:gd name="adj1" fmla="val 50000"/>
            </a:avLst>
          </a:prstGeom>
          <a:ln w="41275">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11" name="図 10" descr="図形&#10;&#10;自動的に生成された説明">
            <a:extLst>
              <a:ext uri="{FF2B5EF4-FFF2-40B4-BE49-F238E27FC236}">
                <a16:creationId xmlns:a16="http://schemas.microsoft.com/office/drawing/2014/main" id="{E00DBBFF-0D4C-42A9-AF2F-E928C3C59E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508" y="2843851"/>
            <a:ext cx="922273" cy="1523187"/>
          </a:xfrm>
          <a:prstGeom prst="rect">
            <a:avLst/>
          </a:prstGeom>
        </p:spPr>
      </p:pic>
      <p:pic>
        <p:nvPicPr>
          <p:cNvPr id="22" name="図 21" descr="挿絵 が含まれている画像&#10;&#10;自動的に生成された説明">
            <a:extLst>
              <a:ext uri="{FF2B5EF4-FFF2-40B4-BE49-F238E27FC236}">
                <a16:creationId xmlns:a16="http://schemas.microsoft.com/office/drawing/2014/main" id="{F1711EE2-73C8-4272-9402-8A57C6D2C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157" y="2880428"/>
            <a:ext cx="600914" cy="1486610"/>
          </a:xfrm>
          <a:prstGeom prst="rect">
            <a:avLst/>
          </a:prstGeom>
        </p:spPr>
      </p:pic>
      <p:sp>
        <p:nvSpPr>
          <p:cNvPr id="23" name="正方形/長方形 22">
            <a:extLst>
              <a:ext uri="{FF2B5EF4-FFF2-40B4-BE49-F238E27FC236}">
                <a16:creationId xmlns:a16="http://schemas.microsoft.com/office/drawing/2014/main" id="{67BDC69D-8246-4E28-AB16-9FC96C96D4CC}"/>
              </a:ext>
            </a:extLst>
          </p:cNvPr>
          <p:cNvSpPr/>
          <p:nvPr/>
        </p:nvSpPr>
        <p:spPr>
          <a:xfrm>
            <a:off x="244559" y="864815"/>
            <a:ext cx="10797253" cy="1835054"/>
          </a:xfrm>
          <a:prstGeom prst="rect">
            <a:avLst/>
          </a:prstGeom>
        </p:spPr>
        <p:txBody>
          <a:bodyPr wrap="square">
            <a:spAutoFit/>
          </a:bodyPr>
          <a:lstStyle/>
          <a:p>
            <a:pPr>
              <a:lnSpc>
                <a:spcPct val="150000"/>
              </a:lnSpc>
            </a:pPr>
            <a:r>
              <a:rPr lang="ja-JP" altLang="en-US" sz="2600" dirty="0">
                <a:latin typeface="游ゴシック Medium" panose="020B0500000000000000" pitchFamily="50" charset="-128"/>
                <a:ea typeface="游ゴシック Medium" panose="020B0500000000000000" pitchFamily="50" charset="-128"/>
              </a:rPr>
              <a:t>お父さんお母さんにも お父さんお母さんがいます</a:t>
            </a:r>
            <a:endParaRPr lang="en-US" altLang="ja-JP" sz="2600" dirty="0">
              <a:latin typeface="游ゴシック Medium" panose="020B0500000000000000" pitchFamily="50" charset="-128"/>
              <a:ea typeface="游ゴシック Medium" panose="020B0500000000000000" pitchFamily="50" charset="-128"/>
            </a:endParaRPr>
          </a:p>
          <a:p>
            <a:pPr>
              <a:lnSpc>
                <a:spcPct val="150000"/>
              </a:lnSpc>
            </a:pPr>
            <a:r>
              <a:rPr lang="ja-JP" altLang="en-US" sz="2600" dirty="0">
                <a:latin typeface="游ゴシック Medium" panose="020B0500000000000000" pitchFamily="50" charset="-128"/>
                <a:ea typeface="游ゴシック Medium" panose="020B0500000000000000" pitchFamily="50" charset="-128"/>
              </a:rPr>
              <a:t>（あなたのお爺ちゃんとお婆ちゃんです）</a:t>
            </a:r>
            <a:endParaRPr lang="en-US" altLang="ja-JP" sz="2600" dirty="0">
              <a:latin typeface="游ゴシック Medium" panose="020B0500000000000000" pitchFamily="50" charset="-128"/>
              <a:ea typeface="游ゴシック Medium" panose="020B0500000000000000" pitchFamily="50" charset="-128"/>
            </a:endParaRPr>
          </a:p>
          <a:p>
            <a:pPr>
              <a:lnSpc>
                <a:spcPct val="150000"/>
              </a:lnSpc>
            </a:pPr>
            <a:r>
              <a:rPr lang="ja-JP" altLang="en-US" sz="2600" dirty="0">
                <a:latin typeface="游ゴシック Medium" panose="020B0500000000000000" pitchFamily="50" charset="-128"/>
                <a:ea typeface="游ゴシック Medium" panose="020B0500000000000000" pitchFamily="50" charset="-128"/>
              </a:rPr>
              <a:t>お爺ちゃんにもお婆ちゃんにも、またお父さんとお母さんがいます</a:t>
            </a:r>
          </a:p>
        </p:txBody>
      </p:sp>
      <p:pic>
        <p:nvPicPr>
          <p:cNvPr id="7" name="図 6" descr="時計, らくがき, シャツ が含まれている画像&#10;&#10;自動的に生成された説明">
            <a:extLst>
              <a:ext uri="{FF2B5EF4-FFF2-40B4-BE49-F238E27FC236}">
                <a16:creationId xmlns:a16="http://schemas.microsoft.com/office/drawing/2014/main" id="{37BB0207-1D11-47C0-AA38-B9D978865D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3493" y="2811586"/>
            <a:ext cx="1047681" cy="1533638"/>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1D6FC749-08F5-43A6-B551-51EAD36A35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3598" y="2841238"/>
            <a:ext cx="632266" cy="1525800"/>
          </a:xfrm>
          <a:prstGeom prst="rect">
            <a:avLst/>
          </a:prstGeom>
        </p:spPr>
      </p:pic>
      <p:pic>
        <p:nvPicPr>
          <p:cNvPr id="3" name="図 2" descr="時計, 挿絵 が含まれている画像&#10;&#10;自動的に生成された説明">
            <a:extLst>
              <a:ext uri="{FF2B5EF4-FFF2-40B4-BE49-F238E27FC236}">
                <a16:creationId xmlns:a16="http://schemas.microsoft.com/office/drawing/2014/main" id="{C6A68F4D-3047-4960-953A-E1F74772E4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1991"/>
          <a:stretch/>
        </p:blipFill>
        <p:spPr>
          <a:xfrm>
            <a:off x="5421395" y="5893112"/>
            <a:ext cx="603527" cy="1544090"/>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72A8ED18-8359-48EF-8148-4385864AE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3210" y="4866777"/>
            <a:ext cx="600914" cy="1544089"/>
          </a:xfrm>
          <a:prstGeom prst="rect">
            <a:avLst/>
          </a:prstGeom>
        </p:spPr>
      </p:pic>
      <p:pic>
        <p:nvPicPr>
          <p:cNvPr id="24" name="図 23" descr="抽象, 挿絵 が含まれている画像&#10;&#10;自動的に生成された説明">
            <a:extLst>
              <a:ext uri="{FF2B5EF4-FFF2-40B4-BE49-F238E27FC236}">
                <a16:creationId xmlns:a16="http://schemas.microsoft.com/office/drawing/2014/main" id="{EA4047B0-D1B9-4B32-A4D9-1DF4D8CF08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5943"/>
          <a:stretch/>
        </p:blipFill>
        <p:spPr>
          <a:xfrm>
            <a:off x="3120926" y="4781600"/>
            <a:ext cx="862182" cy="1629266"/>
          </a:xfrm>
          <a:prstGeom prst="rect">
            <a:avLst/>
          </a:prstGeom>
        </p:spPr>
      </p:pic>
      <p:cxnSp>
        <p:nvCxnSpPr>
          <p:cNvPr id="13" name="直線コネクタ 12">
            <a:extLst>
              <a:ext uri="{FF2B5EF4-FFF2-40B4-BE49-F238E27FC236}">
                <a16:creationId xmlns:a16="http://schemas.microsoft.com/office/drawing/2014/main" id="{9A5FC291-1572-4D3A-BFB4-C3A21A8430C8}"/>
              </a:ext>
            </a:extLst>
          </p:cNvPr>
          <p:cNvCxnSpPr>
            <a:cxnSpLocks/>
          </p:cNvCxnSpPr>
          <p:nvPr/>
        </p:nvCxnSpPr>
        <p:spPr>
          <a:xfrm>
            <a:off x="5722495" y="5647446"/>
            <a:ext cx="664" cy="252000"/>
          </a:xfrm>
          <a:prstGeom prst="line">
            <a:avLst/>
          </a:prstGeom>
          <a:ln w="412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2"/>
          <p:cNvGrpSpPr>
            <a:grpSpLocks/>
          </p:cNvGrpSpPr>
          <p:nvPr/>
        </p:nvGrpSpPr>
        <p:grpSpPr bwMode="auto">
          <a:xfrm>
            <a:off x="3735811" y="3244296"/>
            <a:ext cx="3415860" cy="3415861"/>
            <a:chOff x="3438922" y="2730500"/>
            <a:chExt cx="2211387" cy="2211388"/>
          </a:xfrm>
        </p:grpSpPr>
        <p:pic>
          <p:nvPicPr>
            <p:cNvPr id="11"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922" y="2730500"/>
              <a:ext cx="221138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4356497" y="3763963"/>
              <a:ext cx="431800" cy="96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PMinchoE" panose="02020900000000000000" pitchFamily="18" charset="-128"/>
                <a:ea typeface="HGPMinchoE" panose="02020900000000000000" pitchFamily="18" charset="-128"/>
              </a:endParaRPr>
            </a:p>
          </p:txBody>
        </p:sp>
      </p:grpSp>
      <p:sp>
        <p:nvSpPr>
          <p:cNvPr id="29700" name="コンテンツ プレースホルダ 2"/>
          <p:cNvSpPr>
            <a:spLocks noGrp="1"/>
          </p:cNvSpPr>
          <p:nvPr>
            <p:ph idx="1"/>
          </p:nvPr>
        </p:nvSpPr>
        <p:spPr>
          <a:xfrm>
            <a:off x="969745" y="2008661"/>
            <a:ext cx="9285191" cy="608012"/>
          </a:xfrm>
        </p:spPr>
        <p:txBody>
          <a:bodyPr>
            <a:noAutofit/>
          </a:bodyPr>
          <a:lstStyle/>
          <a:p>
            <a:pPr marL="0" indent="0" eaLnBrk="1" hangingPunct="1">
              <a:buClr>
                <a:srgbClr val="008000"/>
              </a:buClr>
              <a:buNone/>
              <a:tabLst>
                <a:tab pos="533400" algn="l"/>
              </a:tabLst>
            </a:pPr>
            <a:r>
              <a:rPr lang="en-US" altLang="ja-JP" sz="4000" b="1" dirty="0">
                <a:solidFill>
                  <a:schemeClr val="accent5">
                    <a:lumMod val="75000"/>
                  </a:schemeClr>
                </a:solidFill>
                <a:effectLst>
                  <a:outerShdw blurRad="38100" dist="38100" dir="2700000" algn="tl">
                    <a:srgbClr val="000000">
                      <a:alpha val="43137"/>
                    </a:srgbClr>
                  </a:outerShdw>
                </a:effectLst>
                <a:latin typeface="+mn-ea"/>
              </a:rPr>
              <a:t>Dual protection</a:t>
            </a:r>
            <a:r>
              <a:rPr lang="ja-JP" altLang="en-US" sz="4000" b="1" dirty="0">
                <a:solidFill>
                  <a:schemeClr val="accent5">
                    <a:lumMod val="75000"/>
                  </a:schemeClr>
                </a:solidFill>
                <a:effectLst>
                  <a:outerShdw blurRad="38100" dist="38100" dir="2700000" algn="tl">
                    <a:srgbClr val="000000">
                      <a:alpha val="43137"/>
                    </a:srgbClr>
                  </a:outerShdw>
                </a:effectLst>
                <a:latin typeface="+mn-ea"/>
              </a:rPr>
              <a:t>（二重の予防）</a:t>
            </a:r>
          </a:p>
        </p:txBody>
      </p:sp>
      <p:sp>
        <p:nvSpPr>
          <p:cNvPr id="7" name="円/楕円 6"/>
          <p:cNvSpPr/>
          <p:nvPr/>
        </p:nvSpPr>
        <p:spPr bwMode="auto">
          <a:xfrm>
            <a:off x="6956002" y="3982589"/>
            <a:ext cx="3415860" cy="2677568"/>
          </a:xfrm>
          <a:prstGeom prst="ellipse">
            <a:avLst/>
          </a:prstGeom>
          <a:solidFill>
            <a:srgbClr val="008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ja-JP" altLang="en-US" sz="2000" b="1" dirty="0">
                <a:solidFill>
                  <a:prstClr val="white"/>
                </a:solidFill>
                <a:effectLst>
                  <a:outerShdw blurRad="38100" dist="38100" dir="2700000" algn="tl">
                    <a:srgbClr val="000000">
                      <a:alpha val="43137"/>
                    </a:srgbClr>
                  </a:outerShdw>
                </a:effectLst>
                <a:latin typeface="+mn-ea"/>
              </a:rPr>
              <a:t>性感染症予防には</a:t>
            </a:r>
            <a:endParaRPr lang="en-US" altLang="ja-JP" sz="4400" b="1" dirty="0">
              <a:solidFill>
                <a:prstClr val="white"/>
              </a:solidFill>
              <a:effectLst>
                <a:outerShdw blurRad="38100" dist="38100" dir="2700000" algn="tl">
                  <a:srgbClr val="000000">
                    <a:alpha val="43137"/>
                  </a:srgbClr>
                </a:outerShdw>
              </a:effectLst>
              <a:latin typeface="+mn-ea"/>
            </a:endParaRPr>
          </a:p>
          <a:p>
            <a:pPr algn="ctr">
              <a:defRPr/>
            </a:pPr>
            <a:r>
              <a:rPr lang="ja-JP" altLang="en-US" sz="4400" b="1" dirty="0">
                <a:solidFill>
                  <a:prstClr val="white"/>
                </a:solidFill>
                <a:effectLst>
                  <a:outerShdw blurRad="38100" dist="38100" dir="2700000" algn="tl">
                    <a:srgbClr val="000000">
                      <a:alpha val="43137"/>
                    </a:srgbClr>
                  </a:outerShdw>
                </a:effectLst>
                <a:latin typeface="+mn-ea"/>
              </a:rPr>
              <a:t>コンドーム</a:t>
            </a:r>
            <a:endParaRPr lang="en-US" altLang="ja-JP" sz="4400" b="1" dirty="0">
              <a:solidFill>
                <a:prstClr val="white"/>
              </a:solidFill>
              <a:effectLst>
                <a:outerShdw blurRad="38100" dist="38100" dir="2700000" algn="tl">
                  <a:srgbClr val="000000">
                    <a:alpha val="43137"/>
                  </a:srgbClr>
                </a:outerShdw>
              </a:effectLst>
              <a:latin typeface="+mn-ea"/>
            </a:endParaRPr>
          </a:p>
          <a:p>
            <a:pPr algn="ctr">
              <a:defRPr/>
            </a:pPr>
            <a:r>
              <a:rPr lang="ja-JP" altLang="en-US" sz="2800" b="1" dirty="0">
                <a:solidFill>
                  <a:srgbClr val="FFFF00"/>
                </a:solidFill>
                <a:effectLst>
                  <a:outerShdw blurRad="38100" dist="38100" dir="2700000" algn="tl">
                    <a:srgbClr val="000000">
                      <a:alpha val="43137"/>
                    </a:srgbClr>
                  </a:outerShdw>
                </a:effectLst>
                <a:latin typeface="+mn-ea"/>
              </a:rPr>
              <a:t>男の義務・責任</a:t>
            </a:r>
          </a:p>
        </p:txBody>
      </p:sp>
      <p:sp>
        <p:nvSpPr>
          <p:cNvPr id="8" name="円/楕円 7"/>
          <p:cNvSpPr/>
          <p:nvPr/>
        </p:nvSpPr>
        <p:spPr bwMode="auto">
          <a:xfrm>
            <a:off x="592743" y="3982589"/>
            <a:ext cx="3620027" cy="2677568"/>
          </a:xfrm>
          <a:prstGeom prst="ellipse">
            <a:avLst/>
          </a:prstGeom>
          <a:solidFill>
            <a:srgbClr val="F6BB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b"/>
          <a:lstStyle/>
          <a:p>
            <a:pPr algn="ctr">
              <a:defRPr/>
            </a:pPr>
            <a:endParaRPr lang="en-US" altLang="ja-JP" sz="2000" b="1" dirty="0">
              <a:solidFill>
                <a:prstClr val="white"/>
              </a:solidFill>
              <a:effectLst>
                <a:outerShdw blurRad="38100" dist="38100" dir="2700000" algn="tl">
                  <a:srgbClr val="000000">
                    <a:alpha val="43137"/>
                  </a:srgbClr>
                </a:outerShdw>
              </a:effectLst>
              <a:latin typeface="+mn-ea"/>
            </a:endParaRPr>
          </a:p>
          <a:p>
            <a:pPr algn="ctr">
              <a:defRPr/>
            </a:pPr>
            <a:r>
              <a:rPr lang="ja-JP" altLang="en-US" sz="3200" b="1" dirty="0">
                <a:solidFill>
                  <a:prstClr val="white"/>
                </a:solidFill>
                <a:effectLst>
                  <a:outerShdw blurRad="38100" dist="38100" dir="2700000" algn="tl">
                    <a:srgbClr val="000000">
                      <a:alpha val="43137"/>
                    </a:srgbClr>
                  </a:outerShdw>
                </a:effectLst>
                <a:latin typeface="+mn-ea"/>
              </a:rPr>
              <a:t>避妊</a:t>
            </a:r>
            <a:r>
              <a:rPr lang="ja-JP" altLang="en-US" sz="2400" b="1" dirty="0">
                <a:solidFill>
                  <a:prstClr val="white"/>
                </a:solidFill>
                <a:effectLst>
                  <a:outerShdw blurRad="38100" dist="38100" dir="2700000" algn="tl">
                    <a:srgbClr val="000000">
                      <a:alpha val="43137"/>
                    </a:srgbClr>
                  </a:outerShdw>
                </a:effectLst>
                <a:latin typeface="+mn-ea"/>
              </a:rPr>
              <a:t>には</a:t>
            </a:r>
            <a:endParaRPr lang="en-US" altLang="ja-JP" sz="6000" b="1" dirty="0">
              <a:solidFill>
                <a:prstClr val="white"/>
              </a:solidFill>
              <a:effectLst>
                <a:outerShdw blurRad="38100" dist="38100" dir="2700000" algn="tl">
                  <a:srgbClr val="000000">
                    <a:alpha val="43137"/>
                  </a:srgbClr>
                </a:outerShdw>
              </a:effectLst>
              <a:latin typeface="+mn-ea"/>
            </a:endParaRPr>
          </a:p>
          <a:p>
            <a:pPr algn="ctr">
              <a:defRPr/>
            </a:pPr>
            <a:r>
              <a:rPr lang="ja-JP" altLang="en-US" sz="4400" b="1" dirty="0">
                <a:solidFill>
                  <a:prstClr val="white"/>
                </a:solidFill>
                <a:effectLst>
                  <a:outerShdw blurRad="38100" dist="38100" dir="2700000" algn="tl">
                    <a:srgbClr val="000000">
                      <a:alpha val="43137"/>
                    </a:srgbClr>
                  </a:outerShdw>
                </a:effectLst>
                <a:latin typeface="+mn-ea"/>
              </a:rPr>
              <a:t>ピル</a:t>
            </a:r>
            <a:endParaRPr lang="en-US" altLang="ja-JP" sz="4400" b="1" dirty="0">
              <a:solidFill>
                <a:prstClr val="white"/>
              </a:solidFill>
              <a:effectLst>
                <a:outerShdw blurRad="38100" dist="38100" dir="2700000" algn="tl">
                  <a:srgbClr val="000000">
                    <a:alpha val="43137"/>
                  </a:srgbClr>
                </a:outerShdw>
              </a:effectLst>
              <a:latin typeface="+mn-ea"/>
            </a:endParaRPr>
          </a:p>
          <a:p>
            <a:pPr algn="ctr">
              <a:defRPr/>
            </a:pPr>
            <a:r>
              <a:rPr lang="ja-JP" altLang="en-US" sz="2400" b="1" dirty="0">
                <a:solidFill>
                  <a:prstClr val="white"/>
                </a:solidFill>
                <a:effectLst>
                  <a:outerShdw blurRad="38100" dist="38100" dir="2700000" algn="tl">
                    <a:srgbClr val="000000">
                      <a:alpha val="43137"/>
                    </a:srgbClr>
                  </a:outerShdw>
                </a:effectLst>
                <a:latin typeface="+mn-ea"/>
              </a:rPr>
              <a:t>妊娠する・しないは</a:t>
            </a:r>
            <a:endParaRPr lang="en-US" altLang="ja-JP" sz="2400" b="1" dirty="0">
              <a:solidFill>
                <a:prstClr val="white"/>
              </a:solidFill>
              <a:effectLst>
                <a:outerShdw blurRad="38100" dist="38100" dir="2700000" algn="tl">
                  <a:srgbClr val="000000">
                    <a:alpha val="43137"/>
                  </a:srgbClr>
                </a:outerShdw>
              </a:effectLst>
              <a:latin typeface="+mn-ea"/>
            </a:endParaRPr>
          </a:p>
          <a:p>
            <a:pPr algn="ctr">
              <a:defRPr/>
            </a:pPr>
            <a:r>
              <a:rPr lang="ja-JP" altLang="en-US" sz="2800" b="1" dirty="0">
                <a:solidFill>
                  <a:srgbClr val="FFFF00"/>
                </a:solidFill>
                <a:effectLst>
                  <a:outerShdw blurRad="38100" dist="38100" dir="2700000" algn="tl">
                    <a:srgbClr val="000000">
                      <a:alpha val="43137"/>
                    </a:srgbClr>
                  </a:outerShdw>
                </a:effectLst>
                <a:latin typeface="+mn-ea"/>
              </a:rPr>
              <a:t>女性の権利</a:t>
            </a:r>
          </a:p>
        </p:txBody>
      </p:sp>
      <p:sp>
        <p:nvSpPr>
          <p:cNvPr id="9" name="タイトル 1"/>
          <p:cNvSpPr txBox="1">
            <a:spLocks/>
          </p:cNvSpPr>
          <p:nvPr/>
        </p:nvSpPr>
        <p:spPr bwMode="auto">
          <a:xfrm>
            <a:off x="215111" y="1164645"/>
            <a:ext cx="3520700" cy="8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ja-JP" altLang="en-US" sz="3200" b="1" dirty="0">
                <a:latin typeface="+mn-ea"/>
                <a:ea typeface="+mn-ea"/>
              </a:rPr>
              <a:t>（近い）将来</a:t>
            </a:r>
          </a:p>
        </p:txBody>
      </p:sp>
      <p:grpSp>
        <p:nvGrpSpPr>
          <p:cNvPr id="13" name="グループ化 12">
            <a:extLst>
              <a:ext uri="{FF2B5EF4-FFF2-40B4-BE49-F238E27FC236}">
                <a16:creationId xmlns:a16="http://schemas.microsoft.com/office/drawing/2014/main" id="{BB301DD5-ECE6-4B33-BCB5-60C9DBF1FEC4}"/>
              </a:ext>
            </a:extLst>
          </p:cNvPr>
          <p:cNvGrpSpPr/>
          <p:nvPr/>
        </p:nvGrpSpPr>
        <p:grpSpPr>
          <a:xfrm>
            <a:off x="406945" y="306442"/>
            <a:ext cx="427497" cy="415776"/>
            <a:chOff x="683170" y="525517"/>
            <a:chExt cx="427497" cy="415776"/>
          </a:xfrm>
        </p:grpSpPr>
        <p:sp>
          <p:nvSpPr>
            <p:cNvPr id="14" name="四角形: 角を丸くする 13">
              <a:extLst>
                <a:ext uri="{FF2B5EF4-FFF2-40B4-BE49-F238E27FC236}">
                  <a16:creationId xmlns:a16="http://schemas.microsoft.com/office/drawing/2014/main" id="{100E6C9C-FA5E-4BAA-B4C9-3BBB9BF6A91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C62B6131-FF8B-4461-B242-05992FCB6CA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CF9D542C-ABD3-4DBC-A3CE-57457501F46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F57347B-0E1F-4F10-AE93-FA5B71DB5B1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タイトル 1">
            <a:extLst>
              <a:ext uri="{FF2B5EF4-FFF2-40B4-BE49-F238E27FC236}">
                <a16:creationId xmlns:a16="http://schemas.microsoft.com/office/drawing/2014/main" id="{DE545D5E-394E-482B-9F47-C7F5FDB740B0}"/>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お互いを大切にしようと思うなら</a:t>
            </a:r>
          </a:p>
        </p:txBody>
      </p:sp>
    </p:spTree>
    <p:extLst>
      <p:ext uri="{BB962C8B-B14F-4D97-AF65-F5344CB8AC3E}">
        <p14:creationId xmlns:p14="http://schemas.microsoft.com/office/powerpoint/2010/main" val="172286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fade">
                                      <p:cBhvr>
                                        <p:cTn id="12" dur="500"/>
                                        <p:tgtEl>
                                          <p:spTgt spid="297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7" grpId="0" animBg="1"/>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txBox="1">
            <a:spLocks noChangeArrowheads="1"/>
          </p:cNvSpPr>
          <p:nvPr/>
        </p:nvSpPr>
        <p:spPr>
          <a:xfrm>
            <a:off x="773906" y="821618"/>
            <a:ext cx="9144000" cy="788377"/>
          </a:xfrm>
          <a:prstGeom prst="rect">
            <a:avLst/>
          </a:prstGeom>
        </p:spPr>
        <p:txBody>
          <a:bodyPr>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844083">
              <a:defRPr/>
            </a:pPr>
            <a:endParaRPr lang="ja-JP" altLang="en-US" sz="4062" b="1" kern="0" dirty="0">
              <a:solidFill>
                <a:srgbClr val="000000"/>
              </a:solidFill>
              <a:latin typeface="ＭＳ Ｐゴシック"/>
              <a:ea typeface="ＭＳ Ｐゴシック" panose="020B0600070205080204" pitchFamily="50" charset="-128"/>
            </a:endParaRPr>
          </a:p>
        </p:txBody>
      </p:sp>
      <p:sp>
        <p:nvSpPr>
          <p:cNvPr id="16" name="Text Box 8"/>
          <p:cNvSpPr txBox="1">
            <a:spLocks noChangeArrowheads="1"/>
          </p:cNvSpPr>
          <p:nvPr/>
        </p:nvSpPr>
        <p:spPr bwMode="auto">
          <a:xfrm>
            <a:off x="637077" y="4508205"/>
            <a:ext cx="9516697" cy="72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844083" fontAlgn="base">
              <a:lnSpc>
                <a:spcPct val="90000"/>
              </a:lnSpc>
              <a:spcBef>
                <a:spcPct val="0"/>
              </a:spcBef>
              <a:spcAft>
                <a:spcPct val="0"/>
              </a:spcAft>
              <a:buSzPct val="90000"/>
              <a:defRPr/>
            </a:pPr>
            <a:r>
              <a:rPr lang="ja-JP" altLang="en-US" sz="3000" b="1" dirty="0">
                <a:latin typeface="+mn-ea"/>
                <a:ea typeface="+mn-ea"/>
              </a:rPr>
              <a:t>ほとんど、</a:t>
            </a:r>
            <a:r>
              <a:rPr lang="ja-JP" altLang="en-US" sz="4500" b="1" dirty="0">
                <a:solidFill>
                  <a:srgbClr val="FF0000"/>
                </a:solidFill>
                <a:effectLst>
                  <a:outerShdw blurRad="38100" dist="38100" dir="2700000" algn="tl">
                    <a:srgbClr val="000000">
                      <a:alpha val="43137"/>
                    </a:srgbClr>
                  </a:outerShdw>
                </a:effectLst>
                <a:latin typeface="+mn-ea"/>
                <a:ea typeface="+mn-ea"/>
              </a:rPr>
              <a:t>女性を無視した</a:t>
            </a:r>
            <a:r>
              <a:rPr lang="ja-JP" altLang="en-US" sz="3000" b="1" dirty="0">
                <a:latin typeface="+mn-ea"/>
                <a:ea typeface="+mn-ea"/>
              </a:rPr>
              <a:t>男性目線の情報</a:t>
            </a:r>
          </a:p>
        </p:txBody>
      </p:sp>
      <p:sp>
        <p:nvSpPr>
          <p:cNvPr id="17" name="Text Box 9"/>
          <p:cNvSpPr txBox="1">
            <a:spLocks noChangeArrowheads="1"/>
          </p:cNvSpPr>
          <p:nvPr/>
        </p:nvSpPr>
        <p:spPr bwMode="auto">
          <a:xfrm>
            <a:off x="2227693" y="3261762"/>
            <a:ext cx="6489277" cy="8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844083" fontAlgn="base">
              <a:lnSpc>
                <a:spcPct val="90000"/>
              </a:lnSpc>
              <a:spcBef>
                <a:spcPct val="0"/>
              </a:spcBef>
              <a:spcAft>
                <a:spcPct val="0"/>
              </a:spcAft>
              <a:buSzPct val="90000"/>
              <a:defRPr/>
            </a:pPr>
            <a:r>
              <a:rPr lang="ja-JP" altLang="en-US" sz="2585" b="1" dirty="0">
                <a:solidFill>
                  <a:schemeClr val="tx1">
                    <a:lumMod val="65000"/>
                    <a:lumOff val="35000"/>
                  </a:schemeClr>
                </a:solidFill>
                <a:latin typeface="+mn-ea"/>
                <a:ea typeface="+mn-ea"/>
              </a:rPr>
              <a:t>インターネット、スマホ、アダルトビデオ</a:t>
            </a:r>
            <a:endParaRPr lang="en-US" altLang="ja-JP" sz="2585" b="1" dirty="0">
              <a:solidFill>
                <a:schemeClr val="tx1">
                  <a:lumMod val="65000"/>
                  <a:lumOff val="35000"/>
                </a:schemeClr>
              </a:solidFill>
              <a:latin typeface="+mn-ea"/>
              <a:ea typeface="+mn-ea"/>
            </a:endParaRPr>
          </a:p>
          <a:p>
            <a:pPr defTabSz="844083" fontAlgn="base">
              <a:lnSpc>
                <a:spcPct val="90000"/>
              </a:lnSpc>
              <a:spcBef>
                <a:spcPct val="0"/>
              </a:spcBef>
              <a:spcAft>
                <a:spcPct val="0"/>
              </a:spcAft>
              <a:buSzPct val="90000"/>
              <a:defRPr/>
            </a:pPr>
            <a:r>
              <a:rPr lang="ja-JP" altLang="en-US" sz="2585" b="1" dirty="0">
                <a:solidFill>
                  <a:schemeClr val="tx1">
                    <a:lumMod val="65000"/>
                    <a:lumOff val="35000"/>
                  </a:schemeClr>
                </a:solidFill>
                <a:latin typeface="+mn-ea"/>
                <a:ea typeface="+mn-ea"/>
              </a:rPr>
              <a:t>週刊誌、マンガ、ファッション雑誌等々</a:t>
            </a:r>
          </a:p>
        </p:txBody>
      </p:sp>
      <p:sp>
        <p:nvSpPr>
          <p:cNvPr id="18" name="四角形: 角を丸くする 17"/>
          <p:cNvSpPr/>
          <p:nvPr/>
        </p:nvSpPr>
        <p:spPr>
          <a:xfrm>
            <a:off x="645256" y="5524580"/>
            <a:ext cx="2304774" cy="13291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fontAlgn="base">
              <a:spcBef>
                <a:spcPts val="554"/>
              </a:spcBef>
              <a:spcAft>
                <a:spcPct val="0"/>
              </a:spcAft>
              <a:buSzPct val="90000"/>
              <a:defRPr/>
            </a:pPr>
            <a:r>
              <a:rPr kumimoji="0" lang="ja-JP" altLang="en-US" sz="2585" b="1" dirty="0">
                <a:solidFill>
                  <a:srgbClr val="000000"/>
                </a:solidFill>
                <a:latin typeface="+mn-ea"/>
              </a:rPr>
              <a:t>間違いが多く</a:t>
            </a:r>
            <a:endParaRPr kumimoji="0" lang="en-US" altLang="ja-JP" sz="2585" b="1" dirty="0">
              <a:solidFill>
                <a:srgbClr val="000000"/>
              </a:solidFill>
              <a:latin typeface="+mn-ea"/>
            </a:endParaRPr>
          </a:p>
          <a:p>
            <a:pPr defTabSz="844083" fontAlgn="base">
              <a:spcBef>
                <a:spcPts val="554"/>
              </a:spcBef>
              <a:spcAft>
                <a:spcPct val="0"/>
              </a:spcAft>
              <a:buSzPct val="90000"/>
              <a:defRPr/>
            </a:pPr>
            <a:r>
              <a:rPr kumimoji="0" lang="ja-JP" altLang="en-US" sz="2585" b="1" dirty="0">
                <a:solidFill>
                  <a:srgbClr val="000000"/>
                </a:solidFill>
                <a:latin typeface="+mn-ea"/>
              </a:rPr>
              <a:t>偏った情報</a:t>
            </a:r>
            <a:endParaRPr kumimoji="0" lang="en-US" altLang="ja-JP" sz="2585" b="1" dirty="0">
              <a:solidFill>
                <a:srgbClr val="000000"/>
              </a:solidFill>
              <a:latin typeface="+mn-ea"/>
            </a:endParaRPr>
          </a:p>
        </p:txBody>
      </p:sp>
      <p:sp>
        <p:nvSpPr>
          <p:cNvPr id="19" name="四角形: 角を丸くする 18"/>
          <p:cNvSpPr/>
          <p:nvPr/>
        </p:nvSpPr>
        <p:spPr>
          <a:xfrm>
            <a:off x="3731506" y="5524580"/>
            <a:ext cx="6669793" cy="13291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fontAlgn="base">
              <a:spcBef>
                <a:spcPts val="554"/>
              </a:spcBef>
              <a:spcAft>
                <a:spcPct val="0"/>
              </a:spcAft>
              <a:buSzPct val="90000"/>
              <a:defRPr/>
            </a:pPr>
            <a:r>
              <a:rPr kumimoji="0" lang="ja-JP" altLang="en-US" sz="2585" b="1" dirty="0">
                <a:solidFill>
                  <a:srgbClr val="008000"/>
                </a:solidFill>
                <a:latin typeface="+mn-ea"/>
              </a:rPr>
              <a:t>正しい知識を身につける</a:t>
            </a:r>
            <a:endParaRPr kumimoji="0" lang="en-US" altLang="ja-JP" sz="2585" b="1" dirty="0">
              <a:solidFill>
                <a:srgbClr val="008000"/>
              </a:solidFill>
              <a:latin typeface="+mn-ea"/>
            </a:endParaRPr>
          </a:p>
          <a:p>
            <a:pPr defTabSz="844083" fontAlgn="base">
              <a:spcBef>
                <a:spcPts val="554"/>
              </a:spcBef>
              <a:spcAft>
                <a:spcPct val="0"/>
              </a:spcAft>
              <a:buSzPct val="90000"/>
              <a:defRPr/>
            </a:pPr>
            <a:r>
              <a:rPr kumimoji="0" lang="ja-JP" altLang="en-US" sz="2585" b="1" dirty="0">
                <a:solidFill>
                  <a:srgbClr val="000000"/>
                </a:solidFill>
                <a:latin typeface="+mn-ea"/>
              </a:rPr>
              <a:t>ことが大切</a:t>
            </a:r>
            <a:endParaRPr kumimoji="0" lang="en-US" altLang="ja-JP" sz="2585" b="1" dirty="0">
              <a:solidFill>
                <a:srgbClr val="000000"/>
              </a:solidFill>
              <a:latin typeface="+mn-ea"/>
            </a:endParaRPr>
          </a:p>
        </p:txBody>
      </p:sp>
      <p:sp>
        <p:nvSpPr>
          <p:cNvPr id="20" name="右矢印 19"/>
          <p:cNvSpPr/>
          <p:nvPr/>
        </p:nvSpPr>
        <p:spPr>
          <a:xfrm>
            <a:off x="3079127" y="5904345"/>
            <a:ext cx="523283" cy="569574"/>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fontAlgn="base">
              <a:lnSpc>
                <a:spcPct val="90000"/>
              </a:lnSpc>
              <a:spcBef>
                <a:spcPct val="0"/>
              </a:spcBef>
              <a:spcAft>
                <a:spcPct val="0"/>
              </a:spcAft>
              <a:buSzPct val="90000"/>
              <a:defRPr/>
            </a:pPr>
            <a:endParaRPr kumimoji="0" lang="ja-JP" altLang="en-US" sz="2954" b="1">
              <a:solidFill>
                <a:srgbClr val="FFFFFF"/>
              </a:solidFill>
              <a:latin typeface="Calibri"/>
              <a:ea typeface="ＭＳ Ｐゴシック" panose="020B0600070205080204" pitchFamily="50" charset="-128"/>
            </a:endParaRPr>
          </a:p>
        </p:txBody>
      </p:sp>
      <p:sp>
        <p:nvSpPr>
          <p:cNvPr id="13" name="四角形: 角を丸くする 12"/>
          <p:cNvSpPr/>
          <p:nvPr/>
        </p:nvSpPr>
        <p:spPr>
          <a:xfrm>
            <a:off x="7605346" y="5786454"/>
            <a:ext cx="2638111" cy="9479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fontAlgn="base">
              <a:spcAft>
                <a:spcPct val="0"/>
              </a:spcAft>
              <a:buSzPct val="90000"/>
              <a:defRPr/>
            </a:pPr>
            <a:r>
              <a:rPr kumimoji="0" lang="ja-JP" altLang="en-US" sz="2000" b="1" dirty="0">
                <a:solidFill>
                  <a:srgbClr val="000000"/>
                </a:solidFill>
                <a:latin typeface="+mn-ea"/>
              </a:rPr>
              <a:t>性犯罪に</a:t>
            </a:r>
            <a:endParaRPr kumimoji="0" lang="en-US" altLang="ja-JP" sz="2000" b="1" dirty="0">
              <a:solidFill>
                <a:srgbClr val="000000"/>
              </a:solidFill>
              <a:latin typeface="+mn-ea"/>
            </a:endParaRPr>
          </a:p>
          <a:p>
            <a:pPr defTabSz="844083" fontAlgn="base">
              <a:spcAft>
                <a:spcPct val="0"/>
              </a:spcAft>
              <a:buSzPct val="90000"/>
              <a:defRPr/>
            </a:pPr>
            <a:r>
              <a:rPr kumimoji="0" lang="ja-JP" altLang="en-US" sz="2000" b="1" dirty="0">
                <a:solidFill>
                  <a:srgbClr val="000000"/>
                </a:solidFill>
                <a:latin typeface="+mn-ea"/>
              </a:rPr>
              <a:t>巻き込まれることも</a:t>
            </a:r>
            <a:endParaRPr kumimoji="0" lang="en-US" altLang="ja-JP" sz="2000" b="1" dirty="0">
              <a:solidFill>
                <a:srgbClr val="000000"/>
              </a:solidFill>
              <a:latin typeface="+mn-ea"/>
            </a:endParaRPr>
          </a:p>
        </p:txBody>
      </p:sp>
      <p:grpSp>
        <p:nvGrpSpPr>
          <p:cNvPr id="21" name="グループ化 20">
            <a:extLst>
              <a:ext uri="{FF2B5EF4-FFF2-40B4-BE49-F238E27FC236}">
                <a16:creationId xmlns:a16="http://schemas.microsoft.com/office/drawing/2014/main" id="{E05FFC12-6484-4778-83EA-A75E7511EC68}"/>
              </a:ext>
            </a:extLst>
          </p:cNvPr>
          <p:cNvGrpSpPr/>
          <p:nvPr/>
        </p:nvGrpSpPr>
        <p:grpSpPr>
          <a:xfrm>
            <a:off x="406945" y="306442"/>
            <a:ext cx="427497" cy="415776"/>
            <a:chOff x="683170" y="525517"/>
            <a:chExt cx="427497" cy="415776"/>
          </a:xfrm>
        </p:grpSpPr>
        <p:sp>
          <p:nvSpPr>
            <p:cNvPr id="22" name="四角形: 角を丸くする 21">
              <a:extLst>
                <a:ext uri="{FF2B5EF4-FFF2-40B4-BE49-F238E27FC236}">
                  <a16:creationId xmlns:a16="http://schemas.microsoft.com/office/drawing/2014/main" id="{0B281224-CEC2-4F51-99FE-5D6691B1A31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E1B1A1EA-7AC0-4C59-BAD8-4566C0F4977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C1CF2396-F6BA-4C52-9C95-D64990BB969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E2E003-2F73-496B-A431-53E31DCF13A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タイトル 1">
            <a:extLst>
              <a:ext uri="{FF2B5EF4-FFF2-40B4-BE49-F238E27FC236}">
                <a16:creationId xmlns:a16="http://schemas.microsoft.com/office/drawing/2014/main" id="{87A55BC5-30EA-47B5-8BD0-DC346F089062}"/>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わが国は性情報で氾濫しています</a:t>
            </a:r>
          </a:p>
        </p:txBody>
      </p:sp>
      <p:pic>
        <p:nvPicPr>
          <p:cNvPr id="3" name="図 2" descr="グラフィカル ユーザー インターフェイス, ダイアグラム が含まれている画像&#10;&#10;自動的に生成された説明">
            <a:extLst>
              <a:ext uri="{FF2B5EF4-FFF2-40B4-BE49-F238E27FC236}">
                <a16:creationId xmlns:a16="http://schemas.microsoft.com/office/drawing/2014/main" id="{19D821CD-3CE7-4C8C-9D82-87D8BD338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69" y="1160255"/>
            <a:ext cx="2474673" cy="1891214"/>
          </a:xfrm>
          <a:prstGeom prst="rect">
            <a:avLst/>
          </a:prstGeom>
        </p:spPr>
      </p:pic>
      <p:pic>
        <p:nvPicPr>
          <p:cNvPr id="4" name="図 3">
            <a:extLst>
              <a:ext uri="{FF2B5EF4-FFF2-40B4-BE49-F238E27FC236}">
                <a16:creationId xmlns:a16="http://schemas.microsoft.com/office/drawing/2014/main" id="{85AF76B4-F054-457A-A500-A7C5C626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9343" y="1017596"/>
            <a:ext cx="2133125" cy="2176531"/>
          </a:xfrm>
          <a:prstGeom prst="rect">
            <a:avLst/>
          </a:prstGeom>
        </p:spPr>
      </p:pic>
      <p:pic>
        <p:nvPicPr>
          <p:cNvPr id="7" name="図 6" descr="部屋, 食品 が含まれている画像&#10;&#10;自動的に生成された説明">
            <a:extLst>
              <a:ext uri="{FF2B5EF4-FFF2-40B4-BE49-F238E27FC236}">
                <a16:creationId xmlns:a16="http://schemas.microsoft.com/office/drawing/2014/main" id="{CADED5C8-47B8-4E9C-BF40-B736A0895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1655" y="670948"/>
            <a:ext cx="2544711" cy="2485668"/>
          </a:xfrm>
          <a:prstGeom prst="rect">
            <a:avLst/>
          </a:prstGeom>
        </p:spPr>
      </p:pic>
    </p:spTree>
    <p:extLst>
      <p:ext uri="{BB962C8B-B14F-4D97-AF65-F5344CB8AC3E}">
        <p14:creationId xmlns:p14="http://schemas.microsoft.com/office/powerpoint/2010/main" val="1552137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0" fill="hold"/>
                                        <p:tgtEl>
                                          <p:spTgt spid="17"/>
                                        </p:tgtEl>
                                        <p:attrNameLst>
                                          <p:attrName>ppt_x</p:attrName>
                                        </p:attrNameLst>
                                      </p:cBhvr>
                                      <p:tavLst>
                                        <p:tav tm="0">
                                          <p:val>
                                            <p:strVal val="1+#ppt_w/2"/>
                                          </p:val>
                                        </p:tav>
                                        <p:tav tm="100000">
                                          <p:val>
                                            <p:strVal val="#ppt_x"/>
                                          </p:val>
                                        </p:tav>
                                      </p:tavLst>
                                    </p:anim>
                                    <p:anim calcmode="lin" valueType="num">
                                      <p:cBhvr additive="base">
                                        <p:cTn id="8" dur="5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0" fill="hold"/>
                                        <p:tgtEl>
                                          <p:spTgt spid="17"/>
                                        </p:tgtEl>
                                        <p:attrNameLst>
                                          <p:attrName>ppt_x</p:attrName>
                                        </p:attrNameLst>
                                      </p:cBhvr>
                                      <p:tavLst>
                                        <p:tav tm="0">
                                          <p:val>
                                            <p:strVal val="#ppt_x"/>
                                          </p:val>
                                        </p:tav>
                                        <p:tav tm="100000">
                                          <p:val>
                                            <p:strVal val="#ppt_x"/>
                                          </p:val>
                                        </p:tav>
                                      </p:tavLst>
                                    </p:anim>
                                    <p:anim calcmode="lin" valueType="num">
                                      <p:cBhvr additive="base">
                                        <p:cTn id="12"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animBg="1"/>
      <p:bldP spid="19" grpId="0" animBg="1"/>
      <p:bldP spid="2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403258"/>
            <a:ext cx="10109453" cy="5820502"/>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学校医委員会委員　</a:t>
            </a:r>
            <a:r>
              <a:rPr lang="ja-JP" altLang="en-US" sz="1600" dirty="0">
                <a:latin typeface="ＭＳ 明朝" panose="02020609040205080304" pitchFamily="17" charset="-128"/>
                <a:ea typeface="ＭＳ 明朝" panose="02020609040205080304" pitchFamily="17" charset="-128"/>
              </a:rPr>
              <a:t>任期：自）令和元年８月２７日　～　至）令和３年５月３１日</a:t>
            </a:r>
            <a:endParaRPr lang="ja-JP" altLang="ja-JP" sz="28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a:t>
            </a:r>
            <a:r>
              <a:rPr lang="zh-TW" altLang="en-US" sz="2200" dirty="0">
                <a:latin typeface="HGS明朝E" panose="02020900000000000000" pitchFamily="18" charset="-128"/>
                <a:ea typeface="HGS明朝E" panose="02020900000000000000" pitchFamily="18" charset="-128"/>
              </a:rPr>
              <a:t>東川　泰之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足立区医師会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東　　哲徳</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渋谷区医師会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山田　正興</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中野区医師会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森山　正敏</a:t>
            </a:r>
            <a:r>
              <a:rPr lang="zh-TW" altLang="en-US" sz="2000" dirty="0">
                <a:latin typeface="HGS明朝E" panose="02020900000000000000" pitchFamily="18" charset="-128"/>
                <a:ea typeface="HGS明朝E" panose="02020900000000000000" pitchFamily="18" charset="-128"/>
              </a:rPr>
              <a:t>（田園調布医師会）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西島　由美</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墨田区医師会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富田　　香</a:t>
            </a:r>
            <a:r>
              <a:rPr lang="ja-JP" altLang="en-US" sz="2000" dirty="0">
                <a:latin typeface="HGS明朝E" panose="02020900000000000000" pitchFamily="18" charset="-128"/>
                <a:ea typeface="HGS明朝E" panose="02020900000000000000" pitchFamily="18" charset="-128"/>
              </a:rPr>
              <a:t>（豊島区医師会）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浅川　雅晴</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江東区医師会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東京都医師会理事</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弘瀨　知江子</a:t>
            </a:r>
            <a:r>
              <a:rPr lang="ja-JP" altLang="en-US" sz="2000" dirty="0">
                <a:latin typeface="HGS明朝E" panose="02020900000000000000" pitchFamily="18" charset="-128"/>
                <a:ea typeface="HGS明朝E" panose="02020900000000000000" pitchFamily="18" charset="-128"/>
              </a:rPr>
              <a:t>（大森</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川上　一　恵</a:t>
            </a:r>
            <a:r>
              <a:rPr lang="ja-JP" altLang="en-US" sz="2000" dirty="0">
                <a:latin typeface="HGS明朝E" panose="02020900000000000000" pitchFamily="18" charset="-128"/>
                <a:ea typeface="HGS明朝E" panose="02020900000000000000" pitchFamily="18" charset="-128"/>
              </a:rPr>
              <a:t>（渋谷区</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ja-JP" altLang="en-US"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2945" y="403742"/>
            <a:ext cx="9481067" cy="3672349"/>
          </a:xfrm>
        </p:spPr>
        <p:txBody>
          <a:bodyPr>
            <a:noAutofit/>
          </a:bodyPr>
          <a:lstStyle/>
          <a:p>
            <a:pPr>
              <a:lnSpc>
                <a:spcPct val="150000"/>
              </a:lnSpc>
            </a:pPr>
            <a:r>
              <a:rPr lang="ja-JP" altLang="en-US" sz="4000" b="1" dirty="0">
                <a:effectLst>
                  <a:outerShdw blurRad="38100" dist="38100" dir="2700000" algn="tl">
                    <a:srgbClr val="000000">
                      <a:alpha val="43137"/>
                    </a:srgbClr>
                  </a:outerShdw>
                </a:effectLst>
                <a:latin typeface="+mn-ea"/>
                <a:ea typeface="+mn-ea"/>
              </a:rPr>
              <a:t>約５０万年前の昔から</a:t>
            </a:r>
            <a:br>
              <a:rPr lang="en-US" altLang="ja-JP" sz="4000" b="1" dirty="0">
                <a:effectLst>
                  <a:outerShdw blurRad="38100" dist="38100" dir="2700000" algn="tl">
                    <a:srgbClr val="000000">
                      <a:alpha val="43137"/>
                    </a:srgbClr>
                  </a:outerShdw>
                </a:effectLst>
                <a:latin typeface="+mn-ea"/>
                <a:ea typeface="+mn-ea"/>
              </a:rPr>
            </a:br>
            <a:r>
              <a:rPr lang="ja-JP" altLang="en-US" sz="4000" b="1" dirty="0">
                <a:effectLst>
                  <a:outerShdw blurRad="38100" dist="38100" dir="2700000" algn="tl">
                    <a:srgbClr val="000000">
                      <a:alpha val="43137"/>
                    </a:srgbClr>
                  </a:outerShdw>
                </a:effectLst>
                <a:latin typeface="+mn-ea"/>
                <a:ea typeface="+mn-ea"/>
              </a:rPr>
              <a:t>今のあなたを作ってくれた</a:t>
            </a:r>
            <a:br>
              <a:rPr lang="en-US" altLang="ja-JP" sz="4000" b="1" dirty="0">
                <a:solidFill>
                  <a:schemeClr val="tx1">
                    <a:lumMod val="65000"/>
                    <a:lumOff val="35000"/>
                  </a:schemeClr>
                </a:solidFill>
                <a:effectLst>
                  <a:outerShdw blurRad="38100" dist="38100" dir="2700000" algn="tl">
                    <a:srgbClr val="000000">
                      <a:alpha val="43137"/>
                    </a:srgbClr>
                  </a:outerShdw>
                </a:effectLst>
                <a:latin typeface="+mn-ea"/>
                <a:ea typeface="+mn-ea"/>
              </a:rPr>
            </a:br>
            <a:r>
              <a:rPr lang="ja-JP" altLang="en-US" sz="4000" b="1" dirty="0">
                <a:solidFill>
                  <a:srgbClr val="FF0000"/>
                </a:solidFill>
                <a:effectLst>
                  <a:outerShdw blurRad="38100" dist="38100" dir="2700000" algn="tl">
                    <a:srgbClr val="000000">
                      <a:alpha val="43137"/>
                    </a:srgbClr>
                  </a:outerShdw>
                </a:effectLst>
                <a:latin typeface="+mn-ea"/>
                <a:ea typeface="+mn-ea"/>
              </a:rPr>
              <a:t>多くの人たち</a:t>
            </a:r>
            <a:r>
              <a:rPr lang="ja-JP" altLang="en-US" sz="4000" b="1" dirty="0">
                <a:effectLst>
                  <a:outerShdw blurRad="38100" dist="38100" dir="2700000" algn="tl">
                    <a:srgbClr val="000000">
                      <a:alpha val="43137"/>
                    </a:srgbClr>
                  </a:outerShdw>
                </a:effectLst>
                <a:latin typeface="+mn-ea"/>
                <a:ea typeface="+mn-ea"/>
              </a:rPr>
              <a:t>が いたのです</a:t>
            </a:r>
            <a:br>
              <a:rPr lang="en-US" altLang="ja-JP" sz="4000" b="1" dirty="0">
                <a:effectLst>
                  <a:outerShdw blurRad="38100" dist="38100" dir="2700000" algn="tl">
                    <a:srgbClr val="000000">
                      <a:alpha val="43137"/>
                    </a:srgbClr>
                  </a:outerShdw>
                </a:effectLst>
                <a:latin typeface="+mn-ea"/>
                <a:ea typeface="+mn-ea"/>
              </a:rPr>
            </a:br>
            <a:r>
              <a:rPr lang="ja-JP" altLang="en-US" sz="4000" b="1" dirty="0">
                <a:effectLst>
                  <a:outerShdw blurRad="38100" dist="38100" dir="2700000" algn="tl">
                    <a:srgbClr val="000000">
                      <a:alpha val="43137"/>
                    </a:srgbClr>
                  </a:outerShdw>
                </a:effectLst>
                <a:latin typeface="+mn-ea"/>
                <a:ea typeface="+mn-ea"/>
              </a:rPr>
              <a:t>あなたの過去には膨大な歴史があります</a:t>
            </a:r>
          </a:p>
        </p:txBody>
      </p:sp>
      <p:pic>
        <p:nvPicPr>
          <p:cNvPr id="4" name="図 3" descr="おもちゃ, 部屋 が含まれている画像&#10;&#10;自動的に生成された説明">
            <a:extLst>
              <a:ext uri="{FF2B5EF4-FFF2-40B4-BE49-F238E27FC236}">
                <a16:creationId xmlns:a16="http://schemas.microsoft.com/office/drawing/2014/main" id="{A62FB861-263B-4E24-89F1-D512696090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328"/>
          <a:stretch/>
        </p:blipFill>
        <p:spPr>
          <a:xfrm>
            <a:off x="692945" y="4241191"/>
            <a:ext cx="8085295" cy="2664925"/>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689A40C5-03A6-4AD2-B66A-3190163EA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1298" y="4465563"/>
            <a:ext cx="603527" cy="2411496"/>
          </a:xfrm>
          <a:prstGeom prst="rect">
            <a:avLst/>
          </a:prstGeom>
        </p:spPr>
      </p:pic>
    </p:spTree>
    <p:extLst>
      <p:ext uri="{BB962C8B-B14F-4D97-AF65-F5344CB8AC3E}">
        <p14:creationId xmlns:p14="http://schemas.microsoft.com/office/powerpoint/2010/main" val="396548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G_0010_NEW">
            <a:extLst>
              <a:ext uri="{FF2B5EF4-FFF2-40B4-BE49-F238E27FC236}">
                <a16:creationId xmlns:a16="http://schemas.microsoft.com/office/drawing/2014/main" id="{56204AD8-9C12-4C65-A3F3-F01299B04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5" y="4767679"/>
            <a:ext cx="1533242" cy="225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G_0011_NEW">
            <a:extLst>
              <a:ext uri="{FF2B5EF4-FFF2-40B4-BE49-F238E27FC236}">
                <a16:creationId xmlns:a16="http://schemas.microsoft.com/office/drawing/2014/main" id="{AED2CA9C-D900-45D0-BE5F-1B1AFB885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99" y="4766090"/>
            <a:ext cx="1712912"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コンテンツ プレースホルダ 2"/>
          <p:cNvSpPr>
            <a:spLocks noGrp="1"/>
          </p:cNvSpPr>
          <p:nvPr>
            <p:ph idx="4294967295"/>
          </p:nvPr>
        </p:nvSpPr>
        <p:spPr>
          <a:xfrm>
            <a:off x="596132" y="1044613"/>
            <a:ext cx="9144000" cy="4430713"/>
          </a:xfrm>
        </p:spPr>
        <p:txBody>
          <a:bodyPr>
            <a:normAutofit fontScale="85000" lnSpcReduction="10000"/>
          </a:bodyPr>
          <a:lstStyle/>
          <a:p>
            <a:pPr marL="444500" indent="-444500" eaLnBrk="1" hangingPunct="1">
              <a:lnSpc>
                <a:spcPct val="200000"/>
              </a:lnSpc>
              <a:spcBef>
                <a:spcPts val="0"/>
              </a:spcBef>
              <a:buClr>
                <a:srgbClr val="FFC000"/>
              </a:buClr>
              <a:buSzPct val="100000"/>
              <a:buFont typeface="Wingdings" panose="05000000000000000000" pitchFamily="2" charset="2"/>
              <a:buChar char="l"/>
            </a:pPr>
            <a:r>
              <a:rPr lang="ja-JP" altLang="en-US" sz="4300" dirty="0">
                <a:latin typeface="游ゴシック Medium" panose="020B0500000000000000" pitchFamily="50" charset="-128"/>
                <a:ea typeface="游ゴシック Medium" panose="020B0500000000000000" pitchFamily="50" charset="-128"/>
              </a:rPr>
              <a:t>男性と女性の意識の始まり</a:t>
            </a:r>
          </a:p>
          <a:p>
            <a:pPr marL="444500" indent="-444500" eaLnBrk="1" hangingPunct="1">
              <a:lnSpc>
                <a:spcPct val="200000"/>
              </a:lnSpc>
              <a:spcBef>
                <a:spcPts val="0"/>
              </a:spcBef>
              <a:buClr>
                <a:srgbClr val="FFC000"/>
              </a:buClr>
              <a:buSzPct val="100000"/>
              <a:buFont typeface="Wingdings" panose="05000000000000000000" pitchFamily="2" charset="2"/>
              <a:buChar char="l"/>
            </a:pPr>
            <a:r>
              <a:rPr lang="ja-JP" altLang="en-US" sz="4300" dirty="0">
                <a:latin typeface="游ゴシック Medium" panose="020B0500000000000000" pitchFamily="50" charset="-128"/>
                <a:ea typeface="游ゴシック Medium" panose="020B0500000000000000" pitchFamily="50" charset="-128"/>
              </a:rPr>
              <a:t>男性と女性の違いが現れるとき</a:t>
            </a:r>
          </a:p>
          <a:p>
            <a:pPr marL="444500" indent="-444500" eaLnBrk="1" hangingPunct="1">
              <a:lnSpc>
                <a:spcPct val="200000"/>
              </a:lnSpc>
              <a:spcBef>
                <a:spcPts val="0"/>
              </a:spcBef>
              <a:buClr>
                <a:srgbClr val="FFC000"/>
              </a:buClr>
              <a:buSzPct val="100000"/>
              <a:buFont typeface="Wingdings" panose="05000000000000000000" pitchFamily="2" charset="2"/>
              <a:buChar char="l"/>
            </a:pPr>
            <a:r>
              <a:rPr lang="ja-JP" altLang="en-US" sz="4300" dirty="0">
                <a:latin typeface="游ゴシック Medium" panose="020B0500000000000000" pitchFamily="50" charset="-128"/>
                <a:ea typeface="游ゴシック Medium" panose="020B0500000000000000" pitchFamily="50" charset="-128"/>
              </a:rPr>
              <a:t>月経と射精が起こる</a:t>
            </a:r>
          </a:p>
          <a:p>
            <a:pPr marL="444500" indent="-444500" eaLnBrk="1" hangingPunct="1">
              <a:lnSpc>
                <a:spcPct val="200000"/>
              </a:lnSpc>
              <a:spcBef>
                <a:spcPts val="0"/>
              </a:spcBef>
              <a:buClr>
                <a:srgbClr val="FFC000"/>
              </a:buClr>
              <a:buSzPct val="100000"/>
              <a:buFont typeface="Wingdings" panose="05000000000000000000" pitchFamily="2" charset="2"/>
              <a:buChar char="l"/>
            </a:pPr>
            <a:r>
              <a:rPr lang="ja-JP" altLang="en-US" sz="4300" dirty="0">
                <a:latin typeface="游ゴシック Medium" panose="020B0500000000000000" pitchFamily="50" charset="-128"/>
                <a:ea typeface="游ゴシック Medium" panose="020B0500000000000000" pitchFamily="50" charset="-128"/>
              </a:rPr>
              <a:t>「子孫誕生」のための準備</a:t>
            </a:r>
          </a:p>
          <a:p>
            <a:pPr marL="0" indent="0">
              <a:lnSpc>
                <a:spcPct val="140000"/>
              </a:lnSpc>
              <a:buClr>
                <a:srgbClr val="FF0066"/>
              </a:buClr>
              <a:buSzPct val="150000"/>
              <a:buNone/>
            </a:pPr>
            <a:endParaRPr lang="ja-JP" altLang="en-US" sz="3200" b="1" dirty="0">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5DB51564-7DA9-49F1-AD6A-43C9A3083536}"/>
              </a:ext>
            </a:extLst>
          </p:cNvPr>
          <p:cNvGrpSpPr/>
          <p:nvPr/>
        </p:nvGrpSpPr>
        <p:grpSpPr>
          <a:xfrm>
            <a:off x="406945" y="306442"/>
            <a:ext cx="427497" cy="415776"/>
            <a:chOff x="683170" y="525517"/>
            <a:chExt cx="427497" cy="415776"/>
          </a:xfrm>
        </p:grpSpPr>
        <p:sp>
          <p:nvSpPr>
            <p:cNvPr id="8" name="四角形: 角を丸くする 7">
              <a:extLst>
                <a:ext uri="{FF2B5EF4-FFF2-40B4-BE49-F238E27FC236}">
                  <a16:creationId xmlns:a16="http://schemas.microsoft.com/office/drawing/2014/main" id="{6EADB5BA-C916-4686-8D4B-C62904A1BE8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4AA2BB9-483F-4C47-88DB-01B15840C34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F99EEE1-9BEC-461C-B1D1-B13E37A6DA7E}"/>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80D298C-0B32-4AF0-801A-630317F1EAE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2FB8801F-C579-43DE-A4E1-FF26FEE50337}"/>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思春期とは</a:t>
            </a:r>
          </a:p>
        </p:txBody>
      </p:sp>
    </p:spTree>
    <p:extLst>
      <p:ext uri="{BB962C8B-B14F-4D97-AF65-F5344CB8AC3E}">
        <p14:creationId xmlns:p14="http://schemas.microsoft.com/office/powerpoint/2010/main" val="2702340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wipe(up)">
                                      <p:cBhvr>
                                        <p:cTn id="7" dur="3000"/>
                                        <p:tgtEl>
                                          <p:spTgt spid="6349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847730" y="3422646"/>
            <a:ext cx="9071610" cy="944850"/>
          </a:xfrm>
          <a:prstGeom prst="roundRect">
            <a:avLst/>
          </a:prstGeom>
          <a:solidFill>
            <a:schemeClr val="bg1">
              <a:lumMod val="50000"/>
            </a:schemeClr>
          </a:solidFill>
        </p:spPr>
        <p:txBody>
          <a:bodyPr anchor="ctr">
            <a:noAutofit/>
          </a:bodyPr>
          <a:lstStyle/>
          <a:p>
            <a:pPr marL="0" indent="0" algn="ctr">
              <a:lnSpc>
                <a:spcPct val="100000"/>
              </a:lnSpc>
              <a:spcBef>
                <a:spcPts val="0"/>
              </a:spcBef>
              <a:buNone/>
            </a:pPr>
            <a:r>
              <a:rPr lang="ja-JP" altLang="en-US" sz="4000" b="1" dirty="0">
                <a:solidFill>
                  <a:schemeClr val="bg1"/>
                </a:solidFill>
                <a:effectLst>
                  <a:outerShdw blurRad="50800" dist="38100" algn="l" rotWithShape="0">
                    <a:prstClr val="black">
                      <a:alpha val="40000"/>
                    </a:prstClr>
                  </a:outerShdw>
                </a:effectLst>
                <a:latin typeface="+mn-ea"/>
              </a:rPr>
              <a:t>子ども から おとな へ向かう途中</a:t>
            </a:r>
          </a:p>
        </p:txBody>
      </p:sp>
      <p:sp>
        <p:nvSpPr>
          <p:cNvPr id="65539" name="WordArt 3"/>
          <p:cNvSpPr>
            <a:spLocks noChangeArrowheads="1" noChangeShapeType="1" noTextEdit="1"/>
          </p:cNvSpPr>
          <p:nvPr/>
        </p:nvSpPr>
        <p:spPr bwMode="auto">
          <a:xfrm>
            <a:off x="2517432" y="1891062"/>
            <a:ext cx="2472240" cy="7781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b="1" kern="10" dirty="0">
                <a:solidFill>
                  <a:srgbClr val="FFC000"/>
                </a:solidFill>
                <a:effectLst>
                  <a:outerShdw dist="45791" dir="2021404" algn="ctr" rotWithShape="0">
                    <a:srgbClr val="B2B2B2">
                      <a:alpha val="79999"/>
                    </a:srgbClr>
                  </a:outerShdw>
                </a:effectLst>
                <a:latin typeface="+mn-ea"/>
              </a:rPr>
              <a:t>子ども</a:t>
            </a:r>
          </a:p>
        </p:txBody>
      </p:sp>
      <p:sp>
        <p:nvSpPr>
          <p:cNvPr id="65540" name="WordArt 4"/>
          <p:cNvSpPr>
            <a:spLocks noChangeArrowheads="1" noChangeShapeType="1" noTextEdit="1"/>
          </p:cNvSpPr>
          <p:nvPr/>
        </p:nvSpPr>
        <p:spPr bwMode="auto">
          <a:xfrm>
            <a:off x="6996615" y="1938615"/>
            <a:ext cx="2472240" cy="776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b="1" kern="10" dirty="0">
                <a:solidFill>
                  <a:srgbClr val="008000"/>
                </a:solidFill>
                <a:effectLst>
                  <a:outerShdw dist="45791" dir="2021404" algn="ctr" rotWithShape="0">
                    <a:srgbClr val="B2B2B2">
                      <a:alpha val="79999"/>
                    </a:srgbClr>
                  </a:outerShdw>
                </a:effectLst>
                <a:latin typeface="+mn-ea"/>
              </a:rPr>
              <a:t>おとな</a:t>
            </a:r>
          </a:p>
        </p:txBody>
      </p:sp>
      <p:sp>
        <p:nvSpPr>
          <p:cNvPr id="65541" name="タイトル 1"/>
          <p:cNvSpPr>
            <a:spLocks/>
          </p:cNvSpPr>
          <p:nvPr/>
        </p:nvSpPr>
        <p:spPr bwMode="auto">
          <a:xfrm>
            <a:off x="2032794" y="611187"/>
            <a:ext cx="65532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b="1" dirty="0">
                <a:solidFill>
                  <a:srgbClr val="000099"/>
                </a:solidFill>
                <a:ea typeface="HG丸ｺﾞｼｯｸM-PRO" panose="020F0600000000000000" pitchFamily="50" charset="-128"/>
              </a:rPr>
              <a:t>　　</a:t>
            </a:r>
          </a:p>
        </p:txBody>
      </p:sp>
      <p:sp>
        <p:nvSpPr>
          <p:cNvPr id="65542" name="タイトル 1"/>
          <p:cNvSpPr>
            <a:spLocks/>
          </p:cNvSpPr>
          <p:nvPr/>
        </p:nvSpPr>
        <p:spPr bwMode="auto">
          <a:xfrm>
            <a:off x="779702" y="2004264"/>
            <a:ext cx="1896944"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latin typeface="+mn-ea"/>
                <a:ea typeface="+mn-ea"/>
              </a:rPr>
              <a:t>半分 </a:t>
            </a:r>
            <a:r>
              <a:rPr lang="ja-JP" altLang="en-US" sz="4000" b="1" dirty="0">
                <a:solidFill>
                  <a:schemeClr val="tx1">
                    <a:lumMod val="65000"/>
                    <a:lumOff val="35000"/>
                  </a:schemeClr>
                </a:solidFill>
                <a:latin typeface="+mn-ea"/>
                <a:ea typeface="+mn-ea"/>
              </a:rPr>
              <a:t>　　　　</a:t>
            </a:r>
            <a:endParaRPr lang="ja-JP" altLang="en-US" sz="5400" b="1" dirty="0">
              <a:solidFill>
                <a:schemeClr val="tx1">
                  <a:lumMod val="65000"/>
                  <a:lumOff val="35000"/>
                </a:schemeClr>
              </a:solidFill>
              <a:latin typeface="+mn-ea"/>
              <a:ea typeface="+mn-ea"/>
            </a:endParaRPr>
          </a:p>
        </p:txBody>
      </p:sp>
      <p:sp>
        <p:nvSpPr>
          <p:cNvPr id="65543" name="タイトル 1"/>
          <p:cNvSpPr>
            <a:spLocks/>
          </p:cNvSpPr>
          <p:nvPr/>
        </p:nvSpPr>
        <p:spPr bwMode="auto">
          <a:xfrm>
            <a:off x="5383535" y="2004264"/>
            <a:ext cx="174171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latin typeface="+mn-ea"/>
                <a:ea typeface="+mn-ea"/>
              </a:rPr>
              <a:t>半分</a:t>
            </a:r>
            <a:r>
              <a:rPr lang="ja-JP" altLang="en-US" sz="4000" b="1" dirty="0">
                <a:solidFill>
                  <a:schemeClr val="tx1">
                    <a:lumMod val="65000"/>
                    <a:lumOff val="35000"/>
                  </a:schemeClr>
                </a:solidFill>
                <a:latin typeface="+mn-ea"/>
                <a:ea typeface="+mn-ea"/>
              </a:rPr>
              <a:t> 　　　　</a:t>
            </a:r>
            <a:endParaRPr lang="ja-JP" altLang="en-US" sz="5400" b="1" dirty="0">
              <a:solidFill>
                <a:schemeClr val="tx1">
                  <a:lumMod val="65000"/>
                  <a:lumOff val="35000"/>
                </a:schemeClr>
              </a:solidFill>
              <a:latin typeface="+mn-ea"/>
              <a:ea typeface="+mn-ea"/>
            </a:endParaRPr>
          </a:p>
        </p:txBody>
      </p:sp>
      <p:sp>
        <p:nvSpPr>
          <p:cNvPr id="2" name="サブタイトル 2"/>
          <p:cNvSpPr>
            <a:spLocks/>
          </p:cNvSpPr>
          <p:nvPr/>
        </p:nvSpPr>
        <p:spPr bwMode="auto">
          <a:xfrm>
            <a:off x="834442" y="5266148"/>
            <a:ext cx="30956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b="1" dirty="0">
                <a:latin typeface="+mn-ea"/>
                <a:ea typeface="+mn-ea"/>
              </a:rPr>
              <a:t>親への依存から</a:t>
            </a:r>
          </a:p>
        </p:txBody>
      </p:sp>
      <p:sp>
        <p:nvSpPr>
          <p:cNvPr id="4" name="サブタイトル 2"/>
          <p:cNvSpPr>
            <a:spLocks/>
          </p:cNvSpPr>
          <p:nvPr/>
        </p:nvSpPr>
        <p:spPr bwMode="auto">
          <a:xfrm>
            <a:off x="5729340" y="5232192"/>
            <a:ext cx="41767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3800" b="1" dirty="0">
                <a:solidFill>
                  <a:srgbClr val="FF0000"/>
                </a:solidFill>
                <a:effectLst>
                  <a:outerShdw blurRad="38100" dist="38100" dir="2700000" algn="tl">
                    <a:srgbClr val="000000">
                      <a:alpha val="43137"/>
                    </a:srgbClr>
                  </a:outerShdw>
                </a:effectLst>
                <a:latin typeface="+mn-ea"/>
                <a:ea typeface="+mn-ea"/>
              </a:rPr>
              <a:t>巣立ちたい気持ち</a:t>
            </a:r>
          </a:p>
        </p:txBody>
      </p:sp>
      <p:sp>
        <p:nvSpPr>
          <p:cNvPr id="65546" name="AutoShape 10"/>
          <p:cNvSpPr>
            <a:spLocks noChangeArrowheads="1"/>
          </p:cNvSpPr>
          <p:nvPr/>
        </p:nvSpPr>
        <p:spPr bwMode="auto">
          <a:xfrm>
            <a:off x="4163101" y="5185350"/>
            <a:ext cx="1373115" cy="769435"/>
          </a:xfrm>
          <a:prstGeom prst="rightArrow">
            <a:avLst>
              <a:gd name="adj1" fmla="val 50000"/>
              <a:gd name="adj2" fmla="val 48455"/>
            </a:avLst>
          </a:prstGeom>
          <a:solidFill>
            <a:schemeClr val="accent2">
              <a:lumMod val="75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p>
        </p:txBody>
      </p:sp>
      <p:grpSp>
        <p:nvGrpSpPr>
          <p:cNvPr id="11" name="グループ化 10">
            <a:extLst>
              <a:ext uri="{FF2B5EF4-FFF2-40B4-BE49-F238E27FC236}">
                <a16:creationId xmlns:a16="http://schemas.microsoft.com/office/drawing/2014/main" id="{1F3F8F42-C2F1-4BF8-81DA-401CBFF9BA85}"/>
              </a:ext>
            </a:extLst>
          </p:cNvPr>
          <p:cNvGrpSpPr/>
          <p:nvPr/>
        </p:nvGrpSpPr>
        <p:grpSpPr>
          <a:xfrm>
            <a:off x="406945" y="306442"/>
            <a:ext cx="427497" cy="415776"/>
            <a:chOff x="683170" y="525517"/>
            <a:chExt cx="427497" cy="415776"/>
          </a:xfrm>
        </p:grpSpPr>
        <p:sp>
          <p:nvSpPr>
            <p:cNvPr id="12" name="四角形: 角を丸くする 11">
              <a:extLst>
                <a:ext uri="{FF2B5EF4-FFF2-40B4-BE49-F238E27FC236}">
                  <a16:creationId xmlns:a16="http://schemas.microsoft.com/office/drawing/2014/main" id="{D9021805-0D8C-4AC8-9779-706254C5399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1AEAB32-8236-49B4-8148-CE6700CEFC9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98A458F-C3EE-4C83-A9AB-2B371C5ADA9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5ADF16D9-CB94-43DB-80A5-8F3C5EDC934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1CBF3F6B-7155-4095-B6D0-FAEB175C746A}"/>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思春期は　　</a:t>
            </a:r>
          </a:p>
        </p:txBody>
      </p:sp>
    </p:spTree>
    <p:extLst>
      <p:ext uri="{BB962C8B-B14F-4D97-AF65-F5344CB8AC3E}">
        <p14:creationId xmlns:p14="http://schemas.microsoft.com/office/powerpoint/2010/main" val="2142590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1000"/>
                                        <p:tgtEl>
                                          <p:spTgt spid="65541"/>
                                        </p:tgtEl>
                                      </p:cBhvr>
                                    </p:animEffect>
                                    <p:anim calcmode="lin" valueType="num">
                                      <p:cBhvr>
                                        <p:cTn id="8" dur="1000" fill="hold"/>
                                        <p:tgtEl>
                                          <p:spTgt spid="65541"/>
                                        </p:tgtEl>
                                        <p:attrNameLst>
                                          <p:attrName>ppt_x</p:attrName>
                                        </p:attrNameLst>
                                      </p:cBhvr>
                                      <p:tavLst>
                                        <p:tav tm="0">
                                          <p:val>
                                            <p:strVal val="#ppt_x"/>
                                          </p:val>
                                        </p:tav>
                                        <p:tav tm="100000">
                                          <p:val>
                                            <p:strVal val="#ppt_x"/>
                                          </p:val>
                                        </p:tav>
                                      </p:tavLst>
                                    </p:anim>
                                    <p:anim calcmode="lin" valueType="num">
                                      <p:cBhvr>
                                        <p:cTn id="9" dur="1000" fill="hold"/>
                                        <p:tgtEl>
                                          <p:spTgt spid="6554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5542"/>
                                        </p:tgtEl>
                                        <p:attrNameLst>
                                          <p:attrName>style.visibility</p:attrName>
                                        </p:attrNameLst>
                                      </p:cBhvr>
                                      <p:to>
                                        <p:strVal val="visible"/>
                                      </p:to>
                                    </p:set>
                                    <p:animScale>
                                      <p:cBhvr>
                                        <p:cTn id="13" dur="1000" decel="50000" fill="hold">
                                          <p:stCondLst>
                                            <p:cond delay="0"/>
                                          </p:stCondLst>
                                        </p:cTn>
                                        <p:tgtEl>
                                          <p:spTgt spid="655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5542"/>
                                        </p:tgtEl>
                                        <p:attrNameLst>
                                          <p:attrName>ppt_x</p:attrName>
                                          <p:attrName>ppt_y</p:attrName>
                                        </p:attrNameLst>
                                      </p:cBhvr>
                                    </p:animMotion>
                                    <p:animEffect transition="in" filter="fade">
                                      <p:cBhvr>
                                        <p:cTn id="15" dur="1000"/>
                                        <p:tgtEl>
                                          <p:spTgt spid="65542"/>
                                        </p:tgtEl>
                                      </p:cBhvr>
                                    </p:animEffect>
                                  </p:childTnLst>
                                </p:cTn>
                              </p:par>
                            </p:childTnLst>
                          </p:cTn>
                        </p:par>
                        <p:par>
                          <p:cTn id="16" fill="hold" nodeType="afterGroup">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65539"/>
                                        </p:tgtEl>
                                        <p:attrNameLst>
                                          <p:attrName>style.visibility</p:attrName>
                                        </p:attrNameLst>
                                      </p:cBhvr>
                                      <p:to>
                                        <p:strVal val="visible"/>
                                      </p:to>
                                    </p:set>
                                    <p:animEffect transition="in" filter="wipe(down)">
                                      <p:cBhvr>
                                        <p:cTn id="19" dur="145">
                                          <p:stCondLst>
                                            <p:cond delay="0"/>
                                          </p:stCondLst>
                                        </p:cTn>
                                        <p:tgtEl>
                                          <p:spTgt spid="65539"/>
                                        </p:tgtEl>
                                      </p:cBhvr>
                                    </p:animEffect>
                                    <p:anim calcmode="lin" valueType="num">
                                      <p:cBhvr>
                                        <p:cTn id="20" dur="456" tmFilter="0,0; 0.14,0.36; 0.43,0.73; 0.71,0.91; 1.0,1.0">
                                          <p:stCondLst>
                                            <p:cond delay="0"/>
                                          </p:stCondLst>
                                        </p:cTn>
                                        <p:tgtEl>
                                          <p:spTgt spid="65539"/>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65539"/>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65539"/>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65539"/>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65539"/>
                                        </p:tgtEl>
                                        <p:attrNameLst>
                                          <p:attrName>ppt_y</p:attrName>
                                        </p:attrNameLst>
                                      </p:cBhvr>
                                      <p:tavLst>
                                        <p:tav tm="0" fmla="#ppt_y-sin(pi*$)/81">
                                          <p:val>
                                            <p:fltVal val="0"/>
                                          </p:val>
                                        </p:tav>
                                        <p:tav tm="100000">
                                          <p:val>
                                            <p:fltVal val="1"/>
                                          </p:val>
                                        </p:tav>
                                      </p:tavLst>
                                    </p:anim>
                                    <p:animScale>
                                      <p:cBhvr>
                                        <p:cTn id="25" dur="7">
                                          <p:stCondLst>
                                            <p:cond delay="162"/>
                                          </p:stCondLst>
                                        </p:cTn>
                                        <p:tgtEl>
                                          <p:spTgt spid="65539"/>
                                        </p:tgtEl>
                                      </p:cBhvr>
                                      <p:to x="100000" y="60000"/>
                                    </p:animScale>
                                    <p:animScale>
                                      <p:cBhvr>
                                        <p:cTn id="26" dur="41" decel="50000">
                                          <p:stCondLst>
                                            <p:cond delay="169"/>
                                          </p:stCondLst>
                                        </p:cTn>
                                        <p:tgtEl>
                                          <p:spTgt spid="65539"/>
                                        </p:tgtEl>
                                      </p:cBhvr>
                                      <p:to x="100000" y="100000"/>
                                    </p:animScale>
                                    <p:animScale>
                                      <p:cBhvr>
                                        <p:cTn id="27" dur="7">
                                          <p:stCondLst>
                                            <p:cond delay="328"/>
                                          </p:stCondLst>
                                        </p:cTn>
                                        <p:tgtEl>
                                          <p:spTgt spid="65539"/>
                                        </p:tgtEl>
                                      </p:cBhvr>
                                      <p:to x="100000" y="80000"/>
                                    </p:animScale>
                                    <p:animScale>
                                      <p:cBhvr>
                                        <p:cTn id="28" dur="41" decel="50000">
                                          <p:stCondLst>
                                            <p:cond delay="335"/>
                                          </p:stCondLst>
                                        </p:cTn>
                                        <p:tgtEl>
                                          <p:spTgt spid="65539"/>
                                        </p:tgtEl>
                                      </p:cBhvr>
                                      <p:to x="100000" y="100000"/>
                                    </p:animScale>
                                    <p:animScale>
                                      <p:cBhvr>
                                        <p:cTn id="29" dur="7">
                                          <p:stCondLst>
                                            <p:cond delay="410"/>
                                          </p:stCondLst>
                                        </p:cTn>
                                        <p:tgtEl>
                                          <p:spTgt spid="65539"/>
                                        </p:tgtEl>
                                      </p:cBhvr>
                                      <p:to x="100000" y="90000"/>
                                    </p:animScale>
                                    <p:animScale>
                                      <p:cBhvr>
                                        <p:cTn id="30" dur="41" decel="50000">
                                          <p:stCondLst>
                                            <p:cond delay="417"/>
                                          </p:stCondLst>
                                        </p:cTn>
                                        <p:tgtEl>
                                          <p:spTgt spid="65539"/>
                                        </p:tgtEl>
                                      </p:cBhvr>
                                      <p:to x="100000" y="100000"/>
                                    </p:animScale>
                                    <p:animScale>
                                      <p:cBhvr>
                                        <p:cTn id="31" dur="7">
                                          <p:stCondLst>
                                            <p:cond delay="452"/>
                                          </p:stCondLst>
                                        </p:cTn>
                                        <p:tgtEl>
                                          <p:spTgt spid="65539"/>
                                        </p:tgtEl>
                                      </p:cBhvr>
                                      <p:to x="100000" y="95000"/>
                                    </p:animScale>
                                    <p:animScale>
                                      <p:cBhvr>
                                        <p:cTn id="32" dur="41" decel="50000">
                                          <p:stCondLst>
                                            <p:cond delay="458"/>
                                          </p:stCondLst>
                                        </p:cTn>
                                        <p:tgtEl>
                                          <p:spTgt spid="65539"/>
                                        </p:tgtEl>
                                      </p:cBhvr>
                                      <p:to x="100000" y="100000"/>
                                    </p:animScale>
                                  </p:childTnLst>
                                </p:cTn>
                              </p:par>
                            </p:childTnLst>
                          </p:cTn>
                        </p:par>
                        <p:par>
                          <p:cTn id="33" fill="hold" nodeType="afterGroup">
                            <p:stCondLst>
                              <p:cond delay="2499"/>
                            </p:stCondLst>
                            <p:childTnLst>
                              <p:par>
                                <p:cTn id="34" presetID="52" presetClass="entr" presetSubtype="0" fill="hold" grpId="0" nodeType="afterEffect">
                                  <p:stCondLst>
                                    <p:cond delay="0"/>
                                  </p:stCondLst>
                                  <p:childTnLst>
                                    <p:set>
                                      <p:cBhvr>
                                        <p:cTn id="35" dur="1" fill="hold">
                                          <p:stCondLst>
                                            <p:cond delay="0"/>
                                          </p:stCondLst>
                                        </p:cTn>
                                        <p:tgtEl>
                                          <p:spTgt spid="65543"/>
                                        </p:tgtEl>
                                        <p:attrNameLst>
                                          <p:attrName>style.visibility</p:attrName>
                                        </p:attrNameLst>
                                      </p:cBhvr>
                                      <p:to>
                                        <p:strVal val="visible"/>
                                      </p:to>
                                    </p:set>
                                    <p:animScale>
                                      <p:cBhvr>
                                        <p:cTn id="36" dur="1000" decel="50000" fill="hold">
                                          <p:stCondLst>
                                            <p:cond delay="0"/>
                                          </p:stCondLst>
                                        </p:cTn>
                                        <p:tgtEl>
                                          <p:spTgt spid="655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5543"/>
                                        </p:tgtEl>
                                        <p:attrNameLst>
                                          <p:attrName>ppt_x</p:attrName>
                                          <p:attrName>ppt_y</p:attrName>
                                        </p:attrNameLst>
                                      </p:cBhvr>
                                    </p:animMotion>
                                    <p:animEffect transition="in" filter="fade">
                                      <p:cBhvr>
                                        <p:cTn id="38" dur="1000"/>
                                        <p:tgtEl>
                                          <p:spTgt spid="65543"/>
                                        </p:tgtEl>
                                      </p:cBhvr>
                                    </p:animEffect>
                                  </p:childTnLst>
                                </p:cTn>
                              </p:par>
                            </p:childTnLst>
                          </p:cTn>
                        </p:par>
                        <p:par>
                          <p:cTn id="39" fill="hold" nodeType="afterGroup">
                            <p:stCondLst>
                              <p:cond delay="3499"/>
                            </p:stCondLst>
                            <p:childTnLst>
                              <p:par>
                                <p:cTn id="40" presetID="26" presetClass="entr" presetSubtype="0" fill="hold" grpId="0" nodeType="afterEffect">
                                  <p:stCondLst>
                                    <p:cond delay="0"/>
                                  </p:stCondLst>
                                  <p:childTnLst>
                                    <p:set>
                                      <p:cBhvr>
                                        <p:cTn id="41" dur="1" fill="hold">
                                          <p:stCondLst>
                                            <p:cond delay="0"/>
                                          </p:stCondLst>
                                        </p:cTn>
                                        <p:tgtEl>
                                          <p:spTgt spid="65540"/>
                                        </p:tgtEl>
                                        <p:attrNameLst>
                                          <p:attrName>style.visibility</p:attrName>
                                        </p:attrNameLst>
                                      </p:cBhvr>
                                      <p:to>
                                        <p:strVal val="visible"/>
                                      </p:to>
                                    </p:set>
                                    <p:animEffect transition="in" filter="wipe(down)">
                                      <p:cBhvr>
                                        <p:cTn id="42" dur="145">
                                          <p:stCondLst>
                                            <p:cond delay="0"/>
                                          </p:stCondLst>
                                        </p:cTn>
                                        <p:tgtEl>
                                          <p:spTgt spid="65540"/>
                                        </p:tgtEl>
                                      </p:cBhvr>
                                    </p:animEffect>
                                    <p:anim calcmode="lin" valueType="num">
                                      <p:cBhvr>
                                        <p:cTn id="43" dur="456" tmFilter="0,0; 0.14,0.36; 0.43,0.73; 0.71,0.91; 1.0,1.0">
                                          <p:stCondLst>
                                            <p:cond delay="0"/>
                                          </p:stCondLst>
                                        </p:cTn>
                                        <p:tgtEl>
                                          <p:spTgt spid="65540"/>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65540"/>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65540"/>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65540"/>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65540"/>
                                        </p:tgtEl>
                                        <p:attrNameLst>
                                          <p:attrName>ppt_y</p:attrName>
                                        </p:attrNameLst>
                                      </p:cBhvr>
                                      <p:tavLst>
                                        <p:tav tm="0" fmla="#ppt_y-sin(pi*$)/81">
                                          <p:val>
                                            <p:fltVal val="0"/>
                                          </p:val>
                                        </p:tav>
                                        <p:tav tm="100000">
                                          <p:val>
                                            <p:fltVal val="1"/>
                                          </p:val>
                                        </p:tav>
                                      </p:tavLst>
                                    </p:anim>
                                    <p:animScale>
                                      <p:cBhvr>
                                        <p:cTn id="48" dur="7">
                                          <p:stCondLst>
                                            <p:cond delay="162"/>
                                          </p:stCondLst>
                                        </p:cTn>
                                        <p:tgtEl>
                                          <p:spTgt spid="65540"/>
                                        </p:tgtEl>
                                      </p:cBhvr>
                                      <p:to x="100000" y="60000"/>
                                    </p:animScale>
                                    <p:animScale>
                                      <p:cBhvr>
                                        <p:cTn id="49" dur="41" decel="50000">
                                          <p:stCondLst>
                                            <p:cond delay="169"/>
                                          </p:stCondLst>
                                        </p:cTn>
                                        <p:tgtEl>
                                          <p:spTgt spid="65540"/>
                                        </p:tgtEl>
                                      </p:cBhvr>
                                      <p:to x="100000" y="100000"/>
                                    </p:animScale>
                                    <p:animScale>
                                      <p:cBhvr>
                                        <p:cTn id="50" dur="7">
                                          <p:stCondLst>
                                            <p:cond delay="328"/>
                                          </p:stCondLst>
                                        </p:cTn>
                                        <p:tgtEl>
                                          <p:spTgt spid="65540"/>
                                        </p:tgtEl>
                                      </p:cBhvr>
                                      <p:to x="100000" y="80000"/>
                                    </p:animScale>
                                    <p:animScale>
                                      <p:cBhvr>
                                        <p:cTn id="51" dur="41" decel="50000">
                                          <p:stCondLst>
                                            <p:cond delay="335"/>
                                          </p:stCondLst>
                                        </p:cTn>
                                        <p:tgtEl>
                                          <p:spTgt spid="65540"/>
                                        </p:tgtEl>
                                      </p:cBhvr>
                                      <p:to x="100000" y="100000"/>
                                    </p:animScale>
                                    <p:animScale>
                                      <p:cBhvr>
                                        <p:cTn id="52" dur="7">
                                          <p:stCondLst>
                                            <p:cond delay="410"/>
                                          </p:stCondLst>
                                        </p:cTn>
                                        <p:tgtEl>
                                          <p:spTgt spid="65540"/>
                                        </p:tgtEl>
                                      </p:cBhvr>
                                      <p:to x="100000" y="90000"/>
                                    </p:animScale>
                                    <p:animScale>
                                      <p:cBhvr>
                                        <p:cTn id="53" dur="41" decel="50000">
                                          <p:stCondLst>
                                            <p:cond delay="417"/>
                                          </p:stCondLst>
                                        </p:cTn>
                                        <p:tgtEl>
                                          <p:spTgt spid="65540"/>
                                        </p:tgtEl>
                                      </p:cBhvr>
                                      <p:to x="100000" y="100000"/>
                                    </p:animScale>
                                    <p:animScale>
                                      <p:cBhvr>
                                        <p:cTn id="54" dur="7">
                                          <p:stCondLst>
                                            <p:cond delay="452"/>
                                          </p:stCondLst>
                                        </p:cTn>
                                        <p:tgtEl>
                                          <p:spTgt spid="65540"/>
                                        </p:tgtEl>
                                      </p:cBhvr>
                                      <p:to x="100000" y="95000"/>
                                    </p:animScale>
                                    <p:animScale>
                                      <p:cBhvr>
                                        <p:cTn id="55" dur="41" decel="50000">
                                          <p:stCondLst>
                                            <p:cond delay="458"/>
                                          </p:stCondLst>
                                        </p:cTn>
                                        <p:tgtEl>
                                          <p:spTgt spid="65540"/>
                                        </p:tgtEl>
                                      </p:cBhvr>
                                      <p:to x="100000" y="100000"/>
                                    </p:animScale>
                                  </p:childTnLst>
                                </p:cTn>
                              </p:par>
                            </p:childTnLst>
                          </p:cTn>
                        </p:par>
                        <p:par>
                          <p:cTn id="56" fill="hold" nodeType="afterGroup">
                            <p:stCondLst>
                              <p:cond delay="3998"/>
                            </p:stCondLst>
                            <p:childTnLst>
                              <p:par>
                                <p:cTn id="57" presetID="9" presetClass="entr" presetSubtype="0" fill="hold" grpId="0" nodeType="afterEffect">
                                  <p:stCondLst>
                                    <p:cond delay="500"/>
                                  </p:stCondLst>
                                  <p:childTnLst>
                                    <p:set>
                                      <p:cBhvr>
                                        <p:cTn id="58" dur="1" fill="hold">
                                          <p:stCondLst>
                                            <p:cond delay="0"/>
                                          </p:stCondLst>
                                        </p:cTn>
                                        <p:tgtEl>
                                          <p:spTgt spid="3">
                                            <p:bg/>
                                          </p:spTgt>
                                        </p:tgtEl>
                                        <p:attrNameLst>
                                          <p:attrName>style.visibility</p:attrName>
                                        </p:attrNameLst>
                                      </p:cBhvr>
                                      <p:to>
                                        <p:strVal val="visible"/>
                                      </p:to>
                                    </p:set>
                                    <p:animEffect transition="in" filter="dissolve">
                                      <p:cBhvr>
                                        <p:cTn id="59" dur="500"/>
                                        <p:tgtEl>
                                          <p:spTgt spid="3">
                                            <p:bg/>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500"/>
                                  </p:stCondLst>
                                  <p:childTnLst>
                                    <p:set>
                                      <p:cBhvr>
                                        <p:cTn id="63" dur="1" fill="hold">
                                          <p:stCondLst>
                                            <p:cond delay="0"/>
                                          </p:stCondLst>
                                        </p:cTn>
                                        <p:tgtEl>
                                          <p:spTgt spid="3">
                                            <p:txEl>
                                              <p:pRg st="0" end="0"/>
                                            </p:txEl>
                                          </p:spTgt>
                                        </p:tgtEl>
                                        <p:attrNameLst>
                                          <p:attrName>style.visibility</p:attrName>
                                        </p:attrNameLst>
                                      </p:cBhvr>
                                      <p:to>
                                        <p:strVal val="visible"/>
                                      </p:to>
                                    </p:set>
                                    <p:animEffect transition="in" filter="dissolve">
                                      <p:cBhvr>
                                        <p:cTn id="64" dur="500"/>
                                        <p:tgtEl>
                                          <p:spTgt spid="3">
                                            <p:txEl>
                                              <p:pRg st="0" end="0"/>
                                            </p:txEl>
                                          </p:spTgt>
                                        </p:tgtEl>
                                      </p:cBhvr>
                                    </p:animEffect>
                                  </p:childTnLst>
                                </p:cTn>
                              </p:par>
                            </p:childTnLst>
                          </p:cTn>
                        </p:par>
                        <p:par>
                          <p:cTn id="65" fill="hold" nodeType="afterGroup">
                            <p:stCondLst>
                              <p:cond delay="1000"/>
                            </p:stCondLst>
                            <p:childTnLst>
                              <p:par>
                                <p:cTn id="66" presetID="53" presetClass="entr" presetSubtype="0" fill="hold" grpId="0" nodeType="afterEffect">
                                  <p:stCondLst>
                                    <p:cond delay="50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cTn>
                              </p:par>
                            </p:childTnLst>
                          </p:cTn>
                        </p:par>
                        <p:par>
                          <p:cTn id="71" fill="hold" nodeType="afterGroup">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65546"/>
                                        </p:tgtEl>
                                        <p:attrNameLst>
                                          <p:attrName>style.visibility</p:attrName>
                                        </p:attrNameLst>
                                      </p:cBhvr>
                                      <p:to>
                                        <p:strVal val="visible"/>
                                      </p:to>
                                    </p:set>
                                    <p:animEffect transition="in" filter="wipe(left)">
                                      <p:cBhvr>
                                        <p:cTn id="74" dur="500"/>
                                        <p:tgtEl>
                                          <p:spTgt spid="65546"/>
                                        </p:tgtEl>
                                      </p:cBhvr>
                                    </p:animEffect>
                                  </p:childTnLst>
                                </p:cTn>
                              </p:par>
                            </p:childTnLst>
                          </p:cTn>
                        </p:par>
                        <p:par>
                          <p:cTn id="75" fill="hold" nodeType="afterGroup">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wipe(left)">
                                      <p:cBhvr>
                                        <p:cTn id="7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5539" grpId="0"/>
      <p:bldP spid="65540" grpId="0"/>
      <p:bldP spid="65541" grpId="0"/>
      <p:bldP spid="65542" grpId="0"/>
      <p:bldP spid="65543" grpId="0"/>
      <p:bldP spid="2" grpId="0"/>
      <p:bldP spid="4" grpId="0" build="p"/>
      <p:bldP spid="655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9">
            <a:extLst>
              <a:ext uri="{FF2B5EF4-FFF2-40B4-BE49-F238E27FC236}">
                <a16:creationId xmlns:a16="http://schemas.microsoft.com/office/drawing/2014/main" id="{0237F7A7-6A3C-4DD1-A179-2096850FA13B}"/>
              </a:ext>
            </a:extLst>
          </p:cNvPr>
          <p:cNvPicPr>
            <a:picLocks noChangeAspect="1" noChangeArrowheads="1"/>
          </p:cNvPicPr>
          <p:nvPr/>
        </p:nvPicPr>
        <p:blipFill rotWithShape="1">
          <a:blip r:embed="rId3">
            <a:clrChange>
              <a:clrFrom>
                <a:srgbClr val="FEFFB3"/>
              </a:clrFrom>
              <a:clrTo>
                <a:srgbClr val="FEFFB3">
                  <a:alpha val="0"/>
                </a:srgbClr>
              </a:clrTo>
            </a:clrChange>
            <a:extLst>
              <a:ext uri="{28A0092B-C50C-407E-A947-70E740481C1C}">
                <a14:useLocalDpi xmlns:a14="http://schemas.microsoft.com/office/drawing/2010/main" val="0"/>
              </a:ext>
            </a:extLst>
          </a:blip>
          <a:srcRect t="1057" b="92650"/>
          <a:stretch/>
        </p:blipFill>
        <p:spPr bwMode="auto">
          <a:xfrm>
            <a:off x="779991" y="1745360"/>
            <a:ext cx="9180512" cy="5281283"/>
          </a:xfrm>
          <a:prstGeom prst="rect">
            <a:avLst/>
          </a:prstGeom>
          <a:solidFill>
            <a:schemeClr val="bg1"/>
          </a:solidFill>
        </p:spPr>
      </p:pic>
      <p:sp>
        <p:nvSpPr>
          <p:cNvPr id="17" name="正方形/長方形 16">
            <a:extLst>
              <a:ext uri="{FF2B5EF4-FFF2-40B4-BE49-F238E27FC236}">
                <a16:creationId xmlns:a16="http://schemas.microsoft.com/office/drawing/2014/main" id="{AA76FAE3-17EF-4F3C-AC41-77C45317EAAE}"/>
              </a:ext>
            </a:extLst>
          </p:cNvPr>
          <p:cNvSpPr/>
          <p:nvPr/>
        </p:nvSpPr>
        <p:spPr>
          <a:xfrm>
            <a:off x="452024" y="1089672"/>
            <a:ext cx="9918100" cy="600164"/>
          </a:xfrm>
          <a:prstGeom prst="rect">
            <a:avLst/>
          </a:prstGeom>
          <a:noFill/>
          <a:ln>
            <a:noFill/>
          </a:ln>
        </p:spPr>
        <p:txBody>
          <a:bodyPr wrap="none" lIns="91440" tIns="45720" rIns="91440" bIns="45720">
            <a:spAutoFit/>
          </a:bodyPr>
          <a:lstStyle/>
          <a:p>
            <a:pPr algn="ctr"/>
            <a:r>
              <a:rPr lang="ja-JP" altLang="en-US" sz="3300" b="1" dirty="0">
                <a:ln w="0">
                  <a:noFill/>
                </a:ln>
                <a:solidFill>
                  <a:srgbClr val="008000"/>
                </a:solidFill>
                <a:latin typeface="+mn-ea"/>
              </a:rPr>
              <a:t>性ホルモンの働きで発育する部位にあらわれる特徴</a:t>
            </a:r>
          </a:p>
        </p:txBody>
      </p:sp>
      <p:grpSp>
        <p:nvGrpSpPr>
          <p:cNvPr id="3" name="グループ化 2">
            <a:extLst>
              <a:ext uri="{FF2B5EF4-FFF2-40B4-BE49-F238E27FC236}">
                <a16:creationId xmlns:a16="http://schemas.microsoft.com/office/drawing/2014/main" id="{9C4965DB-A5A6-403A-B50F-A8D8FB0A339A}"/>
              </a:ext>
            </a:extLst>
          </p:cNvPr>
          <p:cNvGrpSpPr/>
          <p:nvPr/>
        </p:nvGrpSpPr>
        <p:grpSpPr>
          <a:xfrm>
            <a:off x="2689121" y="1937482"/>
            <a:ext cx="4678631" cy="4988835"/>
            <a:chOff x="2689121" y="1937482"/>
            <a:chExt cx="4678631" cy="4988835"/>
          </a:xfrm>
        </p:grpSpPr>
        <p:pic>
          <p:nvPicPr>
            <p:cNvPr id="12" name="Picture 2" descr="9">
              <a:extLst>
                <a:ext uri="{FF2B5EF4-FFF2-40B4-BE49-F238E27FC236}">
                  <a16:creationId xmlns:a16="http://schemas.microsoft.com/office/drawing/2014/main" id="{0A749EC7-083B-43D8-89AD-5AC47F851323}"/>
                </a:ext>
              </a:extLst>
            </p:cNvPr>
            <p:cNvPicPr>
              <a:picLocks noChangeAspect="1" noChangeArrowheads="1"/>
            </p:cNvPicPr>
            <p:nvPr/>
          </p:nvPicPr>
          <p:blipFill rotWithShape="1">
            <a:blip r:embed="rId3">
              <a:clrChange>
                <a:clrFrom>
                  <a:srgbClr val="FEFFB3"/>
                </a:clrFrom>
                <a:clrTo>
                  <a:srgbClr val="FEFFB3">
                    <a:alpha val="0"/>
                  </a:srgbClr>
                </a:clrTo>
              </a:clrChange>
              <a:extLst>
                <a:ext uri="{28A0092B-C50C-407E-A947-70E740481C1C}">
                  <a14:useLocalDpi xmlns:a14="http://schemas.microsoft.com/office/drawing/2010/main" val="0"/>
                </a:ext>
              </a:extLst>
            </a:blip>
            <a:srcRect t="25792" r="52430" b="5940"/>
            <a:stretch/>
          </p:blipFill>
          <p:spPr bwMode="auto">
            <a:xfrm>
              <a:off x="2689121" y="1937482"/>
              <a:ext cx="4678631" cy="4988835"/>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B265CFCE-1D0C-DC45-ABD9-41FE44D22CFE}"/>
                </a:ext>
              </a:extLst>
            </p:cNvPr>
            <p:cNvSpPr/>
            <p:nvPr/>
          </p:nvSpPr>
          <p:spPr>
            <a:xfrm>
              <a:off x="6386344" y="3213132"/>
              <a:ext cx="856146" cy="360040"/>
            </a:xfrm>
            <a:prstGeom prst="roundRect">
              <a:avLst/>
            </a:prstGeom>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00" b="1" dirty="0">
                  <a:solidFill>
                    <a:schemeClr val="tx1"/>
                  </a:solidFill>
                  <a:latin typeface="+mn-ea"/>
                </a:rPr>
                <a:t>プライベート</a:t>
              </a:r>
              <a:br>
                <a:rPr lang="en-US" altLang="ja-JP" sz="1000" b="1" dirty="0">
                  <a:solidFill>
                    <a:schemeClr val="tx1"/>
                  </a:solidFill>
                  <a:latin typeface="+mn-ea"/>
                </a:rPr>
              </a:br>
              <a:r>
                <a:rPr lang="ja-JP" altLang="en-US" sz="1000" b="1" dirty="0">
                  <a:solidFill>
                    <a:schemeClr val="tx1"/>
                  </a:solidFill>
                  <a:latin typeface="+mn-ea"/>
                </a:rPr>
                <a:t>ゾーン</a:t>
              </a:r>
            </a:p>
          </p:txBody>
        </p:sp>
        <p:sp>
          <p:nvSpPr>
            <p:cNvPr id="8" name="四角形: 角を丸くする 7">
              <a:extLst>
                <a:ext uri="{FF2B5EF4-FFF2-40B4-BE49-F238E27FC236}">
                  <a16:creationId xmlns:a16="http://schemas.microsoft.com/office/drawing/2014/main" id="{540B72AD-72C5-A24F-97E3-5C0D155DCBE1}"/>
                </a:ext>
              </a:extLst>
            </p:cNvPr>
            <p:cNvSpPr/>
            <p:nvPr/>
          </p:nvSpPr>
          <p:spPr>
            <a:xfrm>
              <a:off x="3493883" y="5353396"/>
              <a:ext cx="1460502" cy="377649"/>
            </a:xfrm>
            <a:prstGeom prst="roundRect">
              <a:avLst/>
            </a:prstGeom>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solidFill>
                    <a:schemeClr val="tx1"/>
                  </a:solidFill>
                  <a:latin typeface="+mn-ea"/>
                </a:rPr>
                <a:t>プライベートゾーン</a:t>
              </a:r>
            </a:p>
          </p:txBody>
        </p:sp>
        <p:sp>
          <p:nvSpPr>
            <p:cNvPr id="2" name="四角形: 角を丸くする 1">
              <a:extLst>
                <a:ext uri="{FF2B5EF4-FFF2-40B4-BE49-F238E27FC236}">
                  <a16:creationId xmlns:a16="http://schemas.microsoft.com/office/drawing/2014/main" id="{C3AE7129-7B39-2945-BE7F-FC4D2B9AECEE}"/>
                </a:ext>
              </a:extLst>
            </p:cNvPr>
            <p:cNvSpPr/>
            <p:nvPr/>
          </p:nvSpPr>
          <p:spPr>
            <a:xfrm>
              <a:off x="5028436" y="4053213"/>
              <a:ext cx="2245584" cy="504056"/>
            </a:xfrm>
            <a:prstGeom prst="roundRect">
              <a:avLst/>
            </a:prstGeom>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a:solidFill>
                    <a:schemeClr val="tx1"/>
                  </a:solidFill>
                  <a:latin typeface="+mn-ea"/>
                </a:rPr>
                <a:t>プライベートゾーン</a:t>
              </a:r>
            </a:p>
          </p:txBody>
        </p:sp>
      </p:grpSp>
      <p:sp>
        <p:nvSpPr>
          <p:cNvPr id="14" name="テキスト ボックス 8">
            <a:extLst>
              <a:ext uri="{FF2B5EF4-FFF2-40B4-BE49-F238E27FC236}">
                <a16:creationId xmlns:a16="http://schemas.microsoft.com/office/drawing/2014/main" id="{B0149B07-CE6B-4798-A01C-D4C41B5C42B0}"/>
              </a:ext>
            </a:extLst>
          </p:cNvPr>
          <p:cNvSpPr txBox="1"/>
          <p:nvPr/>
        </p:nvSpPr>
        <p:spPr>
          <a:xfrm>
            <a:off x="360000" y="7200000"/>
            <a:ext cx="5894026" cy="215444"/>
          </a:xfrm>
          <a:prstGeom prst="rect">
            <a:avLst/>
          </a:prstGeom>
          <a:noFill/>
        </p:spPr>
        <p:txBody>
          <a:bodyPr wrap="square" rtlCol="0">
            <a:no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出典：日本産婦人科医会作成　性教育講演用スライド集より　一部改変</a:t>
            </a:r>
          </a:p>
        </p:txBody>
      </p:sp>
      <p:grpSp>
        <p:nvGrpSpPr>
          <p:cNvPr id="15" name="グループ化 14">
            <a:extLst>
              <a:ext uri="{FF2B5EF4-FFF2-40B4-BE49-F238E27FC236}">
                <a16:creationId xmlns:a16="http://schemas.microsoft.com/office/drawing/2014/main" id="{600514B9-7FD5-4ECA-AE08-ADF14FF943E6}"/>
              </a:ext>
            </a:extLst>
          </p:cNvPr>
          <p:cNvGrpSpPr/>
          <p:nvPr/>
        </p:nvGrpSpPr>
        <p:grpSpPr>
          <a:xfrm>
            <a:off x="406945" y="306442"/>
            <a:ext cx="427497" cy="415776"/>
            <a:chOff x="683170" y="525517"/>
            <a:chExt cx="427497" cy="415776"/>
          </a:xfrm>
        </p:grpSpPr>
        <p:sp>
          <p:nvSpPr>
            <p:cNvPr id="20" name="四角形: 角を丸くする 19">
              <a:extLst>
                <a:ext uri="{FF2B5EF4-FFF2-40B4-BE49-F238E27FC236}">
                  <a16:creationId xmlns:a16="http://schemas.microsoft.com/office/drawing/2014/main" id="{ED2DB40A-8E85-4DA6-A484-576F7B8A326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27D44BD4-9ED9-4837-A5BF-67533CE892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E65BFD4-1680-4351-BECE-62FACE91929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7D897776-FFD8-4118-9524-C5A8D71DE1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タイトル 1">
            <a:extLst>
              <a:ext uri="{FF2B5EF4-FFF2-40B4-BE49-F238E27FC236}">
                <a16:creationId xmlns:a16="http://schemas.microsoft.com/office/drawing/2014/main" id="{0A8CA5B3-FBFA-4C20-9A0E-662A57EA4924}"/>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二次性徴って何？ </a:t>
            </a:r>
          </a:p>
        </p:txBody>
      </p:sp>
    </p:spTree>
    <p:extLst>
      <p:ext uri="{BB962C8B-B14F-4D97-AF65-F5344CB8AC3E}">
        <p14:creationId xmlns:p14="http://schemas.microsoft.com/office/powerpoint/2010/main" val="31953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10">
            <a:extLst>
              <a:ext uri="{FF2B5EF4-FFF2-40B4-BE49-F238E27FC236}">
                <a16:creationId xmlns:a16="http://schemas.microsoft.com/office/drawing/2014/main" id="{B00D1303-0965-0C42-9251-29F5E63259CF}"/>
              </a:ext>
            </a:extLst>
          </p:cNvPr>
          <p:cNvPicPr>
            <a:picLocks noChangeAspect="1" noChangeArrowheads="1"/>
          </p:cNvPicPr>
          <p:nvPr/>
        </p:nvPicPr>
        <p:blipFill rotWithShape="1">
          <a:blip r:embed="rId3">
            <a:clrChange>
              <a:clrFrom>
                <a:srgbClr val="FEFFB3"/>
              </a:clrFrom>
              <a:clrTo>
                <a:srgbClr val="FEFFB3">
                  <a:alpha val="0"/>
                </a:srgbClr>
              </a:clrTo>
            </a:clrChange>
            <a:extLst>
              <a:ext uri="{28A0092B-C50C-407E-A947-70E740481C1C}">
                <a14:useLocalDpi xmlns:a14="http://schemas.microsoft.com/office/drawing/2010/main" val="0"/>
              </a:ext>
            </a:extLst>
          </a:blip>
          <a:srcRect t="7337"/>
          <a:stretch/>
        </p:blipFill>
        <p:spPr bwMode="auto">
          <a:xfrm>
            <a:off x="780239" y="861967"/>
            <a:ext cx="9103204" cy="6346871"/>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B57C53D8-17B5-0942-AA86-AA2B5DA2679C}"/>
              </a:ext>
            </a:extLst>
          </p:cNvPr>
          <p:cNvSpPr/>
          <p:nvPr/>
        </p:nvSpPr>
        <p:spPr>
          <a:xfrm>
            <a:off x="7002090" y="6012085"/>
            <a:ext cx="1512168" cy="648072"/>
          </a:xfrm>
          <a:prstGeom prst="roundRect">
            <a:avLst/>
          </a:prstGeom>
          <a:gradFill>
            <a:gsLst>
              <a:gs pos="0">
                <a:schemeClr val="accent1">
                  <a:lumMod val="5000"/>
                  <a:lumOff val="95000"/>
                  <a:alpha val="58000"/>
                </a:schemeClr>
              </a:gs>
              <a:gs pos="50000">
                <a:schemeClr val="accent1">
                  <a:lumMod val="45000"/>
                  <a:lumOff val="55000"/>
                </a:schemeClr>
              </a:gs>
              <a:gs pos="64000">
                <a:schemeClr val="accent1">
                  <a:lumMod val="45000"/>
                  <a:lumOff val="55000"/>
                </a:schemeClr>
              </a:gs>
              <a:gs pos="100000">
                <a:schemeClr val="accent5">
                  <a:lumMod val="40000"/>
                  <a:lumOff val="60000"/>
                  <a:alpha val="6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a:solidFill>
                  <a:schemeClr val="tx1"/>
                </a:solidFill>
                <a:latin typeface="+mn-ea"/>
              </a:rPr>
              <a:t>プライベートゾーン</a:t>
            </a:r>
          </a:p>
        </p:txBody>
      </p:sp>
      <p:sp>
        <p:nvSpPr>
          <p:cNvPr id="4" name="四角形: 角を丸くする 3">
            <a:extLst>
              <a:ext uri="{FF2B5EF4-FFF2-40B4-BE49-F238E27FC236}">
                <a16:creationId xmlns:a16="http://schemas.microsoft.com/office/drawing/2014/main" id="{8AFF309F-5B46-B64B-AEDB-7BDB5EB62E97}"/>
              </a:ext>
            </a:extLst>
          </p:cNvPr>
          <p:cNvSpPr/>
          <p:nvPr/>
        </p:nvSpPr>
        <p:spPr>
          <a:xfrm>
            <a:off x="6858074" y="3784119"/>
            <a:ext cx="1800200" cy="571782"/>
          </a:xfrm>
          <a:prstGeom prst="roundRect">
            <a:avLst/>
          </a:prstGeom>
          <a:gradFill>
            <a:gsLst>
              <a:gs pos="0">
                <a:schemeClr val="accent1">
                  <a:lumMod val="5000"/>
                  <a:lumOff val="95000"/>
                  <a:alpha val="58000"/>
                </a:schemeClr>
              </a:gs>
              <a:gs pos="50000">
                <a:schemeClr val="accent1">
                  <a:lumMod val="45000"/>
                  <a:lumOff val="55000"/>
                </a:schemeClr>
              </a:gs>
              <a:gs pos="64000">
                <a:schemeClr val="accent1">
                  <a:lumMod val="45000"/>
                  <a:lumOff val="55000"/>
                </a:schemeClr>
              </a:gs>
              <a:gs pos="100000">
                <a:schemeClr val="accent5">
                  <a:lumMod val="40000"/>
                  <a:lumOff val="60000"/>
                  <a:alpha val="6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プライベートゾーン</a:t>
            </a:r>
          </a:p>
        </p:txBody>
      </p:sp>
      <p:sp>
        <p:nvSpPr>
          <p:cNvPr id="5" name="角丸四角形 4">
            <a:extLst>
              <a:ext uri="{FF2B5EF4-FFF2-40B4-BE49-F238E27FC236}">
                <a16:creationId xmlns:a16="http://schemas.microsoft.com/office/drawing/2014/main" id="{F6D32732-132A-DC42-AC42-9AECFA632C73}"/>
              </a:ext>
            </a:extLst>
          </p:cNvPr>
          <p:cNvSpPr/>
          <p:nvPr/>
        </p:nvSpPr>
        <p:spPr>
          <a:xfrm>
            <a:off x="1745506" y="5940077"/>
            <a:ext cx="4320480" cy="72008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 name="グループ化 5">
            <a:extLst>
              <a:ext uri="{FF2B5EF4-FFF2-40B4-BE49-F238E27FC236}">
                <a16:creationId xmlns:a16="http://schemas.microsoft.com/office/drawing/2014/main" id="{AFF72B60-A47B-460D-8EDA-16B7EAE7D797}"/>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121E912A-CC16-4CCF-B6BB-6A32B81A987E}"/>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374FBC-26EB-47CE-A141-9F91EA27509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2A54DCB-D82F-4EC2-B23D-C440A9E938F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07DDF2A-BD3C-4147-9D91-9A2923BDBEE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25A38D8F-12EF-4DB4-A76A-B4526B787A05}"/>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女の子のからだの変化</a:t>
            </a:r>
          </a:p>
        </p:txBody>
      </p:sp>
      <p:sp>
        <p:nvSpPr>
          <p:cNvPr id="2" name="正方形/長方形 1">
            <a:extLst>
              <a:ext uri="{FF2B5EF4-FFF2-40B4-BE49-F238E27FC236}">
                <a16:creationId xmlns:a16="http://schemas.microsoft.com/office/drawing/2014/main" id="{59BAF580-3608-428E-AA75-E386637E6709}"/>
              </a:ext>
            </a:extLst>
          </p:cNvPr>
          <p:cNvSpPr/>
          <p:nvPr/>
        </p:nvSpPr>
        <p:spPr>
          <a:xfrm>
            <a:off x="1481959" y="966952"/>
            <a:ext cx="5376115"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65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11">
            <a:extLst>
              <a:ext uri="{FF2B5EF4-FFF2-40B4-BE49-F238E27FC236}">
                <a16:creationId xmlns:a16="http://schemas.microsoft.com/office/drawing/2014/main" id="{00CB0B92-7814-C042-9268-EEF65BFCD4AD}"/>
              </a:ext>
            </a:extLst>
          </p:cNvPr>
          <p:cNvPicPr>
            <a:picLocks noChangeAspect="1" noChangeArrowheads="1"/>
          </p:cNvPicPr>
          <p:nvPr/>
        </p:nvPicPr>
        <p:blipFill>
          <a:blip r:embed="rId3">
            <a:clrChange>
              <a:clrFrom>
                <a:srgbClr val="FEFFB3"/>
              </a:clrFrom>
              <a:clrTo>
                <a:srgbClr val="FEFFB3">
                  <a:alpha val="0"/>
                </a:srgbClr>
              </a:clrTo>
            </a:clrChange>
            <a:extLst>
              <a:ext uri="{28A0092B-C50C-407E-A947-70E740481C1C}">
                <a14:useLocalDpi xmlns:a14="http://schemas.microsoft.com/office/drawing/2010/main" val="0"/>
              </a:ext>
            </a:extLst>
          </a:blip>
          <a:srcRect/>
          <a:stretch>
            <a:fillRect/>
          </a:stretch>
        </p:blipFill>
        <p:spPr bwMode="auto">
          <a:xfrm>
            <a:off x="773906" y="350837"/>
            <a:ext cx="91124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579BEEFD-4440-AE48-9DD0-ADBAE99E3D0F}"/>
              </a:ext>
            </a:extLst>
          </p:cNvPr>
          <p:cNvSpPr/>
          <p:nvPr/>
        </p:nvSpPr>
        <p:spPr>
          <a:xfrm>
            <a:off x="7074098" y="5868069"/>
            <a:ext cx="1512168" cy="936104"/>
          </a:xfrm>
          <a:prstGeom prst="roundRect">
            <a:avLst/>
          </a:prstGeom>
          <a:gradFill>
            <a:gsLst>
              <a:gs pos="0">
                <a:schemeClr val="accent1">
                  <a:lumMod val="5000"/>
                  <a:lumOff val="95000"/>
                  <a:alpha val="58000"/>
                </a:schemeClr>
              </a:gs>
              <a:gs pos="50000">
                <a:schemeClr val="accent1">
                  <a:lumMod val="45000"/>
                  <a:lumOff val="55000"/>
                </a:schemeClr>
              </a:gs>
              <a:gs pos="64000">
                <a:schemeClr val="accent1">
                  <a:lumMod val="45000"/>
                  <a:lumOff val="55000"/>
                </a:schemeClr>
              </a:gs>
              <a:gs pos="100000">
                <a:schemeClr val="accent5">
                  <a:lumMod val="40000"/>
                  <a:lumOff val="60000"/>
                  <a:alpha val="6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a:solidFill>
                  <a:schemeClr val="tx1"/>
                </a:solidFill>
                <a:latin typeface="+mn-ea"/>
              </a:rPr>
              <a:t>プライベートゾーン</a:t>
            </a:r>
          </a:p>
        </p:txBody>
      </p:sp>
      <p:sp>
        <p:nvSpPr>
          <p:cNvPr id="2" name="角丸四角形 1">
            <a:extLst>
              <a:ext uri="{FF2B5EF4-FFF2-40B4-BE49-F238E27FC236}">
                <a16:creationId xmlns:a16="http://schemas.microsoft.com/office/drawing/2014/main" id="{F58C8435-96EB-964D-A949-A9B81FDF7BB8}"/>
              </a:ext>
            </a:extLst>
          </p:cNvPr>
          <p:cNvSpPr/>
          <p:nvPr/>
        </p:nvSpPr>
        <p:spPr>
          <a:xfrm>
            <a:off x="1457474" y="5910109"/>
            <a:ext cx="4608512" cy="72008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 name="グループ化 4">
            <a:extLst>
              <a:ext uri="{FF2B5EF4-FFF2-40B4-BE49-F238E27FC236}">
                <a16:creationId xmlns:a16="http://schemas.microsoft.com/office/drawing/2014/main" id="{DA45F0A3-7698-404A-815A-3F358D8AD249}"/>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824E61BF-FC66-43B7-92DD-2A21D90F6A2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5527655-7F0A-4FCF-AF6C-61EEF3D62A6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47F14E4-5FD8-491C-ABF6-5E0422A14C9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95F37E5-1E02-4A45-AD61-756DD8B2C08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2C1F698E-F591-4226-8B92-31008E41FDD9}"/>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男の子のからだの変化</a:t>
            </a:r>
          </a:p>
        </p:txBody>
      </p:sp>
      <p:sp>
        <p:nvSpPr>
          <p:cNvPr id="4" name="正方形/長方形 3">
            <a:extLst>
              <a:ext uri="{FF2B5EF4-FFF2-40B4-BE49-F238E27FC236}">
                <a16:creationId xmlns:a16="http://schemas.microsoft.com/office/drawing/2014/main" id="{9A0F77B8-3074-4272-A1C3-1C3D962571E3}"/>
              </a:ext>
            </a:extLst>
          </p:cNvPr>
          <p:cNvSpPr/>
          <p:nvPr/>
        </p:nvSpPr>
        <p:spPr>
          <a:xfrm>
            <a:off x="1250731" y="1061545"/>
            <a:ext cx="5686097" cy="83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03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fade">
                                      <p:cBhvr>
                                        <p:cTn id="7" dur="500"/>
                                        <p:tgtEl>
                                          <p:spTgt spid="230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3652</TotalTime>
  <Words>3679</Words>
  <Application>Microsoft Office PowerPoint</Application>
  <PresentationFormat>ユーザー設定</PresentationFormat>
  <Paragraphs>415</Paragraphs>
  <Slides>32</Slides>
  <Notes>32</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32</vt:i4>
      </vt:variant>
    </vt:vector>
  </HeadingPairs>
  <TitlesOfParts>
    <vt:vector size="50" baseType="lpstr">
      <vt:lpstr>HGP創英角ｺﾞｼｯｸUB</vt:lpstr>
      <vt:lpstr>HGPMinchoE</vt:lpstr>
      <vt:lpstr>HGS明朝E</vt:lpstr>
      <vt:lpstr>HG丸ｺﾞｼｯｸM-PRO</vt:lpstr>
      <vt:lpstr>ＭＳ Ｐゴシック</vt:lpstr>
      <vt:lpstr>ＭＳ 明朝</vt:lpstr>
      <vt:lpstr>Yu Gothic UI</vt:lpstr>
      <vt:lpstr>メイリオ</vt:lpstr>
      <vt:lpstr>游ゴシック</vt:lpstr>
      <vt:lpstr>游ゴシック Medium</vt:lpstr>
      <vt:lpstr>游明朝</vt:lpstr>
      <vt:lpstr>游明朝 Demibold</vt:lpstr>
      <vt:lpstr>Arial</vt:lpstr>
      <vt:lpstr>Calibri</vt:lpstr>
      <vt:lpstr>Calibri Light</vt:lpstr>
      <vt:lpstr>Helvetica</vt:lpstr>
      <vt:lpstr>Wingdings</vt:lpstr>
      <vt:lpstr>Office テーマ</vt:lpstr>
      <vt:lpstr> 心と体の話</vt:lpstr>
      <vt:lpstr>この大宇宙には</vt:lpstr>
      <vt:lpstr>PowerPoint プレゼンテーション</vt:lpstr>
      <vt:lpstr>約５０万年前の昔から 今のあなたを作ってくれた 多くの人たちが いたのです あなたの過去には膨大な歴史があります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AzumaClinic</dc:creator>
  <cp:lastModifiedBy>髙橋 保智</cp:lastModifiedBy>
  <cp:revision>302</cp:revision>
  <cp:lastPrinted>2020-10-28T04:05:20Z</cp:lastPrinted>
  <dcterms:created xsi:type="dcterms:W3CDTF">2018-11-06T07:02:26Z</dcterms:created>
  <dcterms:modified xsi:type="dcterms:W3CDTF">2020-12-01T01:04:33Z</dcterms:modified>
</cp:coreProperties>
</file>