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326" r:id="rId2"/>
    <p:sldId id="257" r:id="rId3"/>
    <p:sldId id="313" r:id="rId4"/>
    <p:sldId id="261" r:id="rId5"/>
    <p:sldId id="304" r:id="rId6"/>
    <p:sldId id="289" r:id="rId7"/>
    <p:sldId id="260" r:id="rId8"/>
    <p:sldId id="327" r:id="rId9"/>
    <p:sldId id="328" r:id="rId10"/>
    <p:sldId id="331" r:id="rId11"/>
    <p:sldId id="329" r:id="rId12"/>
    <p:sldId id="330" r:id="rId13"/>
    <p:sldId id="332" r:id="rId14"/>
    <p:sldId id="333" r:id="rId15"/>
    <p:sldId id="335" r:id="rId16"/>
    <p:sldId id="334" r:id="rId17"/>
  </p:sldIdLst>
  <p:sldSz cx="10691813" cy="7559675"/>
  <p:notesSz cx="7099300" cy="10234613"/>
  <p:defaultTextStyle>
    <a:defPPr>
      <a:defRPr lang="ja-JP"/>
    </a:defPPr>
    <a:lvl1pPr marL="0" algn="l" defTabSz="521437" rtl="0" eaLnBrk="1" latinLnBrk="0" hangingPunct="1">
      <a:defRPr kumimoji="1" sz="2053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521437" rtl="0" eaLnBrk="1" latinLnBrk="0" hangingPunct="1">
      <a:defRPr kumimoji="1" sz="2053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521437" rtl="0" eaLnBrk="1" latinLnBrk="0" hangingPunct="1">
      <a:defRPr kumimoji="1" sz="2053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521437" rtl="0" eaLnBrk="1" latinLnBrk="0" hangingPunct="1">
      <a:defRPr kumimoji="1" sz="2053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521437" rtl="0" eaLnBrk="1" latinLnBrk="0" hangingPunct="1">
      <a:defRPr kumimoji="1" sz="2053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521437" rtl="0" eaLnBrk="1" latinLnBrk="0" hangingPunct="1">
      <a:defRPr kumimoji="1" sz="2053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521437" rtl="0" eaLnBrk="1" latinLnBrk="0" hangingPunct="1">
      <a:defRPr kumimoji="1" sz="2053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521437" rtl="0" eaLnBrk="1" latinLnBrk="0" hangingPunct="1">
      <a:defRPr kumimoji="1" sz="2053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521437" rtl="0" eaLnBrk="1" latinLnBrk="0" hangingPunct="1">
      <a:defRPr kumimoji="1" sz="205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 userDrawn="1">
          <p15:clr>
            <a:srgbClr val="A4A3A4"/>
          </p15:clr>
        </p15:guide>
        <p15:guide id="2" pos="33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41" autoAdjust="0"/>
    <p:restoredTop sz="96804" autoAdjust="0"/>
  </p:normalViewPr>
  <p:slideViewPr>
    <p:cSldViewPr snapToGrid="0" snapToObjects="1">
      <p:cViewPr varScale="1">
        <p:scale>
          <a:sx n="54" d="100"/>
          <a:sy n="54" d="100"/>
        </p:scale>
        <p:origin x="90" y="498"/>
      </p:cViewPr>
      <p:guideLst>
        <p:guide orient="horz" pos="2381"/>
        <p:guide pos="3368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86" d="100"/>
          <a:sy n="86" d="100"/>
        </p:scale>
        <p:origin x="372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2F33FB88-E32E-8D41-9185-E8C837A29539}" type="datetimeFigureOut">
              <a:rPr kumimoji="1" lang="ja-JP" altLang="en-US" smtClean="0"/>
              <a:t>2020/12/1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4841B52D-CE6E-9547-9CE4-941D2E6C65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504940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D3F951D7-D862-B24E-99DE-93A7A5C1EE89}" type="datetimeFigureOut">
              <a:rPr kumimoji="1" lang="ja-JP" altLang="en-US" smtClean="0"/>
              <a:t>2020/12/1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08800" y="1278000"/>
            <a:ext cx="4881600" cy="3456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950881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521437" rtl="0" eaLnBrk="1" latinLnBrk="0" hangingPunct="1">
      <a:defRPr kumimoji="1" sz="1200" kern="1200">
        <a:solidFill>
          <a:schemeClr val="tx1"/>
        </a:solidFill>
        <a:latin typeface="游明朝" panose="02020400000000000000" pitchFamily="18" charset="-128"/>
        <a:ea typeface="游明朝" panose="02020400000000000000" pitchFamily="18" charset="-128"/>
        <a:cs typeface="+mn-cs"/>
      </a:defRPr>
    </a:lvl1pPr>
    <a:lvl2pPr marL="521437" algn="l" defTabSz="521437" rtl="0" eaLnBrk="1" latinLnBrk="0" hangingPunct="1">
      <a:defRPr kumimoji="1" sz="1200" kern="1200">
        <a:solidFill>
          <a:schemeClr val="tx1"/>
        </a:solidFill>
        <a:latin typeface="游明朝" panose="02020400000000000000" pitchFamily="18" charset="-128"/>
        <a:ea typeface="游明朝" panose="02020400000000000000" pitchFamily="18" charset="-128"/>
        <a:cs typeface="+mn-cs"/>
      </a:defRPr>
    </a:lvl2pPr>
    <a:lvl3pPr marL="1042873" algn="l" defTabSz="521437" rtl="0" eaLnBrk="1" latinLnBrk="0" hangingPunct="1">
      <a:defRPr kumimoji="1" sz="1200" kern="1200">
        <a:solidFill>
          <a:schemeClr val="tx1"/>
        </a:solidFill>
        <a:latin typeface="游明朝" panose="02020400000000000000" pitchFamily="18" charset="-128"/>
        <a:ea typeface="游明朝" panose="02020400000000000000" pitchFamily="18" charset="-128"/>
        <a:cs typeface="+mn-cs"/>
      </a:defRPr>
    </a:lvl3pPr>
    <a:lvl4pPr marL="1564310" algn="l" defTabSz="521437" rtl="0" eaLnBrk="1" latinLnBrk="0" hangingPunct="1">
      <a:defRPr kumimoji="1" sz="1200" kern="1200">
        <a:solidFill>
          <a:schemeClr val="tx1"/>
        </a:solidFill>
        <a:latin typeface="游明朝" panose="02020400000000000000" pitchFamily="18" charset="-128"/>
        <a:ea typeface="游明朝" panose="02020400000000000000" pitchFamily="18" charset="-128"/>
        <a:cs typeface="+mn-cs"/>
      </a:defRPr>
    </a:lvl4pPr>
    <a:lvl5pPr marL="2085746" algn="l" defTabSz="521437" rtl="0" eaLnBrk="1" latinLnBrk="0" hangingPunct="1">
      <a:defRPr kumimoji="1" sz="1200" kern="1200">
        <a:solidFill>
          <a:schemeClr val="tx1"/>
        </a:solidFill>
        <a:latin typeface="游明朝" panose="02020400000000000000" pitchFamily="18" charset="-128"/>
        <a:ea typeface="游明朝" panose="02020400000000000000" pitchFamily="18" charset="-128"/>
        <a:cs typeface="+mn-cs"/>
      </a:defRPr>
    </a:lvl5pPr>
    <a:lvl6pPr marL="2607183" algn="l" defTabSz="521437" rtl="0" eaLnBrk="1" latinLnBrk="0" hangingPunct="1">
      <a:defRPr kumimoji="1" sz="1369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521437" rtl="0" eaLnBrk="1" latinLnBrk="0" hangingPunct="1">
      <a:defRPr kumimoji="1" sz="1369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521437" rtl="0" eaLnBrk="1" latinLnBrk="0" hangingPunct="1">
      <a:defRPr kumimoji="1" sz="1369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521437" rtl="0" eaLnBrk="1" latinLnBrk="0" hangingPunct="1">
      <a:defRPr kumimoji="1" sz="136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06488" y="1277938"/>
            <a:ext cx="4884737" cy="34559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69939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06488" y="1277938"/>
            <a:ext cx="4884737" cy="34559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102176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06488" y="1277938"/>
            <a:ext cx="4884737" cy="34559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3077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06488" y="1277938"/>
            <a:ext cx="4884737" cy="34559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6229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06488" y="1277938"/>
            <a:ext cx="4884737" cy="34559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914460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06488" y="1277938"/>
            <a:ext cx="4884737" cy="34559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30213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06488" y="1277938"/>
            <a:ext cx="4884737" cy="34559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01704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06488" y="1277938"/>
            <a:ext cx="4884737" cy="34559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047709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5" name="スライド イメージ プレースホルダー 4">
            <a:extLst>
              <a:ext uri="{FF2B5EF4-FFF2-40B4-BE49-F238E27FC236}">
                <a16:creationId xmlns:a16="http://schemas.microsoft.com/office/drawing/2014/main" id="{52EF23C8-B219-4912-AA6A-D376C127DC8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1277938"/>
            <a:ext cx="4884737" cy="3455987"/>
          </a:xfrm>
        </p:spPr>
      </p:sp>
    </p:spTree>
    <p:extLst>
      <p:ext uri="{BB962C8B-B14F-4D97-AF65-F5344CB8AC3E}">
        <p14:creationId xmlns:p14="http://schemas.microsoft.com/office/powerpoint/2010/main" val="17233576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5" name="スライド イメージ プレースホルダー 4">
            <a:extLst>
              <a:ext uri="{FF2B5EF4-FFF2-40B4-BE49-F238E27FC236}">
                <a16:creationId xmlns:a16="http://schemas.microsoft.com/office/drawing/2014/main" id="{90109E73-D2D4-4906-BAE6-A3C7B5605D2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1277938"/>
            <a:ext cx="4884737" cy="3455987"/>
          </a:xfrm>
        </p:spPr>
      </p:sp>
    </p:spTree>
    <p:extLst>
      <p:ext uri="{BB962C8B-B14F-4D97-AF65-F5344CB8AC3E}">
        <p14:creationId xmlns:p14="http://schemas.microsoft.com/office/powerpoint/2010/main" val="19873329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5" name="スライド イメージ プレースホルダー 4">
            <a:extLst>
              <a:ext uri="{FF2B5EF4-FFF2-40B4-BE49-F238E27FC236}">
                <a16:creationId xmlns:a16="http://schemas.microsoft.com/office/drawing/2014/main" id="{802D70A1-4542-4BC8-BCA4-3E96EA0C552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1277938"/>
            <a:ext cx="4884737" cy="3455987"/>
          </a:xfrm>
        </p:spPr>
      </p:sp>
    </p:spTree>
    <p:extLst>
      <p:ext uri="{BB962C8B-B14F-4D97-AF65-F5344CB8AC3E}">
        <p14:creationId xmlns:p14="http://schemas.microsoft.com/office/powerpoint/2010/main" val="18065462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5" name="スライド イメージ プレースホルダー 4">
            <a:extLst>
              <a:ext uri="{FF2B5EF4-FFF2-40B4-BE49-F238E27FC236}">
                <a16:creationId xmlns:a16="http://schemas.microsoft.com/office/drawing/2014/main" id="{FDE5F3EF-84BD-471D-AA29-51CF2AA454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1277938"/>
            <a:ext cx="4884737" cy="3455987"/>
          </a:xfrm>
        </p:spPr>
      </p:sp>
    </p:spTree>
    <p:extLst>
      <p:ext uri="{BB962C8B-B14F-4D97-AF65-F5344CB8AC3E}">
        <p14:creationId xmlns:p14="http://schemas.microsoft.com/office/powerpoint/2010/main" val="36653802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5" name="スライド イメージ プレースホルダー 4">
            <a:extLst>
              <a:ext uri="{FF2B5EF4-FFF2-40B4-BE49-F238E27FC236}">
                <a16:creationId xmlns:a16="http://schemas.microsoft.com/office/drawing/2014/main" id="{5813E2BC-0C76-4684-800F-BAA3D10C4A7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1277938"/>
            <a:ext cx="4884737" cy="3455987"/>
          </a:xfrm>
        </p:spPr>
      </p:sp>
    </p:spTree>
    <p:extLst>
      <p:ext uri="{BB962C8B-B14F-4D97-AF65-F5344CB8AC3E}">
        <p14:creationId xmlns:p14="http://schemas.microsoft.com/office/powerpoint/2010/main" val="4106625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5" name="スライド イメージ プレースホルダー 4">
            <a:extLst>
              <a:ext uri="{FF2B5EF4-FFF2-40B4-BE49-F238E27FC236}">
                <a16:creationId xmlns:a16="http://schemas.microsoft.com/office/drawing/2014/main" id="{00835431-9F3E-4B0A-B4B5-63E532D360B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1277938"/>
            <a:ext cx="4884737" cy="3455987"/>
          </a:xfrm>
        </p:spPr>
      </p:sp>
    </p:spTree>
    <p:extLst>
      <p:ext uri="{BB962C8B-B14F-4D97-AF65-F5344CB8AC3E}">
        <p14:creationId xmlns:p14="http://schemas.microsoft.com/office/powerpoint/2010/main" val="3604795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06488" y="1277938"/>
            <a:ext cx="4884737" cy="34559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19842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06488" y="1277938"/>
            <a:ext cx="4884737" cy="34559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4204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801886" y="2348401"/>
            <a:ext cx="9088041" cy="1620430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603772" y="4283816"/>
            <a:ext cx="7484269" cy="193191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3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8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0AC3F-7220-2D46-9C25-3E366282D74E}" type="datetime1">
              <a:rPr kumimoji="1" lang="ja-JP" altLang="en-US" smtClean="0"/>
              <a:t>2020/12/1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7804C-FE49-D343-B1BA-E76CDF5532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8261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1C0FD-5817-9242-B78E-8DC51555C906}" type="datetime1">
              <a:rPr kumimoji="1" lang="ja-JP" altLang="en-US" smtClean="0"/>
              <a:t>2020/12/1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7662466" y="7006700"/>
            <a:ext cx="2494756" cy="402483"/>
          </a:xfrm>
          <a:prstGeom prst="rect">
            <a:avLst/>
          </a:prstGeom>
        </p:spPr>
        <p:txBody>
          <a:bodyPr/>
          <a:lstStyle/>
          <a:p>
            <a:fld id="{F047804C-FE49-D343-B1BA-E76CDF5532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0016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751564" y="302739"/>
            <a:ext cx="2405658" cy="6450223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534591" y="302739"/>
            <a:ext cx="7038777" cy="6450223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3ED78-7649-9D44-B017-7A753D960019}" type="datetime1">
              <a:rPr kumimoji="1" lang="ja-JP" altLang="en-US" smtClean="0"/>
              <a:t>2020/12/1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7662466" y="7006700"/>
            <a:ext cx="2494756" cy="402483"/>
          </a:xfrm>
          <a:prstGeom prst="rect">
            <a:avLst/>
          </a:prstGeom>
        </p:spPr>
        <p:txBody>
          <a:bodyPr/>
          <a:lstStyle/>
          <a:p>
            <a:fld id="{F047804C-FE49-D343-B1BA-E76CDF5532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01716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B7606-B334-A744-BE9C-12F1325B6764}" type="datetime1">
              <a:rPr kumimoji="1" lang="ja-JP" altLang="en-US" smtClean="0"/>
              <a:t>2020/12/1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7662466" y="7006700"/>
            <a:ext cx="2494756" cy="402483"/>
          </a:xfrm>
          <a:prstGeom prst="rect">
            <a:avLst/>
          </a:prstGeom>
        </p:spPr>
        <p:txBody>
          <a:bodyPr/>
          <a:lstStyle/>
          <a:p>
            <a:fld id="{F047804C-FE49-D343-B1BA-E76CDF5532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7182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44580" y="4857792"/>
            <a:ext cx="9088041" cy="1501435"/>
          </a:xfrm>
        </p:spPr>
        <p:txBody>
          <a:bodyPr anchor="t"/>
          <a:lstStyle>
            <a:lvl1pPr algn="l">
              <a:defRPr sz="4409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44580" y="3204115"/>
            <a:ext cx="9088041" cy="1653678"/>
          </a:xfrm>
        </p:spPr>
        <p:txBody>
          <a:bodyPr anchor="b"/>
          <a:lstStyle>
            <a:lvl1pPr marL="0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1pPr>
            <a:lvl2pPr marL="503972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0AB18-9AD7-D443-8E9E-C1E7EBC5DCFD}" type="datetime1">
              <a:rPr kumimoji="1" lang="ja-JP" altLang="en-US" smtClean="0"/>
              <a:t>2020/12/1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7662466" y="7006700"/>
            <a:ext cx="2494756" cy="402483"/>
          </a:xfrm>
          <a:prstGeom prst="rect">
            <a:avLst/>
          </a:prstGeom>
        </p:spPr>
        <p:txBody>
          <a:bodyPr/>
          <a:lstStyle/>
          <a:p>
            <a:fld id="{F047804C-FE49-D343-B1BA-E76CDF5532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0072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534591" y="1763926"/>
            <a:ext cx="4722217" cy="4989036"/>
          </a:xfrm>
        </p:spPr>
        <p:txBody>
          <a:bodyPr/>
          <a:lstStyle>
            <a:lvl1pPr>
              <a:defRPr sz="3086"/>
            </a:lvl1pPr>
            <a:lvl2pPr>
              <a:defRPr sz="2646"/>
            </a:lvl2pPr>
            <a:lvl3pPr>
              <a:defRPr sz="2205"/>
            </a:lvl3pPr>
            <a:lvl4pPr>
              <a:defRPr sz="1984"/>
            </a:lvl4pPr>
            <a:lvl5pPr>
              <a:defRPr sz="1984"/>
            </a:lvl5pPr>
            <a:lvl6pPr>
              <a:defRPr sz="1984"/>
            </a:lvl6pPr>
            <a:lvl7pPr>
              <a:defRPr sz="1984"/>
            </a:lvl7pPr>
            <a:lvl8pPr>
              <a:defRPr sz="1984"/>
            </a:lvl8pPr>
            <a:lvl9pPr>
              <a:defRPr sz="1984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435005" y="1763926"/>
            <a:ext cx="4722217" cy="4989036"/>
          </a:xfrm>
        </p:spPr>
        <p:txBody>
          <a:bodyPr/>
          <a:lstStyle>
            <a:lvl1pPr>
              <a:defRPr sz="3086"/>
            </a:lvl1pPr>
            <a:lvl2pPr>
              <a:defRPr sz="2646"/>
            </a:lvl2pPr>
            <a:lvl3pPr>
              <a:defRPr sz="2205"/>
            </a:lvl3pPr>
            <a:lvl4pPr>
              <a:defRPr sz="1984"/>
            </a:lvl4pPr>
            <a:lvl5pPr>
              <a:defRPr sz="1984"/>
            </a:lvl5pPr>
            <a:lvl6pPr>
              <a:defRPr sz="1984"/>
            </a:lvl6pPr>
            <a:lvl7pPr>
              <a:defRPr sz="1984"/>
            </a:lvl7pPr>
            <a:lvl8pPr>
              <a:defRPr sz="1984"/>
            </a:lvl8pPr>
            <a:lvl9pPr>
              <a:defRPr sz="1984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9D607-2433-F14A-A588-FFF59C50CF07}" type="datetime1">
              <a:rPr kumimoji="1" lang="ja-JP" altLang="en-US" smtClean="0"/>
              <a:t>2020/12/1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7662466" y="7006700"/>
            <a:ext cx="2494756" cy="402483"/>
          </a:xfrm>
          <a:prstGeom prst="rect">
            <a:avLst/>
          </a:prstGeom>
        </p:spPr>
        <p:txBody>
          <a:bodyPr/>
          <a:lstStyle/>
          <a:p>
            <a:fld id="{F047804C-FE49-D343-B1BA-E76CDF5532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00998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34592" y="1692178"/>
            <a:ext cx="4724074" cy="705219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34592" y="2397397"/>
            <a:ext cx="4724074" cy="4355563"/>
          </a:xfrm>
        </p:spPr>
        <p:txBody>
          <a:bodyPr/>
          <a:lstStyle>
            <a:lvl1pPr>
              <a:defRPr sz="2646"/>
            </a:lvl1pPr>
            <a:lvl2pPr>
              <a:defRPr sz="2205"/>
            </a:lvl2pPr>
            <a:lvl3pPr>
              <a:defRPr sz="1984"/>
            </a:lvl3pPr>
            <a:lvl4pPr>
              <a:defRPr sz="1764"/>
            </a:lvl4pPr>
            <a:lvl5pPr>
              <a:defRPr sz="1764"/>
            </a:lvl5pPr>
            <a:lvl6pPr>
              <a:defRPr sz="1764"/>
            </a:lvl6pPr>
            <a:lvl7pPr>
              <a:defRPr sz="1764"/>
            </a:lvl7pPr>
            <a:lvl8pPr>
              <a:defRPr sz="1764"/>
            </a:lvl8pPr>
            <a:lvl9pPr>
              <a:defRPr sz="1764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431294" y="1692178"/>
            <a:ext cx="4725930" cy="705219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431294" y="2397397"/>
            <a:ext cx="4725930" cy="4355563"/>
          </a:xfrm>
        </p:spPr>
        <p:txBody>
          <a:bodyPr/>
          <a:lstStyle>
            <a:lvl1pPr>
              <a:defRPr sz="2646"/>
            </a:lvl1pPr>
            <a:lvl2pPr>
              <a:defRPr sz="2205"/>
            </a:lvl2pPr>
            <a:lvl3pPr>
              <a:defRPr sz="1984"/>
            </a:lvl3pPr>
            <a:lvl4pPr>
              <a:defRPr sz="1764"/>
            </a:lvl4pPr>
            <a:lvl5pPr>
              <a:defRPr sz="1764"/>
            </a:lvl5pPr>
            <a:lvl6pPr>
              <a:defRPr sz="1764"/>
            </a:lvl6pPr>
            <a:lvl7pPr>
              <a:defRPr sz="1764"/>
            </a:lvl7pPr>
            <a:lvl8pPr>
              <a:defRPr sz="1764"/>
            </a:lvl8pPr>
            <a:lvl9pPr>
              <a:defRPr sz="1764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DE052-45DA-5742-9D94-2B9E3DB9E2F8}" type="datetime1">
              <a:rPr kumimoji="1" lang="ja-JP" altLang="en-US" smtClean="0"/>
              <a:t>2020/12/1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>
          <a:xfrm>
            <a:off x="7662466" y="7006700"/>
            <a:ext cx="2494756" cy="402483"/>
          </a:xfrm>
          <a:prstGeom prst="rect">
            <a:avLst/>
          </a:prstGeom>
        </p:spPr>
        <p:txBody>
          <a:bodyPr/>
          <a:lstStyle/>
          <a:p>
            <a:fld id="{F047804C-FE49-D343-B1BA-E76CDF5532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2483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37E32-8ACF-2647-8094-97DC2DE2FFF2}" type="datetime1">
              <a:rPr kumimoji="1" lang="ja-JP" altLang="en-US" smtClean="0"/>
              <a:t>2020/12/1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7662466" y="7006700"/>
            <a:ext cx="2494756" cy="402483"/>
          </a:xfrm>
          <a:prstGeom prst="rect">
            <a:avLst/>
          </a:prstGeom>
        </p:spPr>
        <p:txBody>
          <a:bodyPr/>
          <a:lstStyle/>
          <a:p>
            <a:fld id="{F047804C-FE49-D343-B1BA-E76CDF5532AD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00750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6FDCC-E9A6-AD48-8EE7-C243DB307596}" type="datetime1">
              <a:rPr kumimoji="1" lang="ja-JP" altLang="en-US" smtClean="0"/>
              <a:t>2020/12/1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7662466" y="7006700"/>
            <a:ext cx="2494756" cy="402483"/>
          </a:xfrm>
          <a:prstGeom prst="rect">
            <a:avLst/>
          </a:prstGeom>
        </p:spPr>
        <p:txBody>
          <a:bodyPr/>
          <a:lstStyle/>
          <a:p>
            <a:fld id="{F047804C-FE49-D343-B1BA-E76CDF5532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5254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4592" y="300987"/>
            <a:ext cx="3517533" cy="1280945"/>
          </a:xfrm>
        </p:spPr>
        <p:txBody>
          <a:bodyPr anchor="b"/>
          <a:lstStyle>
            <a:lvl1pPr algn="l">
              <a:defRPr sz="2205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180202" y="300989"/>
            <a:ext cx="5977022" cy="6451973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534592" y="1581934"/>
            <a:ext cx="3517533" cy="5171028"/>
          </a:xfrm>
        </p:spPr>
        <p:txBody>
          <a:bodyPr/>
          <a:lstStyle>
            <a:lvl1pPr marL="0" indent="0">
              <a:buNone/>
              <a:defRPr sz="1543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A2571-B939-3F49-8018-C8F4ED980F47}" type="datetime1">
              <a:rPr kumimoji="1" lang="ja-JP" altLang="en-US" smtClean="0"/>
              <a:t>2020/12/1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7662466" y="7006700"/>
            <a:ext cx="2494756" cy="402483"/>
          </a:xfrm>
          <a:prstGeom prst="rect">
            <a:avLst/>
          </a:prstGeom>
        </p:spPr>
        <p:txBody>
          <a:bodyPr/>
          <a:lstStyle/>
          <a:p>
            <a:fld id="{F047804C-FE49-D343-B1BA-E76CDF5532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67217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095670" y="5291773"/>
            <a:ext cx="6415088" cy="624724"/>
          </a:xfrm>
        </p:spPr>
        <p:txBody>
          <a:bodyPr anchor="b"/>
          <a:lstStyle>
            <a:lvl1pPr algn="l">
              <a:defRPr sz="2205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2095670" y="675471"/>
            <a:ext cx="6415088" cy="4535805"/>
          </a:xfrm>
        </p:spPr>
        <p:txBody>
          <a:bodyPr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2095670" y="5916497"/>
            <a:ext cx="6415088" cy="887211"/>
          </a:xfrm>
        </p:spPr>
        <p:txBody>
          <a:bodyPr/>
          <a:lstStyle>
            <a:lvl1pPr marL="0" indent="0">
              <a:buNone/>
              <a:defRPr sz="1543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338DC-BEB0-704F-B739-8BE3D9CDB6FC}" type="datetime1">
              <a:rPr kumimoji="1" lang="ja-JP" altLang="en-US" smtClean="0"/>
              <a:t>2020/12/1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7662466" y="7006700"/>
            <a:ext cx="2494756" cy="402483"/>
          </a:xfrm>
          <a:prstGeom prst="rect">
            <a:avLst/>
          </a:prstGeom>
        </p:spPr>
        <p:txBody>
          <a:bodyPr/>
          <a:lstStyle/>
          <a:p>
            <a:fld id="{F047804C-FE49-D343-B1BA-E76CDF5532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2787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534591" y="302737"/>
            <a:ext cx="9622632" cy="12599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34591" y="1763926"/>
            <a:ext cx="9622632" cy="49890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534591" y="7006700"/>
            <a:ext cx="2494756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9C69B0-D078-954B-BEFB-CDE78D5E6F94}" type="datetime1">
              <a:rPr kumimoji="1" lang="ja-JP" altLang="en-US" smtClean="0"/>
              <a:t>2020/12/1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653036" y="7006700"/>
            <a:ext cx="3385741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7662466" y="7006700"/>
            <a:ext cx="2494756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7804C-FE49-D343-B1BA-E76CDF5532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6719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503972" rtl="0" eaLnBrk="1" latinLnBrk="0" hangingPunct="1">
        <a:spcBef>
          <a:spcPct val="0"/>
        </a:spcBef>
        <a:buNone/>
        <a:defRPr kumimoji="1"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7979" indent="-377979" algn="l" defTabSz="503972" rtl="0" eaLnBrk="1" latinLnBrk="0" hangingPunct="1">
        <a:spcBef>
          <a:spcPct val="20000"/>
        </a:spcBef>
        <a:buFont typeface="Arial"/>
        <a:buChar char="•"/>
        <a:defRPr kumimoji="1" sz="3527" kern="1200">
          <a:solidFill>
            <a:schemeClr val="tx1"/>
          </a:solidFill>
          <a:latin typeface="+mn-lt"/>
          <a:ea typeface="+mn-ea"/>
          <a:cs typeface="+mn-cs"/>
        </a:defRPr>
      </a:lvl1pPr>
      <a:lvl2pPr marL="818954" indent="-314982" algn="l" defTabSz="503972" rtl="0" eaLnBrk="1" latinLnBrk="0" hangingPunct="1">
        <a:spcBef>
          <a:spcPct val="20000"/>
        </a:spcBef>
        <a:buFont typeface="Arial"/>
        <a:buChar char="–"/>
        <a:defRPr kumimoji="1" sz="308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503972" rtl="0" eaLnBrk="1" latinLnBrk="0" hangingPunct="1">
        <a:spcBef>
          <a:spcPct val="20000"/>
        </a:spcBef>
        <a:buFont typeface="Arial"/>
        <a:buChar char="•"/>
        <a:defRPr kumimoji="1" sz="2646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503972" rtl="0" eaLnBrk="1" latinLnBrk="0" hangingPunct="1">
        <a:spcBef>
          <a:spcPct val="20000"/>
        </a:spcBef>
        <a:buFont typeface="Arial"/>
        <a:buChar char="–"/>
        <a:defRPr kumimoji="1" sz="2205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503972" rtl="0" eaLnBrk="1" latinLnBrk="0" hangingPunct="1">
        <a:spcBef>
          <a:spcPct val="20000"/>
        </a:spcBef>
        <a:buFont typeface="Arial"/>
        <a:buChar char="»"/>
        <a:defRPr kumimoji="1" sz="2205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503972" rtl="0" eaLnBrk="1" latinLnBrk="0" hangingPunct="1">
        <a:spcBef>
          <a:spcPct val="20000"/>
        </a:spcBef>
        <a:buFont typeface="Arial"/>
        <a:buChar char="•"/>
        <a:defRPr kumimoji="1" sz="2205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503972" rtl="0" eaLnBrk="1" latinLnBrk="0" hangingPunct="1">
        <a:spcBef>
          <a:spcPct val="20000"/>
        </a:spcBef>
        <a:buFont typeface="Arial"/>
        <a:buChar char="•"/>
        <a:defRPr kumimoji="1" sz="2205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503972" rtl="0" eaLnBrk="1" latinLnBrk="0" hangingPunct="1">
        <a:spcBef>
          <a:spcPct val="20000"/>
        </a:spcBef>
        <a:buFont typeface="Arial"/>
        <a:buChar char="•"/>
        <a:defRPr kumimoji="1" sz="2205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503972" rtl="0" eaLnBrk="1" latinLnBrk="0" hangingPunct="1">
        <a:spcBef>
          <a:spcPct val="20000"/>
        </a:spcBef>
        <a:buFont typeface="Arial"/>
        <a:buChar char="•"/>
        <a:defRPr kumimoji="1" sz="22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503972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503972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503972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503972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503972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503972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503972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503972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503972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タイトル 1">
            <a:extLst>
              <a:ext uri="{FF2B5EF4-FFF2-40B4-BE49-F238E27FC236}">
                <a16:creationId xmlns:a16="http://schemas.microsoft.com/office/drawing/2014/main" id="{0A3B7AF2-6EC2-43EC-92E6-4ACF27AB36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7481" y="2441027"/>
            <a:ext cx="7768148" cy="1753383"/>
          </a:xfrm>
        </p:spPr>
        <p:txBody>
          <a:bodyPr anchor="b">
            <a:noAutofit/>
          </a:bodyPr>
          <a:lstStyle/>
          <a:p>
            <a:pPr algn="l"/>
            <a:r>
              <a:rPr lang="ja-JP" altLang="en-US" sz="5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なぜいけないのか、</a:t>
            </a:r>
            <a:br>
              <a:rPr lang="ja-JP" altLang="en-US" sz="5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5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未成年者の飲酒</a:t>
            </a:r>
          </a:p>
        </p:txBody>
      </p:sp>
      <p:pic>
        <p:nvPicPr>
          <p:cNvPr id="11" name="図 10" descr="黒い背景と白い文字のロゴ&#10;&#10;自動的に生成された説明">
            <a:extLst>
              <a:ext uri="{FF2B5EF4-FFF2-40B4-BE49-F238E27FC236}">
                <a16:creationId xmlns:a16="http://schemas.microsoft.com/office/drawing/2014/main" id="{CEA0F6B2-3EE9-4F02-90C6-F97A78B4415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952" t="22096" r="7709" b="25978"/>
          <a:stretch/>
        </p:blipFill>
        <p:spPr>
          <a:xfrm>
            <a:off x="9388552" y="409305"/>
            <a:ext cx="788765" cy="838728"/>
          </a:xfrm>
          <a:prstGeom prst="rect">
            <a:avLst/>
          </a:prstGeom>
        </p:spPr>
      </p:pic>
      <p:sp>
        <p:nvSpPr>
          <p:cNvPr id="12" name="字幕 2">
            <a:extLst>
              <a:ext uri="{FF2B5EF4-FFF2-40B4-BE49-F238E27FC236}">
                <a16:creationId xmlns:a16="http://schemas.microsoft.com/office/drawing/2014/main" id="{20765BC1-87BE-4000-A56B-FCA7FF311654}"/>
              </a:ext>
            </a:extLst>
          </p:cNvPr>
          <p:cNvSpPr txBox="1">
            <a:spLocks/>
          </p:cNvSpPr>
          <p:nvPr/>
        </p:nvSpPr>
        <p:spPr>
          <a:xfrm>
            <a:off x="1413578" y="409304"/>
            <a:ext cx="2124000" cy="415747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txBody>
          <a:bodyPr vert="horz" wrap="square" lIns="36000" tIns="36000" rIns="36000" bIns="36000" rtlCol="0" anchor="ctr" anchorCtr="1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高等学校版</a:t>
            </a:r>
            <a:endParaRPr lang="en-US" altLang="ja-JP" sz="1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14" name="タイトル 1">
            <a:extLst>
              <a:ext uri="{FF2B5EF4-FFF2-40B4-BE49-F238E27FC236}">
                <a16:creationId xmlns:a16="http://schemas.microsoft.com/office/drawing/2014/main" id="{A7E1BE68-6B83-4C2F-A308-F4213985BE3D}"/>
              </a:ext>
            </a:extLst>
          </p:cNvPr>
          <p:cNvSpPr txBox="1">
            <a:spLocks/>
          </p:cNvSpPr>
          <p:nvPr/>
        </p:nvSpPr>
        <p:spPr>
          <a:xfrm>
            <a:off x="988077" y="3317719"/>
            <a:ext cx="7768148" cy="81116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61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ja-JP" altLang="en-US" sz="4400" b="1" dirty="0">
              <a:solidFill>
                <a:schemeClr val="tx1">
                  <a:lumMod val="50000"/>
                  <a:lumOff val="50000"/>
                </a:schemeClr>
              </a:solidFill>
              <a:latin typeface="AR P丸ゴシック体M04" panose="020F0600000000000000" pitchFamily="50" charset="-128"/>
              <a:ea typeface="AR P丸ゴシック体M04" panose="020F0600000000000000" pitchFamily="50" charset="-128"/>
            </a:endParaRPr>
          </a:p>
        </p:txBody>
      </p:sp>
      <p:sp>
        <p:nvSpPr>
          <p:cNvPr id="15" name="タイトル 1">
            <a:extLst>
              <a:ext uri="{FF2B5EF4-FFF2-40B4-BE49-F238E27FC236}">
                <a16:creationId xmlns:a16="http://schemas.microsoft.com/office/drawing/2014/main" id="{8955669D-390B-4B32-A9DB-1629F9DF6E19}"/>
              </a:ext>
            </a:extLst>
          </p:cNvPr>
          <p:cNvSpPr txBox="1">
            <a:spLocks/>
          </p:cNvSpPr>
          <p:nvPr/>
        </p:nvSpPr>
        <p:spPr>
          <a:xfrm>
            <a:off x="345140" y="368741"/>
            <a:ext cx="2804250" cy="4544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61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400" dirty="0">
                <a:latin typeface="HGS明朝E" panose="02020900000000000000" pitchFamily="18" charset="-128"/>
                <a:ea typeface="HGS明朝E" panose="02020900000000000000" pitchFamily="18" charset="-128"/>
              </a:rPr>
              <a:t>飲酒</a:t>
            </a:r>
          </a:p>
        </p:txBody>
      </p:sp>
      <p:sp>
        <p:nvSpPr>
          <p:cNvPr id="19" name="字幕 2">
            <a:extLst>
              <a:ext uri="{FF2B5EF4-FFF2-40B4-BE49-F238E27FC236}">
                <a16:creationId xmlns:a16="http://schemas.microsoft.com/office/drawing/2014/main" id="{EF96A6DA-B1FC-4188-974F-EDBE540EF1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81962" y="6633402"/>
            <a:ext cx="3095356" cy="335986"/>
          </a:xfrm>
        </p:spPr>
        <p:txBody>
          <a:bodyPr anchor="t">
            <a:noAutofit/>
          </a:bodyPr>
          <a:lstStyle/>
          <a:p>
            <a:pPr algn="l"/>
            <a:r>
              <a:rPr lang="ja-JP" altLang="en-US" sz="2200" b="1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（公社）東京都医師会</a:t>
            </a:r>
          </a:p>
        </p:txBody>
      </p:sp>
      <p:sp>
        <p:nvSpPr>
          <p:cNvPr id="9" name="タイトル 1">
            <a:extLst>
              <a:ext uri="{FF2B5EF4-FFF2-40B4-BE49-F238E27FC236}">
                <a16:creationId xmlns:a16="http://schemas.microsoft.com/office/drawing/2014/main" id="{AA68661E-02E4-45FE-84D7-EFB1E23CF8AC}"/>
              </a:ext>
            </a:extLst>
          </p:cNvPr>
          <p:cNvSpPr txBox="1">
            <a:spLocks/>
          </p:cNvSpPr>
          <p:nvPr/>
        </p:nvSpPr>
        <p:spPr>
          <a:xfrm>
            <a:off x="987481" y="1117996"/>
            <a:ext cx="8401071" cy="100137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61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5400" dirty="0">
                <a:solidFill>
                  <a:srgbClr val="0070C0"/>
                </a:solidFill>
                <a:latin typeface="HGP平成明朝体W9" panose="02020A00000000000000" pitchFamily="18" charset="-128"/>
                <a:ea typeface="HGP平成明朝体W9" panose="02020A00000000000000" pitchFamily="18" charset="-128"/>
              </a:rPr>
              <a:t>補助スライド</a:t>
            </a:r>
            <a:r>
              <a:rPr lang="ja-JP" altLang="en-US" sz="3200" dirty="0">
                <a:solidFill>
                  <a:srgbClr val="0070C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（任意でご使用下さい）</a:t>
            </a:r>
            <a:endParaRPr lang="ja-JP" altLang="en-US" sz="2800" dirty="0">
              <a:solidFill>
                <a:srgbClr val="0070C0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140060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5ADB1C39-003D-4181-BB40-FB5562C28C97}"/>
              </a:ext>
            </a:extLst>
          </p:cNvPr>
          <p:cNvGrpSpPr/>
          <p:nvPr/>
        </p:nvGrpSpPr>
        <p:grpSpPr>
          <a:xfrm>
            <a:off x="683170" y="525517"/>
            <a:ext cx="427497" cy="415776"/>
            <a:chOff x="683170" y="525517"/>
            <a:chExt cx="427497" cy="415776"/>
          </a:xfrm>
        </p:grpSpPr>
        <p:sp>
          <p:nvSpPr>
            <p:cNvPr id="6" name="四角形: 角を丸くする 5">
              <a:extLst>
                <a:ext uri="{FF2B5EF4-FFF2-40B4-BE49-F238E27FC236}">
                  <a16:creationId xmlns:a16="http://schemas.microsoft.com/office/drawing/2014/main" id="{3A725E75-DF8B-4A62-9AF3-131A66F8E866}"/>
                </a:ext>
              </a:extLst>
            </p:cNvPr>
            <p:cNvSpPr/>
            <p:nvPr/>
          </p:nvSpPr>
          <p:spPr>
            <a:xfrm>
              <a:off x="683170" y="525517"/>
              <a:ext cx="189187" cy="189186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四角形: 角を丸くする 6">
              <a:extLst>
                <a:ext uri="{FF2B5EF4-FFF2-40B4-BE49-F238E27FC236}">
                  <a16:creationId xmlns:a16="http://schemas.microsoft.com/office/drawing/2014/main" id="{70F54F27-6373-4E0E-9CD1-F66192295760}"/>
                </a:ext>
              </a:extLst>
            </p:cNvPr>
            <p:cNvSpPr/>
            <p:nvPr/>
          </p:nvSpPr>
          <p:spPr>
            <a:xfrm>
              <a:off x="921480" y="525517"/>
              <a:ext cx="189187" cy="189186"/>
            </a:xfrm>
            <a:prstGeom prst="round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四角形: 角を丸くする 7">
              <a:extLst>
                <a:ext uri="{FF2B5EF4-FFF2-40B4-BE49-F238E27FC236}">
                  <a16:creationId xmlns:a16="http://schemas.microsoft.com/office/drawing/2014/main" id="{236A7B8B-87BA-4177-B5C8-3E5AB7BD72CC}"/>
                </a:ext>
              </a:extLst>
            </p:cNvPr>
            <p:cNvSpPr/>
            <p:nvPr/>
          </p:nvSpPr>
          <p:spPr>
            <a:xfrm>
              <a:off x="921480" y="752107"/>
              <a:ext cx="189187" cy="189186"/>
            </a:xfrm>
            <a:prstGeom prst="round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四角形: 角を丸くする 8">
              <a:extLst>
                <a:ext uri="{FF2B5EF4-FFF2-40B4-BE49-F238E27FC236}">
                  <a16:creationId xmlns:a16="http://schemas.microsoft.com/office/drawing/2014/main" id="{93D3C31D-0D5B-4496-B833-9D4DB437EB93}"/>
                </a:ext>
              </a:extLst>
            </p:cNvPr>
            <p:cNvSpPr/>
            <p:nvPr/>
          </p:nvSpPr>
          <p:spPr>
            <a:xfrm>
              <a:off x="683170" y="752107"/>
              <a:ext cx="189187" cy="189186"/>
            </a:xfrm>
            <a:prstGeom prst="round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0" name="タイトル 1">
            <a:extLst>
              <a:ext uri="{FF2B5EF4-FFF2-40B4-BE49-F238E27FC236}">
                <a16:creationId xmlns:a16="http://schemas.microsoft.com/office/drawing/2014/main" id="{E2860984-E070-4DDC-860C-6D892C2601A3}"/>
              </a:ext>
            </a:extLst>
          </p:cNvPr>
          <p:cNvSpPr txBox="1">
            <a:spLocks/>
          </p:cNvSpPr>
          <p:nvPr/>
        </p:nvSpPr>
        <p:spPr>
          <a:xfrm>
            <a:off x="1159790" y="443365"/>
            <a:ext cx="9071610" cy="6174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503972" rtl="0" eaLnBrk="1" latinLnBrk="0" hangingPunct="1">
              <a:spcBef>
                <a:spcPct val="0"/>
              </a:spcBef>
              <a:buNone/>
              <a:defRPr kumimoji="1"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36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初めて飲んだ年齢（男子；飲酒経験者）</a:t>
            </a: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23938B7A-E0E7-49B6-A820-51B3A8ACE67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228"/>
          <a:stretch/>
        </p:blipFill>
        <p:spPr>
          <a:xfrm>
            <a:off x="1159790" y="1382750"/>
            <a:ext cx="8495467" cy="5592497"/>
          </a:xfrm>
          <a:prstGeom prst="rect">
            <a:avLst/>
          </a:prstGeom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BA147A8E-42EE-4264-B488-0EC0833795C2}"/>
              </a:ext>
            </a:extLst>
          </p:cNvPr>
          <p:cNvSpPr txBox="1"/>
          <p:nvPr/>
        </p:nvSpPr>
        <p:spPr>
          <a:xfrm>
            <a:off x="644419" y="7120456"/>
            <a:ext cx="583011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 dirty="0">
                <a:latin typeface="Yu Gothic UI" panose="020B0500000000000000" pitchFamily="50" charset="-128"/>
                <a:ea typeface="Yu Gothic UI" panose="020B0500000000000000" pitchFamily="50" charset="-128"/>
                <a:cs typeface="Aharoni" panose="02010803020104030203" pitchFamily="2" charset="-79"/>
              </a:rPr>
              <a:t>出典：</a:t>
            </a:r>
            <a:r>
              <a:rPr lang="en-US" altLang="ja-JP" sz="900" dirty="0">
                <a:latin typeface="Yu Gothic UI" panose="020B0500000000000000" pitchFamily="50" charset="-128"/>
                <a:ea typeface="Yu Gothic UI" panose="020B0500000000000000" pitchFamily="50" charset="-128"/>
                <a:cs typeface="Aharoni" panose="02010803020104030203" pitchFamily="2" charset="-79"/>
              </a:rPr>
              <a:t>2012</a:t>
            </a:r>
            <a:r>
              <a:rPr lang="ja-JP" altLang="en-US" sz="900" dirty="0">
                <a:latin typeface="Yu Gothic UI" panose="020B0500000000000000" pitchFamily="50" charset="-128"/>
                <a:ea typeface="Yu Gothic UI" panose="020B0500000000000000" pitchFamily="50" charset="-128"/>
                <a:cs typeface="Aharoni" panose="02010803020104030203" pitchFamily="2" charset="-79"/>
              </a:rPr>
              <a:t>年度　未成年者の喫煙・飲酒状況に関する実態調査</a:t>
            </a:r>
          </a:p>
        </p:txBody>
      </p:sp>
    </p:spTree>
    <p:extLst>
      <p:ext uri="{BB962C8B-B14F-4D97-AF65-F5344CB8AC3E}">
        <p14:creationId xmlns:p14="http://schemas.microsoft.com/office/powerpoint/2010/main" val="13839310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361B9BC7-5A48-41A6-987B-C236DD397565}"/>
              </a:ext>
            </a:extLst>
          </p:cNvPr>
          <p:cNvGrpSpPr/>
          <p:nvPr/>
        </p:nvGrpSpPr>
        <p:grpSpPr>
          <a:xfrm>
            <a:off x="683170" y="525517"/>
            <a:ext cx="427497" cy="415776"/>
            <a:chOff x="683170" y="525517"/>
            <a:chExt cx="427497" cy="415776"/>
          </a:xfrm>
        </p:grpSpPr>
        <p:sp>
          <p:nvSpPr>
            <p:cNvPr id="6" name="四角形: 角を丸くする 5">
              <a:extLst>
                <a:ext uri="{FF2B5EF4-FFF2-40B4-BE49-F238E27FC236}">
                  <a16:creationId xmlns:a16="http://schemas.microsoft.com/office/drawing/2014/main" id="{C12CFBC4-6243-4EED-A6D4-F7F1AA89898A}"/>
                </a:ext>
              </a:extLst>
            </p:cNvPr>
            <p:cNvSpPr/>
            <p:nvPr/>
          </p:nvSpPr>
          <p:spPr>
            <a:xfrm>
              <a:off x="683170" y="525517"/>
              <a:ext cx="189187" cy="189186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四角形: 角を丸くする 6">
              <a:extLst>
                <a:ext uri="{FF2B5EF4-FFF2-40B4-BE49-F238E27FC236}">
                  <a16:creationId xmlns:a16="http://schemas.microsoft.com/office/drawing/2014/main" id="{3FE91A94-391F-4CD9-9FDE-7A42989C1E8F}"/>
                </a:ext>
              </a:extLst>
            </p:cNvPr>
            <p:cNvSpPr/>
            <p:nvPr/>
          </p:nvSpPr>
          <p:spPr>
            <a:xfrm>
              <a:off x="921480" y="525517"/>
              <a:ext cx="189187" cy="189186"/>
            </a:xfrm>
            <a:prstGeom prst="round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四角形: 角を丸くする 7">
              <a:extLst>
                <a:ext uri="{FF2B5EF4-FFF2-40B4-BE49-F238E27FC236}">
                  <a16:creationId xmlns:a16="http://schemas.microsoft.com/office/drawing/2014/main" id="{4CE4A834-9ED0-4E51-935F-5D8FA925E66A}"/>
                </a:ext>
              </a:extLst>
            </p:cNvPr>
            <p:cNvSpPr/>
            <p:nvPr/>
          </p:nvSpPr>
          <p:spPr>
            <a:xfrm>
              <a:off x="921480" y="752107"/>
              <a:ext cx="189187" cy="189186"/>
            </a:xfrm>
            <a:prstGeom prst="round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四角形: 角を丸くする 8">
              <a:extLst>
                <a:ext uri="{FF2B5EF4-FFF2-40B4-BE49-F238E27FC236}">
                  <a16:creationId xmlns:a16="http://schemas.microsoft.com/office/drawing/2014/main" id="{55768B08-B6B8-49AE-A5D2-C65F23069755}"/>
                </a:ext>
              </a:extLst>
            </p:cNvPr>
            <p:cNvSpPr/>
            <p:nvPr/>
          </p:nvSpPr>
          <p:spPr>
            <a:xfrm>
              <a:off x="683170" y="752107"/>
              <a:ext cx="189187" cy="189186"/>
            </a:xfrm>
            <a:prstGeom prst="round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0" name="タイトル 1">
            <a:extLst>
              <a:ext uri="{FF2B5EF4-FFF2-40B4-BE49-F238E27FC236}">
                <a16:creationId xmlns:a16="http://schemas.microsoft.com/office/drawing/2014/main" id="{CFF57B9B-B11E-437B-A7F9-04E2DEE2E2C9}"/>
              </a:ext>
            </a:extLst>
          </p:cNvPr>
          <p:cNvSpPr txBox="1">
            <a:spLocks/>
          </p:cNvSpPr>
          <p:nvPr/>
        </p:nvSpPr>
        <p:spPr>
          <a:xfrm>
            <a:off x="1159790" y="443365"/>
            <a:ext cx="9071610" cy="6174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503972" rtl="0" eaLnBrk="1" latinLnBrk="0" hangingPunct="1">
              <a:spcBef>
                <a:spcPct val="0"/>
              </a:spcBef>
              <a:buNone/>
              <a:defRPr kumimoji="1"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36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月飲酒者の入手経路（高校生）</a:t>
            </a: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B3E58B8D-E29E-4E2C-B50C-17D580B339E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533"/>
          <a:stretch/>
        </p:blipFill>
        <p:spPr>
          <a:xfrm>
            <a:off x="921480" y="1442964"/>
            <a:ext cx="8589835" cy="5506077"/>
          </a:xfrm>
          <a:prstGeom prst="rect">
            <a:avLst/>
          </a:prstGeom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55DD39AF-6230-4AC0-A0C3-5EEB71E8AEC3}"/>
              </a:ext>
            </a:extLst>
          </p:cNvPr>
          <p:cNvSpPr txBox="1"/>
          <p:nvPr/>
        </p:nvSpPr>
        <p:spPr>
          <a:xfrm>
            <a:off x="644419" y="7120456"/>
            <a:ext cx="583011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 dirty="0">
                <a:latin typeface="Yu Gothic UI" panose="020B0500000000000000" pitchFamily="50" charset="-128"/>
                <a:ea typeface="Yu Gothic UI" panose="020B0500000000000000" pitchFamily="50" charset="-128"/>
                <a:cs typeface="Aharoni" panose="02010803020104030203" pitchFamily="2" charset="-79"/>
              </a:rPr>
              <a:t>出典：</a:t>
            </a:r>
            <a:r>
              <a:rPr lang="en-US" altLang="ja-JP" sz="900" dirty="0">
                <a:latin typeface="Yu Gothic UI" panose="020B0500000000000000" pitchFamily="50" charset="-128"/>
                <a:ea typeface="Yu Gothic UI" panose="020B0500000000000000" pitchFamily="50" charset="-128"/>
                <a:cs typeface="Aharoni" panose="02010803020104030203" pitchFamily="2" charset="-79"/>
              </a:rPr>
              <a:t>2012</a:t>
            </a:r>
            <a:r>
              <a:rPr lang="ja-JP" altLang="en-US" sz="900" dirty="0">
                <a:latin typeface="Yu Gothic UI" panose="020B0500000000000000" pitchFamily="50" charset="-128"/>
                <a:ea typeface="Yu Gothic UI" panose="020B0500000000000000" pitchFamily="50" charset="-128"/>
                <a:cs typeface="Aharoni" panose="02010803020104030203" pitchFamily="2" charset="-79"/>
              </a:rPr>
              <a:t>年度　未成年者の喫煙・飲酒状況に関する実態調査</a:t>
            </a:r>
          </a:p>
        </p:txBody>
      </p:sp>
    </p:spTree>
    <p:extLst>
      <p:ext uri="{BB962C8B-B14F-4D97-AF65-F5344CB8AC3E}">
        <p14:creationId xmlns:p14="http://schemas.microsoft.com/office/powerpoint/2010/main" val="25564989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3613B6C9-43E5-4C36-BB95-EB910CB412C6}"/>
              </a:ext>
            </a:extLst>
          </p:cNvPr>
          <p:cNvGrpSpPr/>
          <p:nvPr/>
        </p:nvGrpSpPr>
        <p:grpSpPr>
          <a:xfrm>
            <a:off x="683170" y="525517"/>
            <a:ext cx="427497" cy="415776"/>
            <a:chOff x="683170" y="525517"/>
            <a:chExt cx="427497" cy="415776"/>
          </a:xfrm>
        </p:grpSpPr>
        <p:sp>
          <p:nvSpPr>
            <p:cNvPr id="6" name="四角形: 角を丸くする 5">
              <a:extLst>
                <a:ext uri="{FF2B5EF4-FFF2-40B4-BE49-F238E27FC236}">
                  <a16:creationId xmlns:a16="http://schemas.microsoft.com/office/drawing/2014/main" id="{6165D55E-1DA2-4514-937D-6948EA5CFDDD}"/>
                </a:ext>
              </a:extLst>
            </p:cNvPr>
            <p:cNvSpPr/>
            <p:nvPr/>
          </p:nvSpPr>
          <p:spPr>
            <a:xfrm>
              <a:off x="683170" y="525517"/>
              <a:ext cx="189187" cy="189186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四角形: 角を丸くする 6">
              <a:extLst>
                <a:ext uri="{FF2B5EF4-FFF2-40B4-BE49-F238E27FC236}">
                  <a16:creationId xmlns:a16="http://schemas.microsoft.com/office/drawing/2014/main" id="{BC0A2CC6-37CA-4FB7-9692-1723C2227BBF}"/>
                </a:ext>
              </a:extLst>
            </p:cNvPr>
            <p:cNvSpPr/>
            <p:nvPr/>
          </p:nvSpPr>
          <p:spPr>
            <a:xfrm>
              <a:off x="921480" y="525517"/>
              <a:ext cx="189187" cy="189186"/>
            </a:xfrm>
            <a:prstGeom prst="round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四角形: 角を丸くする 7">
              <a:extLst>
                <a:ext uri="{FF2B5EF4-FFF2-40B4-BE49-F238E27FC236}">
                  <a16:creationId xmlns:a16="http://schemas.microsoft.com/office/drawing/2014/main" id="{5CC12D3C-4B23-424E-8D49-1CA7916C5920}"/>
                </a:ext>
              </a:extLst>
            </p:cNvPr>
            <p:cNvSpPr/>
            <p:nvPr/>
          </p:nvSpPr>
          <p:spPr>
            <a:xfrm>
              <a:off x="921480" y="752107"/>
              <a:ext cx="189187" cy="189186"/>
            </a:xfrm>
            <a:prstGeom prst="round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四角形: 角を丸くする 8">
              <a:extLst>
                <a:ext uri="{FF2B5EF4-FFF2-40B4-BE49-F238E27FC236}">
                  <a16:creationId xmlns:a16="http://schemas.microsoft.com/office/drawing/2014/main" id="{A71E94D4-09EC-4ACB-BE17-CC500A6681FE}"/>
                </a:ext>
              </a:extLst>
            </p:cNvPr>
            <p:cNvSpPr/>
            <p:nvPr/>
          </p:nvSpPr>
          <p:spPr>
            <a:xfrm>
              <a:off x="683170" y="752107"/>
              <a:ext cx="189187" cy="189186"/>
            </a:xfrm>
            <a:prstGeom prst="round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0" name="タイトル 1">
            <a:extLst>
              <a:ext uri="{FF2B5EF4-FFF2-40B4-BE49-F238E27FC236}">
                <a16:creationId xmlns:a16="http://schemas.microsoft.com/office/drawing/2014/main" id="{66011029-9BC0-460C-BAA3-AD9034081914}"/>
              </a:ext>
            </a:extLst>
          </p:cNvPr>
          <p:cNvSpPr txBox="1">
            <a:spLocks/>
          </p:cNvSpPr>
          <p:nvPr/>
        </p:nvSpPr>
        <p:spPr>
          <a:xfrm>
            <a:off x="1159790" y="443365"/>
            <a:ext cx="9071610" cy="6174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503972" rtl="0" eaLnBrk="1" latinLnBrk="0" hangingPunct="1">
              <a:spcBef>
                <a:spcPct val="0"/>
              </a:spcBef>
              <a:buNone/>
              <a:defRPr kumimoji="1"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36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月飲酒者の良く飲むお酒の種類（高校生）</a:t>
            </a: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DA39B3A3-CE24-4CCE-ACF1-919A0EA5D71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550"/>
          <a:stretch/>
        </p:blipFill>
        <p:spPr>
          <a:xfrm>
            <a:off x="1271303" y="1400666"/>
            <a:ext cx="8519684" cy="5715644"/>
          </a:xfrm>
          <a:prstGeom prst="rect">
            <a:avLst/>
          </a:prstGeom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10EB9099-1651-4E7D-A497-F0B208BF349F}"/>
              </a:ext>
            </a:extLst>
          </p:cNvPr>
          <p:cNvSpPr txBox="1"/>
          <p:nvPr/>
        </p:nvSpPr>
        <p:spPr>
          <a:xfrm>
            <a:off x="644419" y="7120456"/>
            <a:ext cx="583011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 dirty="0">
                <a:latin typeface="Yu Gothic UI" panose="020B0500000000000000" pitchFamily="50" charset="-128"/>
                <a:ea typeface="Yu Gothic UI" panose="020B0500000000000000" pitchFamily="50" charset="-128"/>
                <a:cs typeface="Aharoni" panose="02010803020104030203" pitchFamily="2" charset="-79"/>
              </a:rPr>
              <a:t>出典：</a:t>
            </a:r>
            <a:r>
              <a:rPr lang="en-US" altLang="ja-JP" sz="900" dirty="0">
                <a:latin typeface="Yu Gothic UI" panose="020B0500000000000000" pitchFamily="50" charset="-128"/>
                <a:ea typeface="Yu Gothic UI" panose="020B0500000000000000" pitchFamily="50" charset="-128"/>
                <a:cs typeface="Aharoni" panose="02010803020104030203" pitchFamily="2" charset="-79"/>
              </a:rPr>
              <a:t>2012</a:t>
            </a:r>
            <a:r>
              <a:rPr lang="ja-JP" altLang="en-US" sz="900" dirty="0">
                <a:latin typeface="Yu Gothic UI" panose="020B0500000000000000" pitchFamily="50" charset="-128"/>
                <a:ea typeface="Yu Gothic UI" panose="020B0500000000000000" pitchFamily="50" charset="-128"/>
                <a:cs typeface="Aharoni" panose="02010803020104030203" pitchFamily="2" charset="-79"/>
              </a:rPr>
              <a:t>年度　未成年者の喫煙・飲酒状況に関する実態調査</a:t>
            </a:r>
          </a:p>
        </p:txBody>
      </p:sp>
    </p:spTree>
    <p:extLst>
      <p:ext uri="{BB962C8B-B14F-4D97-AF65-F5344CB8AC3E}">
        <p14:creationId xmlns:p14="http://schemas.microsoft.com/office/powerpoint/2010/main" val="37980806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0377E2F0-A469-4469-89F8-7D9E1387C3B1}"/>
              </a:ext>
            </a:extLst>
          </p:cNvPr>
          <p:cNvGrpSpPr/>
          <p:nvPr/>
        </p:nvGrpSpPr>
        <p:grpSpPr>
          <a:xfrm>
            <a:off x="683170" y="525517"/>
            <a:ext cx="427497" cy="415776"/>
            <a:chOff x="683170" y="525517"/>
            <a:chExt cx="427497" cy="415776"/>
          </a:xfrm>
        </p:grpSpPr>
        <p:sp>
          <p:nvSpPr>
            <p:cNvPr id="6" name="四角形: 角を丸くする 5">
              <a:extLst>
                <a:ext uri="{FF2B5EF4-FFF2-40B4-BE49-F238E27FC236}">
                  <a16:creationId xmlns:a16="http://schemas.microsoft.com/office/drawing/2014/main" id="{F04E6D86-4754-4C03-92CF-0351D663552F}"/>
                </a:ext>
              </a:extLst>
            </p:cNvPr>
            <p:cNvSpPr/>
            <p:nvPr/>
          </p:nvSpPr>
          <p:spPr>
            <a:xfrm>
              <a:off x="683170" y="525517"/>
              <a:ext cx="189187" cy="189186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四角形: 角を丸くする 6">
              <a:extLst>
                <a:ext uri="{FF2B5EF4-FFF2-40B4-BE49-F238E27FC236}">
                  <a16:creationId xmlns:a16="http://schemas.microsoft.com/office/drawing/2014/main" id="{65225D25-6C02-4CDE-83C9-5116D78C4C17}"/>
                </a:ext>
              </a:extLst>
            </p:cNvPr>
            <p:cNvSpPr/>
            <p:nvPr/>
          </p:nvSpPr>
          <p:spPr>
            <a:xfrm>
              <a:off x="921480" y="525517"/>
              <a:ext cx="189187" cy="189186"/>
            </a:xfrm>
            <a:prstGeom prst="round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四角形: 角を丸くする 7">
              <a:extLst>
                <a:ext uri="{FF2B5EF4-FFF2-40B4-BE49-F238E27FC236}">
                  <a16:creationId xmlns:a16="http://schemas.microsoft.com/office/drawing/2014/main" id="{3906D265-BF02-4361-B967-BCF94E98159B}"/>
                </a:ext>
              </a:extLst>
            </p:cNvPr>
            <p:cNvSpPr/>
            <p:nvPr/>
          </p:nvSpPr>
          <p:spPr>
            <a:xfrm>
              <a:off x="921480" y="752107"/>
              <a:ext cx="189187" cy="189186"/>
            </a:xfrm>
            <a:prstGeom prst="round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四角形: 角を丸くする 8">
              <a:extLst>
                <a:ext uri="{FF2B5EF4-FFF2-40B4-BE49-F238E27FC236}">
                  <a16:creationId xmlns:a16="http://schemas.microsoft.com/office/drawing/2014/main" id="{6A6F4EB1-D6B4-44C9-8C1A-74E45ED99AB7}"/>
                </a:ext>
              </a:extLst>
            </p:cNvPr>
            <p:cNvSpPr/>
            <p:nvPr/>
          </p:nvSpPr>
          <p:spPr>
            <a:xfrm>
              <a:off x="683170" y="752107"/>
              <a:ext cx="189187" cy="189186"/>
            </a:xfrm>
            <a:prstGeom prst="round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0" name="タイトル 1">
            <a:extLst>
              <a:ext uri="{FF2B5EF4-FFF2-40B4-BE49-F238E27FC236}">
                <a16:creationId xmlns:a16="http://schemas.microsoft.com/office/drawing/2014/main" id="{CCB19F8E-7089-44C0-B598-40B51EAB1CF4}"/>
              </a:ext>
            </a:extLst>
          </p:cNvPr>
          <p:cNvSpPr txBox="1">
            <a:spLocks/>
          </p:cNvSpPr>
          <p:nvPr/>
        </p:nvSpPr>
        <p:spPr>
          <a:xfrm>
            <a:off x="1159790" y="443365"/>
            <a:ext cx="9071610" cy="136091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503972" rtl="0" eaLnBrk="1" latinLnBrk="0" hangingPunct="1">
              <a:spcBef>
                <a:spcPct val="0"/>
              </a:spcBef>
              <a:buNone/>
              <a:defRPr kumimoji="1"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36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父母の飲酒パターン別にみた</a:t>
            </a:r>
            <a:endParaRPr lang="en-US" altLang="ja-JP" sz="36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l"/>
            <a:r>
              <a:rPr lang="ja-JP" altLang="en-US" sz="36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月飲酒者割合</a:t>
            </a:r>
            <a:r>
              <a:rPr lang="ja-JP" altLang="en-US" sz="30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（</a:t>
            </a:r>
            <a:r>
              <a:rPr lang="en-US" altLang="ja-JP" sz="30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2010</a:t>
            </a:r>
            <a:r>
              <a:rPr lang="ja-JP" altLang="en-US" sz="30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）</a:t>
            </a: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B8E1D4F4-A60A-45D9-970C-A79A529407A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657"/>
          <a:stretch/>
        </p:blipFill>
        <p:spPr>
          <a:xfrm>
            <a:off x="1809676" y="1958165"/>
            <a:ext cx="7295483" cy="4833772"/>
          </a:xfrm>
          <a:prstGeom prst="rect">
            <a:avLst/>
          </a:prstGeom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CD213BBF-E804-4CC0-8A47-33F4FE9823BB}"/>
              </a:ext>
            </a:extLst>
          </p:cNvPr>
          <p:cNvSpPr txBox="1"/>
          <p:nvPr/>
        </p:nvSpPr>
        <p:spPr>
          <a:xfrm>
            <a:off x="644419" y="7120456"/>
            <a:ext cx="583011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 dirty="0">
                <a:latin typeface="Yu Gothic UI" panose="020B0500000000000000" pitchFamily="50" charset="-128"/>
                <a:ea typeface="Yu Gothic UI" panose="020B0500000000000000" pitchFamily="50" charset="-128"/>
                <a:cs typeface="Aharoni" panose="02010803020104030203" pitchFamily="2" charset="-79"/>
              </a:rPr>
              <a:t>出典：</a:t>
            </a:r>
            <a:r>
              <a:rPr lang="en-US" altLang="ja-JP" sz="900" dirty="0">
                <a:latin typeface="Yu Gothic UI" panose="020B0500000000000000" pitchFamily="50" charset="-128"/>
                <a:ea typeface="Yu Gothic UI" panose="020B0500000000000000" pitchFamily="50" charset="-128"/>
                <a:cs typeface="Aharoni" panose="02010803020104030203" pitchFamily="2" charset="-79"/>
              </a:rPr>
              <a:t>2012</a:t>
            </a:r>
            <a:r>
              <a:rPr lang="ja-JP" altLang="en-US" sz="900" dirty="0">
                <a:latin typeface="Yu Gothic UI" panose="020B0500000000000000" pitchFamily="50" charset="-128"/>
                <a:ea typeface="Yu Gothic UI" panose="020B0500000000000000" pitchFamily="50" charset="-128"/>
                <a:cs typeface="Aharoni" panose="02010803020104030203" pitchFamily="2" charset="-79"/>
              </a:rPr>
              <a:t>年度　未成年者の喫煙・飲酒状況に関する実態調査</a:t>
            </a:r>
          </a:p>
        </p:txBody>
      </p:sp>
    </p:spTree>
    <p:extLst>
      <p:ext uri="{BB962C8B-B14F-4D97-AF65-F5344CB8AC3E}">
        <p14:creationId xmlns:p14="http://schemas.microsoft.com/office/powerpoint/2010/main" val="20405497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BB8F7BC5-5D72-43C6-BEF0-C4DC869E6D08}"/>
              </a:ext>
            </a:extLst>
          </p:cNvPr>
          <p:cNvGrpSpPr/>
          <p:nvPr/>
        </p:nvGrpSpPr>
        <p:grpSpPr>
          <a:xfrm>
            <a:off x="683170" y="525517"/>
            <a:ext cx="427497" cy="415776"/>
            <a:chOff x="683170" y="525517"/>
            <a:chExt cx="427497" cy="415776"/>
          </a:xfrm>
        </p:grpSpPr>
        <p:sp>
          <p:nvSpPr>
            <p:cNvPr id="6" name="四角形: 角を丸くする 5">
              <a:extLst>
                <a:ext uri="{FF2B5EF4-FFF2-40B4-BE49-F238E27FC236}">
                  <a16:creationId xmlns:a16="http://schemas.microsoft.com/office/drawing/2014/main" id="{24E7A9C4-E34D-4142-96F6-C35F99D56D93}"/>
                </a:ext>
              </a:extLst>
            </p:cNvPr>
            <p:cNvSpPr/>
            <p:nvPr/>
          </p:nvSpPr>
          <p:spPr>
            <a:xfrm>
              <a:off x="683170" y="525517"/>
              <a:ext cx="189187" cy="189186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四角形: 角を丸くする 6">
              <a:extLst>
                <a:ext uri="{FF2B5EF4-FFF2-40B4-BE49-F238E27FC236}">
                  <a16:creationId xmlns:a16="http://schemas.microsoft.com/office/drawing/2014/main" id="{5214519F-7E59-40A0-9EF2-ABBF57C03FB7}"/>
                </a:ext>
              </a:extLst>
            </p:cNvPr>
            <p:cNvSpPr/>
            <p:nvPr/>
          </p:nvSpPr>
          <p:spPr>
            <a:xfrm>
              <a:off x="921480" y="525517"/>
              <a:ext cx="189187" cy="189186"/>
            </a:xfrm>
            <a:prstGeom prst="round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四角形: 角を丸くする 7">
              <a:extLst>
                <a:ext uri="{FF2B5EF4-FFF2-40B4-BE49-F238E27FC236}">
                  <a16:creationId xmlns:a16="http://schemas.microsoft.com/office/drawing/2014/main" id="{3E6BD217-3FFE-4840-B3B5-A3E16411821C}"/>
                </a:ext>
              </a:extLst>
            </p:cNvPr>
            <p:cNvSpPr/>
            <p:nvPr/>
          </p:nvSpPr>
          <p:spPr>
            <a:xfrm>
              <a:off x="921480" y="752107"/>
              <a:ext cx="189187" cy="189186"/>
            </a:xfrm>
            <a:prstGeom prst="round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四角形: 角を丸くする 8">
              <a:extLst>
                <a:ext uri="{FF2B5EF4-FFF2-40B4-BE49-F238E27FC236}">
                  <a16:creationId xmlns:a16="http://schemas.microsoft.com/office/drawing/2014/main" id="{51021404-31DA-4F95-8927-B260FFD6D03B}"/>
                </a:ext>
              </a:extLst>
            </p:cNvPr>
            <p:cNvSpPr/>
            <p:nvPr/>
          </p:nvSpPr>
          <p:spPr>
            <a:xfrm>
              <a:off x="683170" y="752107"/>
              <a:ext cx="189187" cy="189186"/>
            </a:xfrm>
            <a:prstGeom prst="round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0" name="タイトル 1">
            <a:extLst>
              <a:ext uri="{FF2B5EF4-FFF2-40B4-BE49-F238E27FC236}">
                <a16:creationId xmlns:a16="http://schemas.microsoft.com/office/drawing/2014/main" id="{F86C6873-7EAC-46A3-ABF6-1863FF600DE4}"/>
              </a:ext>
            </a:extLst>
          </p:cNvPr>
          <p:cNvSpPr txBox="1">
            <a:spLocks/>
          </p:cNvSpPr>
          <p:nvPr/>
        </p:nvSpPr>
        <p:spPr>
          <a:xfrm>
            <a:off x="1159790" y="443365"/>
            <a:ext cx="9071610" cy="6174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503972" rtl="0" eaLnBrk="1" latinLnBrk="0" hangingPunct="1">
              <a:spcBef>
                <a:spcPct val="0"/>
              </a:spcBef>
              <a:buNone/>
              <a:defRPr kumimoji="1"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36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非喫煙者の飲酒率が下がっている</a:t>
            </a: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01F76F4B-EF98-42A2-B989-AD842F04EB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884"/>
          <a:stretch/>
        </p:blipFill>
        <p:spPr>
          <a:xfrm>
            <a:off x="1260088" y="1274104"/>
            <a:ext cx="8541390" cy="5836960"/>
          </a:xfrm>
          <a:prstGeom prst="rect">
            <a:avLst/>
          </a:prstGeom>
        </p:spPr>
      </p:pic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5C30515D-454D-417F-B2AB-067B4C294D3F}"/>
              </a:ext>
            </a:extLst>
          </p:cNvPr>
          <p:cNvSpPr txBox="1"/>
          <p:nvPr/>
        </p:nvSpPr>
        <p:spPr>
          <a:xfrm>
            <a:off x="644419" y="7120456"/>
            <a:ext cx="583011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 dirty="0">
                <a:latin typeface="Yu Gothic UI" panose="020B0500000000000000" pitchFamily="50" charset="-128"/>
                <a:ea typeface="Yu Gothic UI" panose="020B0500000000000000" pitchFamily="50" charset="-128"/>
                <a:cs typeface="Aharoni" panose="02010803020104030203" pitchFamily="2" charset="-79"/>
              </a:rPr>
              <a:t>出典：</a:t>
            </a:r>
            <a:r>
              <a:rPr lang="en-US" altLang="ja-JP" sz="900" dirty="0">
                <a:latin typeface="Yu Gothic UI" panose="020B0500000000000000" pitchFamily="50" charset="-128"/>
                <a:ea typeface="Yu Gothic UI" panose="020B0500000000000000" pitchFamily="50" charset="-128"/>
                <a:cs typeface="Aharoni" panose="02010803020104030203" pitchFamily="2" charset="-79"/>
              </a:rPr>
              <a:t>2012</a:t>
            </a:r>
            <a:r>
              <a:rPr lang="ja-JP" altLang="en-US" sz="900" dirty="0">
                <a:latin typeface="Yu Gothic UI" panose="020B0500000000000000" pitchFamily="50" charset="-128"/>
                <a:ea typeface="Yu Gothic UI" panose="020B0500000000000000" pitchFamily="50" charset="-128"/>
                <a:cs typeface="Aharoni" panose="02010803020104030203" pitchFamily="2" charset="-79"/>
              </a:rPr>
              <a:t>年度　未成年者の喫煙・飲酒状況に関する実態調査</a:t>
            </a:r>
          </a:p>
        </p:txBody>
      </p:sp>
    </p:spTree>
    <p:extLst>
      <p:ext uri="{BB962C8B-B14F-4D97-AF65-F5344CB8AC3E}">
        <p14:creationId xmlns:p14="http://schemas.microsoft.com/office/powerpoint/2010/main" val="21364783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19D51B34-DCA3-4922-A62D-01B4D4F5A08A}"/>
              </a:ext>
            </a:extLst>
          </p:cNvPr>
          <p:cNvGrpSpPr/>
          <p:nvPr/>
        </p:nvGrpSpPr>
        <p:grpSpPr>
          <a:xfrm>
            <a:off x="683170" y="525517"/>
            <a:ext cx="427497" cy="415776"/>
            <a:chOff x="683170" y="525517"/>
            <a:chExt cx="427497" cy="415776"/>
          </a:xfrm>
        </p:grpSpPr>
        <p:sp>
          <p:nvSpPr>
            <p:cNvPr id="6" name="四角形: 角を丸くする 5">
              <a:extLst>
                <a:ext uri="{FF2B5EF4-FFF2-40B4-BE49-F238E27FC236}">
                  <a16:creationId xmlns:a16="http://schemas.microsoft.com/office/drawing/2014/main" id="{D08AEAA6-8CD3-470C-8B36-D312ACCE48B8}"/>
                </a:ext>
              </a:extLst>
            </p:cNvPr>
            <p:cNvSpPr/>
            <p:nvPr/>
          </p:nvSpPr>
          <p:spPr>
            <a:xfrm>
              <a:off x="683170" y="525517"/>
              <a:ext cx="189187" cy="189186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四角形: 角を丸くする 6">
              <a:extLst>
                <a:ext uri="{FF2B5EF4-FFF2-40B4-BE49-F238E27FC236}">
                  <a16:creationId xmlns:a16="http://schemas.microsoft.com/office/drawing/2014/main" id="{3D7FFBDE-985E-428A-B87F-8FD8B91B7158}"/>
                </a:ext>
              </a:extLst>
            </p:cNvPr>
            <p:cNvSpPr/>
            <p:nvPr/>
          </p:nvSpPr>
          <p:spPr>
            <a:xfrm>
              <a:off x="921480" y="525517"/>
              <a:ext cx="189187" cy="189186"/>
            </a:xfrm>
            <a:prstGeom prst="round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四角形: 角を丸くする 7">
              <a:extLst>
                <a:ext uri="{FF2B5EF4-FFF2-40B4-BE49-F238E27FC236}">
                  <a16:creationId xmlns:a16="http://schemas.microsoft.com/office/drawing/2014/main" id="{D556DD8D-A2BB-495F-B691-5009049B0AAC}"/>
                </a:ext>
              </a:extLst>
            </p:cNvPr>
            <p:cNvSpPr/>
            <p:nvPr/>
          </p:nvSpPr>
          <p:spPr>
            <a:xfrm>
              <a:off x="921480" y="752107"/>
              <a:ext cx="189187" cy="189186"/>
            </a:xfrm>
            <a:prstGeom prst="round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四角形: 角を丸くする 8">
              <a:extLst>
                <a:ext uri="{FF2B5EF4-FFF2-40B4-BE49-F238E27FC236}">
                  <a16:creationId xmlns:a16="http://schemas.microsoft.com/office/drawing/2014/main" id="{FA571B87-7A9F-41EE-9BA4-964FD83460F1}"/>
                </a:ext>
              </a:extLst>
            </p:cNvPr>
            <p:cNvSpPr/>
            <p:nvPr/>
          </p:nvSpPr>
          <p:spPr>
            <a:xfrm>
              <a:off x="683170" y="752107"/>
              <a:ext cx="189187" cy="189186"/>
            </a:xfrm>
            <a:prstGeom prst="round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0" name="タイトル 1">
            <a:extLst>
              <a:ext uri="{FF2B5EF4-FFF2-40B4-BE49-F238E27FC236}">
                <a16:creationId xmlns:a16="http://schemas.microsoft.com/office/drawing/2014/main" id="{F561D7B8-C5AF-466F-BE14-5212573A1BFD}"/>
              </a:ext>
            </a:extLst>
          </p:cNvPr>
          <p:cNvSpPr txBox="1">
            <a:spLocks/>
          </p:cNvSpPr>
          <p:nvPr/>
        </p:nvSpPr>
        <p:spPr>
          <a:xfrm>
            <a:off x="1159790" y="443365"/>
            <a:ext cx="9071610" cy="6174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503972" rtl="0" eaLnBrk="1" latinLnBrk="0" hangingPunct="1">
              <a:spcBef>
                <a:spcPct val="0"/>
              </a:spcBef>
              <a:buNone/>
              <a:defRPr kumimoji="1"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36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妊娠中の胎児に悪影響を与えます</a:t>
            </a:r>
          </a:p>
        </p:txBody>
      </p:sp>
      <p:sp>
        <p:nvSpPr>
          <p:cNvPr id="11" name="コンテンツ プレースホルダー 2">
            <a:extLst>
              <a:ext uri="{FF2B5EF4-FFF2-40B4-BE49-F238E27FC236}">
                <a16:creationId xmlns:a16="http://schemas.microsoft.com/office/drawing/2014/main" id="{0F94AD62-35C8-4550-BE68-745DDB0A20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2017" y="1215485"/>
            <a:ext cx="10008644" cy="6122019"/>
          </a:xfrm>
        </p:spPr>
        <p:txBody>
          <a:bodyPr>
            <a:noAutofit/>
          </a:bodyPr>
          <a:lstStyle/>
          <a:p>
            <a:pPr>
              <a:spcBef>
                <a:spcPts val="1800"/>
              </a:spcBef>
              <a:buClr>
                <a:srgbClr val="FFC000"/>
              </a:buClr>
              <a:buSzPct val="80000"/>
              <a:buFont typeface="Wingdings" panose="05000000000000000000" pitchFamily="2" charset="2"/>
              <a:buChar char="l"/>
            </a:pPr>
            <a:r>
              <a:rPr kumimoji="1"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お腹の赤ちゃんも未成年者です。</a:t>
            </a:r>
            <a:endParaRPr kumimoji="1" lang="en-US" altLang="ja-JP" sz="2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>
              <a:spcBef>
                <a:spcPts val="1800"/>
              </a:spcBef>
              <a:buClr>
                <a:srgbClr val="FFC000"/>
              </a:buClr>
              <a:buSzPct val="80000"/>
              <a:buFont typeface="Wingdings" panose="05000000000000000000" pitchFamily="2" charset="2"/>
              <a:buChar char="l"/>
            </a:pP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妊娠中にお酒を飲むと、</a:t>
            </a:r>
            <a:br>
              <a:rPr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</a:b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胎盤を通じて直接アルコールが胎児の血液に入り、</a:t>
            </a:r>
            <a:br>
              <a:rPr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</a:b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胎児がお酒を飲まされたことになります。</a:t>
            </a:r>
            <a:endParaRPr lang="en-US" altLang="ja-JP" sz="2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>
              <a:spcBef>
                <a:spcPts val="1800"/>
              </a:spcBef>
              <a:buClr>
                <a:srgbClr val="FFC000"/>
              </a:buClr>
              <a:buSzPct val="80000"/>
              <a:buFont typeface="Wingdings" panose="05000000000000000000" pitchFamily="2" charset="2"/>
              <a:buChar char="l"/>
            </a:pP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妊娠中にアルコール類を摂取したことにより、</a:t>
            </a:r>
            <a:br>
              <a:rPr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</a:b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生まれてくる赤ちゃんが胎児性アルコール症候群</a:t>
            </a:r>
            <a:br>
              <a:rPr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</a:b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（ＦＡＳ）になることがあります。発育障害、知能障害、顔貌異常などの症状が表れるのが特徴です。</a:t>
            </a:r>
            <a:endParaRPr lang="en-US" altLang="ja-JP" sz="2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>
              <a:spcBef>
                <a:spcPts val="1800"/>
              </a:spcBef>
              <a:buClr>
                <a:srgbClr val="FFC000"/>
              </a:buClr>
              <a:buSzPct val="80000"/>
              <a:buFont typeface="Wingdings" panose="05000000000000000000" pitchFamily="2" charset="2"/>
              <a:buChar char="l"/>
            </a:pP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また、妊娠中の飲酒は、早産や流産、分娩異常の</a:t>
            </a:r>
            <a:br>
              <a:rPr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</a:b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原因となることもあります。</a:t>
            </a:r>
            <a:br>
              <a:rPr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</a:b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妊娠を意識した時点で、</a:t>
            </a:r>
            <a:br>
              <a:rPr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</a:b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お酒は飲まないようにしましょう。</a:t>
            </a:r>
            <a:endParaRPr kumimoji="1" lang="ja-JP" altLang="en-US" sz="2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811625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2C94CF48-D9EC-4BC6-AF3F-06CB238F5F5D}"/>
              </a:ext>
            </a:extLst>
          </p:cNvPr>
          <p:cNvGrpSpPr/>
          <p:nvPr/>
        </p:nvGrpSpPr>
        <p:grpSpPr>
          <a:xfrm>
            <a:off x="683170" y="525517"/>
            <a:ext cx="427497" cy="415776"/>
            <a:chOff x="683170" y="525517"/>
            <a:chExt cx="427497" cy="415776"/>
          </a:xfrm>
        </p:grpSpPr>
        <p:sp>
          <p:nvSpPr>
            <p:cNvPr id="6" name="四角形: 角を丸くする 5">
              <a:extLst>
                <a:ext uri="{FF2B5EF4-FFF2-40B4-BE49-F238E27FC236}">
                  <a16:creationId xmlns:a16="http://schemas.microsoft.com/office/drawing/2014/main" id="{93ABBA1B-FA59-4468-B818-CC44E33438C6}"/>
                </a:ext>
              </a:extLst>
            </p:cNvPr>
            <p:cNvSpPr/>
            <p:nvPr/>
          </p:nvSpPr>
          <p:spPr>
            <a:xfrm>
              <a:off x="683170" y="525517"/>
              <a:ext cx="189187" cy="189186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四角形: 角を丸くする 6">
              <a:extLst>
                <a:ext uri="{FF2B5EF4-FFF2-40B4-BE49-F238E27FC236}">
                  <a16:creationId xmlns:a16="http://schemas.microsoft.com/office/drawing/2014/main" id="{CE1DC92B-1B70-42DB-A716-5B8ACB0543B2}"/>
                </a:ext>
              </a:extLst>
            </p:cNvPr>
            <p:cNvSpPr/>
            <p:nvPr/>
          </p:nvSpPr>
          <p:spPr>
            <a:xfrm>
              <a:off x="921480" y="525517"/>
              <a:ext cx="189187" cy="189186"/>
            </a:xfrm>
            <a:prstGeom prst="round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四角形: 角を丸くする 7">
              <a:extLst>
                <a:ext uri="{FF2B5EF4-FFF2-40B4-BE49-F238E27FC236}">
                  <a16:creationId xmlns:a16="http://schemas.microsoft.com/office/drawing/2014/main" id="{1CFA1D96-8C3F-4EEC-9FBA-B1FC43A99D8F}"/>
                </a:ext>
              </a:extLst>
            </p:cNvPr>
            <p:cNvSpPr/>
            <p:nvPr/>
          </p:nvSpPr>
          <p:spPr>
            <a:xfrm>
              <a:off x="921480" y="752107"/>
              <a:ext cx="189187" cy="189186"/>
            </a:xfrm>
            <a:prstGeom prst="round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四角形: 角を丸くする 8">
              <a:extLst>
                <a:ext uri="{FF2B5EF4-FFF2-40B4-BE49-F238E27FC236}">
                  <a16:creationId xmlns:a16="http://schemas.microsoft.com/office/drawing/2014/main" id="{D1484261-C4F0-4C36-B612-2A3027FE78DF}"/>
                </a:ext>
              </a:extLst>
            </p:cNvPr>
            <p:cNvSpPr/>
            <p:nvPr/>
          </p:nvSpPr>
          <p:spPr>
            <a:xfrm>
              <a:off x="683170" y="752107"/>
              <a:ext cx="189187" cy="189186"/>
            </a:xfrm>
            <a:prstGeom prst="round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0" name="タイトル 1">
            <a:extLst>
              <a:ext uri="{FF2B5EF4-FFF2-40B4-BE49-F238E27FC236}">
                <a16:creationId xmlns:a16="http://schemas.microsoft.com/office/drawing/2014/main" id="{E52FFB78-1EB5-4F88-860F-20398283D421}"/>
              </a:ext>
            </a:extLst>
          </p:cNvPr>
          <p:cNvSpPr txBox="1">
            <a:spLocks/>
          </p:cNvSpPr>
          <p:nvPr/>
        </p:nvSpPr>
        <p:spPr>
          <a:xfrm>
            <a:off x="1159790" y="443365"/>
            <a:ext cx="9071610" cy="6174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503972" rtl="0" eaLnBrk="1" latinLnBrk="0" hangingPunct="1">
              <a:spcBef>
                <a:spcPct val="0"/>
              </a:spcBef>
              <a:buNone/>
              <a:defRPr kumimoji="1"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36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胎児性アルコール症候群（</a:t>
            </a:r>
            <a:r>
              <a:rPr lang="en-US" altLang="ja-JP" sz="36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FAS</a:t>
            </a:r>
            <a:r>
              <a:rPr lang="ja-JP" altLang="en-US" sz="36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）</a:t>
            </a: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247B589B-1E15-437B-BC3B-98F74C3FF9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1381"/>
          <a:stretch/>
        </p:blipFill>
        <p:spPr>
          <a:xfrm>
            <a:off x="683170" y="1505020"/>
            <a:ext cx="8886683" cy="5388846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1B425720-4A04-41CB-B9A3-DF1FF1DB49F6}"/>
              </a:ext>
            </a:extLst>
          </p:cNvPr>
          <p:cNvSpPr txBox="1"/>
          <p:nvPr/>
        </p:nvSpPr>
        <p:spPr>
          <a:xfrm>
            <a:off x="644419" y="7120456"/>
            <a:ext cx="583011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 dirty="0">
                <a:latin typeface="Yu Gothic UI" panose="020B0500000000000000" pitchFamily="50" charset="-128"/>
                <a:ea typeface="Yu Gothic UI" panose="020B0500000000000000" pitchFamily="50" charset="-128"/>
                <a:cs typeface="Aharoni" panose="02010803020104030203" pitchFamily="2" charset="-79"/>
              </a:rPr>
              <a:t>独立行政法人 国立病院機構 久里浜医療センター  教育・情報部長　真栄里 仁</a:t>
            </a:r>
          </a:p>
        </p:txBody>
      </p:sp>
    </p:spTree>
    <p:extLst>
      <p:ext uri="{BB962C8B-B14F-4D97-AF65-F5344CB8AC3E}">
        <p14:creationId xmlns:p14="http://schemas.microsoft.com/office/powerpoint/2010/main" val="12248831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222DD843-0B7E-4741-BCCD-700F34514A28}"/>
              </a:ext>
            </a:extLst>
          </p:cNvPr>
          <p:cNvSpPr/>
          <p:nvPr/>
        </p:nvSpPr>
        <p:spPr>
          <a:xfrm>
            <a:off x="5975792" y="1895707"/>
            <a:ext cx="4604510" cy="3791415"/>
          </a:xfrm>
          <a:prstGeom prst="roundRect">
            <a:avLst>
              <a:gd name="adj" fmla="val 467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159790" y="443365"/>
            <a:ext cx="9071610" cy="617483"/>
          </a:xfrm>
        </p:spPr>
        <p:txBody>
          <a:bodyPr>
            <a:noAutofit/>
          </a:bodyPr>
          <a:lstStyle/>
          <a:p>
            <a:pPr algn="l"/>
            <a:r>
              <a:rPr lang="ja-JP" altLang="en-US" sz="36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お酒に「強い」、「弱い」は遺伝で決まる</a:t>
            </a:r>
            <a:endParaRPr kumimoji="1" lang="ja-JP" altLang="en-US" sz="36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62D82EAE-7CF3-496A-93C6-A01008324074}"/>
              </a:ext>
            </a:extLst>
          </p:cNvPr>
          <p:cNvGrpSpPr/>
          <p:nvPr/>
        </p:nvGrpSpPr>
        <p:grpSpPr>
          <a:xfrm>
            <a:off x="683170" y="525517"/>
            <a:ext cx="427497" cy="415776"/>
            <a:chOff x="683170" y="525517"/>
            <a:chExt cx="427497" cy="415776"/>
          </a:xfrm>
        </p:grpSpPr>
        <p:sp>
          <p:nvSpPr>
            <p:cNvPr id="6" name="四角形: 角を丸くする 5">
              <a:extLst>
                <a:ext uri="{FF2B5EF4-FFF2-40B4-BE49-F238E27FC236}">
                  <a16:creationId xmlns:a16="http://schemas.microsoft.com/office/drawing/2014/main" id="{EED55A0A-8942-47A9-8239-2F9A9CA630FA}"/>
                </a:ext>
              </a:extLst>
            </p:cNvPr>
            <p:cNvSpPr/>
            <p:nvPr/>
          </p:nvSpPr>
          <p:spPr>
            <a:xfrm>
              <a:off x="683170" y="525517"/>
              <a:ext cx="189187" cy="189186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四角形: 角を丸くする 6">
              <a:extLst>
                <a:ext uri="{FF2B5EF4-FFF2-40B4-BE49-F238E27FC236}">
                  <a16:creationId xmlns:a16="http://schemas.microsoft.com/office/drawing/2014/main" id="{B16A9EC6-974F-4BEE-95CD-B96A5622A576}"/>
                </a:ext>
              </a:extLst>
            </p:cNvPr>
            <p:cNvSpPr/>
            <p:nvPr/>
          </p:nvSpPr>
          <p:spPr>
            <a:xfrm>
              <a:off x="921480" y="525517"/>
              <a:ext cx="189187" cy="189186"/>
            </a:xfrm>
            <a:prstGeom prst="round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四角形: 角を丸くする 7">
              <a:extLst>
                <a:ext uri="{FF2B5EF4-FFF2-40B4-BE49-F238E27FC236}">
                  <a16:creationId xmlns:a16="http://schemas.microsoft.com/office/drawing/2014/main" id="{44A5AB48-AE5A-45BF-A150-556B55834081}"/>
                </a:ext>
              </a:extLst>
            </p:cNvPr>
            <p:cNvSpPr/>
            <p:nvPr/>
          </p:nvSpPr>
          <p:spPr>
            <a:xfrm>
              <a:off x="921480" y="752107"/>
              <a:ext cx="189187" cy="189186"/>
            </a:xfrm>
            <a:prstGeom prst="round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四角形: 角を丸くする 8">
              <a:extLst>
                <a:ext uri="{FF2B5EF4-FFF2-40B4-BE49-F238E27FC236}">
                  <a16:creationId xmlns:a16="http://schemas.microsoft.com/office/drawing/2014/main" id="{7BAA5B0F-DDB6-48B4-B302-69EDA7A49663}"/>
                </a:ext>
              </a:extLst>
            </p:cNvPr>
            <p:cNvSpPr/>
            <p:nvPr/>
          </p:nvSpPr>
          <p:spPr>
            <a:xfrm>
              <a:off x="683170" y="752107"/>
              <a:ext cx="189187" cy="189186"/>
            </a:xfrm>
            <a:prstGeom prst="round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2" name="object 15">
            <a:extLst>
              <a:ext uri="{FF2B5EF4-FFF2-40B4-BE49-F238E27FC236}">
                <a16:creationId xmlns:a16="http://schemas.microsoft.com/office/drawing/2014/main" id="{DC44735F-C1AA-49DF-87C1-6D614EEE1214}"/>
              </a:ext>
            </a:extLst>
          </p:cNvPr>
          <p:cNvSpPr/>
          <p:nvPr/>
        </p:nvSpPr>
        <p:spPr>
          <a:xfrm>
            <a:off x="6218768" y="2526548"/>
            <a:ext cx="4149051" cy="280104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374CF9E7-F26B-424D-921A-7FF451E18681}"/>
              </a:ext>
            </a:extLst>
          </p:cNvPr>
          <p:cNvSpPr/>
          <p:nvPr/>
        </p:nvSpPr>
        <p:spPr>
          <a:xfrm>
            <a:off x="7391564" y="3098481"/>
            <a:ext cx="9239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ja-JP" altLang="en-US" sz="1200" b="1" dirty="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中国人</a:t>
            </a:r>
            <a:endParaRPr lang="en-US" altLang="ja-JP" sz="1200" b="1" dirty="0">
              <a:solidFill>
                <a:prstClr val="black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lvl="0" algn="ctr"/>
            <a:r>
              <a:rPr lang="ja-JP" altLang="ja-JP" sz="1200" b="1" dirty="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4</a:t>
            </a:r>
            <a:r>
              <a:rPr lang="en-US" altLang="ja-JP" sz="1200" b="1" dirty="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1</a:t>
            </a:r>
            <a:r>
              <a:rPr lang="ja-JP" altLang="en-US" sz="1200" b="1" dirty="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％</a:t>
            </a: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F0B46431-E8D9-4F0F-ADEB-15F191FA00E4}"/>
              </a:ext>
            </a:extLst>
          </p:cNvPr>
          <p:cNvSpPr/>
          <p:nvPr/>
        </p:nvSpPr>
        <p:spPr>
          <a:xfrm>
            <a:off x="540535" y="1333054"/>
            <a:ext cx="525392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1200"/>
              </a:spcBef>
              <a:buClr>
                <a:srgbClr val="FFC000"/>
              </a:buClr>
              <a:buSzPct val="80000"/>
              <a:buFont typeface="Wingdings" panose="05000000000000000000" pitchFamily="2" charset="2"/>
              <a:buChar char="l"/>
            </a:pPr>
            <a:r>
              <a:rPr lang="ja-JP" altLang="en-US" sz="2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お酒に強いか弱いかは、</a:t>
            </a:r>
            <a:br>
              <a:rPr lang="en-US" altLang="ja-JP" sz="2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</a:br>
            <a:r>
              <a:rPr lang="ja-JP" altLang="en-US" sz="2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遺伝的体質が深く関係しています。</a:t>
            </a:r>
            <a:endParaRPr lang="en-US" altLang="ja-JP" sz="24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342900" indent="-342900">
              <a:spcBef>
                <a:spcPts val="1200"/>
              </a:spcBef>
              <a:buClr>
                <a:srgbClr val="FFC000"/>
              </a:buClr>
              <a:buSzPct val="80000"/>
              <a:buFont typeface="Wingdings" panose="05000000000000000000" pitchFamily="2" charset="2"/>
              <a:buChar char="l"/>
            </a:pPr>
            <a:r>
              <a:rPr lang="ja-JP" altLang="en-US" sz="2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アルコールは、飲むと毒性のある「アセトアルデヒド」に分解され、顔が赤くなったり、頭痛や吐き気などの症状を引き起こします。</a:t>
            </a:r>
            <a:endParaRPr lang="en-US" altLang="ja-JP" sz="24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342900" indent="-342900">
              <a:spcBef>
                <a:spcPts val="1200"/>
              </a:spcBef>
              <a:buClr>
                <a:srgbClr val="FFC000"/>
              </a:buClr>
              <a:buSzPct val="80000"/>
              <a:buFont typeface="Wingdings" panose="05000000000000000000" pitchFamily="2" charset="2"/>
              <a:buChar char="l"/>
            </a:pPr>
            <a:r>
              <a:rPr lang="ja-JP" altLang="en-US" sz="2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このアセトアルデヒドを分解する酵素（</a:t>
            </a:r>
            <a:r>
              <a:rPr lang="en-US" altLang="ja-JP" sz="2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ALDH2</a:t>
            </a:r>
            <a:r>
              <a:rPr lang="ja-JP" altLang="en-US" sz="2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）の働きが、</a:t>
            </a:r>
            <a:br>
              <a:rPr lang="en-US" altLang="ja-JP" sz="2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</a:br>
            <a:r>
              <a:rPr lang="ja-JP" altLang="en-US" sz="2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人種によって異なるのです。</a:t>
            </a:r>
          </a:p>
          <a:p>
            <a:pPr marL="342900" indent="-342900">
              <a:spcBef>
                <a:spcPts val="1200"/>
              </a:spcBef>
              <a:buClr>
                <a:srgbClr val="FFC000"/>
              </a:buClr>
              <a:buSzPct val="80000"/>
              <a:buFont typeface="Wingdings" panose="05000000000000000000" pitchFamily="2" charset="2"/>
              <a:buChar char="l"/>
            </a:pPr>
            <a:r>
              <a:rPr lang="ja-JP" altLang="en-US" sz="2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日本人をはじめ、モンゴロイド（ 蒙古系人種）の約</a:t>
            </a:r>
            <a:r>
              <a:rPr lang="en-US" altLang="ja-JP" sz="2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4 4</a:t>
            </a:r>
            <a:r>
              <a:rPr lang="ja-JP" altLang="en-US" sz="2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％は、</a:t>
            </a:r>
            <a:r>
              <a:rPr lang="en-US" altLang="ja-JP" sz="2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ALDH2</a:t>
            </a:r>
            <a:r>
              <a:rPr lang="ja-JP" altLang="en-US" sz="2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の働きが弱いか、まったく働かないといわれています。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645451A-1CCB-43EB-ABF7-53DBB8FF26ED}"/>
              </a:ext>
            </a:extLst>
          </p:cNvPr>
          <p:cNvSpPr txBox="1"/>
          <p:nvPr/>
        </p:nvSpPr>
        <p:spPr>
          <a:xfrm>
            <a:off x="8993458" y="3478767"/>
            <a:ext cx="12618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アメリカ先住民</a:t>
            </a:r>
            <a:endParaRPr kumimoji="1" lang="en-US" altLang="ja-JP" sz="12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lang="ja-JP" altLang="en-US" sz="12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　　０</a:t>
            </a:r>
            <a:r>
              <a:rPr lang="en-US" altLang="ja-JP" sz="12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〜</a:t>
            </a:r>
            <a:r>
              <a:rPr lang="ja-JP" altLang="en-US" sz="12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４％</a:t>
            </a:r>
            <a:endParaRPr kumimoji="1" lang="ja-JP" altLang="en-US" sz="12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1C5900DC-B068-4956-97B5-72857AE7AB2D}"/>
              </a:ext>
            </a:extLst>
          </p:cNvPr>
          <p:cNvSpPr txBox="1"/>
          <p:nvPr/>
        </p:nvSpPr>
        <p:spPr>
          <a:xfrm>
            <a:off x="7958412" y="3709600"/>
            <a:ext cx="922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日本人</a:t>
            </a:r>
            <a:endParaRPr kumimoji="1" lang="en-US" altLang="ja-JP" sz="12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lang="ja-JP" altLang="en-US" sz="12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　</a:t>
            </a:r>
            <a:r>
              <a:rPr lang="ja-JP" altLang="ja-JP" sz="12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4</a:t>
            </a:r>
            <a:r>
              <a:rPr lang="en-US" altLang="ja-JP" sz="12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4</a:t>
            </a:r>
            <a:r>
              <a:rPr lang="ja-JP" altLang="en-US" sz="12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％</a:t>
            </a:r>
            <a:endParaRPr kumimoji="1" lang="ja-JP" altLang="en-US" sz="12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54DDEF54-9915-4535-BC24-71C3DD0D5EE5}"/>
              </a:ext>
            </a:extLst>
          </p:cNvPr>
          <p:cNvSpPr txBox="1"/>
          <p:nvPr/>
        </p:nvSpPr>
        <p:spPr>
          <a:xfrm>
            <a:off x="7290409" y="3875689"/>
            <a:ext cx="6623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12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タイ人</a:t>
            </a:r>
            <a:endParaRPr lang="en-US" altLang="ja-JP" sz="12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ctr"/>
            <a:r>
              <a:rPr kumimoji="1" lang="ja-JP" altLang="en-US" sz="12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　</a:t>
            </a:r>
            <a:r>
              <a:rPr kumimoji="1" lang="ja-JP" altLang="ja-JP" sz="12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1</a:t>
            </a:r>
            <a:r>
              <a:rPr kumimoji="1" lang="en-US" altLang="ja-JP" sz="12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0</a:t>
            </a:r>
            <a:r>
              <a:rPr kumimoji="1" lang="ja-JP" altLang="en-US" sz="12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％</a:t>
            </a:r>
            <a:endParaRPr kumimoji="1" lang="en-US" altLang="ja-JP" sz="12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5CF96415-C5DC-4499-A92B-7C1FAC79599B}"/>
              </a:ext>
            </a:extLst>
          </p:cNvPr>
          <p:cNvSpPr txBox="1"/>
          <p:nvPr/>
        </p:nvSpPr>
        <p:spPr>
          <a:xfrm>
            <a:off x="7728774" y="4232260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フィリピン人</a:t>
            </a:r>
            <a:endParaRPr kumimoji="1" lang="en-US" altLang="ja-JP" sz="12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lang="ja-JP" altLang="en-US" sz="12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　　</a:t>
            </a:r>
            <a:r>
              <a:rPr lang="ja-JP" altLang="ja-JP" sz="12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1</a:t>
            </a:r>
            <a:r>
              <a:rPr lang="en-US" altLang="ja-JP" sz="12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3</a:t>
            </a:r>
            <a:r>
              <a:rPr lang="ja-JP" altLang="en-US" sz="12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％</a:t>
            </a:r>
            <a:endParaRPr kumimoji="1" lang="ja-JP" altLang="en-US" sz="12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8F4CE7CE-9624-4D98-9890-10BBB19600ED}"/>
              </a:ext>
            </a:extLst>
          </p:cNvPr>
          <p:cNvSpPr/>
          <p:nvPr/>
        </p:nvSpPr>
        <p:spPr>
          <a:xfrm>
            <a:off x="5975792" y="2126845"/>
            <a:ext cx="47160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1800" b="1" dirty="0">
                <a:solidFill>
                  <a:srgbClr val="008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「</a:t>
            </a:r>
            <a:r>
              <a:rPr lang="en-US" altLang="ja-JP" sz="1800" b="1" dirty="0">
                <a:solidFill>
                  <a:srgbClr val="008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ALDH2</a:t>
            </a:r>
            <a:r>
              <a:rPr lang="ja-JP" altLang="en-US" sz="1800" b="1" dirty="0">
                <a:solidFill>
                  <a:srgbClr val="008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」低活性型の割合</a:t>
            </a:r>
            <a:r>
              <a:rPr lang="ja-JP" altLang="en-US" sz="1400" b="1" dirty="0">
                <a:solidFill>
                  <a:srgbClr val="008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（不活性型を含む）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D70DBFAD-21B7-435E-9741-B8B801637B57}"/>
              </a:ext>
            </a:extLst>
          </p:cNvPr>
          <p:cNvSpPr txBox="1"/>
          <p:nvPr/>
        </p:nvSpPr>
        <p:spPr>
          <a:xfrm>
            <a:off x="644419" y="7120456"/>
            <a:ext cx="583011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 dirty="0">
                <a:latin typeface="Yu Gothic UI" panose="020B0500000000000000" pitchFamily="50" charset="-128"/>
                <a:ea typeface="Yu Gothic UI" panose="020B0500000000000000" pitchFamily="50" charset="-128"/>
                <a:cs typeface="Aharoni" panose="02010803020104030203" pitchFamily="2" charset="-79"/>
              </a:rPr>
              <a:t>出典：原田勝二（元筑波大）「神経精神薬理 </a:t>
            </a:r>
            <a:r>
              <a:rPr lang="en-US" altLang="ja-JP" sz="900" dirty="0">
                <a:latin typeface="Yu Gothic UI" panose="020B0500000000000000" pitchFamily="50" charset="-128"/>
                <a:ea typeface="Yu Gothic UI" panose="020B0500000000000000" pitchFamily="50" charset="-128"/>
                <a:cs typeface="Aharoni" panose="02010803020104030203" pitchFamily="2" charset="-79"/>
              </a:rPr>
              <a:t>6,NO.10,681</a:t>
            </a:r>
            <a:r>
              <a:rPr lang="ja-JP" altLang="en-US" sz="900" dirty="0">
                <a:latin typeface="Yu Gothic UI" panose="020B0500000000000000" pitchFamily="50" charset="-128"/>
                <a:ea typeface="Yu Gothic UI" panose="020B0500000000000000" pitchFamily="50" charset="-128"/>
                <a:cs typeface="Aharoni" panose="02010803020104030203" pitchFamily="2" charset="-79"/>
              </a:rPr>
              <a:t>」（</a:t>
            </a:r>
            <a:r>
              <a:rPr lang="en-US" altLang="ja-JP" sz="900" dirty="0">
                <a:latin typeface="Yu Gothic UI" panose="020B0500000000000000" pitchFamily="50" charset="-128"/>
                <a:ea typeface="Yu Gothic UI" panose="020B0500000000000000" pitchFamily="50" charset="-128"/>
                <a:cs typeface="Aharoni" panose="02010803020104030203" pitchFamily="2" charset="-79"/>
              </a:rPr>
              <a:t>1984</a:t>
            </a:r>
            <a:r>
              <a:rPr lang="ja-JP" altLang="en-US" sz="900" dirty="0">
                <a:latin typeface="Yu Gothic UI" panose="020B0500000000000000" pitchFamily="50" charset="-128"/>
                <a:ea typeface="Yu Gothic UI" panose="020B0500000000000000" pitchFamily="50" charset="-128"/>
                <a:cs typeface="Aharoni" panose="02010803020104030203" pitchFamily="2" charset="-79"/>
              </a:rPr>
              <a:t>）より改変</a:t>
            </a:r>
            <a:endParaRPr lang="en-US" altLang="ja-JP" sz="900" dirty="0">
              <a:latin typeface="Yu Gothic UI" panose="020B0500000000000000" pitchFamily="50" charset="-128"/>
              <a:ea typeface="Yu Gothic UI" panose="020B0500000000000000" pitchFamily="50" charset="-128"/>
              <a:cs typeface="Aharoni" panose="02010803020104030203" pitchFamily="2" charset="-79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7CBF91B7-C1BD-4F49-A7D8-14AC47458C4A}"/>
              </a:ext>
            </a:extLst>
          </p:cNvPr>
          <p:cNvSpPr txBox="1"/>
          <p:nvPr/>
        </p:nvSpPr>
        <p:spPr>
          <a:xfrm>
            <a:off x="5975792" y="334754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12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ヨーロッパ系白人</a:t>
            </a:r>
            <a:endParaRPr lang="en-US" altLang="ja-JP" sz="12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ctr"/>
            <a:r>
              <a:rPr kumimoji="1" lang="ja-JP" altLang="en-US" sz="12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０％</a:t>
            </a:r>
            <a:endParaRPr kumimoji="1" lang="en-US" altLang="ja-JP" sz="12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881717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FDCC955D-D057-4BD4-AF38-736A7C32F2E3}"/>
              </a:ext>
            </a:extLst>
          </p:cNvPr>
          <p:cNvGrpSpPr/>
          <p:nvPr/>
        </p:nvGrpSpPr>
        <p:grpSpPr>
          <a:xfrm>
            <a:off x="683170" y="525517"/>
            <a:ext cx="427497" cy="415776"/>
            <a:chOff x="683170" y="525517"/>
            <a:chExt cx="427497" cy="415776"/>
          </a:xfrm>
        </p:grpSpPr>
        <p:sp>
          <p:nvSpPr>
            <p:cNvPr id="4" name="四角形: 角を丸くする 3">
              <a:extLst>
                <a:ext uri="{FF2B5EF4-FFF2-40B4-BE49-F238E27FC236}">
                  <a16:creationId xmlns:a16="http://schemas.microsoft.com/office/drawing/2014/main" id="{D023BC2D-3356-4A68-996D-26872E387C5A}"/>
                </a:ext>
              </a:extLst>
            </p:cNvPr>
            <p:cNvSpPr/>
            <p:nvPr/>
          </p:nvSpPr>
          <p:spPr>
            <a:xfrm>
              <a:off x="683170" y="525517"/>
              <a:ext cx="189187" cy="189186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四角形: 角を丸くする 4">
              <a:extLst>
                <a:ext uri="{FF2B5EF4-FFF2-40B4-BE49-F238E27FC236}">
                  <a16:creationId xmlns:a16="http://schemas.microsoft.com/office/drawing/2014/main" id="{E5BB3384-131B-45DB-B085-F398B284E390}"/>
                </a:ext>
              </a:extLst>
            </p:cNvPr>
            <p:cNvSpPr/>
            <p:nvPr/>
          </p:nvSpPr>
          <p:spPr>
            <a:xfrm>
              <a:off x="921480" y="525517"/>
              <a:ext cx="189187" cy="189186"/>
            </a:xfrm>
            <a:prstGeom prst="round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四角形: 角を丸くする 5">
              <a:extLst>
                <a:ext uri="{FF2B5EF4-FFF2-40B4-BE49-F238E27FC236}">
                  <a16:creationId xmlns:a16="http://schemas.microsoft.com/office/drawing/2014/main" id="{F0C08D20-F435-411F-8E25-6C235B1BAD77}"/>
                </a:ext>
              </a:extLst>
            </p:cNvPr>
            <p:cNvSpPr/>
            <p:nvPr/>
          </p:nvSpPr>
          <p:spPr>
            <a:xfrm>
              <a:off x="921480" y="752107"/>
              <a:ext cx="189187" cy="189186"/>
            </a:xfrm>
            <a:prstGeom prst="round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四角形: 角を丸くする 6">
              <a:extLst>
                <a:ext uri="{FF2B5EF4-FFF2-40B4-BE49-F238E27FC236}">
                  <a16:creationId xmlns:a16="http://schemas.microsoft.com/office/drawing/2014/main" id="{2EC76A35-71DA-4A89-AB06-7F8BFD380148}"/>
                </a:ext>
              </a:extLst>
            </p:cNvPr>
            <p:cNvSpPr/>
            <p:nvPr/>
          </p:nvSpPr>
          <p:spPr>
            <a:xfrm>
              <a:off x="683170" y="752107"/>
              <a:ext cx="189187" cy="189186"/>
            </a:xfrm>
            <a:prstGeom prst="round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8" name="タイトル 1">
            <a:extLst>
              <a:ext uri="{FF2B5EF4-FFF2-40B4-BE49-F238E27FC236}">
                <a16:creationId xmlns:a16="http://schemas.microsoft.com/office/drawing/2014/main" id="{2F488983-6E81-43C2-8688-472B9947C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9790" y="443365"/>
            <a:ext cx="9071610" cy="617483"/>
          </a:xfrm>
        </p:spPr>
        <p:txBody>
          <a:bodyPr>
            <a:noAutofit/>
          </a:bodyPr>
          <a:lstStyle/>
          <a:p>
            <a:pPr algn="l"/>
            <a:r>
              <a:rPr lang="ja-JP" altLang="en-US" sz="36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危険な行動をとってしまう</a:t>
            </a:r>
            <a:endParaRPr kumimoji="1" lang="ja-JP" altLang="en-US" sz="36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664CD841-66F3-4EBE-A41E-74646343D602}"/>
              </a:ext>
            </a:extLst>
          </p:cNvPr>
          <p:cNvGrpSpPr/>
          <p:nvPr/>
        </p:nvGrpSpPr>
        <p:grpSpPr>
          <a:xfrm>
            <a:off x="535259" y="1488688"/>
            <a:ext cx="9484694" cy="4990171"/>
            <a:chOff x="535259" y="1488688"/>
            <a:chExt cx="9484694" cy="4990171"/>
          </a:xfrm>
        </p:grpSpPr>
        <p:grpSp>
          <p:nvGrpSpPr>
            <p:cNvPr id="9" name="グループ化 8">
              <a:extLst>
                <a:ext uri="{FF2B5EF4-FFF2-40B4-BE49-F238E27FC236}">
                  <a16:creationId xmlns:a16="http://schemas.microsoft.com/office/drawing/2014/main" id="{266F8857-4CF7-4481-89D2-FB0335C6A442}"/>
                </a:ext>
              </a:extLst>
            </p:cNvPr>
            <p:cNvGrpSpPr/>
            <p:nvPr/>
          </p:nvGrpSpPr>
          <p:grpSpPr>
            <a:xfrm>
              <a:off x="535259" y="1572322"/>
              <a:ext cx="9484694" cy="4906537"/>
              <a:chOff x="535259" y="1572322"/>
              <a:chExt cx="9484694" cy="4906537"/>
            </a:xfrm>
          </p:grpSpPr>
          <p:pic>
            <p:nvPicPr>
              <p:cNvPr id="15" name="図 14">
                <a:extLst>
                  <a:ext uri="{FF2B5EF4-FFF2-40B4-BE49-F238E27FC236}">
                    <a16:creationId xmlns:a16="http://schemas.microsoft.com/office/drawing/2014/main" id="{E0609F89-359D-4B54-96F9-8BCECF62F49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13268" t="9831" r="9147" b="6873"/>
              <a:stretch/>
            </p:blipFill>
            <p:spPr>
              <a:xfrm>
                <a:off x="872357" y="1784195"/>
                <a:ext cx="9147596" cy="4694664"/>
              </a:xfrm>
              <a:prstGeom prst="rect">
                <a:avLst/>
              </a:prstGeom>
            </p:spPr>
          </p:pic>
          <p:sp>
            <p:nvSpPr>
              <p:cNvPr id="2" name="正方形/長方形 1">
                <a:extLst>
                  <a:ext uri="{FF2B5EF4-FFF2-40B4-BE49-F238E27FC236}">
                    <a16:creationId xmlns:a16="http://schemas.microsoft.com/office/drawing/2014/main" id="{675A6D1F-003F-4621-8AF7-7F8E028CDF8A}"/>
                  </a:ext>
                </a:extLst>
              </p:cNvPr>
              <p:cNvSpPr/>
              <p:nvPr/>
            </p:nvSpPr>
            <p:spPr>
              <a:xfrm>
                <a:off x="535259" y="1572322"/>
                <a:ext cx="3423424" cy="160577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0" name="正方形/長方形 9">
              <a:extLst>
                <a:ext uri="{FF2B5EF4-FFF2-40B4-BE49-F238E27FC236}">
                  <a16:creationId xmlns:a16="http://schemas.microsoft.com/office/drawing/2014/main" id="{6740F558-EFB1-4BC1-96EB-8CACC5CFA1B8}"/>
                </a:ext>
              </a:extLst>
            </p:cNvPr>
            <p:cNvSpPr/>
            <p:nvPr/>
          </p:nvSpPr>
          <p:spPr>
            <a:xfrm>
              <a:off x="3769112" y="1784195"/>
              <a:ext cx="526669" cy="3791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正方形/長方形 11">
              <a:extLst>
                <a:ext uri="{FF2B5EF4-FFF2-40B4-BE49-F238E27FC236}">
                  <a16:creationId xmlns:a16="http://schemas.microsoft.com/office/drawing/2014/main" id="{03AF7A32-8180-40B9-BCC9-E3B559231CBB}"/>
                </a:ext>
              </a:extLst>
            </p:cNvPr>
            <p:cNvSpPr/>
            <p:nvPr/>
          </p:nvSpPr>
          <p:spPr>
            <a:xfrm>
              <a:off x="4295781" y="1488688"/>
              <a:ext cx="526669" cy="3791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2670492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06EE2425-35A7-47C0-8D13-B08AFE70F93C}"/>
              </a:ext>
            </a:extLst>
          </p:cNvPr>
          <p:cNvGrpSpPr/>
          <p:nvPr/>
        </p:nvGrpSpPr>
        <p:grpSpPr>
          <a:xfrm>
            <a:off x="683170" y="525517"/>
            <a:ext cx="427497" cy="415776"/>
            <a:chOff x="683170" y="525517"/>
            <a:chExt cx="427497" cy="415776"/>
          </a:xfrm>
        </p:grpSpPr>
        <p:sp>
          <p:nvSpPr>
            <p:cNvPr id="8" name="四角形: 角を丸くする 7">
              <a:extLst>
                <a:ext uri="{FF2B5EF4-FFF2-40B4-BE49-F238E27FC236}">
                  <a16:creationId xmlns:a16="http://schemas.microsoft.com/office/drawing/2014/main" id="{1F822DA9-AEE3-4204-B60B-5E5A8F60BC16}"/>
                </a:ext>
              </a:extLst>
            </p:cNvPr>
            <p:cNvSpPr/>
            <p:nvPr/>
          </p:nvSpPr>
          <p:spPr>
            <a:xfrm>
              <a:off x="683170" y="525517"/>
              <a:ext cx="189187" cy="189186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四角形: 角を丸くする 8">
              <a:extLst>
                <a:ext uri="{FF2B5EF4-FFF2-40B4-BE49-F238E27FC236}">
                  <a16:creationId xmlns:a16="http://schemas.microsoft.com/office/drawing/2014/main" id="{DBCCF231-B719-4391-A24C-A72372B94F6B}"/>
                </a:ext>
              </a:extLst>
            </p:cNvPr>
            <p:cNvSpPr/>
            <p:nvPr/>
          </p:nvSpPr>
          <p:spPr>
            <a:xfrm>
              <a:off x="921480" y="525517"/>
              <a:ext cx="189187" cy="189186"/>
            </a:xfrm>
            <a:prstGeom prst="round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四角形: 角を丸くする 9">
              <a:extLst>
                <a:ext uri="{FF2B5EF4-FFF2-40B4-BE49-F238E27FC236}">
                  <a16:creationId xmlns:a16="http://schemas.microsoft.com/office/drawing/2014/main" id="{709BE4EE-E3C5-4203-82ED-5D43097B54E6}"/>
                </a:ext>
              </a:extLst>
            </p:cNvPr>
            <p:cNvSpPr/>
            <p:nvPr/>
          </p:nvSpPr>
          <p:spPr>
            <a:xfrm>
              <a:off x="921480" y="752107"/>
              <a:ext cx="189187" cy="189186"/>
            </a:xfrm>
            <a:prstGeom prst="round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四角形: 角を丸くする 10">
              <a:extLst>
                <a:ext uri="{FF2B5EF4-FFF2-40B4-BE49-F238E27FC236}">
                  <a16:creationId xmlns:a16="http://schemas.microsoft.com/office/drawing/2014/main" id="{272EBA00-4324-4CA6-A849-CE6291AD3B40}"/>
                </a:ext>
              </a:extLst>
            </p:cNvPr>
            <p:cNvSpPr/>
            <p:nvPr/>
          </p:nvSpPr>
          <p:spPr>
            <a:xfrm>
              <a:off x="683170" y="752107"/>
              <a:ext cx="189187" cy="189186"/>
            </a:xfrm>
            <a:prstGeom prst="round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13" name="図 12">
            <a:extLst>
              <a:ext uri="{FF2B5EF4-FFF2-40B4-BE49-F238E27FC236}">
                <a16:creationId xmlns:a16="http://schemas.microsoft.com/office/drawing/2014/main" id="{76734F47-4EDA-4A02-BB23-EBB9EAA8AA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8189" y="1840396"/>
            <a:ext cx="7955433" cy="5376275"/>
          </a:xfrm>
          <a:prstGeom prst="rect">
            <a:avLst/>
          </a:prstGeom>
        </p:spPr>
      </p:pic>
      <p:sp>
        <p:nvSpPr>
          <p:cNvPr id="14" name="タイトル 1">
            <a:extLst>
              <a:ext uri="{FF2B5EF4-FFF2-40B4-BE49-F238E27FC236}">
                <a16:creationId xmlns:a16="http://schemas.microsoft.com/office/drawing/2014/main" id="{5A1F5C10-A85E-4A1D-9E60-63C366C5A756}"/>
              </a:ext>
            </a:extLst>
          </p:cNvPr>
          <p:cNvSpPr txBox="1">
            <a:spLocks/>
          </p:cNvSpPr>
          <p:nvPr/>
        </p:nvSpPr>
        <p:spPr>
          <a:xfrm>
            <a:off x="7540052" y="971273"/>
            <a:ext cx="2335212" cy="6209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503972" rtl="0" eaLnBrk="1" latinLnBrk="0" hangingPunct="1">
              <a:spcBef>
                <a:spcPct val="0"/>
              </a:spcBef>
              <a:buNone/>
              <a:defRPr kumimoji="1"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ja-JP" altLang="en-US" sz="30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（</a:t>
            </a:r>
            <a:r>
              <a:rPr lang="en-US" altLang="ja-JP" sz="30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2012</a:t>
            </a:r>
            <a:r>
              <a:rPr lang="ja-JP" altLang="en-US" sz="30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）</a:t>
            </a:r>
          </a:p>
        </p:txBody>
      </p:sp>
      <p:sp>
        <p:nvSpPr>
          <p:cNvPr id="15" name="タイトル 1">
            <a:extLst>
              <a:ext uri="{FF2B5EF4-FFF2-40B4-BE49-F238E27FC236}">
                <a16:creationId xmlns:a16="http://schemas.microsoft.com/office/drawing/2014/main" id="{A7D6F708-6339-4BBD-B5B2-C945B9DA8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9790" y="443365"/>
            <a:ext cx="9071610" cy="617483"/>
          </a:xfrm>
        </p:spPr>
        <p:txBody>
          <a:bodyPr>
            <a:noAutofit/>
          </a:bodyPr>
          <a:lstStyle/>
          <a:p>
            <a:pPr algn="l"/>
            <a:r>
              <a:rPr lang="ja-JP" altLang="en-US" sz="36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現在飲酒者における飲酒による問題行動</a:t>
            </a:r>
          </a:p>
        </p:txBody>
      </p:sp>
    </p:spTree>
    <p:extLst>
      <p:ext uri="{BB962C8B-B14F-4D97-AF65-F5344CB8AC3E}">
        <p14:creationId xmlns:p14="http://schemas.microsoft.com/office/powerpoint/2010/main" val="25516690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9D0D81AD-81F6-4180-AB9D-695B0E0898AB}"/>
              </a:ext>
            </a:extLst>
          </p:cNvPr>
          <p:cNvGrpSpPr/>
          <p:nvPr/>
        </p:nvGrpSpPr>
        <p:grpSpPr>
          <a:xfrm>
            <a:off x="0" y="714703"/>
            <a:ext cx="10092267" cy="6300375"/>
            <a:chOff x="501805" y="974032"/>
            <a:chExt cx="9590462" cy="6041046"/>
          </a:xfrm>
        </p:grpSpPr>
        <p:pic>
          <p:nvPicPr>
            <p:cNvPr id="14" name="図 13">
              <a:extLst>
                <a:ext uri="{FF2B5EF4-FFF2-40B4-BE49-F238E27FC236}">
                  <a16:creationId xmlns:a16="http://schemas.microsoft.com/office/drawing/2014/main" id="{7C154115-01C1-4E9A-B926-33056659FF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2267" t="7111" r="1119" b="3225"/>
            <a:stretch/>
          </p:blipFill>
          <p:spPr>
            <a:xfrm>
              <a:off x="1682044" y="1406993"/>
              <a:ext cx="8410223" cy="5400575"/>
            </a:xfrm>
            <a:prstGeom prst="rect">
              <a:avLst/>
            </a:prstGeom>
          </p:spPr>
        </p:pic>
        <p:sp>
          <p:nvSpPr>
            <p:cNvPr id="9" name="正方形/長方形 8">
              <a:extLst>
                <a:ext uri="{FF2B5EF4-FFF2-40B4-BE49-F238E27FC236}">
                  <a16:creationId xmlns:a16="http://schemas.microsoft.com/office/drawing/2014/main" id="{0B827190-A6B0-4C05-B633-64C4231E5489}"/>
                </a:ext>
              </a:extLst>
            </p:cNvPr>
            <p:cNvSpPr/>
            <p:nvPr/>
          </p:nvSpPr>
          <p:spPr>
            <a:xfrm>
              <a:off x="501805" y="1106568"/>
              <a:ext cx="3776684" cy="14927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正方形/長方形 9">
              <a:extLst>
                <a:ext uri="{FF2B5EF4-FFF2-40B4-BE49-F238E27FC236}">
                  <a16:creationId xmlns:a16="http://schemas.microsoft.com/office/drawing/2014/main" id="{E75E40F0-BB8C-4A2F-A096-11E496DCF85E}"/>
                </a:ext>
              </a:extLst>
            </p:cNvPr>
            <p:cNvSpPr/>
            <p:nvPr/>
          </p:nvSpPr>
          <p:spPr>
            <a:xfrm>
              <a:off x="9362081" y="974032"/>
              <a:ext cx="680429" cy="25601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正方形/長方形 10">
              <a:extLst>
                <a:ext uri="{FF2B5EF4-FFF2-40B4-BE49-F238E27FC236}">
                  <a16:creationId xmlns:a16="http://schemas.microsoft.com/office/drawing/2014/main" id="{E03CD555-1CBB-43FF-BB5D-82EFA3BFDDB5}"/>
                </a:ext>
              </a:extLst>
            </p:cNvPr>
            <p:cNvSpPr/>
            <p:nvPr/>
          </p:nvSpPr>
          <p:spPr>
            <a:xfrm>
              <a:off x="9411838" y="6396333"/>
              <a:ext cx="680429" cy="6187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" name="正方形/長方形 1">
              <a:extLst>
                <a:ext uri="{FF2B5EF4-FFF2-40B4-BE49-F238E27FC236}">
                  <a16:creationId xmlns:a16="http://schemas.microsoft.com/office/drawing/2014/main" id="{76D67267-4A1E-4B10-9317-09BF1A719E60}"/>
                </a:ext>
              </a:extLst>
            </p:cNvPr>
            <p:cNvSpPr/>
            <p:nvPr/>
          </p:nvSpPr>
          <p:spPr>
            <a:xfrm>
              <a:off x="1682044" y="6773278"/>
              <a:ext cx="7890934" cy="2075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6E3C144F-7817-4457-976D-DABF68BA9C5D}"/>
              </a:ext>
            </a:extLst>
          </p:cNvPr>
          <p:cNvGrpSpPr/>
          <p:nvPr/>
        </p:nvGrpSpPr>
        <p:grpSpPr>
          <a:xfrm>
            <a:off x="683170" y="525517"/>
            <a:ext cx="427497" cy="415776"/>
            <a:chOff x="683170" y="525517"/>
            <a:chExt cx="427497" cy="415776"/>
          </a:xfrm>
        </p:grpSpPr>
        <p:sp>
          <p:nvSpPr>
            <p:cNvPr id="4" name="四角形: 角を丸くする 3">
              <a:extLst>
                <a:ext uri="{FF2B5EF4-FFF2-40B4-BE49-F238E27FC236}">
                  <a16:creationId xmlns:a16="http://schemas.microsoft.com/office/drawing/2014/main" id="{A90199EA-AF7C-4A73-BA1B-A3E47F08850A}"/>
                </a:ext>
              </a:extLst>
            </p:cNvPr>
            <p:cNvSpPr/>
            <p:nvPr/>
          </p:nvSpPr>
          <p:spPr>
            <a:xfrm>
              <a:off x="683170" y="525517"/>
              <a:ext cx="189187" cy="189186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四角形: 角を丸くする 4">
              <a:extLst>
                <a:ext uri="{FF2B5EF4-FFF2-40B4-BE49-F238E27FC236}">
                  <a16:creationId xmlns:a16="http://schemas.microsoft.com/office/drawing/2014/main" id="{C50E28CF-DA78-4262-8D95-98F2062327E4}"/>
                </a:ext>
              </a:extLst>
            </p:cNvPr>
            <p:cNvSpPr/>
            <p:nvPr/>
          </p:nvSpPr>
          <p:spPr>
            <a:xfrm>
              <a:off x="921480" y="525517"/>
              <a:ext cx="189187" cy="189186"/>
            </a:xfrm>
            <a:prstGeom prst="round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四角形: 角を丸くする 5">
              <a:extLst>
                <a:ext uri="{FF2B5EF4-FFF2-40B4-BE49-F238E27FC236}">
                  <a16:creationId xmlns:a16="http://schemas.microsoft.com/office/drawing/2014/main" id="{F67E628B-75E7-4A4E-A016-998B047EE8D7}"/>
                </a:ext>
              </a:extLst>
            </p:cNvPr>
            <p:cNvSpPr/>
            <p:nvPr/>
          </p:nvSpPr>
          <p:spPr>
            <a:xfrm>
              <a:off x="921480" y="752107"/>
              <a:ext cx="189187" cy="189186"/>
            </a:xfrm>
            <a:prstGeom prst="round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四角形: 角を丸くする 6">
              <a:extLst>
                <a:ext uri="{FF2B5EF4-FFF2-40B4-BE49-F238E27FC236}">
                  <a16:creationId xmlns:a16="http://schemas.microsoft.com/office/drawing/2014/main" id="{97F2E211-3F66-430F-8908-9CE655567F40}"/>
                </a:ext>
              </a:extLst>
            </p:cNvPr>
            <p:cNvSpPr/>
            <p:nvPr/>
          </p:nvSpPr>
          <p:spPr>
            <a:xfrm>
              <a:off x="683170" y="752107"/>
              <a:ext cx="189187" cy="189186"/>
            </a:xfrm>
            <a:prstGeom prst="round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8" name="タイトル 1">
            <a:extLst>
              <a:ext uri="{FF2B5EF4-FFF2-40B4-BE49-F238E27FC236}">
                <a16:creationId xmlns:a16="http://schemas.microsoft.com/office/drawing/2014/main" id="{688C6389-E655-4B86-96CD-F189BC9A8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9790" y="443365"/>
            <a:ext cx="9071610" cy="617483"/>
          </a:xfrm>
        </p:spPr>
        <p:txBody>
          <a:bodyPr>
            <a:noAutofit/>
          </a:bodyPr>
          <a:lstStyle/>
          <a:p>
            <a:pPr algn="l"/>
            <a:r>
              <a:rPr lang="ja-JP" altLang="en-US" sz="36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事故に巻き込まれる危険度が高い</a:t>
            </a:r>
            <a:endParaRPr kumimoji="1" lang="ja-JP" altLang="en-US" sz="36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189571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 descr="グラフ, 折れ線グラフ&#10;&#10;自動的に生成された説明">
            <a:extLst>
              <a:ext uri="{FF2B5EF4-FFF2-40B4-BE49-F238E27FC236}">
                <a16:creationId xmlns:a16="http://schemas.microsoft.com/office/drawing/2014/main" id="{7273047A-54EB-45CC-B0D0-351C217CD4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831" y="1325502"/>
            <a:ext cx="7932278" cy="5619628"/>
          </a:xfrm>
          <a:prstGeom prst="rect">
            <a:avLst/>
          </a:prstGeom>
        </p:spPr>
      </p:pic>
      <p:sp>
        <p:nvSpPr>
          <p:cNvPr id="6" name="Rectangle 149">
            <a:extLst>
              <a:ext uri="{FF2B5EF4-FFF2-40B4-BE49-F238E27FC236}">
                <a16:creationId xmlns:a16="http://schemas.microsoft.com/office/drawing/2014/main" id="{79301424-7299-4250-B99A-E26BF845CC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123" y="-225009"/>
            <a:ext cx="203625" cy="450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00796" tIns="50398" rIns="100796" bIns="50398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 sz="2263"/>
          </a:p>
        </p:txBody>
      </p:sp>
      <p:grpSp>
        <p:nvGrpSpPr>
          <p:cNvPr id="67" name="グループ化 66">
            <a:extLst>
              <a:ext uri="{FF2B5EF4-FFF2-40B4-BE49-F238E27FC236}">
                <a16:creationId xmlns:a16="http://schemas.microsoft.com/office/drawing/2014/main" id="{A93864E6-7ED1-4A6C-8535-A88FD9078C6F}"/>
              </a:ext>
            </a:extLst>
          </p:cNvPr>
          <p:cNvGrpSpPr/>
          <p:nvPr/>
        </p:nvGrpSpPr>
        <p:grpSpPr>
          <a:xfrm>
            <a:off x="683170" y="525517"/>
            <a:ext cx="427497" cy="415776"/>
            <a:chOff x="683170" y="525517"/>
            <a:chExt cx="427497" cy="415776"/>
          </a:xfrm>
        </p:grpSpPr>
        <p:sp>
          <p:nvSpPr>
            <p:cNvPr id="68" name="四角形: 角を丸くする 67">
              <a:extLst>
                <a:ext uri="{FF2B5EF4-FFF2-40B4-BE49-F238E27FC236}">
                  <a16:creationId xmlns:a16="http://schemas.microsoft.com/office/drawing/2014/main" id="{14112A3F-E152-4444-B021-ED89F9E10421}"/>
                </a:ext>
              </a:extLst>
            </p:cNvPr>
            <p:cNvSpPr/>
            <p:nvPr/>
          </p:nvSpPr>
          <p:spPr>
            <a:xfrm>
              <a:off x="683170" y="525517"/>
              <a:ext cx="189187" cy="189186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9" name="四角形: 角を丸くする 68">
              <a:extLst>
                <a:ext uri="{FF2B5EF4-FFF2-40B4-BE49-F238E27FC236}">
                  <a16:creationId xmlns:a16="http://schemas.microsoft.com/office/drawing/2014/main" id="{EF787643-0D96-4253-92AE-8B3B8B3C6121}"/>
                </a:ext>
              </a:extLst>
            </p:cNvPr>
            <p:cNvSpPr/>
            <p:nvPr/>
          </p:nvSpPr>
          <p:spPr>
            <a:xfrm>
              <a:off x="921480" y="525517"/>
              <a:ext cx="189187" cy="189186"/>
            </a:xfrm>
            <a:prstGeom prst="round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" name="四角形: 角を丸くする 69">
              <a:extLst>
                <a:ext uri="{FF2B5EF4-FFF2-40B4-BE49-F238E27FC236}">
                  <a16:creationId xmlns:a16="http://schemas.microsoft.com/office/drawing/2014/main" id="{BB730CCF-C9DE-4C15-B2EC-2F8794F8FBD2}"/>
                </a:ext>
              </a:extLst>
            </p:cNvPr>
            <p:cNvSpPr/>
            <p:nvPr/>
          </p:nvSpPr>
          <p:spPr>
            <a:xfrm>
              <a:off x="921480" y="752107"/>
              <a:ext cx="189187" cy="189186"/>
            </a:xfrm>
            <a:prstGeom prst="round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1" name="四角形: 角を丸くする 70">
              <a:extLst>
                <a:ext uri="{FF2B5EF4-FFF2-40B4-BE49-F238E27FC236}">
                  <a16:creationId xmlns:a16="http://schemas.microsoft.com/office/drawing/2014/main" id="{6D9D49EA-BBB9-4783-9372-99A8E3B5F177}"/>
                </a:ext>
              </a:extLst>
            </p:cNvPr>
            <p:cNvSpPr/>
            <p:nvPr/>
          </p:nvSpPr>
          <p:spPr>
            <a:xfrm>
              <a:off x="683170" y="752107"/>
              <a:ext cx="189187" cy="189186"/>
            </a:xfrm>
            <a:prstGeom prst="round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72" name="タイトル 1">
            <a:extLst>
              <a:ext uri="{FF2B5EF4-FFF2-40B4-BE49-F238E27FC236}">
                <a16:creationId xmlns:a16="http://schemas.microsoft.com/office/drawing/2014/main" id="{FB115B7A-042E-4AFA-A610-BE94827772E0}"/>
              </a:ext>
            </a:extLst>
          </p:cNvPr>
          <p:cNvSpPr txBox="1">
            <a:spLocks/>
          </p:cNvSpPr>
          <p:nvPr/>
        </p:nvSpPr>
        <p:spPr>
          <a:xfrm>
            <a:off x="1159790" y="443365"/>
            <a:ext cx="9071610" cy="6174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503972" rtl="0" eaLnBrk="1" latinLnBrk="0" hangingPunct="1">
              <a:spcBef>
                <a:spcPct val="0"/>
              </a:spcBef>
              <a:buNone/>
              <a:defRPr kumimoji="1"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36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飲酒開始年齢とケガの経験率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8E5258C8-50C8-4984-9DFA-9E7B4C68E282}"/>
              </a:ext>
            </a:extLst>
          </p:cNvPr>
          <p:cNvSpPr txBox="1"/>
          <p:nvPr/>
        </p:nvSpPr>
        <p:spPr>
          <a:xfrm>
            <a:off x="644419" y="7120456"/>
            <a:ext cx="583011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 dirty="0">
                <a:latin typeface="Yu Gothic UI" panose="020B0500000000000000" pitchFamily="50" charset="-128"/>
                <a:ea typeface="Yu Gothic UI" panose="020B0500000000000000" pitchFamily="50" charset="-128"/>
                <a:cs typeface="Aharoni" panose="02010803020104030203" pitchFamily="2" charset="-79"/>
              </a:rPr>
              <a:t>出典：</a:t>
            </a:r>
            <a:r>
              <a:rPr lang="en-US" altLang="ja-JP" sz="900" dirty="0" err="1">
                <a:latin typeface="Yu Gothic UI" panose="020B0500000000000000" pitchFamily="50" charset="-128"/>
                <a:ea typeface="Yu Gothic UI" panose="020B0500000000000000" pitchFamily="50" charset="-128"/>
                <a:cs typeface="Aharoni" panose="02010803020104030203" pitchFamily="2" charset="-79"/>
              </a:rPr>
              <a:t>Hingson</a:t>
            </a:r>
            <a:r>
              <a:rPr lang="ja-JP" altLang="en-US" sz="900" dirty="0">
                <a:latin typeface="Yu Gothic UI" panose="020B0500000000000000" pitchFamily="50" charset="-128"/>
                <a:ea typeface="Yu Gothic UI" panose="020B0500000000000000" pitchFamily="50" charset="-128"/>
                <a:cs typeface="Aharoni" panose="02010803020104030203" pitchFamily="2" charset="-79"/>
              </a:rPr>
              <a:t>ら、</a:t>
            </a:r>
            <a:r>
              <a:rPr lang="en-US" altLang="ja-JP" sz="900" dirty="0">
                <a:latin typeface="Yu Gothic UI" panose="020B0500000000000000" pitchFamily="50" charset="-128"/>
                <a:ea typeface="Yu Gothic UI" panose="020B0500000000000000" pitchFamily="50" charset="-128"/>
                <a:cs typeface="Aharoni" panose="02010803020104030203" pitchFamily="2" charset="-79"/>
              </a:rPr>
              <a:t>2000</a:t>
            </a:r>
          </a:p>
        </p:txBody>
      </p:sp>
    </p:spTree>
    <p:extLst>
      <p:ext uri="{BB962C8B-B14F-4D97-AF65-F5344CB8AC3E}">
        <p14:creationId xmlns:p14="http://schemas.microsoft.com/office/powerpoint/2010/main" val="21758396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7FB621DB-86EF-421A-B64A-1C3C31B6B0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571" y="1665597"/>
            <a:ext cx="9877111" cy="4329980"/>
          </a:xfrm>
          <a:prstGeom prst="rect">
            <a:avLst/>
          </a:prstGeom>
        </p:spPr>
      </p:pic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E505C4FD-6184-4278-AE5E-31B01FBEDFC8}"/>
              </a:ext>
            </a:extLst>
          </p:cNvPr>
          <p:cNvGrpSpPr/>
          <p:nvPr/>
        </p:nvGrpSpPr>
        <p:grpSpPr>
          <a:xfrm>
            <a:off x="683170" y="525517"/>
            <a:ext cx="427497" cy="415776"/>
            <a:chOff x="683170" y="525517"/>
            <a:chExt cx="427497" cy="415776"/>
          </a:xfrm>
        </p:grpSpPr>
        <p:sp>
          <p:nvSpPr>
            <p:cNvPr id="8" name="四角形: 角を丸くする 7">
              <a:extLst>
                <a:ext uri="{FF2B5EF4-FFF2-40B4-BE49-F238E27FC236}">
                  <a16:creationId xmlns:a16="http://schemas.microsoft.com/office/drawing/2014/main" id="{BA10ECF9-28E4-4723-9CC7-4F43A3D171BF}"/>
                </a:ext>
              </a:extLst>
            </p:cNvPr>
            <p:cNvSpPr/>
            <p:nvPr/>
          </p:nvSpPr>
          <p:spPr>
            <a:xfrm>
              <a:off x="683170" y="525517"/>
              <a:ext cx="189187" cy="189186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四角形: 角を丸くする 8">
              <a:extLst>
                <a:ext uri="{FF2B5EF4-FFF2-40B4-BE49-F238E27FC236}">
                  <a16:creationId xmlns:a16="http://schemas.microsoft.com/office/drawing/2014/main" id="{79AF28E0-E462-4520-965D-7330BE878EF0}"/>
                </a:ext>
              </a:extLst>
            </p:cNvPr>
            <p:cNvSpPr/>
            <p:nvPr/>
          </p:nvSpPr>
          <p:spPr>
            <a:xfrm>
              <a:off x="921480" y="525517"/>
              <a:ext cx="189187" cy="189186"/>
            </a:xfrm>
            <a:prstGeom prst="round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四角形: 角を丸くする 9">
              <a:extLst>
                <a:ext uri="{FF2B5EF4-FFF2-40B4-BE49-F238E27FC236}">
                  <a16:creationId xmlns:a16="http://schemas.microsoft.com/office/drawing/2014/main" id="{41F0AFFA-DE4D-4FD2-9ABF-B66055B584B3}"/>
                </a:ext>
              </a:extLst>
            </p:cNvPr>
            <p:cNvSpPr/>
            <p:nvPr/>
          </p:nvSpPr>
          <p:spPr>
            <a:xfrm>
              <a:off x="921480" y="752107"/>
              <a:ext cx="189187" cy="189186"/>
            </a:xfrm>
            <a:prstGeom prst="round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四角形: 角を丸くする 10">
              <a:extLst>
                <a:ext uri="{FF2B5EF4-FFF2-40B4-BE49-F238E27FC236}">
                  <a16:creationId xmlns:a16="http://schemas.microsoft.com/office/drawing/2014/main" id="{E7F80FFC-8B72-481C-9608-2BA705F1D139}"/>
                </a:ext>
              </a:extLst>
            </p:cNvPr>
            <p:cNvSpPr/>
            <p:nvPr/>
          </p:nvSpPr>
          <p:spPr>
            <a:xfrm>
              <a:off x="683170" y="752107"/>
              <a:ext cx="189187" cy="189186"/>
            </a:xfrm>
            <a:prstGeom prst="round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2" name="タイトル 1">
            <a:extLst>
              <a:ext uri="{FF2B5EF4-FFF2-40B4-BE49-F238E27FC236}">
                <a16:creationId xmlns:a16="http://schemas.microsoft.com/office/drawing/2014/main" id="{7BF8A81E-4FB1-4674-A3F6-4AD795AB3327}"/>
              </a:ext>
            </a:extLst>
          </p:cNvPr>
          <p:cNvSpPr txBox="1">
            <a:spLocks/>
          </p:cNvSpPr>
          <p:nvPr/>
        </p:nvSpPr>
        <p:spPr>
          <a:xfrm>
            <a:off x="1159790" y="443365"/>
            <a:ext cx="9071610" cy="6174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503972" rtl="0" eaLnBrk="1" latinLnBrk="0" hangingPunct="1">
              <a:spcBef>
                <a:spcPct val="0"/>
              </a:spcBef>
              <a:buNone/>
              <a:defRPr kumimoji="1"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36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急性アルコール中毒</a:t>
            </a:r>
          </a:p>
        </p:txBody>
      </p:sp>
    </p:spTree>
    <p:extLst>
      <p:ext uri="{BB962C8B-B14F-4D97-AF65-F5344CB8AC3E}">
        <p14:creationId xmlns:p14="http://schemas.microsoft.com/office/powerpoint/2010/main" val="21216582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03F65F2E-8C4A-4F99-81F0-190E6A6C24E3}"/>
              </a:ext>
            </a:extLst>
          </p:cNvPr>
          <p:cNvGrpSpPr/>
          <p:nvPr/>
        </p:nvGrpSpPr>
        <p:grpSpPr>
          <a:xfrm>
            <a:off x="683170" y="525517"/>
            <a:ext cx="427497" cy="415776"/>
            <a:chOff x="683170" y="525517"/>
            <a:chExt cx="427497" cy="415776"/>
          </a:xfrm>
        </p:grpSpPr>
        <p:sp>
          <p:nvSpPr>
            <p:cNvPr id="6" name="四角形: 角を丸くする 5">
              <a:extLst>
                <a:ext uri="{FF2B5EF4-FFF2-40B4-BE49-F238E27FC236}">
                  <a16:creationId xmlns:a16="http://schemas.microsoft.com/office/drawing/2014/main" id="{65B04335-0F48-4EE9-BB86-05E0F67AF224}"/>
                </a:ext>
              </a:extLst>
            </p:cNvPr>
            <p:cNvSpPr/>
            <p:nvPr/>
          </p:nvSpPr>
          <p:spPr>
            <a:xfrm>
              <a:off x="683170" y="525517"/>
              <a:ext cx="189187" cy="189186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四角形: 角を丸くする 6">
              <a:extLst>
                <a:ext uri="{FF2B5EF4-FFF2-40B4-BE49-F238E27FC236}">
                  <a16:creationId xmlns:a16="http://schemas.microsoft.com/office/drawing/2014/main" id="{B27CA73B-DE7C-4E51-8D12-52EFF55D5FD9}"/>
                </a:ext>
              </a:extLst>
            </p:cNvPr>
            <p:cNvSpPr/>
            <p:nvPr/>
          </p:nvSpPr>
          <p:spPr>
            <a:xfrm>
              <a:off x="921480" y="525517"/>
              <a:ext cx="189187" cy="189186"/>
            </a:xfrm>
            <a:prstGeom prst="round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四角形: 角を丸くする 7">
              <a:extLst>
                <a:ext uri="{FF2B5EF4-FFF2-40B4-BE49-F238E27FC236}">
                  <a16:creationId xmlns:a16="http://schemas.microsoft.com/office/drawing/2014/main" id="{8700590E-1CB4-4389-AC99-839F31968FF1}"/>
                </a:ext>
              </a:extLst>
            </p:cNvPr>
            <p:cNvSpPr/>
            <p:nvPr/>
          </p:nvSpPr>
          <p:spPr>
            <a:xfrm>
              <a:off x="921480" y="752107"/>
              <a:ext cx="189187" cy="189186"/>
            </a:xfrm>
            <a:prstGeom prst="round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四角形: 角を丸くする 8">
              <a:extLst>
                <a:ext uri="{FF2B5EF4-FFF2-40B4-BE49-F238E27FC236}">
                  <a16:creationId xmlns:a16="http://schemas.microsoft.com/office/drawing/2014/main" id="{DF5BF614-56F2-4BF3-B2F3-BDA4E127A546}"/>
                </a:ext>
              </a:extLst>
            </p:cNvPr>
            <p:cNvSpPr/>
            <p:nvPr/>
          </p:nvSpPr>
          <p:spPr>
            <a:xfrm>
              <a:off x="683170" y="752107"/>
              <a:ext cx="189187" cy="189186"/>
            </a:xfrm>
            <a:prstGeom prst="round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0" name="タイトル 1">
            <a:extLst>
              <a:ext uri="{FF2B5EF4-FFF2-40B4-BE49-F238E27FC236}">
                <a16:creationId xmlns:a16="http://schemas.microsoft.com/office/drawing/2014/main" id="{E48E83F6-1218-4D80-A46E-FFFC25E04B80}"/>
              </a:ext>
            </a:extLst>
          </p:cNvPr>
          <p:cNvSpPr txBox="1">
            <a:spLocks/>
          </p:cNvSpPr>
          <p:nvPr/>
        </p:nvSpPr>
        <p:spPr>
          <a:xfrm>
            <a:off x="1159790" y="443365"/>
            <a:ext cx="9071610" cy="6174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503972" rtl="0" eaLnBrk="1" latinLnBrk="0" hangingPunct="1">
              <a:spcBef>
                <a:spcPct val="0"/>
              </a:spcBef>
              <a:buNone/>
              <a:defRPr kumimoji="1"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36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中学生、高校生の飲酒頻度の推移</a:t>
            </a: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8C631EC7-8942-4D79-8370-8DB5168C5B0E}"/>
              </a:ext>
            </a:extLst>
          </p:cNvPr>
          <p:cNvGrpSpPr/>
          <p:nvPr/>
        </p:nvGrpSpPr>
        <p:grpSpPr>
          <a:xfrm>
            <a:off x="479685" y="1289154"/>
            <a:ext cx="9294492" cy="5827156"/>
            <a:chOff x="479685" y="1289154"/>
            <a:chExt cx="9294492" cy="5827156"/>
          </a:xfrm>
        </p:grpSpPr>
        <p:pic>
          <p:nvPicPr>
            <p:cNvPr id="11" name="図 10">
              <a:extLst>
                <a:ext uri="{FF2B5EF4-FFF2-40B4-BE49-F238E27FC236}">
                  <a16:creationId xmlns:a16="http://schemas.microsoft.com/office/drawing/2014/main" id="{1EF29697-9FA0-4611-A3DB-78D00799EFBD}"/>
                </a:ext>
              </a:extLst>
            </p:cNvPr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568"/>
            <a:stretch/>
          </p:blipFill>
          <p:spPr bwMode="auto">
            <a:xfrm>
              <a:off x="479685" y="1405054"/>
              <a:ext cx="9294492" cy="571125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" name="正方形/長方形 11">
              <a:extLst>
                <a:ext uri="{FF2B5EF4-FFF2-40B4-BE49-F238E27FC236}">
                  <a16:creationId xmlns:a16="http://schemas.microsoft.com/office/drawing/2014/main" id="{DEE46261-05F8-4332-B6EE-324C17DF8220}"/>
                </a:ext>
              </a:extLst>
            </p:cNvPr>
            <p:cNvSpPr/>
            <p:nvPr/>
          </p:nvSpPr>
          <p:spPr>
            <a:xfrm>
              <a:off x="2398426" y="1289154"/>
              <a:ext cx="6477945" cy="3835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3351347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6468CB8E-59F0-4E38-98FF-C0EE65C0E5B5}"/>
              </a:ext>
            </a:extLst>
          </p:cNvPr>
          <p:cNvGrpSpPr/>
          <p:nvPr/>
        </p:nvGrpSpPr>
        <p:grpSpPr>
          <a:xfrm>
            <a:off x="683170" y="525517"/>
            <a:ext cx="427497" cy="415776"/>
            <a:chOff x="683170" y="525517"/>
            <a:chExt cx="427497" cy="415776"/>
          </a:xfrm>
        </p:grpSpPr>
        <p:sp>
          <p:nvSpPr>
            <p:cNvPr id="6" name="四角形: 角を丸くする 5">
              <a:extLst>
                <a:ext uri="{FF2B5EF4-FFF2-40B4-BE49-F238E27FC236}">
                  <a16:creationId xmlns:a16="http://schemas.microsoft.com/office/drawing/2014/main" id="{6A6C0A0C-6E96-4FCB-BD91-01387D5EE1D9}"/>
                </a:ext>
              </a:extLst>
            </p:cNvPr>
            <p:cNvSpPr/>
            <p:nvPr/>
          </p:nvSpPr>
          <p:spPr>
            <a:xfrm>
              <a:off x="683170" y="525517"/>
              <a:ext cx="189187" cy="189186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四角形: 角を丸くする 6">
              <a:extLst>
                <a:ext uri="{FF2B5EF4-FFF2-40B4-BE49-F238E27FC236}">
                  <a16:creationId xmlns:a16="http://schemas.microsoft.com/office/drawing/2014/main" id="{A535CFA0-A61F-4D71-8E87-2D0BE0A0A75C}"/>
                </a:ext>
              </a:extLst>
            </p:cNvPr>
            <p:cNvSpPr/>
            <p:nvPr/>
          </p:nvSpPr>
          <p:spPr>
            <a:xfrm>
              <a:off x="921480" y="525517"/>
              <a:ext cx="189187" cy="189186"/>
            </a:xfrm>
            <a:prstGeom prst="round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四角形: 角を丸くする 7">
              <a:extLst>
                <a:ext uri="{FF2B5EF4-FFF2-40B4-BE49-F238E27FC236}">
                  <a16:creationId xmlns:a16="http://schemas.microsoft.com/office/drawing/2014/main" id="{D0C5BF97-6B03-4746-AFDA-BDE646426A1F}"/>
                </a:ext>
              </a:extLst>
            </p:cNvPr>
            <p:cNvSpPr/>
            <p:nvPr/>
          </p:nvSpPr>
          <p:spPr>
            <a:xfrm>
              <a:off x="921480" y="752107"/>
              <a:ext cx="189187" cy="189186"/>
            </a:xfrm>
            <a:prstGeom prst="round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四角形: 角を丸くする 8">
              <a:extLst>
                <a:ext uri="{FF2B5EF4-FFF2-40B4-BE49-F238E27FC236}">
                  <a16:creationId xmlns:a16="http://schemas.microsoft.com/office/drawing/2014/main" id="{49D23472-78B7-4036-A458-8BAF53E8C608}"/>
                </a:ext>
              </a:extLst>
            </p:cNvPr>
            <p:cNvSpPr/>
            <p:nvPr/>
          </p:nvSpPr>
          <p:spPr>
            <a:xfrm>
              <a:off x="683170" y="752107"/>
              <a:ext cx="189187" cy="189186"/>
            </a:xfrm>
            <a:prstGeom prst="round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0" name="タイトル 1">
            <a:extLst>
              <a:ext uri="{FF2B5EF4-FFF2-40B4-BE49-F238E27FC236}">
                <a16:creationId xmlns:a16="http://schemas.microsoft.com/office/drawing/2014/main" id="{1E34EF90-D329-4040-8FB5-DEA4F687D5B0}"/>
              </a:ext>
            </a:extLst>
          </p:cNvPr>
          <p:cNvSpPr txBox="1">
            <a:spLocks/>
          </p:cNvSpPr>
          <p:nvPr/>
        </p:nvSpPr>
        <p:spPr>
          <a:xfrm>
            <a:off x="1159790" y="443365"/>
            <a:ext cx="9071610" cy="143040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503972" rtl="0" eaLnBrk="1" latinLnBrk="0" hangingPunct="1">
              <a:spcBef>
                <a:spcPct val="0"/>
              </a:spcBef>
              <a:buNone/>
              <a:defRPr kumimoji="1"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36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親に酒を勧められた経験別にみた</a:t>
            </a:r>
            <a:endParaRPr lang="en-US" altLang="ja-JP" sz="36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l"/>
            <a:r>
              <a:rPr lang="ja-JP" altLang="en-US" sz="36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現在飲酒者割合</a:t>
            </a:r>
            <a:r>
              <a:rPr lang="ja-JP" altLang="en-US" sz="30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（</a:t>
            </a:r>
            <a:r>
              <a:rPr lang="en-US" altLang="ja-JP" sz="30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2012</a:t>
            </a:r>
            <a:r>
              <a:rPr lang="ja-JP" altLang="en-US" sz="30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）</a:t>
            </a: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82E30EED-71A4-435A-9F93-83BD4DB5F29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823"/>
          <a:stretch/>
        </p:blipFill>
        <p:spPr>
          <a:xfrm>
            <a:off x="1159790" y="1873772"/>
            <a:ext cx="8626785" cy="5252224"/>
          </a:xfrm>
          <a:prstGeom prst="rect">
            <a:avLst/>
          </a:prstGeom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D78CA5D0-F3E2-406B-B0FD-32C9A4EC257D}"/>
              </a:ext>
            </a:extLst>
          </p:cNvPr>
          <p:cNvSpPr txBox="1"/>
          <p:nvPr/>
        </p:nvSpPr>
        <p:spPr>
          <a:xfrm>
            <a:off x="644419" y="7120456"/>
            <a:ext cx="583011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 dirty="0">
                <a:latin typeface="Yu Gothic UI" panose="020B0500000000000000" pitchFamily="50" charset="-128"/>
                <a:ea typeface="Yu Gothic UI" panose="020B0500000000000000" pitchFamily="50" charset="-128"/>
                <a:cs typeface="Aharoni" panose="02010803020104030203" pitchFamily="2" charset="-79"/>
              </a:rPr>
              <a:t>出典：</a:t>
            </a:r>
            <a:r>
              <a:rPr lang="en-US" altLang="ja-JP" sz="900" dirty="0">
                <a:latin typeface="Yu Gothic UI" panose="020B0500000000000000" pitchFamily="50" charset="-128"/>
                <a:ea typeface="Yu Gothic UI" panose="020B0500000000000000" pitchFamily="50" charset="-128"/>
                <a:cs typeface="Aharoni" panose="02010803020104030203" pitchFamily="2" charset="-79"/>
              </a:rPr>
              <a:t>2012</a:t>
            </a:r>
            <a:r>
              <a:rPr lang="ja-JP" altLang="en-US" sz="900" dirty="0">
                <a:latin typeface="Yu Gothic UI" panose="020B0500000000000000" pitchFamily="50" charset="-128"/>
                <a:ea typeface="Yu Gothic UI" panose="020B0500000000000000" pitchFamily="50" charset="-128"/>
                <a:cs typeface="Aharoni" panose="02010803020104030203" pitchFamily="2" charset="-79"/>
              </a:rPr>
              <a:t>年度　未成年者の喫煙・飲酒状況に関する実態調調査</a:t>
            </a:r>
          </a:p>
        </p:txBody>
      </p:sp>
    </p:spTree>
    <p:extLst>
      <p:ext uri="{BB962C8B-B14F-4D97-AF65-F5344CB8AC3E}">
        <p14:creationId xmlns:p14="http://schemas.microsoft.com/office/powerpoint/2010/main" val="85838080"/>
      </p:ext>
    </p:extLst>
  </p:cSld>
  <p:clrMapOvr>
    <a:masterClrMapping/>
  </p:clrMapOvr>
</p:sld>
</file>

<file path=ppt/theme/theme1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927</TotalTime>
  <Words>541</Words>
  <Application>Microsoft Office PowerPoint</Application>
  <PresentationFormat>ユーザー設定</PresentationFormat>
  <Paragraphs>53</Paragraphs>
  <Slides>16</Slides>
  <Notes>16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16</vt:i4>
      </vt:variant>
    </vt:vector>
  </HeadingPairs>
  <TitlesOfParts>
    <vt:vector size="29" baseType="lpstr">
      <vt:lpstr>AR P丸ゴシック体M04</vt:lpstr>
      <vt:lpstr>HGP平成明朝体W9</vt:lpstr>
      <vt:lpstr>HGS明朝E</vt:lpstr>
      <vt:lpstr>ＭＳ 明朝</vt:lpstr>
      <vt:lpstr>Yu Gothic UI</vt:lpstr>
      <vt:lpstr>メイリオ</vt:lpstr>
      <vt:lpstr>游ゴシック</vt:lpstr>
      <vt:lpstr>游ゴシック Medium</vt:lpstr>
      <vt:lpstr>游明朝</vt:lpstr>
      <vt:lpstr>Arial</vt:lpstr>
      <vt:lpstr>Calibri</vt:lpstr>
      <vt:lpstr>Wingdings</vt:lpstr>
      <vt:lpstr>ホワイト</vt:lpstr>
      <vt:lpstr>なぜいけないのか、 未成年者の飲酒</vt:lpstr>
      <vt:lpstr>お酒に「強い」、「弱い」は遺伝で決まる</vt:lpstr>
      <vt:lpstr>危険な行動をとってしまう</vt:lpstr>
      <vt:lpstr>現在飲酒者における飲酒による問題行動</vt:lpstr>
      <vt:lpstr>事故に巻き込まれる危険度が高い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東川医院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なぜいけないのか、　　　　　　　　　　　　　　 　　　　　　未成年者の飲酒</dc:title>
  <dc:creator>東川 泰之</dc:creator>
  <cp:lastModifiedBy>髙橋 保智</cp:lastModifiedBy>
  <cp:revision>152</cp:revision>
  <cp:lastPrinted>2020-07-29T02:11:34Z</cp:lastPrinted>
  <dcterms:created xsi:type="dcterms:W3CDTF">2018-04-21T03:27:54Z</dcterms:created>
  <dcterms:modified xsi:type="dcterms:W3CDTF">2020-12-01T05:58:43Z</dcterms:modified>
</cp:coreProperties>
</file>