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326" r:id="rId2"/>
    <p:sldId id="257" r:id="rId3"/>
    <p:sldId id="294" r:id="rId4"/>
    <p:sldId id="265" r:id="rId5"/>
    <p:sldId id="315" r:id="rId6"/>
    <p:sldId id="319" r:id="rId7"/>
    <p:sldId id="316" r:id="rId8"/>
    <p:sldId id="324" r:id="rId9"/>
    <p:sldId id="325" r:id="rId10"/>
    <p:sldId id="308" r:id="rId11"/>
  </p:sldIdLst>
  <p:sldSz cx="10691813" cy="7559675"/>
  <p:notesSz cx="7099300" cy="10234613"/>
  <p:photoAlbum/>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mada masaoki" initials="ym" lastIdx="8" clrIdx="0">
    <p:extLst>
      <p:ext uri="{19B8F6BF-5375-455C-9EA6-DF929625EA0E}">
        <p15:presenceInfo xmlns:p15="http://schemas.microsoft.com/office/powerpoint/2012/main" userId="yamada masaok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600"/>
    <a:srgbClr val="008000"/>
    <a:srgbClr val="EBAF07"/>
    <a:srgbClr val="EADC76"/>
    <a:srgbClr val="DACB5C"/>
    <a:srgbClr val="F1EBC1"/>
    <a:srgbClr val="FF9900"/>
    <a:srgbClr val="47B4EB"/>
    <a:srgbClr val="3399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0" autoAdjust="0"/>
    <p:restoredTop sz="87909" autoAdjust="0"/>
  </p:normalViewPr>
  <p:slideViewPr>
    <p:cSldViewPr snapToGrid="0">
      <p:cViewPr varScale="1">
        <p:scale>
          <a:sx n="68" d="100"/>
          <a:sy n="68" d="100"/>
        </p:scale>
        <p:origin x="782" y="67"/>
      </p:cViewPr>
      <p:guideLst/>
    </p:cSldViewPr>
  </p:slideViewPr>
  <p:notesTextViewPr>
    <p:cViewPr>
      <p:scale>
        <a:sx n="1" d="1"/>
        <a:sy n="1" d="1"/>
      </p:scale>
      <p:origin x="0" y="0"/>
    </p:cViewPr>
  </p:notesTextViewPr>
  <p:notesViewPr>
    <p:cSldViewPr snapToGrid="0">
      <p:cViewPr varScale="1">
        <p:scale>
          <a:sx n="86" d="100"/>
          <a:sy n="86" d="100"/>
        </p:scale>
        <p:origin x="372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altLang="ja-JP" sz="1400" b="1" dirty="0">
                <a:solidFill>
                  <a:schemeClr val="tx1"/>
                </a:solidFill>
                <a:latin typeface="+mn-ea"/>
                <a:ea typeface="+mn-ea"/>
              </a:rPr>
              <a:t>2003</a:t>
            </a:r>
            <a:r>
              <a:rPr lang="ja-JP" altLang="en-US" sz="1400" b="1" dirty="0">
                <a:solidFill>
                  <a:schemeClr val="tx1"/>
                </a:solidFill>
                <a:latin typeface="+mn-ea"/>
                <a:ea typeface="+mn-ea"/>
              </a:rPr>
              <a:t>年～</a:t>
            </a:r>
            <a:r>
              <a:rPr lang="en-US" altLang="ja-JP" sz="1400" b="1" dirty="0">
                <a:solidFill>
                  <a:schemeClr val="tx1"/>
                </a:solidFill>
                <a:latin typeface="+mn-ea"/>
                <a:ea typeface="+mn-ea"/>
              </a:rPr>
              <a:t>2005</a:t>
            </a:r>
            <a:r>
              <a:rPr lang="ja-JP" altLang="en-US" sz="1400" b="1" dirty="0">
                <a:solidFill>
                  <a:schemeClr val="tx1"/>
                </a:solidFill>
                <a:latin typeface="+mn-ea"/>
                <a:ea typeface="+mn-ea"/>
              </a:rPr>
              <a:t>年調査</a:t>
            </a:r>
          </a:p>
        </c:rich>
      </c:tx>
      <c:layout>
        <c:manualLayout>
          <c:xMode val="edge"/>
          <c:yMode val="edge"/>
          <c:x val="0.77982033306870091"/>
          <c:y val="2.5915146464449623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3489334695416611"/>
          <c:y val="0.13766860404492584"/>
          <c:w val="0.74378420466068529"/>
          <c:h val="0.67256967856783367"/>
        </c:manualLayout>
      </c:layout>
      <c:barChart>
        <c:barDir val="bar"/>
        <c:grouping val="clustered"/>
        <c:varyColors val="0"/>
        <c:ser>
          <c:idx val="0"/>
          <c:order val="0"/>
          <c:tx>
            <c:strRef>
              <c:f>Sheet1!$B$1</c:f>
              <c:strCache>
                <c:ptCount val="1"/>
                <c:pt idx="0">
                  <c:v>列1</c:v>
                </c:pt>
              </c:strCache>
            </c:strRef>
          </c:tx>
          <c:spPr>
            <a:solidFill>
              <a:schemeClr val="accent2">
                <a:lumMod val="75000"/>
              </a:schemeClr>
            </a:solidFill>
            <a:ln>
              <a:noFill/>
            </a:ln>
            <a:effectLst/>
          </c:spPr>
          <c:invertIfNegative val="0"/>
          <c:cat>
            <c:strRef>
              <c:f>Sheet1!$A$2:$A$8</c:f>
              <c:strCache>
                <c:ptCount val="7"/>
                <c:pt idx="0">
                  <c:v>好奇心、なんとなく</c:v>
                </c:pt>
                <c:pt idx="1">
                  <c:v>友人の勧め</c:v>
                </c:pt>
                <c:pt idx="2">
                  <c:v>家族が吸っている</c:v>
                </c:pt>
                <c:pt idx="3">
                  <c:v>ストレス解消</c:v>
                </c:pt>
                <c:pt idx="4">
                  <c:v>かっこいい</c:v>
                </c:pt>
                <c:pt idx="5">
                  <c:v>大人っぽく見られたい</c:v>
                </c:pt>
                <c:pt idx="6">
                  <c:v>その他</c:v>
                </c:pt>
              </c:strCache>
            </c:strRef>
          </c:cat>
          <c:val>
            <c:numRef>
              <c:f>Sheet1!$B$2:$B$8</c:f>
              <c:numCache>
                <c:formatCode>General</c:formatCode>
                <c:ptCount val="7"/>
                <c:pt idx="0">
                  <c:v>69.7</c:v>
                </c:pt>
                <c:pt idx="1">
                  <c:v>22.9</c:v>
                </c:pt>
                <c:pt idx="2">
                  <c:v>13.7</c:v>
                </c:pt>
                <c:pt idx="3">
                  <c:v>6</c:v>
                </c:pt>
                <c:pt idx="4">
                  <c:v>3.5</c:v>
                </c:pt>
                <c:pt idx="5">
                  <c:v>1.5</c:v>
                </c:pt>
                <c:pt idx="6">
                  <c:v>4</c:v>
                </c:pt>
              </c:numCache>
            </c:numRef>
          </c:val>
          <c:extLst>
            <c:ext xmlns:c16="http://schemas.microsoft.com/office/drawing/2014/chart" uri="{C3380CC4-5D6E-409C-BE32-E72D297353CC}">
              <c16:uniqueId val="{00000000-47C3-4CB3-8408-25F13ED9AB2F}"/>
            </c:ext>
          </c:extLst>
        </c:ser>
        <c:dLbls>
          <c:showLegendKey val="0"/>
          <c:showVal val="0"/>
          <c:showCatName val="0"/>
          <c:showSerName val="0"/>
          <c:showPercent val="0"/>
          <c:showBubbleSize val="0"/>
        </c:dLbls>
        <c:gapWidth val="150"/>
        <c:axId val="434900408"/>
        <c:axId val="239305040"/>
      </c:barChart>
      <c:catAx>
        <c:axId val="434900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ea"/>
                <a:ea typeface="+mn-ea"/>
                <a:cs typeface="+mn-cs"/>
              </a:defRPr>
            </a:pPr>
            <a:endParaRPr lang="ja-JP"/>
          </a:p>
        </c:txPr>
        <c:crossAx val="239305040"/>
        <c:crosses val="autoZero"/>
        <c:auto val="1"/>
        <c:lblAlgn val="ctr"/>
        <c:lblOffset val="100"/>
        <c:noMultiLvlLbl val="0"/>
      </c:catAx>
      <c:valAx>
        <c:axId val="2393050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ea"/>
                <a:ea typeface="+mn-ea"/>
                <a:cs typeface="+mn-cs"/>
              </a:defRPr>
            </a:pPr>
            <a:endParaRPr lang="ja-JP"/>
          </a:p>
        </c:txPr>
        <c:crossAx val="434900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7404C74-4B08-40D5-9B7E-7E551C593361}"/>
              </a:ext>
            </a:extLst>
          </p:cNvPr>
          <p:cNvSpPr>
            <a:spLocks noGrp="1"/>
          </p:cNvSpPr>
          <p:nvPr>
            <p:ph type="hdr" sz="quarter"/>
          </p:nvPr>
        </p:nvSpPr>
        <p:spPr>
          <a:xfrm>
            <a:off x="0" y="0"/>
            <a:ext cx="3076363" cy="512956"/>
          </a:xfrm>
          <a:prstGeom prst="rect">
            <a:avLst/>
          </a:prstGeom>
        </p:spPr>
        <p:txBody>
          <a:bodyPr vert="horz" lIns="94320" tIns="47160" rIns="94320" bIns="4716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F132762-B911-4A9A-B8E0-D51681FCF2CF}"/>
              </a:ext>
            </a:extLst>
          </p:cNvPr>
          <p:cNvSpPr>
            <a:spLocks noGrp="1"/>
          </p:cNvSpPr>
          <p:nvPr>
            <p:ph type="dt" sz="quarter" idx="1"/>
          </p:nvPr>
        </p:nvSpPr>
        <p:spPr>
          <a:xfrm>
            <a:off x="4021294" y="0"/>
            <a:ext cx="3076363" cy="512956"/>
          </a:xfrm>
          <a:prstGeom prst="rect">
            <a:avLst/>
          </a:prstGeom>
        </p:spPr>
        <p:txBody>
          <a:bodyPr vert="horz" lIns="94320" tIns="47160" rIns="94320" bIns="47160" rtlCol="0"/>
          <a:lstStyle>
            <a:lvl1pPr algn="r">
              <a:defRPr sz="1200"/>
            </a:lvl1pPr>
          </a:lstStyle>
          <a:p>
            <a:fld id="{E8A1EF5E-4580-4893-BE78-BC1317C9BF02}" type="datetimeFigureOut">
              <a:rPr kumimoji="1" lang="ja-JP" altLang="en-US" smtClean="0"/>
              <a:t>2020/12/1</a:t>
            </a:fld>
            <a:endParaRPr kumimoji="1" lang="ja-JP" altLang="en-US"/>
          </a:p>
        </p:txBody>
      </p:sp>
      <p:sp>
        <p:nvSpPr>
          <p:cNvPr id="4" name="フッター プレースホルダー 3">
            <a:extLst>
              <a:ext uri="{FF2B5EF4-FFF2-40B4-BE49-F238E27FC236}">
                <a16:creationId xmlns:a16="http://schemas.microsoft.com/office/drawing/2014/main" id="{118276FE-F15E-49A1-8BF4-8F6D288DFA85}"/>
              </a:ext>
            </a:extLst>
          </p:cNvPr>
          <p:cNvSpPr>
            <a:spLocks noGrp="1"/>
          </p:cNvSpPr>
          <p:nvPr>
            <p:ph type="ftr" sz="quarter" idx="2"/>
          </p:nvPr>
        </p:nvSpPr>
        <p:spPr>
          <a:xfrm>
            <a:off x="0" y="9721658"/>
            <a:ext cx="3076363" cy="512956"/>
          </a:xfrm>
          <a:prstGeom prst="rect">
            <a:avLst/>
          </a:prstGeom>
        </p:spPr>
        <p:txBody>
          <a:bodyPr vert="horz" lIns="94320" tIns="47160" rIns="94320" bIns="4716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C4220D7-5793-4259-9F6C-F8A4B3402EEB}"/>
              </a:ext>
            </a:extLst>
          </p:cNvPr>
          <p:cNvSpPr>
            <a:spLocks noGrp="1"/>
          </p:cNvSpPr>
          <p:nvPr>
            <p:ph type="sldNum" sz="quarter" idx="3"/>
          </p:nvPr>
        </p:nvSpPr>
        <p:spPr>
          <a:xfrm>
            <a:off x="4021294" y="9721658"/>
            <a:ext cx="3076363" cy="512956"/>
          </a:xfrm>
          <a:prstGeom prst="rect">
            <a:avLst/>
          </a:prstGeom>
        </p:spPr>
        <p:txBody>
          <a:bodyPr vert="horz" lIns="94320" tIns="47160" rIns="94320" bIns="47160" rtlCol="0" anchor="b"/>
          <a:lstStyle>
            <a:lvl1pPr algn="r">
              <a:defRPr sz="1200"/>
            </a:lvl1pPr>
          </a:lstStyle>
          <a:p>
            <a:fld id="{AD519C29-650D-4CEE-8657-18F27DD0C376}" type="slidenum">
              <a:rPr kumimoji="1" lang="ja-JP" altLang="en-US" smtClean="0"/>
              <a:t>‹#›</a:t>
            </a:fld>
            <a:endParaRPr kumimoji="1" lang="ja-JP" altLang="en-US"/>
          </a:p>
        </p:txBody>
      </p:sp>
    </p:spTree>
    <p:extLst>
      <p:ext uri="{BB962C8B-B14F-4D97-AF65-F5344CB8AC3E}">
        <p14:creationId xmlns:p14="http://schemas.microsoft.com/office/powerpoint/2010/main" val="335368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4320" tIns="47160" rIns="94320" bIns="4716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4320" tIns="47160" rIns="94320" bIns="47160" rtlCol="0"/>
          <a:lstStyle>
            <a:lvl1pPr algn="r">
              <a:defRPr sz="1200"/>
            </a:lvl1pPr>
          </a:lstStyle>
          <a:p>
            <a:fld id="{FDBE78E7-C7D7-425A-A501-919642033A1E}" type="datetimeFigureOut">
              <a:rPr kumimoji="1" lang="ja-JP" altLang="en-US" smtClean="0"/>
              <a:t>2020/12/1</a:t>
            </a:fld>
            <a:endParaRPr kumimoji="1" lang="ja-JP" altLang="en-US"/>
          </a:p>
        </p:txBody>
      </p:sp>
      <p:sp>
        <p:nvSpPr>
          <p:cNvPr id="4" name="スライド イメージ プレースホルダー 3"/>
          <p:cNvSpPr>
            <a:spLocks noGrp="1" noRot="1" noChangeAspect="1"/>
          </p:cNvSpPr>
          <p:nvPr>
            <p:ph type="sldImg" idx="2"/>
          </p:nvPr>
        </p:nvSpPr>
        <p:spPr>
          <a:xfrm>
            <a:off x="1106488" y="1279525"/>
            <a:ext cx="4886325" cy="3454400"/>
          </a:xfrm>
          <a:prstGeom prst="rect">
            <a:avLst/>
          </a:prstGeom>
          <a:noFill/>
          <a:ln w="12700">
            <a:solidFill>
              <a:prstClr val="black"/>
            </a:solidFill>
          </a:ln>
        </p:spPr>
        <p:txBody>
          <a:bodyPr vert="horz" lIns="94320" tIns="47160" rIns="94320" bIns="47160" rtlCol="0" anchor="ctr"/>
          <a:lstStyle/>
          <a:p>
            <a:endParaRPr lang="ja-JP" altLang="en-US"/>
          </a:p>
        </p:txBody>
      </p:sp>
      <p:sp>
        <p:nvSpPr>
          <p:cNvPr id="5" name="ノート プレースホルダー 4"/>
          <p:cNvSpPr>
            <a:spLocks noGrp="1"/>
          </p:cNvSpPr>
          <p:nvPr>
            <p:ph type="body" sz="quarter" idx="3"/>
          </p:nvPr>
        </p:nvSpPr>
        <p:spPr>
          <a:xfrm>
            <a:off x="709930" y="4925408"/>
            <a:ext cx="5679440" cy="4029879"/>
          </a:xfrm>
          <a:prstGeom prst="rect">
            <a:avLst/>
          </a:prstGeom>
        </p:spPr>
        <p:txBody>
          <a:bodyPr vert="horz" lIns="94320" tIns="47160" rIns="94320" bIns="4716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4320" tIns="47160" rIns="94320" bIns="47160" rtlCol="0" anchor="b"/>
          <a:lstStyle>
            <a:lvl1pPr algn="l">
              <a:defRPr sz="1200"/>
            </a:lvl1pPr>
          </a:lstStyle>
          <a:p>
            <a:endParaRPr kumimoji="1" lang="ja-JP" altLang="en-US"/>
          </a:p>
        </p:txBody>
      </p:sp>
    </p:spTree>
    <p:extLst>
      <p:ext uri="{BB962C8B-B14F-4D97-AF65-F5344CB8AC3E}">
        <p14:creationId xmlns:p14="http://schemas.microsoft.com/office/powerpoint/2010/main" val="1926893709"/>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1pPr>
    <a:lvl2pPr marL="521437" algn="l" defTabSz="1042873"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2pPr>
    <a:lvl3pPr marL="1042873" algn="l" defTabSz="1042873"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3pPr>
    <a:lvl4pPr marL="1564310" algn="l" defTabSz="1042873"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4pPr>
    <a:lvl5pPr marL="2085746" algn="l" defTabSz="1042873"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66993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スライド イメージ プレースホルダー 1"/>
          <p:cNvSpPr>
            <a:spLocks noGrp="1" noRot="1" noChangeAspect="1" noTextEdit="1"/>
          </p:cNvSpPr>
          <p:nvPr>
            <p:ph type="sldImg"/>
          </p:nvPr>
        </p:nvSpPr>
        <p:spPr>
          <a:xfrm>
            <a:off x="1106488" y="1279525"/>
            <a:ext cx="4886325" cy="3454400"/>
          </a:xfrm>
          <a:ln/>
        </p:spPr>
      </p:sp>
      <p:sp>
        <p:nvSpPr>
          <p:cNvPr id="21299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新型タバコもタバコであり、禁煙していることにはなりません。</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有害物質も含まれています。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endParaRPr kumimoji="1" lang="ja-JP"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主典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国民生活センター</a:t>
            </a:r>
            <a:endParaRPr kumimoji="1" lang="ja-JP" altLang="en-US" dirty="0"/>
          </a:p>
        </p:txBody>
      </p:sp>
    </p:spTree>
    <p:extLst>
      <p:ext uri="{BB962C8B-B14F-4D97-AF65-F5344CB8AC3E}">
        <p14:creationId xmlns:p14="http://schemas.microsoft.com/office/powerpoint/2010/main" val="98169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中野区医師会</a:t>
            </a:r>
            <a:endParaRPr kumimoji="1" lang="ja-JP" altLang="en-US" dirty="0"/>
          </a:p>
        </p:txBody>
      </p:sp>
    </p:spTree>
    <p:extLst>
      <p:ext uri="{BB962C8B-B14F-4D97-AF65-F5344CB8AC3E}">
        <p14:creationId xmlns:p14="http://schemas.microsoft.com/office/powerpoint/2010/main" val="78513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私たちの周りには、お酒やコーヒーなどの嗜好品があり</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それぞれがアルコール、カフェインといった依存性物質が含まれていますが</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適量であれば問題はありません。</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ところが</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ニコチンは危険薬物のヘロインやコカインよりも依存性の危険が高く</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しかもニコチン依存症になってしまうと、使用を中止するのが非常に難しくなります。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いつでもタバコが止められると思っていたのに</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なかなかやめられないのは、ニコチン依存症が原因です。</a:t>
            </a:r>
          </a:p>
          <a:p>
            <a:endParaRPr kumimoji="1" lang="en-US" altLang="ja-JP" dirty="0"/>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ファイザー</a:t>
            </a:r>
            <a:endParaRPr kumimoji="1" lang="ja-JP" altLang="en-US" dirty="0"/>
          </a:p>
        </p:txBody>
      </p:sp>
    </p:spTree>
    <p:extLst>
      <p:ext uri="{BB962C8B-B14F-4D97-AF65-F5344CB8AC3E}">
        <p14:creationId xmlns:p14="http://schemas.microsoft.com/office/powerpoint/2010/main" val="345351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タバコでがんになることはよく知られていますが</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その他にも脳血管疾患や心筋梗塞、動脈硬化、高血圧、糖尿病</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メタボリックシンドローム、胃潰瘍、</a:t>
            </a:r>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COPD,</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肺炎、喘息など</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全身の病気のリスクを高めます。</a:t>
            </a:r>
          </a:p>
          <a:p>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ファイザー</a:t>
            </a:r>
          </a:p>
        </p:txBody>
      </p:sp>
    </p:spTree>
    <p:extLst>
      <p:ext uri="{BB962C8B-B14F-4D97-AF65-F5344CB8AC3E}">
        <p14:creationId xmlns:p14="http://schemas.microsoft.com/office/powerpoint/2010/main" val="1597257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ー 1"/>
          <p:cNvSpPr>
            <a:spLocks noGrp="1" noRot="1" noChangeAspect="1" noTextEdit="1"/>
          </p:cNvSpPr>
          <p:nvPr>
            <p:ph type="sldImg"/>
          </p:nvPr>
        </p:nvSpPr>
        <p:spPr>
          <a:xfrm>
            <a:off x="1106488" y="1279525"/>
            <a:ext cx="4886325" cy="3454400"/>
          </a:xfrm>
          <a:ln/>
        </p:spPr>
      </p:sp>
      <p:sp>
        <p:nvSpPr>
          <p:cNvPr id="13721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若い脳ほど依存が形成されやすいこともわかっています。</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喫煙開始が早いほど、一生タバコがやめられなくなるのです。</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このことを逆手にとって、タバコ会社が若者（未成年）を狙っていることもわかってきました。</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だからこそ、子供たちを守るために、学校での喫煙防止教育が不可欠なのです。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中野区医師会</a:t>
            </a:r>
          </a:p>
        </p:txBody>
      </p:sp>
    </p:spTree>
    <p:extLst>
      <p:ext uri="{BB962C8B-B14F-4D97-AF65-F5344CB8AC3E}">
        <p14:creationId xmlns:p14="http://schemas.microsoft.com/office/powerpoint/2010/main" val="3255228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2003</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年の兵庫県の調査によると、中学生の喫煙の動機は</a:t>
            </a:r>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70</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％は</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ただなんとなく好奇心から</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でその他は</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友人の勧め</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家族が吸っている</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等の理由でした。</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endParaRPr kumimoji="1" lang="ja-JP"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新しい保健体育　東京書籍</a:t>
            </a:r>
            <a:endParaRPr kumimoji="1" lang="en-US" altLang="ja-JP" dirty="0"/>
          </a:p>
          <a:p>
            <a:endParaRPr kumimoji="1" lang="ja-JP" altLang="en-US" dirty="0"/>
          </a:p>
        </p:txBody>
      </p:sp>
    </p:spTree>
    <p:extLst>
      <p:ext uri="{BB962C8B-B14F-4D97-AF65-F5344CB8AC3E}">
        <p14:creationId xmlns:p14="http://schemas.microsoft.com/office/powerpoint/2010/main" val="1394646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スライド イメージ プレースホルダ 1"/>
          <p:cNvSpPr>
            <a:spLocks noGrp="1" noRot="1" noChangeAspect="1" noTextEdit="1"/>
          </p:cNvSpPr>
          <p:nvPr>
            <p:ph type="sldImg"/>
          </p:nvPr>
        </p:nvSpPr>
        <p:spPr>
          <a:xfrm>
            <a:off x="1106488" y="1279525"/>
            <a:ext cx="4886325" cy="3454400"/>
          </a:xfrm>
          <a:ln/>
        </p:spPr>
      </p:sp>
      <p:sp>
        <p:nvSpPr>
          <p:cNvPr id="14131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妊娠中の胎児は、タバコの影響で体重増加が十分でなく</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出生時の体重は、喫煙しない母親から生まれた子どもよりも平均で</a:t>
            </a:r>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142</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ｇ軽くなります。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子宮内胎児発育遅延になる確率は約</a:t>
            </a:r>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2</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倍、低出生体重児となる頻度は</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約</a:t>
            </a:r>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1.6</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倍も高くなります。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（ブラジルでの統計資料）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ファイザー</a:t>
            </a:r>
            <a:endParaRPr kumimoji="1" lang="ja-JP" altLang="en-US" dirty="0"/>
          </a:p>
          <a:p>
            <a:endParaRPr lang="ja-JP" altLang="ja-JP" dirty="0"/>
          </a:p>
        </p:txBody>
      </p:sp>
    </p:spTree>
    <p:extLst>
      <p:ext uri="{BB962C8B-B14F-4D97-AF65-F5344CB8AC3E}">
        <p14:creationId xmlns:p14="http://schemas.microsoft.com/office/powerpoint/2010/main" val="2535176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2"/>
          <p:cNvSpPr>
            <a:spLocks noGrp="1" noRot="1" noChangeAspect="1" noChangeArrowheads="1" noTextEdit="1"/>
          </p:cNvSpPr>
          <p:nvPr>
            <p:ph type="sldImg"/>
          </p:nvPr>
        </p:nvSpPr>
        <p:spPr>
          <a:xfrm>
            <a:off x="1106488" y="1279525"/>
            <a:ext cx="4886325" cy="3454400"/>
          </a:xfrm>
          <a:ln/>
        </p:spPr>
      </p:sp>
      <p:sp>
        <p:nvSpPr>
          <p:cNvPr id="125956" name="Rectangle 3"/>
          <p:cNvSpPr>
            <a:spLocks noGrp="1" noChangeArrowheads="1"/>
          </p:cNvSpPr>
          <p:nvPr>
            <p:ph type="body" idx="1"/>
          </p:nvPr>
        </p:nvSpPr>
        <p:spPr>
          <a:noFill/>
          <a:ln/>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現在では、公共空間の禁煙を法律で定めた「受動喫煙防止法」がない先進国は、ほとんどありません。</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緑色の国は受動喫煙防止法がある国です。黄色は法制化が決定している国ですが、ロシアも昨年決議されていますから今や「受動喫煙防止法」がないのは、アフリカの発展途上国と、インドネシアや日本ぐらいになってきました。</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ハワイに行っても、シンガポールやタイに行っても、レストランでもバーでもタバコは吸えません。</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イギリスではパブ（日本で言えば立ち飲み居酒屋）も禁煙です。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室内空間では煙がこもってしまうためダメなのです。</a:t>
            </a: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日本では、子供連れで入るファミリーレストランですら、禁煙ではないことがありません。</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分煙といっても「ここからは喫煙席です」といった、まったく意味のない分煙です。海外から来た人たちは、子供が食事をしている横の席で、大人が平気でタバコを吸う状況を見て「児童虐待だ」「野蛮な国だ」と言います。我々は恥ずかしいと思わなければなりません。</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中野区医師会</a:t>
            </a:r>
            <a:endParaRPr lang="ja-JP" altLang="en-US" dirty="0">
              <a:latin typeface="Arial" panose="020B0604020202020204" pitchFamily="34" charset="0"/>
            </a:endParaRPr>
          </a:p>
          <a:p>
            <a:pPr algn="just" eaLnBrk="1" hangingPunct="1"/>
            <a:endParaRPr lang="ja-JP" altLang="en-US" dirty="0">
              <a:latin typeface="Century" pitchFamily="18" charset="0"/>
              <a:ea typeface="ＭＳ 明朝" pitchFamily="17" charset="-128"/>
            </a:endParaRPr>
          </a:p>
        </p:txBody>
      </p:sp>
    </p:spTree>
    <p:extLst>
      <p:ext uri="{BB962C8B-B14F-4D97-AF65-F5344CB8AC3E}">
        <p14:creationId xmlns:p14="http://schemas.microsoft.com/office/powerpoint/2010/main" val="217459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1106488" y="1279525"/>
            <a:ext cx="4886325" cy="3454400"/>
          </a:xfrm>
          <a:ln/>
        </p:spPr>
      </p:sp>
      <p:sp>
        <p:nvSpPr>
          <p:cNvPr id="126979" name="Rectangle 3"/>
          <p:cNvSpPr>
            <a:spLocks noGrp="1" noChangeArrowheads="1"/>
          </p:cNvSpPr>
          <p:nvPr>
            <p:ph type="body" idx="1"/>
          </p:nvPr>
        </p:nvSpPr>
        <p:spPr>
          <a:noFill/>
          <a:ln/>
        </p:spPr>
        <p:txBody>
          <a:bodyPr/>
          <a:lstStyle/>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日本で製造されている新型タバコは、葉タバコを使用した製品で</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バッテーリで葉タバコを</a:t>
            </a:r>
            <a:r>
              <a:rPr kumimoji="1" lang="en-US" altLang="ja-JP" sz="1200" kern="1200" dirty="0">
                <a:solidFill>
                  <a:schemeClr val="tx1"/>
                </a:solidFill>
                <a:effectLst/>
                <a:latin typeface="游明朝" panose="02020400000000000000" pitchFamily="18" charset="-128"/>
                <a:ea typeface="游明朝" panose="02020400000000000000" pitchFamily="18" charset="-128"/>
                <a:cs typeface="+mn-cs"/>
              </a:rPr>
              <a:t>300</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℃に加熱し、気化したニコチンを蒸気と一緒に吸煙する仕組みになっています。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pPr indent="162000"/>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加熱式非燃焼式で火を使って燃やさないため、煙や臭いが少なく、有害物質が軽減されていると宣伝されています。</a:t>
            </a:r>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endParaRPr kumimoji="1" lang="en-US" altLang="ja-JP" sz="1200" kern="1200" dirty="0">
              <a:solidFill>
                <a:schemeClr val="tx1"/>
              </a:solidFill>
              <a:effectLst/>
              <a:latin typeface="游明朝" panose="02020400000000000000" pitchFamily="18" charset="-128"/>
              <a:ea typeface="游明朝" panose="02020400000000000000" pitchFamily="18" charset="-128"/>
              <a:cs typeface="+mn-cs"/>
            </a:endParaRPr>
          </a:p>
          <a:p>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出典</a:t>
            </a:r>
            <a:r>
              <a:rPr kumimoji="1" lang="ja-JP" altLang="en-US" sz="1200" kern="1200" dirty="0">
                <a:solidFill>
                  <a:schemeClr val="tx1"/>
                </a:solidFill>
                <a:effectLst/>
                <a:latin typeface="游明朝" panose="02020400000000000000" pitchFamily="18" charset="-128"/>
                <a:ea typeface="游明朝" panose="02020400000000000000" pitchFamily="18" charset="-128"/>
                <a:cs typeface="+mn-cs"/>
              </a:rPr>
              <a:t>：</a:t>
            </a:r>
            <a:r>
              <a:rPr kumimoji="1" lang="ja-JP" altLang="ja-JP" sz="1200" kern="1200" dirty="0">
                <a:solidFill>
                  <a:schemeClr val="tx1"/>
                </a:solidFill>
                <a:effectLst/>
                <a:latin typeface="游明朝" panose="02020400000000000000" pitchFamily="18" charset="-128"/>
                <a:ea typeface="游明朝" panose="02020400000000000000" pitchFamily="18" charset="-128"/>
                <a:cs typeface="+mn-cs"/>
              </a:rPr>
              <a:t>武田薬報</a:t>
            </a:r>
            <a:endParaRPr kumimoji="1" lang="ja-JP" altLang="en-US" dirty="0"/>
          </a:p>
        </p:txBody>
      </p:sp>
    </p:spTree>
    <p:extLst>
      <p:ext uri="{BB962C8B-B14F-4D97-AF65-F5344CB8AC3E}">
        <p14:creationId xmlns:p14="http://schemas.microsoft.com/office/powerpoint/2010/main" val="1760901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endParaRPr kumimoji="1" lang="ja-JP" altLang="en-US" dirty="0"/>
          </a:p>
        </p:txBody>
      </p:sp>
    </p:spTree>
    <p:extLst>
      <p:ext uri="{BB962C8B-B14F-4D97-AF65-F5344CB8AC3E}">
        <p14:creationId xmlns:p14="http://schemas.microsoft.com/office/powerpoint/2010/main" val="3226240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71286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230651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628279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191930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1548427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189389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2487319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1984031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264774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1385A8-ABD8-4A34-9462-C440D8528EA2}" type="datetimeFigureOut">
              <a:rPr kumimoji="1" lang="ja-JP" altLang="en-US" smtClean="0"/>
              <a:t>2020/12/1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C2F7AC-8326-40EB-BB0E-E9D2C57FBC63}" type="slidenum">
              <a:rPr kumimoji="1" lang="ja-JP" altLang="en-US" smtClean="0"/>
              <a:t>‹#›</a:t>
            </a:fld>
            <a:endParaRPr kumimoji="1" lang="ja-JP" altLang="en-US"/>
          </a:p>
        </p:txBody>
      </p:sp>
    </p:spTree>
    <p:extLst>
      <p:ext uri="{BB962C8B-B14F-4D97-AF65-F5344CB8AC3E}">
        <p14:creationId xmlns:p14="http://schemas.microsoft.com/office/powerpoint/2010/main" val="3806800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F61385A8-ABD8-4A34-9462-C440D8528EA2}" type="datetimeFigureOut">
              <a:rPr kumimoji="1" lang="ja-JP" altLang="en-US" smtClean="0"/>
              <a:t>2020/12/1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endParaRPr kumimoji="1" lang="ja-JP" altLang="en-US" dirty="0"/>
          </a:p>
        </p:txBody>
      </p:sp>
    </p:spTree>
    <p:extLst>
      <p:ext uri="{BB962C8B-B14F-4D97-AF65-F5344CB8AC3E}">
        <p14:creationId xmlns:p14="http://schemas.microsoft.com/office/powerpoint/2010/main" val="11774193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0A3B7AF2-6EC2-43EC-92E6-4ACF27AB362B}"/>
              </a:ext>
            </a:extLst>
          </p:cNvPr>
          <p:cNvSpPr>
            <a:spLocks noGrp="1"/>
          </p:cNvSpPr>
          <p:nvPr>
            <p:ph type="ctrTitle"/>
          </p:nvPr>
        </p:nvSpPr>
        <p:spPr>
          <a:xfrm>
            <a:off x="987481" y="2381956"/>
            <a:ext cx="7768148" cy="1001371"/>
          </a:xfrm>
        </p:spPr>
        <p:txBody>
          <a:bodyPr anchor="b">
            <a:noAutofit/>
          </a:bodyPr>
          <a:lstStyle/>
          <a:p>
            <a:pPr algn="l"/>
            <a:r>
              <a:rPr lang="ja-JP" altLang="en-US" sz="5400" b="1" dirty="0">
                <a:latin typeface="メイリオ" panose="020B0604030504040204" pitchFamily="50" charset="-128"/>
                <a:ea typeface="メイリオ" panose="020B0604030504040204" pitchFamily="50" charset="-128"/>
              </a:rPr>
              <a:t>タバコを吸うということ</a:t>
            </a:r>
            <a:endParaRPr kumimoji="1" lang="ja-JP" altLang="en-US" sz="5400" b="1" dirty="0">
              <a:latin typeface="メイリオ" panose="020B0604030504040204" pitchFamily="50" charset="-128"/>
              <a:ea typeface="メイリオ" panose="020B0604030504040204" pitchFamily="50" charset="-128"/>
            </a:endParaRPr>
          </a:p>
        </p:txBody>
      </p:sp>
      <p:pic>
        <p:nvPicPr>
          <p:cNvPr id="11" name="図 10" descr="黒い背景と白い文字のロゴ&#10;&#10;自動的に生成された説明">
            <a:extLst>
              <a:ext uri="{FF2B5EF4-FFF2-40B4-BE49-F238E27FC236}">
                <a16:creationId xmlns:a16="http://schemas.microsoft.com/office/drawing/2014/main" id="{CEA0F6B2-3EE9-4F02-90C6-F97A78B44155}"/>
              </a:ext>
            </a:extLst>
          </p:cNvPr>
          <p:cNvPicPr>
            <a:picLocks noChangeAspect="1"/>
          </p:cNvPicPr>
          <p:nvPr/>
        </p:nvPicPr>
        <p:blipFill rotWithShape="1">
          <a:blip r:embed="rId3">
            <a:clrChange>
              <a:clrFrom>
                <a:srgbClr val="FFFFFF"/>
              </a:clrFrom>
              <a:clrTo>
                <a:srgbClr val="FFFFFF">
                  <a:alpha val="0"/>
                </a:srgbClr>
              </a:clrTo>
            </a:clrChange>
          </a:blip>
          <a:srcRect l="22952" t="22096" r="7709" b="25978"/>
          <a:stretch/>
        </p:blipFill>
        <p:spPr>
          <a:xfrm>
            <a:off x="9388552" y="409305"/>
            <a:ext cx="788765" cy="838728"/>
          </a:xfrm>
          <a:prstGeom prst="rect">
            <a:avLst/>
          </a:prstGeom>
        </p:spPr>
      </p:pic>
      <p:sp>
        <p:nvSpPr>
          <p:cNvPr id="14" name="タイトル 1">
            <a:extLst>
              <a:ext uri="{FF2B5EF4-FFF2-40B4-BE49-F238E27FC236}">
                <a16:creationId xmlns:a16="http://schemas.microsoft.com/office/drawing/2014/main" id="{A7E1BE68-6B83-4C2F-A308-F4213985BE3D}"/>
              </a:ext>
            </a:extLst>
          </p:cNvPr>
          <p:cNvSpPr txBox="1">
            <a:spLocks/>
          </p:cNvSpPr>
          <p:nvPr/>
        </p:nvSpPr>
        <p:spPr>
          <a:xfrm>
            <a:off x="988076" y="3317719"/>
            <a:ext cx="9511757" cy="811160"/>
          </a:xfrm>
          <a:prstGeom prst="rect">
            <a:avLst/>
          </a:prstGeom>
        </p:spPr>
        <p:txBody>
          <a:bodyPr vert="horz" lIns="91440" tIns="45720" rIns="91440" bIns="45720" rtlCol="0" anchor="ctr" anchorCtr="0">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endParaRPr lang="ja-JP" altLang="en-US" sz="3800" b="1" dirty="0">
              <a:solidFill>
                <a:schemeClr val="tx1">
                  <a:lumMod val="50000"/>
                  <a:lumOff val="50000"/>
                </a:schemeClr>
              </a:solidFill>
              <a:latin typeface="AR P丸ゴシック体M04" panose="020F0600000000000000" pitchFamily="50" charset="-128"/>
              <a:ea typeface="AR P丸ゴシック体M04" panose="020F0600000000000000" pitchFamily="50" charset="-128"/>
            </a:endParaRPr>
          </a:p>
        </p:txBody>
      </p:sp>
      <p:sp>
        <p:nvSpPr>
          <p:cNvPr id="15" name="タイトル 1">
            <a:extLst>
              <a:ext uri="{FF2B5EF4-FFF2-40B4-BE49-F238E27FC236}">
                <a16:creationId xmlns:a16="http://schemas.microsoft.com/office/drawing/2014/main" id="{8955669D-390B-4B32-A9DB-1629F9DF6E19}"/>
              </a:ext>
            </a:extLst>
          </p:cNvPr>
          <p:cNvSpPr txBox="1">
            <a:spLocks/>
          </p:cNvSpPr>
          <p:nvPr/>
        </p:nvSpPr>
        <p:spPr>
          <a:xfrm>
            <a:off x="345140" y="368741"/>
            <a:ext cx="2804250" cy="454450"/>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2400" dirty="0">
                <a:latin typeface="HGS明朝E" panose="02020900000000000000" pitchFamily="18" charset="-128"/>
                <a:ea typeface="HGS明朝E" panose="02020900000000000000" pitchFamily="18" charset="-128"/>
              </a:rPr>
              <a:t>喫煙防止</a:t>
            </a:r>
            <a:endParaRPr lang="ja-JP" altLang="en-US" sz="2400" b="1" dirty="0">
              <a:latin typeface="HGS明朝E" panose="02020900000000000000" pitchFamily="18" charset="-128"/>
              <a:ea typeface="HGS明朝E" panose="02020900000000000000" pitchFamily="18" charset="-128"/>
            </a:endParaRPr>
          </a:p>
        </p:txBody>
      </p:sp>
      <p:sp>
        <p:nvSpPr>
          <p:cNvPr id="19" name="字幕 2">
            <a:extLst>
              <a:ext uri="{FF2B5EF4-FFF2-40B4-BE49-F238E27FC236}">
                <a16:creationId xmlns:a16="http://schemas.microsoft.com/office/drawing/2014/main" id="{EF96A6DA-B1FC-4188-974F-EDBE540EF19B}"/>
              </a:ext>
            </a:extLst>
          </p:cNvPr>
          <p:cNvSpPr>
            <a:spLocks noGrp="1"/>
          </p:cNvSpPr>
          <p:nvPr>
            <p:ph type="subTitle" idx="1"/>
          </p:nvPr>
        </p:nvSpPr>
        <p:spPr>
          <a:xfrm>
            <a:off x="7081962" y="6633402"/>
            <a:ext cx="3095356" cy="335986"/>
          </a:xfrm>
        </p:spPr>
        <p:txBody>
          <a:bodyPr anchor="t">
            <a:noAutofit/>
          </a:bodyPr>
          <a:lstStyle/>
          <a:p>
            <a:pPr algn="l"/>
            <a:r>
              <a:rPr lang="ja-JP" altLang="en-US" sz="2200" b="1" dirty="0">
                <a:latin typeface="游ゴシック Medium" panose="020B0500000000000000" pitchFamily="50" charset="-128"/>
                <a:ea typeface="游ゴシック Medium" panose="020B0500000000000000" pitchFamily="50" charset="-128"/>
              </a:rPr>
              <a:t>（公社）東京都医師会</a:t>
            </a:r>
          </a:p>
        </p:txBody>
      </p:sp>
      <p:sp>
        <p:nvSpPr>
          <p:cNvPr id="13" name="タイトル 1">
            <a:extLst>
              <a:ext uri="{FF2B5EF4-FFF2-40B4-BE49-F238E27FC236}">
                <a16:creationId xmlns:a16="http://schemas.microsoft.com/office/drawing/2014/main" id="{8688944A-4B53-489C-BB99-B99A88ED7BEA}"/>
              </a:ext>
            </a:extLst>
          </p:cNvPr>
          <p:cNvSpPr txBox="1">
            <a:spLocks/>
          </p:cNvSpPr>
          <p:nvPr/>
        </p:nvSpPr>
        <p:spPr>
          <a:xfrm>
            <a:off x="1140476" y="3470119"/>
            <a:ext cx="8782457" cy="811160"/>
          </a:xfrm>
          <a:prstGeom prst="rect">
            <a:avLst/>
          </a:prstGeom>
        </p:spPr>
        <p:txBody>
          <a:bodyPr vert="horz" lIns="91440" tIns="45720" rIns="91440" bIns="45720" rtlCol="0" anchor="ctr" anchorCtr="0">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3800" b="1" dirty="0">
                <a:solidFill>
                  <a:schemeClr val="tx1">
                    <a:lumMod val="50000"/>
                    <a:lumOff val="50000"/>
                  </a:schemeClr>
                </a:solidFill>
                <a:latin typeface="AR P丸ゴシック体M04" panose="020F0600000000000000" pitchFamily="50" charset="-128"/>
                <a:ea typeface="AR P丸ゴシック体M04" panose="020F0600000000000000" pitchFamily="50" charset="-128"/>
              </a:rPr>
              <a:t>それは有害なものを吸うということです</a:t>
            </a:r>
          </a:p>
        </p:txBody>
      </p:sp>
      <p:sp>
        <p:nvSpPr>
          <p:cNvPr id="16" name="字幕 2">
            <a:extLst>
              <a:ext uri="{FF2B5EF4-FFF2-40B4-BE49-F238E27FC236}">
                <a16:creationId xmlns:a16="http://schemas.microsoft.com/office/drawing/2014/main" id="{D69050EB-C69F-4BD7-92FC-C7B6B5595476}"/>
              </a:ext>
            </a:extLst>
          </p:cNvPr>
          <p:cNvSpPr txBox="1">
            <a:spLocks/>
          </p:cNvSpPr>
          <p:nvPr/>
        </p:nvSpPr>
        <p:spPr>
          <a:xfrm>
            <a:off x="1795533" y="363081"/>
            <a:ext cx="2707714" cy="415747"/>
          </a:xfrm>
          <a:prstGeom prst="rect">
            <a:avLst/>
          </a:prstGeom>
          <a:solidFill>
            <a:schemeClr val="bg1"/>
          </a:solidFill>
          <a:ln>
            <a:solidFill>
              <a:schemeClr val="bg2">
                <a:lumMod val="50000"/>
              </a:schemeClr>
            </a:solidFill>
          </a:ln>
        </p:spPr>
        <p:txBody>
          <a:bodyPr vert="horz" wrap="square" lIns="36000" tIns="36000" rIns="36000" bIns="36000" rtlCol="0" anchor="ctr" anchorCtr="1">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latin typeface="游ゴシック Medium" panose="020B0500000000000000" pitchFamily="50" charset="-128"/>
                <a:ea typeface="游ゴシック Medium" panose="020B0500000000000000" pitchFamily="50" charset="-128"/>
              </a:rPr>
              <a:t>中学校・高等学校版</a:t>
            </a:r>
            <a:endParaRPr lang="en-US" altLang="ja-JP" sz="1800" dirty="0">
              <a:latin typeface="游ゴシック Medium" panose="020B0500000000000000" pitchFamily="50" charset="-128"/>
              <a:ea typeface="游ゴシック Medium" panose="020B0500000000000000" pitchFamily="50" charset="-128"/>
            </a:endParaRPr>
          </a:p>
        </p:txBody>
      </p:sp>
      <p:sp>
        <p:nvSpPr>
          <p:cNvPr id="17" name="タイトル 1">
            <a:extLst>
              <a:ext uri="{FF2B5EF4-FFF2-40B4-BE49-F238E27FC236}">
                <a16:creationId xmlns:a16="http://schemas.microsoft.com/office/drawing/2014/main" id="{0ED7638C-0C90-41A7-AACD-8D054A293939}"/>
              </a:ext>
            </a:extLst>
          </p:cNvPr>
          <p:cNvSpPr txBox="1">
            <a:spLocks/>
          </p:cNvSpPr>
          <p:nvPr/>
        </p:nvSpPr>
        <p:spPr>
          <a:xfrm>
            <a:off x="987481" y="1117996"/>
            <a:ext cx="8401071" cy="1001371"/>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5400" dirty="0">
                <a:solidFill>
                  <a:srgbClr val="0070C0"/>
                </a:solidFill>
                <a:latin typeface="HGP平成明朝体W9" panose="02020A00000000000000" pitchFamily="18" charset="-128"/>
                <a:ea typeface="HGP平成明朝体W9" panose="02020A00000000000000" pitchFamily="18" charset="-128"/>
              </a:rPr>
              <a:t>補助スライド</a:t>
            </a:r>
            <a:r>
              <a:rPr lang="ja-JP" altLang="en-US" sz="3200" dirty="0">
                <a:solidFill>
                  <a:srgbClr val="0070C0"/>
                </a:solidFill>
                <a:latin typeface="ＭＳ 明朝" panose="02020609040205080304" pitchFamily="17" charset="-128"/>
                <a:ea typeface="ＭＳ 明朝" panose="02020609040205080304" pitchFamily="17" charset="-128"/>
              </a:rPr>
              <a:t>（任意でご使用下さい）</a:t>
            </a:r>
            <a:endParaRPr lang="ja-JP" altLang="en-US" sz="2800" dirty="0">
              <a:solidFill>
                <a:srgbClr val="0070C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1400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8">
            <a:extLst>
              <a:ext uri="{FF2B5EF4-FFF2-40B4-BE49-F238E27FC236}">
                <a16:creationId xmlns:a16="http://schemas.microsoft.com/office/drawing/2014/main" id="{DCF73CE5-FD1B-4DB9-9CE7-22C68D2C5CC4}"/>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主典：国民生活センター</a:t>
            </a:r>
          </a:p>
        </p:txBody>
      </p:sp>
      <p:grpSp>
        <p:nvGrpSpPr>
          <p:cNvPr id="20" name="グループ化 19">
            <a:extLst>
              <a:ext uri="{FF2B5EF4-FFF2-40B4-BE49-F238E27FC236}">
                <a16:creationId xmlns:a16="http://schemas.microsoft.com/office/drawing/2014/main" id="{E0627A86-80D6-4756-9749-F9D8637EF8CB}"/>
              </a:ext>
            </a:extLst>
          </p:cNvPr>
          <p:cNvGrpSpPr/>
          <p:nvPr/>
        </p:nvGrpSpPr>
        <p:grpSpPr>
          <a:xfrm>
            <a:off x="406945" y="306442"/>
            <a:ext cx="427497" cy="415776"/>
            <a:chOff x="683170" y="525517"/>
            <a:chExt cx="427497" cy="415776"/>
          </a:xfrm>
        </p:grpSpPr>
        <p:sp>
          <p:nvSpPr>
            <p:cNvPr id="24" name="四角形: 角を丸くする 23">
              <a:extLst>
                <a:ext uri="{FF2B5EF4-FFF2-40B4-BE49-F238E27FC236}">
                  <a16:creationId xmlns:a16="http://schemas.microsoft.com/office/drawing/2014/main" id="{442C1555-B18C-431B-8AAE-49D5A64B3B1D}"/>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a:extLst>
                <a:ext uri="{FF2B5EF4-FFF2-40B4-BE49-F238E27FC236}">
                  <a16:creationId xmlns:a16="http://schemas.microsoft.com/office/drawing/2014/main" id="{EA8BF5D0-5636-4ED9-A36A-8590548F765F}"/>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四角形: 角を丸くする 25">
              <a:extLst>
                <a:ext uri="{FF2B5EF4-FFF2-40B4-BE49-F238E27FC236}">
                  <a16:creationId xmlns:a16="http://schemas.microsoft.com/office/drawing/2014/main" id="{D59B5698-5AC6-46B6-825C-6CB9C8B4EB8E}"/>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B9B77063-3AD6-4BEA-B623-71D954632C32}"/>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タイトル 1">
            <a:extLst>
              <a:ext uri="{FF2B5EF4-FFF2-40B4-BE49-F238E27FC236}">
                <a16:creationId xmlns:a16="http://schemas.microsoft.com/office/drawing/2014/main" id="{7E3C8302-5584-4710-9090-F478CA91F3CE}"/>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新型タバコに変えたのは？</a:t>
            </a:r>
          </a:p>
        </p:txBody>
      </p:sp>
      <p:pic>
        <p:nvPicPr>
          <p:cNvPr id="30" name="図 29" descr="商品設計の目的(重複回答あり)">
            <a:extLst>
              <a:ext uri="{FF2B5EF4-FFF2-40B4-BE49-F238E27FC236}">
                <a16:creationId xmlns:a16="http://schemas.microsoft.com/office/drawing/2014/main" id="{A40485BB-CA1B-4DC1-B588-0CD2C2DCD6F2}"/>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1514773" y="1263828"/>
            <a:ext cx="8076747" cy="5534311"/>
          </a:xfrm>
          <a:prstGeom prst="rect">
            <a:avLst/>
          </a:prstGeom>
        </p:spPr>
      </p:pic>
    </p:spTree>
    <p:extLst>
      <p:ext uri="{BB962C8B-B14F-4D97-AF65-F5344CB8AC3E}">
        <p14:creationId xmlns:p14="http://schemas.microsoft.com/office/powerpoint/2010/main" val="386649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6EDAFE32-8A8E-4CC0-B090-480CBA12B61B}"/>
              </a:ext>
            </a:extLst>
          </p:cNvPr>
          <p:cNvPicPr>
            <a:picLocks noChangeAspect="1"/>
          </p:cNvPicPr>
          <p:nvPr/>
        </p:nvPicPr>
        <p:blipFill>
          <a:blip r:embed="rId3">
            <a:alphaModFix/>
          </a:blip>
          <a:stretch>
            <a:fillRect/>
          </a:stretch>
        </p:blipFill>
        <p:spPr>
          <a:xfrm>
            <a:off x="7268579" y="214418"/>
            <a:ext cx="3336506" cy="1884331"/>
          </a:xfrm>
          <a:prstGeom prst="rect">
            <a:avLst/>
          </a:prstGeom>
          <a:noFill/>
        </p:spPr>
      </p:pic>
      <p:sp>
        <p:nvSpPr>
          <p:cNvPr id="4" name="テキスト ボックス 8">
            <a:extLst>
              <a:ext uri="{FF2B5EF4-FFF2-40B4-BE49-F238E27FC236}">
                <a16:creationId xmlns:a16="http://schemas.microsoft.com/office/drawing/2014/main" id="{241614B6-191D-4DCB-982C-C371F6D15BD3}"/>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出典：中野区医師会</a:t>
            </a:r>
            <a:endParaRPr lang="ja-JP" altLang="en-US" sz="900" dirty="0">
              <a:latin typeface="Yu Gothic UI" panose="020B0500000000000000" pitchFamily="50" charset="-128"/>
              <a:ea typeface="Yu Gothic UI" panose="020B0500000000000000" pitchFamily="50" charset="-128"/>
            </a:endParaRPr>
          </a:p>
        </p:txBody>
      </p:sp>
      <p:grpSp>
        <p:nvGrpSpPr>
          <p:cNvPr id="6" name="グループ化 5">
            <a:extLst>
              <a:ext uri="{FF2B5EF4-FFF2-40B4-BE49-F238E27FC236}">
                <a16:creationId xmlns:a16="http://schemas.microsoft.com/office/drawing/2014/main" id="{8E7FDAF7-6D04-4E21-9ECF-A1F8CAD5431E}"/>
              </a:ext>
            </a:extLst>
          </p:cNvPr>
          <p:cNvGrpSpPr/>
          <p:nvPr/>
        </p:nvGrpSpPr>
        <p:grpSpPr>
          <a:xfrm>
            <a:off x="406945" y="306442"/>
            <a:ext cx="427497" cy="415776"/>
            <a:chOff x="683170" y="525517"/>
            <a:chExt cx="427497" cy="415776"/>
          </a:xfrm>
        </p:grpSpPr>
        <p:sp>
          <p:nvSpPr>
            <p:cNvPr id="7" name="四角形: 角を丸くする 6">
              <a:extLst>
                <a:ext uri="{FF2B5EF4-FFF2-40B4-BE49-F238E27FC236}">
                  <a16:creationId xmlns:a16="http://schemas.microsoft.com/office/drawing/2014/main" id="{EB042D2E-15DA-4FAC-B775-FBB5DEE2F20C}"/>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C5736817-0C32-4AF1-ABF5-D6AE41F687A6}"/>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E4FC1E56-BF83-450D-AF62-839BA7240411}"/>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6C672C8B-EB83-4A73-8ABF-D476F024D3A1}"/>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タイトル 1">
            <a:extLst>
              <a:ext uri="{FF2B5EF4-FFF2-40B4-BE49-F238E27FC236}">
                <a16:creationId xmlns:a16="http://schemas.microsoft.com/office/drawing/2014/main" id="{4896C915-AF3B-404B-8E4C-BB941FEB67E7}"/>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たばこのひろがり</a:t>
            </a:r>
          </a:p>
        </p:txBody>
      </p:sp>
      <p:sp>
        <p:nvSpPr>
          <p:cNvPr id="13" name="AutoShape 2" descr="「大航海時代 イラスト　無料」の画像検索結果">
            <a:extLst>
              <a:ext uri="{FF2B5EF4-FFF2-40B4-BE49-F238E27FC236}">
                <a16:creationId xmlns:a16="http://schemas.microsoft.com/office/drawing/2014/main" id="{625BE1D5-347F-4088-B7EB-E816C58B305F}"/>
              </a:ext>
            </a:extLst>
          </p:cNvPr>
          <p:cNvSpPr>
            <a:spLocks noChangeAspect="1" noChangeArrowheads="1"/>
          </p:cNvSpPr>
          <p:nvPr/>
        </p:nvSpPr>
        <p:spPr bwMode="auto">
          <a:xfrm>
            <a:off x="1640681" y="748904"/>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ja-JP" altLang="en-US" sz="1350"/>
          </a:p>
        </p:txBody>
      </p:sp>
      <p:sp>
        <p:nvSpPr>
          <p:cNvPr id="14" name="AutoShape 4" descr="「大航海時代 イラスト　無料」の画像検索結果">
            <a:extLst>
              <a:ext uri="{FF2B5EF4-FFF2-40B4-BE49-F238E27FC236}">
                <a16:creationId xmlns:a16="http://schemas.microsoft.com/office/drawing/2014/main" id="{E17D8FB2-2846-4F7F-8C5B-A11D17842BD8}"/>
              </a:ext>
            </a:extLst>
          </p:cNvPr>
          <p:cNvSpPr>
            <a:spLocks noChangeAspect="1" noChangeArrowheads="1"/>
          </p:cNvSpPr>
          <p:nvPr/>
        </p:nvSpPr>
        <p:spPr bwMode="auto">
          <a:xfrm>
            <a:off x="1754981" y="863204"/>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ja-JP" altLang="en-US" sz="1350"/>
          </a:p>
        </p:txBody>
      </p:sp>
      <p:sp>
        <p:nvSpPr>
          <p:cNvPr id="16" name="スライド番号プレースホルダー 7">
            <a:extLst>
              <a:ext uri="{FF2B5EF4-FFF2-40B4-BE49-F238E27FC236}">
                <a16:creationId xmlns:a16="http://schemas.microsoft.com/office/drawing/2014/main" id="{A590D112-65B2-4E9A-9A73-0972CC9412C7}"/>
              </a:ext>
            </a:extLst>
          </p:cNvPr>
          <p:cNvSpPr>
            <a:spLocks noGrp="1"/>
          </p:cNvSpPr>
          <p:nvPr>
            <p:ph type="sldNum" sz="quarter" idx="12"/>
          </p:nvPr>
        </p:nvSpPr>
        <p:spPr>
          <a:xfrm>
            <a:off x="8610600" y="6356350"/>
            <a:ext cx="2743200" cy="365125"/>
          </a:xfrm>
        </p:spPr>
        <p:txBody>
          <a:bodyPr/>
          <a:lstStyle/>
          <a:p>
            <a:fld id="{F996DD50-4ED9-4D7E-BD6F-C0FA1020BB0F}" type="slidenum">
              <a:rPr kumimoji="1" lang="ja-JP" altLang="en-US" smtClean="0"/>
              <a:t>2</a:t>
            </a:fld>
            <a:endParaRPr kumimoji="1" lang="ja-JP" altLang="en-US"/>
          </a:p>
        </p:txBody>
      </p:sp>
      <p:pic>
        <p:nvPicPr>
          <p:cNvPr id="17" name="図 16">
            <a:extLst>
              <a:ext uri="{FF2B5EF4-FFF2-40B4-BE49-F238E27FC236}">
                <a16:creationId xmlns:a16="http://schemas.microsoft.com/office/drawing/2014/main" id="{7223C1AB-2549-4FF6-A4BB-D74D6E5FD2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32404" y="4845941"/>
            <a:ext cx="1448994" cy="2123658"/>
          </a:xfrm>
          <a:prstGeom prst="rect">
            <a:avLst/>
          </a:prstGeom>
        </p:spPr>
      </p:pic>
      <p:sp>
        <p:nvSpPr>
          <p:cNvPr id="2" name="テキスト ボックス 1">
            <a:extLst>
              <a:ext uri="{FF2B5EF4-FFF2-40B4-BE49-F238E27FC236}">
                <a16:creationId xmlns:a16="http://schemas.microsoft.com/office/drawing/2014/main" id="{15EA194E-029F-4BE1-81FE-EC0AACF85895}"/>
              </a:ext>
            </a:extLst>
          </p:cNvPr>
          <p:cNvSpPr txBox="1"/>
          <p:nvPr/>
        </p:nvSpPr>
        <p:spPr bwMode="auto">
          <a:xfrm>
            <a:off x="210415" y="1194173"/>
            <a:ext cx="1656000" cy="950359"/>
          </a:xfrm>
          <a:prstGeom prst="rect">
            <a:avLst/>
          </a:prstGeom>
          <a:solidFill>
            <a:schemeClr val="accent2">
              <a:lumMod val="20000"/>
              <a:lumOff val="80000"/>
            </a:schemeClr>
          </a:solidFill>
          <a:ln w="9525">
            <a:noFill/>
            <a:miter lim="800000"/>
            <a:headEnd/>
            <a:tailEnd/>
          </a:ln>
        </p:spPr>
        <p:txBody>
          <a:bodyPr wrap="square" rtlCol="0" anchor="ctr">
            <a:noAutofit/>
          </a:bodyPr>
          <a:lstStyle/>
          <a:p>
            <a:pPr algn="ctr"/>
            <a:r>
              <a:rPr lang="en-US" altLang="ja-JP" sz="2800" dirty="0">
                <a:latin typeface="+mn-ea"/>
              </a:rPr>
              <a:t>1492</a:t>
            </a:r>
            <a:r>
              <a:rPr lang="ja-JP" altLang="en-US" sz="2800" dirty="0">
                <a:latin typeface="+mn-ea"/>
              </a:rPr>
              <a:t>年</a:t>
            </a:r>
            <a:endParaRPr kumimoji="1" lang="ja-JP" altLang="en-US" sz="2800" b="1" kern="0" dirty="0">
              <a:solidFill>
                <a:schemeClr val="accent2">
                  <a:lumMod val="75000"/>
                </a:schemeClr>
              </a:solidFill>
              <a:latin typeface="+mn-ea"/>
            </a:endParaRPr>
          </a:p>
        </p:txBody>
      </p:sp>
      <p:sp>
        <p:nvSpPr>
          <p:cNvPr id="18" name="テキスト ボックス 17">
            <a:extLst>
              <a:ext uri="{FF2B5EF4-FFF2-40B4-BE49-F238E27FC236}">
                <a16:creationId xmlns:a16="http://schemas.microsoft.com/office/drawing/2014/main" id="{182797BA-5BA1-4501-BC6B-C432543FDB95}"/>
              </a:ext>
            </a:extLst>
          </p:cNvPr>
          <p:cNvSpPr txBox="1"/>
          <p:nvPr/>
        </p:nvSpPr>
        <p:spPr bwMode="auto">
          <a:xfrm>
            <a:off x="1983581" y="1115068"/>
            <a:ext cx="6965808" cy="1107996"/>
          </a:xfrm>
          <a:prstGeom prst="rect">
            <a:avLst/>
          </a:prstGeom>
          <a:noFill/>
          <a:ln w="9525">
            <a:noFill/>
            <a:miter lim="800000"/>
            <a:headEnd/>
            <a:tailEnd/>
          </a:ln>
        </p:spPr>
        <p:txBody>
          <a:bodyPr wrap="square" rtlCol="0" anchor="ctr">
            <a:spAutoFit/>
          </a:bodyPr>
          <a:lstStyle/>
          <a:p>
            <a:r>
              <a:rPr lang="ja-JP" altLang="en-US" sz="2200" dirty="0">
                <a:latin typeface="+mn-ea"/>
              </a:rPr>
              <a:t>コロンブスによる</a:t>
            </a:r>
            <a:endParaRPr lang="en-US" altLang="ja-JP" sz="2200" dirty="0">
              <a:latin typeface="+mn-ea"/>
            </a:endParaRPr>
          </a:p>
          <a:p>
            <a:r>
              <a:rPr lang="ja-JP" altLang="en-US" sz="2200" dirty="0">
                <a:latin typeface="+mn-ea"/>
              </a:rPr>
              <a:t>西インド諸島の先住民との交流から始まり、</a:t>
            </a:r>
            <a:endParaRPr lang="en-US" altLang="ja-JP" sz="2200" dirty="0">
              <a:latin typeface="+mn-ea"/>
            </a:endParaRPr>
          </a:p>
          <a:p>
            <a:r>
              <a:rPr lang="ja-JP" altLang="en-US" sz="2200" dirty="0">
                <a:latin typeface="+mn-ea"/>
              </a:rPr>
              <a:t>大航海時代に世界に広がりました。</a:t>
            </a:r>
            <a:endParaRPr lang="en-US" altLang="ja-JP" sz="2200" dirty="0">
              <a:latin typeface="+mn-ea"/>
            </a:endParaRPr>
          </a:p>
        </p:txBody>
      </p:sp>
      <p:sp>
        <p:nvSpPr>
          <p:cNvPr id="19" name="テキスト ボックス 18">
            <a:extLst>
              <a:ext uri="{FF2B5EF4-FFF2-40B4-BE49-F238E27FC236}">
                <a16:creationId xmlns:a16="http://schemas.microsoft.com/office/drawing/2014/main" id="{EEE887D1-9AA9-4EF4-8453-6FC927362104}"/>
              </a:ext>
            </a:extLst>
          </p:cNvPr>
          <p:cNvSpPr txBox="1"/>
          <p:nvPr/>
        </p:nvSpPr>
        <p:spPr bwMode="auto">
          <a:xfrm>
            <a:off x="210415" y="3403143"/>
            <a:ext cx="1656000" cy="1047788"/>
          </a:xfrm>
          <a:prstGeom prst="rect">
            <a:avLst/>
          </a:prstGeom>
          <a:solidFill>
            <a:schemeClr val="accent2">
              <a:lumMod val="40000"/>
              <a:lumOff val="60000"/>
            </a:schemeClr>
          </a:solidFill>
          <a:ln w="9525">
            <a:noFill/>
            <a:miter lim="800000"/>
            <a:headEnd/>
            <a:tailEnd/>
          </a:ln>
        </p:spPr>
        <p:txBody>
          <a:bodyPr wrap="square" rtlCol="0" anchor="ctr">
            <a:noAutofit/>
          </a:bodyPr>
          <a:lstStyle/>
          <a:p>
            <a:pPr algn="ctr"/>
            <a:r>
              <a:rPr lang="en-US" altLang="ja-JP" sz="2800" dirty="0">
                <a:latin typeface="+mn-ea"/>
              </a:rPr>
              <a:t>1543</a:t>
            </a:r>
            <a:r>
              <a:rPr lang="ja-JP" altLang="en-US" sz="2800" dirty="0">
                <a:latin typeface="+mn-ea"/>
              </a:rPr>
              <a:t>年</a:t>
            </a:r>
            <a:endParaRPr kumimoji="1" lang="ja-JP" altLang="en-US" sz="2800" b="1" kern="0" dirty="0">
              <a:solidFill>
                <a:schemeClr val="accent2">
                  <a:lumMod val="75000"/>
                </a:schemeClr>
              </a:solidFill>
              <a:latin typeface="+mn-ea"/>
            </a:endParaRPr>
          </a:p>
        </p:txBody>
      </p:sp>
      <p:sp>
        <p:nvSpPr>
          <p:cNvPr id="20" name="テキスト ボックス 19">
            <a:extLst>
              <a:ext uri="{FF2B5EF4-FFF2-40B4-BE49-F238E27FC236}">
                <a16:creationId xmlns:a16="http://schemas.microsoft.com/office/drawing/2014/main" id="{B1974267-672B-4D1A-BDC7-B56DC652EFA9}"/>
              </a:ext>
            </a:extLst>
          </p:cNvPr>
          <p:cNvSpPr txBox="1"/>
          <p:nvPr/>
        </p:nvSpPr>
        <p:spPr bwMode="auto">
          <a:xfrm>
            <a:off x="1983581" y="3412456"/>
            <a:ext cx="6965808" cy="1107996"/>
          </a:xfrm>
          <a:prstGeom prst="rect">
            <a:avLst/>
          </a:prstGeom>
          <a:noFill/>
          <a:ln w="9525">
            <a:noFill/>
            <a:miter lim="800000"/>
            <a:headEnd/>
            <a:tailEnd/>
          </a:ln>
        </p:spPr>
        <p:txBody>
          <a:bodyPr wrap="square" rtlCol="0" anchor="ctr">
            <a:spAutoFit/>
          </a:bodyPr>
          <a:lstStyle/>
          <a:p>
            <a:r>
              <a:rPr lang="ja-JP" altLang="en-US" sz="2200" dirty="0">
                <a:latin typeface="+mn-ea"/>
              </a:rPr>
              <a:t>ポルトガル人が種子島に漂着、</a:t>
            </a:r>
            <a:br>
              <a:rPr lang="en-US" altLang="ja-JP" sz="2200" dirty="0">
                <a:latin typeface="+mn-ea"/>
              </a:rPr>
            </a:br>
            <a:r>
              <a:rPr lang="ja-JP" altLang="en-US" sz="2200" dirty="0">
                <a:latin typeface="+mn-ea"/>
              </a:rPr>
              <a:t>我が国に鉄砲が伝来。南蛮貿易が始まる。</a:t>
            </a:r>
          </a:p>
          <a:p>
            <a:r>
              <a:rPr lang="ja-JP" altLang="en-US" sz="2200" dirty="0">
                <a:latin typeface="+mn-ea"/>
              </a:rPr>
              <a:t>タバコもこの時に日本に入って来ました。</a:t>
            </a:r>
          </a:p>
        </p:txBody>
      </p:sp>
      <p:sp>
        <p:nvSpPr>
          <p:cNvPr id="21" name="テキスト ボックス 20">
            <a:extLst>
              <a:ext uri="{FF2B5EF4-FFF2-40B4-BE49-F238E27FC236}">
                <a16:creationId xmlns:a16="http://schemas.microsoft.com/office/drawing/2014/main" id="{08433025-6CDE-486D-B872-49AFC83DAED2}"/>
              </a:ext>
            </a:extLst>
          </p:cNvPr>
          <p:cNvSpPr txBox="1"/>
          <p:nvPr/>
        </p:nvSpPr>
        <p:spPr bwMode="auto">
          <a:xfrm>
            <a:off x="1983581" y="2632275"/>
            <a:ext cx="5201983" cy="400110"/>
          </a:xfrm>
          <a:prstGeom prst="rect">
            <a:avLst/>
          </a:prstGeom>
          <a:noFill/>
          <a:ln w="9525">
            <a:noFill/>
            <a:miter lim="800000"/>
            <a:headEnd/>
            <a:tailEnd/>
          </a:ln>
        </p:spPr>
        <p:txBody>
          <a:bodyPr wrap="square" rtlCol="0" anchor="ctr">
            <a:spAutoFit/>
          </a:bodyPr>
          <a:lstStyle/>
          <a:p>
            <a:r>
              <a:rPr lang="ja-JP" altLang="en-US" sz="2000" dirty="0">
                <a:latin typeface="+mn-ea"/>
              </a:rPr>
              <a:t>織田信長が生まれる</a:t>
            </a:r>
          </a:p>
        </p:txBody>
      </p:sp>
      <p:sp>
        <p:nvSpPr>
          <p:cNvPr id="22" name="テキスト ボックス 21">
            <a:extLst>
              <a:ext uri="{FF2B5EF4-FFF2-40B4-BE49-F238E27FC236}">
                <a16:creationId xmlns:a16="http://schemas.microsoft.com/office/drawing/2014/main" id="{98FB1757-AFDE-4191-BF59-EB46017686D9}"/>
              </a:ext>
            </a:extLst>
          </p:cNvPr>
          <p:cNvSpPr txBox="1"/>
          <p:nvPr/>
        </p:nvSpPr>
        <p:spPr bwMode="auto">
          <a:xfrm>
            <a:off x="210415" y="4919467"/>
            <a:ext cx="1656000" cy="1891304"/>
          </a:xfrm>
          <a:prstGeom prst="rect">
            <a:avLst/>
          </a:prstGeom>
          <a:solidFill>
            <a:schemeClr val="accent2">
              <a:lumMod val="60000"/>
              <a:lumOff val="40000"/>
            </a:schemeClr>
          </a:solidFill>
          <a:ln w="9525">
            <a:noFill/>
            <a:miter lim="800000"/>
            <a:headEnd/>
            <a:tailEnd/>
          </a:ln>
        </p:spPr>
        <p:txBody>
          <a:bodyPr wrap="square" rtlCol="0" anchor="ctr">
            <a:noAutofit/>
          </a:bodyPr>
          <a:lstStyle/>
          <a:p>
            <a:pPr algn="ctr"/>
            <a:r>
              <a:rPr lang="ja-JP" altLang="en-US" sz="2800" dirty="0">
                <a:latin typeface="+mn-ea"/>
              </a:rPr>
              <a:t>江戸時代</a:t>
            </a:r>
          </a:p>
        </p:txBody>
      </p:sp>
      <p:sp>
        <p:nvSpPr>
          <p:cNvPr id="23" name="テキスト ボックス 22">
            <a:extLst>
              <a:ext uri="{FF2B5EF4-FFF2-40B4-BE49-F238E27FC236}">
                <a16:creationId xmlns:a16="http://schemas.microsoft.com/office/drawing/2014/main" id="{257C91DD-B2BF-4751-BD50-4212605A5F7F}"/>
              </a:ext>
            </a:extLst>
          </p:cNvPr>
          <p:cNvSpPr txBox="1"/>
          <p:nvPr/>
        </p:nvSpPr>
        <p:spPr bwMode="auto">
          <a:xfrm>
            <a:off x="1983581" y="4845941"/>
            <a:ext cx="6965808" cy="2123658"/>
          </a:xfrm>
          <a:prstGeom prst="rect">
            <a:avLst/>
          </a:prstGeom>
          <a:noFill/>
          <a:ln w="9525">
            <a:noFill/>
            <a:miter lim="800000"/>
            <a:headEnd/>
            <a:tailEnd/>
          </a:ln>
        </p:spPr>
        <p:txBody>
          <a:bodyPr wrap="square" rtlCol="0" anchor="ctr">
            <a:spAutoFit/>
          </a:bodyPr>
          <a:lstStyle/>
          <a:p>
            <a:r>
              <a:rPr lang="ja-JP" altLang="en-US" sz="2200" dirty="0">
                <a:latin typeface="+mn-ea"/>
              </a:rPr>
              <a:t>煙管が大店の主人や番頭等が</a:t>
            </a:r>
            <a:br>
              <a:rPr lang="en-US" altLang="ja-JP" sz="2200" dirty="0">
                <a:latin typeface="+mn-ea"/>
              </a:rPr>
            </a:br>
            <a:r>
              <a:rPr lang="ja-JP" altLang="en-US" sz="2200" dirty="0">
                <a:latin typeface="+mn-ea"/>
              </a:rPr>
              <a:t>自分にあった道具として煙管を誂えたり、</a:t>
            </a:r>
          </a:p>
          <a:p>
            <a:r>
              <a:rPr lang="ja-JP" altLang="en-US" sz="2200" dirty="0">
                <a:latin typeface="+mn-ea"/>
              </a:rPr>
              <a:t>嗜好の世界というより一種のファッションや</a:t>
            </a:r>
            <a:br>
              <a:rPr lang="en-US" altLang="ja-JP" sz="2200" dirty="0">
                <a:latin typeface="+mn-ea"/>
              </a:rPr>
            </a:br>
            <a:r>
              <a:rPr lang="ja-JP" altLang="en-US" sz="2200" dirty="0">
                <a:latin typeface="+mn-ea"/>
              </a:rPr>
              <a:t>ステータスシンボルとして庶民の間で広まりました。</a:t>
            </a:r>
          </a:p>
          <a:p>
            <a:r>
              <a:rPr lang="ja-JP" altLang="en-US" sz="2200" dirty="0">
                <a:latin typeface="+mn-ea"/>
              </a:rPr>
              <a:t>歌舞伎の芝居では欠かすことのできない小道具として登場しています。</a:t>
            </a:r>
          </a:p>
        </p:txBody>
      </p:sp>
      <p:sp>
        <p:nvSpPr>
          <p:cNvPr id="24" name="テキスト ボックス 23">
            <a:extLst>
              <a:ext uri="{FF2B5EF4-FFF2-40B4-BE49-F238E27FC236}">
                <a16:creationId xmlns:a16="http://schemas.microsoft.com/office/drawing/2014/main" id="{97895A61-EDAD-41FB-BB70-5333DB248446}"/>
              </a:ext>
            </a:extLst>
          </p:cNvPr>
          <p:cNvSpPr txBox="1"/>
          <p:nvPr/>
        </p:nvSpPr>
        <p:spPr bwMode="auto">
          <a:xfrm>
            <a:off x="210415" y="2538839"/>
            <a:ext cx="1656000" cy="528961"/>
          </a:xfrm>
          <a:prstGeom prst="rect">
            <a:avLst/>
          </a:prstGeom>
          <a:noFill/>
          <a:ln w="9525">
            <a:solidFill>
              <a:schemeClr val="tx1"/>
            </a:solidFill>
            <a:miter lim="800000"/>
            <a:headEnd/>
            <a:tailEnd/>
          </a:ln>
        </p:spPr>
        <p:txBody>
          <a:bodyPr wrap="square" rtlCol="0" anchor="ctr">
            <a:noAutofit/>
          </a:bodyPr>
          <a:lstStyle/>
          <a:p>
            <a:pPr algn="ctr"/>
            <a:r>
              <a:rPr lang="ja-JP" altLang="en-US" dirty="0">
                <a:latin typeface="+mn-ea"/>
              </a:rPr>
              <a:t>参考：</a:t>
            </a:r>
            <a:r>
              <a:rPr lang="en-US" altLang="ja-JP" dirty="0">
                <a:latin typeface="+mn-ea"/>
              </a:rPr>
              <a:t>1534</a:t>
            </a:r>
            <a:r>
              <a:rPr lang="ja-JP" altLang="en-US" dirty="0">
                <a:latin typeface="+mn-ea"/>
              </a:rPr>
              <a:t>年　</a:t>
            </a:r>
            <a:endParaRPr kumimoji="1" lang="ja-JP" altLang="en-US" b="1" kern="0" dirty="0">
              <a:solidFill>
                <a:schemeClr val="accent2">
                  <a:lumMod val="75000"/>
                </a:schemeClr>
              </a:solidFill>
              <a:latin typeface="+mn-ea"/>
            </a:endParaRPr>
          </a:p>
        </p:txBody>
      </p:sp>
    </p:spTree>
    <p:extLst>
      <p:ext uri="{BB962C8B-B14F-4D97-AF65-F5344CB8AC3E}">
        <p14:creationId xmlns:p14="http://schemas.microsoft.com/office/powerpoint/2010/main" val="353398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8">
            <a:extLst>
              <a:ext uri="{FF2B5EF4-FFF2-40B4-BE49-F238E27FC236}">
                <a16:creationId xmlns:a16="http://schemas.microsoft.com/office/drawing/2014/main" id="{FDF91DEF-3026-4805-AF27-C6C5C2785E85}"/>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出典：ファイザー</a:t>
            </a:r>
          </a:p>
        </p:txBody>
      </p:sp>
      <p:grpSp>
        <p:nvGrpSpPr>
          <p:cNvPr id="7" name="グループ化 6">
            <a:extLst>
              <a:ext uri="{FF2B5EF4-FFF2-40B4-BE49-F238E27FC236}">
                <a16:creationId xmlns:a16="http://schemas.microsoft.com/office/drawing/2014/main" id="{579C061A-A14C-4B06-AD19-B8D80EF6E604}"/>
              </a:ext>
            </a:extLst>
          </p:cNvPr>
          <p:cNvGrpSpPr/>
          <p:nvPr/>
        </p:nvGrpSpPr>
        <p:grpSpPr>
          <a:xfrm>
            <a:off x="406945" y="306442"/>
            <a:ext cx="427497" cy="415776"/>
            <a:chOff x="683170" y="525517"/>
            <a:chExt cx="427497" cy="415776"/>
          </a:xfrm>
        </p:grpSpPr>
        <p:sp>
          <p:nvSpPr>
            <p:cNvPr id="8" name="四角形: 角を丸くする 7">
              <a:extLst>
                <a:ext uri="{FF2B5EF4-FFF2-40B4-BE49-F238E27FC236}">
                  <a16:creationId xmlns:a16="http://schemas.microsoft.com/office/drawing/2014/main" id="{84225448-9E1D-4F23-AD1E-E17A3B030413}"/>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D7DAB65E-FFEB-4F10-870B-99D1FADFE526}"/>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7475FD57-837E-4793-B894-86676F22F808}"/>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C7A6A551-15C7-46EB-B73F-B2131E42D1B0}"/>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タイトル 1">
            <a:extLst>
              <a:ext uri="{FF2B5EF4-FFF2-40B4-BE49-F238E27FC236}">
                <a16:creationId xmlns:a16="http://schemas.microsoft.com/office/drawing/2014/main" id="{E6B039C0-7AFF-421F-96CC-78B88A457A98}"/>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ニコチン依存症の恐怖</a:t>
            </a:r>
          </a:p>
        </p:txBody>
      </p:sp>
      <p:pic>
        <p:nvPicPr>
          <p:cNvPr id="13" name="図 12" descr="ニコチンの強い依存症">
            <a:extLst>
              <a:ext uri="{FF2B5EF4-FFF2-40B4-BE49-F238E27FC236}">
                <a16:creationId xmlns:a16="http://schemas.microsoft.com/office/drawing/2014/main" id="{34769E3F-9B31-4A29-BA8F-55AACBEFD866}"/>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2058624" y="861967"/>
            <a:ext cx="8273189" cy="6338033"/>
          </a:xfrm>
          <a:prstGeom prst="rect">
            <a:avLst/>
          </a:prstGeom>
        </p:spPr>
      </p:pic>
    </p:spTree>
    <p:extLst>
      <p:ext uri="{BB962C8B-B14F-4D97-AF65-F5344CB8AC3E}">
        <p14:creationId xmlns:p14="http://schemas.microsoft.com/office/powerpoint/2010/main" val="457789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8">
            <a:extLst>
              <a:ext uri="{FF2B5EF4-FFF2-40B4-BE49-F238E27FC236}">
                <a16:creationId xmlns:a16="http://schemas.microsoft.com/office/drawing/2014/main" id="{91FDA063-F84D-4176-9EB1-22DC18B036AB}"/>
              </a:ext>
            </a:extLst>
          </p:cNvPr>
          <p:cNvSpPr txBox="1"/>
          <p:nvPr/>
        </p:nvSpPr>
        <p:spPr>
          <a:xfrm>
            <a:off x="360000" y="7200000"/>
            <a:ext cx="8411478" cy="3693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出典：ファイザー　　禁煙サポートサイト　いい禁煙</a:t>
            </a:r>
          </a:p>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　　</a:t>
            </a:r>
          </a:p>
        </p:txBody>
      </p:sp>
      <p:grpSp>
        <p:nvGrpSpPr>
          <p:cNvPr id="13" name="グループ化 12">
            <a:extLst>
              <a:ext uri="{FF2B5EF4-FFF2-40B4-BE49-F238E27FC236}">
                <a16:creationId xmlns:a16="http://schemas.microsoft.com/office/drawing/2014/main" id="{1AAACD54-AA45-44E6-9CA5-DB2B3590AD35}"/>
              </a:ext>
            </a:extLst>
          </p:cNvPr>
          <p:cNvGrpSpPr/>
          <p:nvPr/>
        </p:nvGrpSpPr>
        <p:grpSpPr>
          <a:xfrm>
            <a:off x="406945" y="306442"/>
            <a:ext cx="427497" cy="415776"/>
            <a:chOff x="683170" y="525517"/>
            <a:chExt cx="427497" cy="415776"/>
          </a:xfrm>
        </p:grpSpPr>
        <p:sp>
          <p:nvSpPr>
            <p:cNvPr id="14" name="四角形: 角を丸くする 13">
              <a:extLst>
                <a:ext uri="{FF2B5EF4-FFF2-40B4-BE49-F238E27FC236}">
                  <a16:creationId xmlns:a16="http://schemas.microsoft.com/office/drawing/2014/main" id="{C942735A-1365-4F73-AF13-B116F9FA8C27}"/>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3363B600-9781-43C5-A49F-D972176BC13B}"/>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B149B201-32D7-4C1C-8434-1F7178A6C75D}"/>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C2E3D6EF-2209-4F03-B1A1-20EF64381610}"/>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タイトル 1">
            <a:extLst>
              <a:ext uri="{FF2B5EF4-FFF2-40B4-BE49-F238E27FC236}">
                <a16:creationId xmlns:a16="http://schemas.microsoft.com/office/drawing/2014/main" id="{CE78E736-12AD-4F40-A430-550D2F3E15E1}"/>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喫煙と病気のリスク</a:t>
            </a:r>
          </a:p>
        </p:txBody>
      </p:sp>
      <p:pic>
        <p:nvPicPr>
          <p:cNvPr id="19" name="図 18" descr="全身の病気のリスク">
            <a:extLst>
              <a:ext uri="{FF2B5EF4-FFF2-40B4-BE49-F238E27FC236}">
                <a16:creationId xmlns:a16="http://schemas.microsoft.com/office/drawing/2014/main" id="{88E58E9F-C77B-4574-ACA8-C576D83BDFFE}"/>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1034057" y="1179857"/>
            <a:ext cx="8623697" cy="5143500"/>
          </a:xfrm>
          <a:prstGeom prst="rect">
            <a:avLst/>
          </a:prstGeom>
        </p:spPr>
      </p:pic>
    </p:spTree>
    <p:extLst>
      <p:ext uri="{BB962C8B-B14F-4D97-AF65-F5344CB8AC3E}">
        <p14:creationId xmlns:p14="http://schemas.microsoft.com/office/powerpoint/2010/main" val="369134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4"/>
          <p:cNvSpPr>
            <a:spLocks/>
          </p:cNvSpPr>
          <p:nvPr/>
        </p:nvSpPr>
        <p:spPr bwMode="auto">
          <a:xfrm>
            <a:off x="1644124" y="1882785"/>
            <a:ext cx="8119001" cy="378916"/>
          </a:xfrm>
          <a:prstGeom prst="rect">
            <a:avLst/>
          </a:prstGeom>
          <a:solidFill>
            <a:schemeClr val="bg1">
              <a:lumMod val="85000"/>
            </a:schemeClr>
          </a:solidFill>
          <a:ln>
            <a:noFill/>
          </a:ln>
        </p:spPr>
        <p:txBody>
          <a:bodyPr wrap="square" lIns="0" tIns="0" rIns="0" bIns="0" anchor="ctr" anchorCtr="0">
            <a:noAutofit/>
          </a:bodyPr>
          <a:lstStyle>
            <a:lvl1pPr defTabSz="822325">
              <a:spcBef>
                <a:spcPct val="20000"/>
              </a:spcBef>
              <a:buChar char="•"/>
              <a:tabLst>
                <a:tab pos="0" algn="l"/>
                <a:tab pos="822325" algn="l"/>
                <a:tab pos="1646238" algn="l"/>
                <a:tab pos="2468563" algn="l"/>
                <a:tab pos="3292475" algn="l"/>
                <a:tab pos="41148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22325">
              <a:spcBef>
                <a:spcPct val="20000"/>
              </a:spcBef>
              <a:buChar char="–"/>
              <a:tabLst>
                <a:tab pos="0" algn="l"/>
                <a:tab pos="822325" algn="l"/>
                <a:tab pos="1646238" algn="l"/>
                <a:tab pos="2468563" algn="l"/>
                <a:tab pos="3292475" algn="l"/>
                <a:tab pos="41148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22325">
              <a:spcBef>
                <a:spcPct val="20000"/>
              </a:spcBef>
              <a:buChar char="•"/>
              <a:tabLst>
                <a:tab pos="0" algn="l"/>
                <a:tab pos="822325" algn="l"/>
                <a:tab pos="1646238" algn="l"/>
                <a:tab pos="2468563" algn="l"/>
                <a:tab pos="3292475" algn="l"/>
                <a:tab pos="41148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kumimoji="0" lang="ja-JP" altLang="en-US" sz="1600" b="1" dirty="0">
                <a:solidFill>
                  <a:srgbClr val="000000"/>
                </a:solidFill>
                <a:latin typeface="游ゴシック" panose="020B0400000000000000" pitchFamily="50" charset="-128"/>
                <a:ea typeface="游ゴシック" panose="020B0400000000000000" pitchFamily="50" charset="-128"/>
                <a:sym typeface="ヒラギノ丸ゴ Pro W4"/>
              </a:rPr>
              <a:t>喫煙と健康問題に関する実態調査</a:t>
            </a:r>
          </a:p>
        </p:txBody>
      </p:sp>
      <p:sp>
        <p:nvSpPr>
          <p:cNvPr id="136195" name="Rectangle 6"/>
          <p:cNvSpPr>
            <a:spLocks noChangeArrowheads="1"/>
          </p:cNvSpPr>
          <p:nvPr/>
        </p:nvSpPr>
        <p:spPr bwMode="auto">
          <a:xfrm>
            <a:off x="2145650" y="3582226"/>
            <a:ext cx="6650282" cy="295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196" name="Rectangle 8"/>
          <p:cNvSpPr>
            <a:spLocks noChangeArrowheads="1"/>
          </p:cNvSpPr>
          <p:nvPr/>
        </p:nvSpPr>
        <p:spPr bwMode="auto">
          <a:xfrm>
            <a:off x="2740828" y="6163014"/>
            <a:ext cx="141154" cy="369499"/>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197" name="Rectangle 9"/>
          <p:cNvSpPr>
            <a:spLocks noChangeArrowheads="1"/>
          </p:cNvSpPr>
          <p:nvPr/>
        </p:nvSpPr>
        <p:spPr bwMode="auto">
          <a:xfrm>
            <a:off x="3290895" y="4834812"/>
            <a:ext cx="141154" cy="1697700"/>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198" name="Rectangle 10"/>
          <p:cNvSpPr>
            <a:spLocks noChangeArrowheads="1"/>
          </p:cNvSpPr>
          <p:nvPr/>
        </p:nvSpPr>
        <p:spPr bwMode="auto">
          <a:xfrm>
            <a:off x="3846783" y="5057370"/>
            <a:ext cx="141154" cy="1475143"/>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199" name="Rectangle 11"/>
          <p:cNvSpPr>
            <a:spLocks noChangeArrowheads="1"/>
          </p:cNvSpPr>
          <p:nvPr/>
        </p:nvSpPr>
        <p:spPr bwMode="auto">
          <a:xfrm>
            <a:off x="4404126" y="4764908"/>
            <a:ext cx="141156" cy="1767604"/>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0" name="Rectangle 12"/>
          <p:cNvSpPr>
            <a:spLocks noChangeArrowheads="1"/>
          </p:cNvSpPr>
          <p:nvPr/>
        </p:nvSpPr>
        <p:spPr bwMode="auto">
          <a:xfrm>
            <a:off x="4952738" y="4027336"/>
            <a:ext cx="141154" cy="2505177"/>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1" name="Rectangle 13"/>
          <p:cNvSpPr>
            <a:spLocks noChangeArrowheads="1"/>
          </p:cNvSpPr>
          <p:nvPr/>
        </p:nvSpPr>
        <p:spPr bwMode="auto">
          <a:xfrm>
            <a:off x="5510081" y="5425444"/>
            <a:ext cx="141156" cy="1107071"/>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2" name="Rectangle 14"/>
          <p:cNvSpPr>
            <a:spLocks noChangeArrowheads="1"/>
          </p:cNvSpPr>
          <p:nvPr/>
        </p:nvSpPr>
        <p:spPr bwMode="auto">
          <a:xfrm>
            <a:off x="6065969" y="4610832"/>
            <a:ext cx="141156" cy="1921682"/>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3" name="Rectangle 15"/>
          <p:cNvSpPr>
            <a:spLocks noChangeArrowheads="1"/>
          </p:cNvSpPr>
          <p:nvPr/>
        </p:nvSpPr>
        <p:spPr bwMode="auto">
          <a:xfrm>
            <a:off x="6616035" y="5202887"/>
            <a:ext cx="141156" cy="1329626"/>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4" name="Rectangle 16"/>
          <p:cNvSpPr>
            <a:spLocks noChangeArrowheads="1"/>
          </p:cNvSpPr>
          <p:nvPr/>
        </p:nvSpPr>
        <p:spPr bwMode="auto">
          <a:xfrm>
            <a:off x="7171924" y="5057370"/>
            <a:ext cx="141156" cy="1475143"/>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5" name="Rectangle 17"/>
          <p:cNvSpPr>
            <a:spLocks noChangeArrowheads="1"/>
          </p:cNvSpPr>
          <p:nvPr/>
        </p:nvSpPr>
        <p:spPr bwMode="auto">
          <a:xfrm>
            <a:off x="7729268" y="6087405"/>
            <a:ext cx="141154" cy="445111"/>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6" name="Rectangle 18"/>
          <p:cNvSpPr>
            <a:spLocks noChangeArrowheads="1"/>
          </p:cNvSpPr>
          <p:nvPr/>
        </p:nvSpPr>
        <p:spPr bwMode="auto">
          <a:xfrm>
            <a:off x="8277878" y="6240051"/>
            <a:ext cx="141156" cy="292461"/>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7" name="Rectangle 19"/>
          <p:cNvSpPr>
            <a:spLocks noChangeArrowheads="1"/>
          </p:cNvSpPr>
          <p:nvPr/>
        </p:nvSpPr>
        <p:spPr bwMode="auto">
          <a:xfrm>
            <a:off x="2349378" y="6386997"/>
            <a:ext cx="141156" cy="145517"/>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latin typeface="+mn-ea"/>
              <a:ea typeface="+mn-ea"/>
            </a:endParaRPr>
          </a:p>
        </p:txBody>
      </p:sp>
      <p:sp>
        <p:nvSpPr>
          <p:cNvPr id="136208" name="Rectangle 20"/>
          <p:cNvSpPr>
            <a:spLocks noChangeArrowheads="1"/>
          </p:cNvSpPr>
          <p:nvPr/>
        </p:nvSpPr>
        <p:spPr bwMode="auto">
          <a:xfrm>
            <a:off x="2897991" y="6163014"/>
            <a:ext cx="148431" cy="369499"/>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09" name="Rectangle 21"/>
          <p:cNvSpPr>
            <a:spLocks noChangeArrowheads="1"/>
          </p:cNvSpPr>
          <p:nvPr/>
        </p:nvSpPr>
        <p:spPr bwMode="auto">
          <a:xfrm>
            <a:off x="3455335" y="6017498"/>
            <a:ext cx="141156" cy="515017"/>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0" name="Rectangle 22"/>
          <p:cNvSpPr>
            <a:spLocks noChangeArrowheads="1"/>
          </p:cNvSpPr>
          <p:nvPr/>
        </p:nvSpPr>
        <p:spPr bwMode="auto">
          <a:xfrm>
            <a:off x="4011221" y="5794944"/>
            <a:ext cx="141156" cy="737572"/>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1" name="Rectangle 23"/>
          <p:cNvSpPr>
            <a:spLocks noChangeArrowheads="1"/>
          </p:cNvSpPr>
          <p:nvPr/>
        </p:nvSpPr>
        <p:spPr bwMode="auto">
          <a:xfrm>
            <a:off x="4561289" y="5349830"/>
            <a:ext cx="148431" cy="1182683"/>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2" name="Rectangle 24"/>
          <p:cNvSpPr>
            <a:spLocks noChangeArrowheads="1"/>
          </p:cNvSpPr>
          <p:nvPr/>
        </p:nvSpPr>
        <p:spPr bwMode="auto">
          <a:xfrm>
            <a:off x="5117176" y="4764908"/>
            <a:ext cx="141156" cy="1767604"/>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3" name="Rectangle 25"/>
          <p:cNvSpPr>
            <a:spLocks noChangeArrowheads="1"/>
          </p:cNvSpPr>
          <p:nvPr/>
        </p:nvSpPr>
        <p:spPr bwMode="auto">
          <a:xfrm>
            <a:off x="5674520" y="4396838"/>
            <a:ext cx="141154" cy="2135678"/>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4" name="Rectangle 26"/>
          <p:cNvSpPr>
            <a:spLocks noChangeArrowheads="1"/>
          </p:cNvSpPr>
          <p:nvPr/>
        </p:nvSpPr>
        <p:spPr bwMode="auto">
          <a:xfrm>
            <a:off x="6223134" y="4465315"/>
            <a:ext cx="149887" cy="2067199"/>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5" name="Rectangle 27"/>
          <p:cNvSpPr>
            <a:spLocks noChangeArrowheads="1"/>
          </p:cNvSpPr>
          <p:nvPr/>
        </p:nvSpPr>
        <p:spPr bwMode="auto">
          <a:xfrm>
            <a:off x="6780474" y="4465315"/>
            <a:ext cx="141154" cy="2067199"/>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6" name="Rectangle 28"/>
          <p:cNvSpPr>
            <a:spLocks noChangeArrowheads="1"/>
          </p:cNvSpPr>
          <p:nvPr/>
        </p:nvSpPr>
        <p:spPr bwMode="auto">
          <a:xfrm>
            <a:off x="7337818" y="4319799"/>
            <a:ext cx="141156" cy="2212715"/>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7" name="Rectangle 29"/>
          <p:cNvSpPr>
            <a:spLocks noChangeArrowheads="1"/>
          </p:cNvSpPr>
          <p:nvPr/>
        </p:nvSpPr>
        <p:spPr bwMode="auto">
          <a:xfrm>
            <a:off x="7886429" y="5425444"/>
            <a:ext cx="148431" cy="1107071"/>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8" name="Rectangle 30"/>
          <p:cNvSpPr>
            <a:spLocks noChangeArrowheads="1"/>
          </p:cNvSpPr>
          <p:nvPr/>
        </p:nvSpPr>
        <p:spPr bwMode="auto">
          <a:xfrm>
            <a:off x="8442318" y="5794944"/>
            <a:ext cx="141154" cy="737572"/>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19" name="Rectangle 31"/>
          <p:cNvSpPr>
            <a:spLocks noChangeArrowheads="1"/>
          </p:cNvSpPr>
          <p:nvPr/>
        </p:nvSpPr>
        <p:spPr bwMode="auto">
          <a:xfrm>
            <a:off x="2506539" y="6455474"/>
            <a:ext cx="148431" cy="77039"/>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0" name="Rectangle 32"/>
          <p:cNvSpPr>
            <a:spLocks noChangeArrowheads="1"/>
          </p:cNvSpPr>
          <p:nvPr/>
        </p:nvSpPr>
        <p:spPr bwMode="auto">
          <a:xfrm>
            <a:off x="3062428" y="6163014"/>
            <a:ext cx="141156" cy="369499"/>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1" name="Rectangle 33"/>
          <p:cNvSpPr>
            <a:spLocks noChangeArrowheads="1"/>
          </p:cNvSpPr>
          <p:nvPr/>
        </p:nvSpPr>
        <p:spPr bwMode="auto">
          <a:xfrm>
            <a:off x="3612495" y="6087405"/>
            <a:ext cx="148431" cy="445111"/>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2" name="Rectangle 34"/>
          <p:cNvSpPr>
            <a:spLocks noChangeArrowheads="1"/>
          </p:cNvSpPr>
          <p:nvPr/>
        </p:nvSpPr>
        <p:spPr bwMode="auto">
          <a:xfrm>
            <a:off x="4168388" y="5940460"/>
            <a:ext cx="149887" cy="592054"/>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3" name="Rectangle 35"/>
          <p:cNvSpPr>
            <a:spLocks noChangeArrowheads="1"/>
          </p:cNvSpPr>
          <p:nvPr/>
        </p:nvSpPr>
        <p:spPr bwMode="auto">
          <a:xfrm>
            <a:off x="4725727" y="5502484"/>
            <a:ext cx="141154" cy="1030032"/>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4" name="Rectangle 36"/>
          <p:cNvSpPr>
            <a:spLocks noChangeArrowheads="1"/>
          </p:cNvSpPr>
          <p:nvPr/>
        </p:nvSpPr>
        <p:spPr bwMode="auto">
          <a:xfrm>
            <a:off x="5274338" y="5425444"/>
            <a:ext cx="148431" cy="1107071"/>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5" name="Rectangle 37"/>
          <p:cNvSpPr>
            <a:spLocks noChangeArrowheads="1"/>
          </p:cNvSpPr>
          <p:nvPr/>
        </p:nvSpPr>
        <p:spPr bwMode="auto">
          <a:xfrm>
            <a:off x="5831682" y="4687869"/>
            <a:ext cx="148431" cy="1844643"/>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6" name="Rectangle 38"/>
          <p:cNvSpPr>
            <a:spLocks noChangeArrowheads="1"/>
          </p:cNvSpPr>
          <p:nvPr/>
        </p:nvSpPr>
        <p:spPr bwMode="auto">
          <a:xfrm>
            <a:off x="6387569" y="4396838"/>
            <a:ext cx="141154" cy="2135678"/>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7" name="Rectangle 39"/>
          <p:cNvSpPr>
            <a:spLocks noChangeArrowheads="1"/>
          </p:cNvSpPr>
          <p:nvPr/>
        </p:nvSpPr>
        <p:spPr bwMode="auto">
          <a:xfrm>
            <a:off x="6937637" y="4097244"/>
            <a:ext cx="148431" cy="2435271"/>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8" name="Rectangle 40"/>
          <p:cNvSpPr>
            <a:spLocks noChangeArrowheads="1"/>
          </p:cNvSpPr>
          <p:nvPr/>
        </p:nvSpPr>
        <p:spPr bwMode="auto">
          <a:xfrm>
            <a:off x="7493523" y="3873262"/>
            <a:ext cx="149886" cy="2659253"/>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29" name="Rectangle 41"/>
          <p:cNvSpPr>
            <a:spLocks noChangeArrowheads="1"/>
          </p:cNvSpPr>
          <p:nvPr/>
        </p:nvSpPr>
        <p:spPr bwMode="auto">
          <a:xfrm>
            <a:off x="8050867" y="4764908"/>
            <a:ext cx="141156" cy="1767604"/>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30" name="Rectangle 42"/>
          <p:cNvSpPr>
            <a:spLocks noChangeArrowheads="1"/>
          </p:cNvSpPr>
          <p:nvPr/>
        </p:nvSpPr>
        <p:spPr bwMode="auto">
          <a:xfrm>
            <a:off x="8599479" y="5349830"/>
            <a:ext cx="149886" cy="1182683"/>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31" name="Line 43"/>
          <p:cNvSpPr>
            <a:spLocks noChangeShapeType="1"/>
          </p:cNvSpPr>
          <p:nvPr/>
        </p:nvSpPr>
        <p:spPr bwMode="auto">
          <a:xfrm>
            <a:off x="2145651" y="3582226"/>
            <a:ext cx="1456" cy="2950288"/>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2" name="Line 44"/>
          <p:cNvSpPr>
            <a:spLocks noChangeShapeType="1"/>
          </p:cNvSpPr>
          <p:nvPr/>
        </p:nvSpPr>
        <p:spPr bwMode="auto">
          <a:xfrm>
            <a:off x="2097629" y="6532514"/>
            <a:ext cx="94587" cy="1427"/>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3" name="Line 45"/>
          <p:cNvSpPr>
            <a:spLocks noChangeShapeType="1"/>
          </p:cNvSpPr>
          <p:nvPr/>
        </p:nvSpPr>
        <p:spPr bwMode="auto">
          <a:xfrm>
            <a:off x="2097629" y="5794940"/>
            <a:ext cx="94587" cy="1426"/>
          </a:xfrm>
          <a:prstGeom prst="line">
            <a:avLst/>
          </a:prstGeom>
          <a:noFill/>
          <a:ln w="7938">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4" name="Line 46"/>
          <p:cNvSpPr>
            <a:spLocks noChangeShapeType="1"/>
          </p:cNvSpPr>
          <p:nvPr/>
        </p:nvSpPr>
        <p:spPr bwMode="auto">
          <a:xfrm>
            <a:off x="2097629" y="5057370"/>
            <a:ext cx="94587" cy="1427"/>
          </a:xfrm>
          <a:prstGeom prst="line">
            <a:avLst/>
          </a:prstGeom>
          <a:noFill/>
          <a:ln w="7938">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5" name="Line 47"/>
          <p:cNvSpPr>
            <a:spLocks noChangeShapeType="1"/>
          </p:cNvSpPr>
          <p:nvPr/>
        </p:nvSpPr>
        <p:spPr bwMode="auto">
          <a:xfrm>
            <a:off x="2097629" y="4319798"/>
            <a:ext cx="94587" cy="1426"/>
          </a:xfrm>
          <a:prstGeom prst="line">
            <a:avLst/>
          </a:prstGeom>
          <a:noFill/>
          <a:ln w="7938">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6" name="Line 48"/>
          <p:cNvSpPr>
            <a:spLocks noChangeShapeType="1"/>
          </p:cNvSpPr>
          <p:nvPr/>
        </p:nvSpPr>
        <p:spPr bwMode="auto">
          <a:xfrm>
            <a:off x="2097629" y="3582226"/>
            <a:ext cx="94587" cy="1427"/>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7" name="Line 49"/>
          <p:cNvSpPr>
            <a:spLocks noChangeShapeType="1"/>
          </p:cNvSpPr>
          <p:nvPr/>
        </p:nvSpPr>
        <p:spPr bwMode="auto">
          <a:xfrm>
            <a:off x="2145650" y="6532516"/>
            <a:ext cx="6650282" cy="1427"/>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8" name="Line 50"/>
          <p:cNvSpPr>
            <a:spLocks noChangeShapeType="1"/>
          </p:cNvSpPr>
          <p:nvPr/>
        </p:nvSpPr>
        <p:spPr bwMode="auto">
          <a:xfrm flipV="1">
            <a:off x="2145651"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latin typeface="+mn-ea"/>
            </a:endParaRPr>
          </a:p>
        </p:txBody>
      </p:sp>
      <p:sp>
        <p:nvSpPr>
          <p:cNvPr id="136239" name="Line 51"/>
          <p:cNvSpPr>
            <a:spLocks noChangeShapeType="1"/>
          </p:cNvSpPr>
          <p:nvPr/>
        </p:nvSpPr>
        <p:spPr bwMode="auto">
          <a:xfrm flipV="1">
            <a:off x="2701540"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0" name="Line 52"/>
          <p:cNvSpPr>
            <a:spLocks noChangeShapeType="1"/>
          </p:cNvSpPr>
          <p:nvPr/>
        </p:nvSpPr>
        <p:spPr bwMode="auto">
          <a:xfrm flipV="1">
            <a:off x="3251607"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1" name="Line 53"/>
          <p:cNvSpPr>
            <a:spLocks noChangeShapeType="1"/>
          </p:cNvSpPr>
          <p:nvPr/>
        </p:nvSpPr>
        <p:spPr bwMode="auto">
          <a:xfrm flipV="1">
            <a:off x="3807495"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2" name="Line 54"/>
          <p:cNvSpPr>
            <a:spLocks noChangeShapeType="1"/>
          </p:cNvSpPr>
          <p:nvPr/>
        </p:nvSpPr>
        <p:spPr bwMode="auto">
          <a:xfrm flipV="1">
            <a:off x="4364837" y="6486860"/>
            <a:ext cx="1454"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3" name="Line 55"/>
          <p:cNvSpPr>
            <a:spLocks noChangeShapeType="1"/>
          </p:cNvSpPr>
          <p:nvPr/>
        </p:nvSpPr>
        <p:spPr bwMode="auto">
          <a:xfrm flipV="1">
            <a:off x="4913450"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4" name="Line 56"/>
          <p:cNvSpPr>
            <a:spLocks noChangeShapeType="1"/>
          </p:cNvSpPr>
          <p:nvPr/>
        </p:nvSpPr>
        <p:spPr bwMode="auto">
          <a:xfrm flipV="1">
            <a:off x="5470792" y="6486860"/>
            <a:ext cx="1454"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5" name="Line 57"/>
          <p:cNvSpPr>
            <a:spLocks noChangeShapeType="1"/>
          </p:cNvSpPr>
          <p:nvPr/>
        </p:nvSpPr>
        <p:spPr bwMode="auto">
          <a:xfrm flipV="1">
            <a:off x="6026680" y="6486860"/>
            <a:ext cx="1454"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6" name="Line 58"/>
          <p:cNvSpPr>
            <a:spLocks noChangeShapeType="1"/>
          </p:cNvSpPr>
          <p:nvPr/>
        </p:nvSpPr>
        <p:spPr bwMode="auto">
          <a:xfrm flipV="1">
            <a:off x="6576748" y="6486860"/>
            <a:ext cx="1454"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7" name="Line 59"/>
          <p:cNvSpPr>
            <a:spLocks noChangeShapeType="1"/>
          </p:cNvSpPr>
          <p:nvPr/>
        </p:nvSpPr>
        <p:spPr bwMode="auto">
          <a:xfrm flipV="1">
            <a:off x="7132635" y="6486860"/>
            <a:ext cx="1454"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8" name="Line 60"/>
          <p:cNvSpPr>
            <a:spLocks noChangeShapeType="1"/>
          </p:cNvSpPr>
          <p:nvPr/>
        </p:nvSpPr>
        <p:spPr bwMode="auto">
          <a:xfrm flipV="1">
            <a:off x="7689979"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49" name="Line 61"/>
          <p:cNvSpPr>
            <a:spLocks noChangeShapeType="1"/>
          </p:cNvSpPr>
          <p:nvPr/>
        </p:nvSpPr>
        <p:spPr bwMode="auto">
          <a:xfrm flipV="1">
            <a:off x="8238590" y="6486860"/>
            <a:ext cx="1454"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50" name="Line 62"/>
          <p:cNvSpPr>
            <a:spLocks noChangeShapeType="1"/>
          </p:cNvSpPr>
          <p:nvPr/>
        </p:nvSpPr>
        <p:spPr bwMode="auto">
          <a:xfrm flipV="1">
            <a:off x="8795932" y="6486860"/>
            <a:ext cx="1456" cy="91305"/>
          </a:xfrm>
          <a:prstGeom prst="line">
            <a:avLst/>
          </a:prstGeom>
          <a:noFill/>
          <a:ln w="7938">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sz="1350"/>
          </a:p>
        </p:txBody>
      </p:sp>
      <p:sp>
        <p:nvSpPr>
          <p:cNvPr id="136251" name="Rectangle 63"/>
          <p:cNvSpPr>
            <a:spLocks noChangeArrowheads="1"/>
          </p:cNvSpPr>
          <p:nvPr/>
        </p:nvSpPr>
        <p:spPr bwMode="auto">
          <a:xfrm>
            <a:off x="1810951" y="6464033"/>
            <a:ext cx="20839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0%</a:t>
            </a:r>
          </a:p>
        </p:txBody>
      </p:sp>
      <p:sp>
        <p:nvSpPr>
          <p:cNvPr id="136252" name="Rectangle 64"/>
          <p:cNvSpPr>
            <a:spLocks noChangeArrowheads="1"/>
          </p:cNvSpPr>
          <p:nvPr/>
        </p:nvSpPr>
        <p:spPr bwMode="auto">
          <a:xfrm>
            <a:off x="1810951" y="5670823"/>
            <a:ext cx="20839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5%</a:t>
            </a:r>
          </a:p>
        </p:txBody>
      </p:sp>
      <p:sp>
        <p:nvSpPr>
          <p:cNvPr id="136253" name="Rectangle 65"/>
          <p:cNvSpPr>
            <a:spLocks noChangeArrowheads="1"/>
          </p:cNvSpPr>
          <p:nvPr/>
        </p:nvSpPr>
        <p:spPr bwMode="auto">
          <a:xfrm>
            <a:off x="1709089" y="4933250"/>
            <a:ext cx="2933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10%</a:t>
            </a:r>
          </a:p>
        </p:txBody>
      </p:sp>
      <p:sp>
        <p:nvSpPr>
          <p:cNvPr id="136254" name="Rectangle 66"/>
          <p:cNvSpPr>
            <a:spLocks noChangeArrowheads="1"/>
          </p:cNvSpPr>
          <p:nvPr/>
        </p:nvSpPr>
        <p:spPr bwMode="auto">
          <a:xfrm>
            <a:off x="1709089" y="4195679"/>
            <a:ext cx="2933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solidFill>
                  <a:srgbClr val="000000"/>
                </a:solidFill>
                <a:latin typeface="+mn-ea"/>
                <a:ea typeface="+mn-ea"/>
              </a:rPr>
              <a:t>15%</a:t>
            </a:r>
          </a:p>
        </p:txBody>
      </p:sp>
      <p:sp>
        <p:nvSpPr>
          <p:cNvPr id="136255" name="Rectangle 67"/>
          <p:cNvSpPr>
            <a:spLocks noChangeArrowheads="1"/>
          </p:cNvSpPr>
          <p:nvPr/>
        </p:nvSpPr>
        <p:spPr bwMode="auto">
          <a:xfrm>
            <a:off x="1709089" y="3512319"/>
            <a:ext cx="2933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20%</a:t>
            </a:r>
          </a:p>
        </p:txBody>
      </p:sp>
      <p:sp>
        <p:nvSpPr>
          <p:cNvPr id="136256" name="Rectangle 68"/>
          <p:cNvSpPr>
            <a:spLocks noChangeArrowheads="1"/>
          </p:cNvSpPr>
          <p:nvPr/>
        </p:nvSpPr>
        <p:spPr bwMode="auto">
          <a:xfrm>
            <a:off x="2379939"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1</a:t>
            </a:r>
          </a:p>
        </p:txBody>
      </p:sp>
      <p:sp>
        <p:nvSpPr>
          <p:cNvPr id="136257" name="Rectangle 69"/>
          <p:cNvSpPr>
            <a:spLocks noChangeArrowheads="1"/>
          </p:cNvSpPr>
          <p:nvPr/>
        </p:nvSpPr>
        <p:spPr bwMode="auto">
          <a:xfrm>
            <a:off x="2937280"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2</a:t>
            </a:r>
          </a:p>
        </p:txBody>
      </p:sp>
      <p:sp>
        <p:nvSpPr>
          <p:cNvPr id="136258" name="Rectangle 70"/>
          <p:cNvSpPr>
            <a:spLocks noChangeArrowheads="1"/>
          </p:cNvSpPr>
          <p:nvPr/>
        </p:nvSpPr>
        <p:spPr bwMode="auto">
          <a:xfrm>
            <a:off x="3494624"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solidFill>
                  <a:srgbClr val="000000"/>
                </a:solidFill>
                <a:latin typeface="+mn-ea"/>
                <a:ea typeface="+mn-ea"/>
              </a:rPr>
              <a:t>3</a:t>
            </a:r>
          </a:p>
        </p:txBody>
      </p:sp>
      <p:sp>
        <p:nvSpPr>
          <p:cNvPr id="136259" name="Rectangle 71"/>
          <p:cNvSpPr>
            <a:spLocks noChangeArrowheads="1"/>
          </p:cNvSpPr>
          <p:nvPr/>
        </p:nvSpPr>
        <p:spPr bwMode="auto">
          <a:xfrm>
            <a:off x="4043237"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4</a:t>
            </a:r>
          </a:p>
        </p:txBody>
      </p:sp>
      <p:sp>
        <p:nvSpPr>
          <p:cNvPr id="136260" name="Rectangle 72"/>
          <p:cNvSpPr>
            <a:spLocks noChangeArrowheads="1"/>
          </p:cNvSpPr>
          <p:nvPr/>
        </p:nvSpPr>
        <p:spPr bwMode="auto">
          <a:xfrm>
            <a:off x="4600581"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5</a:t>
            </a:r>
          </a:p>
        </p:txBody>
      </p:sp>
      <p:sp>
        <p:nvSpPr>
          <p:cNvPr id="136261" name="Rectangle 73"/>
          <p:cNvSpPr>
            <a:spLocks noChangeArrowheads="1"/>
          </p:cNvSpPr>
          <p:nvPr/>
        </p:nvSpPr>
        <p:spPr bwMode="auto">
          <a:xfrm>
            <a:off x="5156466"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6</a:t>
            </a:r>
          </a:p>
        </p:txBody>
      </p:sp>
      <p:sp>
        <p:nvSpPr>
          <p:cNvPr id="136262" name="Rectangle 74"/>
          <p:cNvSpPr>
            <a:spLocks noChangeArrowheads="1"/>
          </p:cNvSpPr>
          <p:nvPr/>
        </p:nvSpPr>
        <p:spPr bwMode="auto">
          <a:xfrm>
            <a:off x="5706534"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7</a:t>
            </a:r>
          </a:p>
        </p:txBody>
      </p:sp>
      <p:sp>
        <p:nvSpPr>
          <p:cNvPr id="136263" name="Rectangle 75"/>
          <p:cNvSpPr>
            <a:spLocks noChangeArrowheads="1"/>
          </p:cNvSpPr>
          <p:nvPr/>
        </p:nvSpPr>
        <p:spPr bwMode="auto">
          <a:xfrm>
            <a:off x="6262421"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8</a:t>
            </a:r>
          </a:p>
        </p:txBody>
      </p:sp>
      <p:sp>
        <p:nvSpPr>
          <p:cNvPr id="136264" name="Rectangle 76"/>
          <p:cNvSpPr>
            <a:spLocks noChangeArrowheads="1"/>
          </p:cNvSpPr>
          <p:nvPr/>
        </p:nvSpPr>
        <p:spPr bwMode="auto">
          <a:xfrm>
            <a:off x="6819764" y="666376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9</a:t>
            </a:r>
          </a:p>
        </p:txBody>
      </p:sp>
      <p:sp>
        <p:nvSpPr>
          <p:cNvPr id="136265" name="Rectangle 77"/>
          <p:cNvSpPr>
            <a:spLocks noChangeArrowheads="1"/>
          </p:cNvSpPr>
          <p:nvPr/>
        </p:nvSpPr>
        <p:spPr bwMode="auto">
          <a:xfrm>
            <a:off x="7329084" y="666376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10</a:t>
            </a:r>
          </a:p>
        </p:txBody>
      </p:sp>
      <p:sp>
        <p:nvSpPr>
          <p:cNvPr id="136266" name="Rectangle 78"/>
          <p:cNvSpPr>
            <a:spLocks noChangeArrowheads="1"/>
          </p:cNvSpPr>
          <p:nvPr/>
        </p:nvSpPr>
        <p:spPr bwMode="auto">
          <a:xfrm>
            <a:off x="7886428" y="666376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11</a:t>
            </a:r>
          </a:p>
        </p:txBody>
      </p:sp>
      <p:sp>
        <p:nvSpPr>
          <p:cNvPr id="136267" name="Rectangle 79"/>
          <p:cNvSpPr>
            <a:spLocks noChangeArrowheads="1"/>
          </p:cNvSpPr>
          <p:nvPr/>
        </p:nvSpPr>
        <p:spPr bwMode="auto">
          <a:xfrm>
            <a:off x="8442316" y="666376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solidFill>
                  <a:srgbClr val="000000"/>
                </a:solidFill>
                <a:latin typeface="+mn-ea"/>
                <a:ea typeface="+mn-ea"/>
              </a:rPr>
              <a:t>12</a:t>
            </a:r>
          </a:p>
        </p:txBody>
      </p:sp>
      <p:sp>
        <p:nvSpPr>
          <p:cNvPr id="136268" name="Rectangle 80"/>
          <p:cNvSpPr>
            <a:spLocks noChangeArrowheads="1"/>
          </p:cNvSpPr>
          <p:nvPr/>
        </p:nvSpPr>
        <p:spPr bwMode="auto">
          <a:xfrm>
            <a:off x="2528208" y="3462419"/>
            <a:ext cx="26193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mn-ea"/>
                <a:ea typeface="+mn-ea"/>
              </a:rPr>
              <a:t>ニコチン依存度</a:t>
            </a:r>
          </a:p>
        </p:txBody>
      </p:sp>
      <p:sp>
        <p:nvSpPr>
          <p:cNvPr id="136269" name="Rectangle 82"/>
          <p:cNvSpPr>
            <a:spLocks noChangeArrowheads="1"/>
          </p:cNvSpPr>
          <p:nvPr/>
        </p:nvSpPr>
        <p:spPr bwMode="auto">
          <a:xfrm>
            <a:off x="2691156" y="2808154"/>
            <a:ext cx="272123" cy="256795"/>
          </a:xfrm>
          <a:prstGeom prst="rect">
            <a:avLst/>
          </a:prstGeom>
          <a:solidFill>
            <a:srgbClr val="EADC76"/>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70" name="Rectangle 83"/>
          <p:cNvSpPr>
            <a:spLocks noChangeArrowheads="1"/>
          </p:cNvSpPr>
          <p:nvPr/>
        </p:nvSpPr>
        <p:spPr bwMode="auto">
          <a:xfrm>
            <a:off x="3084060" y="2802572"/>
            <a:ext cx="110607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100" dirty="0">
                <a:solidFill>
                  <a:srgbClr val="000000"/>
                </a:solidFill>
                <a:latin typeface="+mn-ea"/>
                <a:ea typeface="+mn-ea"/>
              </a:rPr>
              <a:t>30</a:t>
            </a:r>
            <a:r>
              <a:rPr lang="ja-JP" altLang="en-US" sz="2100" dirty="0">
                <a:solidFill>
                  <a:srgbClr val="000000"/>
                </a:solidFill>
                <a:latin typeface="+mn-ea"/>
                <a:ea typeface="+mn-ea"/>
              </a:rPr>
              <a:t>代開始</a:t>
            </a:r>
          </a:p>
        </p:txBody>
      </p:sp>
      <p:sp>
        <p:nvSpPr>
          <p:cNvPr id="136271" name="Rectangle 84"/>
          <p:cNvSpPr>
            <a:spLocks noChangeArrowheads="1"/>
          </p:cNvSpPr>
          <p:nvPr/>
        </p:nvSpPr>
        <p:spPr bwMode="auto">
          <a:xfrm>
            <a:off x="4852134" y="2808154"/>
            <a:ext cx="272123" cy="256795"/>
          </a:xfrm>
          <a:prstGeom prst="rect">
            <a:avLst/>
          </a:prstGeom>
          <a:solidFill>
            <a:srgbClr val="EBAF07"/>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72" name="Rectangle 85"/>
          <p:cNvSpPr>
            <a:spLocks noChangeArrowheads="1"/>
          </p:cNvSpPr>
          <p:nvPr/>
        </p:nvSpPr>
        <p:spPr bwMode="auto">
          <a:xfrm>
            <a:off x="5245037" y="2802572"/>
            <a:ext cx="110607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100" dirty="0">
                <a:solidFill>
                  <a:srgbClr val="000000"/>
                </a:solidFill>
                <a:latin typeface="+mn-ea"/>
                <a:ea typeface="+mn-ea"/>
              </a:rPr>
              <a:t>20</a:t>
            </a:r>
            <a:r>
              <a:rPr lang="ja-JP" altLang="en-US" sz="2100" dirty="0">
                <a:solidFill>
                  <a:srgbClr val="000000"/>
                </a:solidFill>
                <a:latin typeface="+mn-ea"/>
                <a:ea typeface="+mn-ea"/>
              </a:rPr>
              <a:t>代開始</a:t>
            </a:r>
          </a:p>
        </p:txBody>
      </p:sp>
      <p:sp>
        <p:nvSpPr>
          <p:cNvPr id="136273" name="Rectangle 86"/>
          <p:cNvSpPr>
            <a:spLocks noChangeArrowheads="1"/>
          </p:cNvSpPr>
          <p:nvPr/>
        </p:nvSpPr>
        <p:spPr bwMode="auto">
          <a:xfrm>
            <a:off x="7144079" y="2808154"/>
            <a:ext cx="272123" cy="256795"/>
          </a:xfrm>
          <a:prstGeom prst="rect">
            <a:avLst/>
          </a:prstGeom>
          <a:solidFill>
            <a:schemeClr val="accent2">
              <a:lumMod val="75000"/>
            </a:schemeClr>
          </a:solidFill>
          <a:ln w="7938">
            <a:solidFill>
              <a:srgbClr val="FFFFFF"/>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solidFill>
                <a:srgbClr val="000000"/>
              </a:solidFill>
            </a:endParaRPr>
          </a:p>
        </p:txBody>
      </p:sp>
      <p:sp>
        <p:nvSpPr>
          <p:cNvPr id="136274" name="Rectangle 87"/>
          <p:cNvSpPr>
            <a:spLocks noChangeArrowheads="1"/>
          </p:cNvSpPr>
          <p:nvPr/>
        </p:nvSpPr>
        <p:spPr bwMode="auto">
          <a:xfrm>
            <a:off x="7471497" y="2802572"/>
            <a:ext cx="110607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100" dirty="0">
                <a:solidFill>
                  <a:srgbClr val="000000"/>
                </a:solidFill>
                <a:latin typeface="+mn-ea"/>
                <a:ea typeface="+mn-ea"/>
              </a:rPr>
              <a:t>10</a:t>
            </a:r>
            <a:r>
              <a:rPr lang="ja-JP" altLang="en-US" sz="2100" dirty="0">
                <a:solidFill>
                  <a:srgbClr val="000000"/>
                </a:solidFill>
                <a:latin typeface="+mn-ea"/>
                <a:ea typeface="+mn-ea"/>
              </a:rPr>
              <a:t>代開始</a:t>
            </a:r>
          </a:p>
        </p:txBody>
      </p:sp>
      <p:cxnSp>
        <p:nvCxnSpPr>
          <p:cNvPr id="136276" name="直線コネクタ 89"/>
          <p:cNvCxnSpPr>
            <a:cxnSpLocks noChangeShapeType="1"/>
          </p:cNvCxnSpPr>
          <p:nvPr/>
        </p:nvCxnSpPr>
        <p:spPr bwMode="auto">
          <a:xfrm rot="5400000">
            <a:off x="620972" y="5096601"/>
            <a:ext cx="301734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36277" name="直線コネクタ 95"/>
          <p:cNvCxnSpPr>
            <a:cxnSpLocks noChangeShapeType="1"/>
            <a:stCxn id="136231" idx="1"/>
            <a:endCxn id="136237" idx="1"/>
          </p:cNvCxnSpPr>
          <p:nvPr/>
        </p:nvCxnSpPr>
        <p:spPr bwMode="auto">
          <a:xfrm rot="16200000" flipH="1">
            <a:off x="5470808" y="3208814"/>
            <a:ext cx="1427" cy="664882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36279" name="右矢印 87"/>
          <p:cNvSpPr>
            <a:spLocks noChangeArrowheads="1"/>
          </p:cNvSpPr>
          <p:nvPr/>
        </p:nvSpPr>
        <p:spPr bwMode="auto">
          <a:xfrm>
            <a:off x="4453538" y="3475498"/>
            <a:ext cx="3732599" cy="256795"/>
          </a:xfrm>
          <a:prstGeom prst="rightArrow">
            <a:avLst>
              <a:gd name="adj1" fmla="val 50000"/>
              <a:gd name="adj2" fmla="val 50007"/>
            </a:avLst>
          </a:prstGeom>
          <a:gradFill flip="none" rotWithShape="1">
            <a:gsLst>
              <a:gs pos="0">
                <a:schemeClr val="accent1">
                  <a:lumMod val="5000"/>
                  <a:lumOff val="95000"/>
                </a:schemeClr>
              </a:gs>
              <a:gs pos="74000">
                <a:srgbClr val="FF0000"/>
              </a:gs>
              <a:gs pos="83000">
                <a:srgbClr val="FF0000"/>
              </a:gs>
              <a:gs pos="100000">
                <a:srgbClr val="FF0000"/>
              </a:gs>
            </a:gsLst>
            <a:lin ang="0" scaled="1"/>
            <a:tileRect/>
          </a:gradFill>
          <a:ln>
            <a:noFill/>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a:p>
        </p:txBody>
      </p:sp>
      <p:sp>
        <p:nvSpPr>
          <p:cNvPr id="136280" name="Rectangle 83"/>
          <p:cNvSpPr>
            <a:spLocks noChangeArrowheads="1"/>
          </p:cNvSpPr>
          <p:nvPr/>
        </p:nvSpPr>
        <p:spPr bwMode="auto">
          <a:xfrm>
            <a:off x="8303703" y="3462419"/>
            <a:ext cx="63738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100" b="1" dirty="0">
                <a:solidFill>
                  <a:srgbClr val="FF0000"/>
                </a:solidFill>
                <a:latin typeface="+mn-ea"/>
                <a:ea typeface="+mn-ea"/>
              </a:rPr>
              <a:t>強い</a:t>
            </a:r>
          </a:p>
        </p:txBody>
      </p:sp>
      <p:sp>
        <p:nvSpPr>
          <p:cNvPr id="91" name="テキスト ボックス 8">
            <a:extLst>
              <a:ext uri="{FF2B5EF4-FFF2-40B4-BE49-F238E27FC236}">
                <a16:creationId xmlns:a16="http://schemas.microsoft.com/office/drawing/2014/main" id="{0DBDE254-EFCC-4D91-9018-D213CEEF11B3}"/>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出典：中野区医師会</a:t>
            </a:r>
            <a:endParaRPr lang="ja-JP" altLang="en-US" sz="900" dirty="0">
              <a:latin typeface="Yu Gothic UI" panose="020B0500000000000000" pitchFamily="50" charset="-128"/>
              <a:ea typeface="Yu Gothic UI" panose="020B0500000000000000" pitchFamily="50" charset="-128"/>
            </a:endParaRPr>
          </a:p>
        </p:txBody>
      </p:sp>
      <p:sp>
        <p:nvSpPr>
          <p:cNvPr id="93" name="タイトル 2">
            <a:extLst>
              <a:ext uri="{FF2B5EF4-FFF2-40B4-BE49-F238E27FC236}">
                <a16:creationId xmlns:a16="http://schemas.microsoft.com/office/drawing/2014/main" id="{7FEC2C96-EDA6-43F5-8581-7E193EB58227}"/>
              </a:ext>
            </a:extLst>
          </p:cNvPr>
          <p:cNvSpPr txBox="1">
            <a:spLocks/>
          </p:cNvSpPr>
          <p:nvPr/>
        </p:nvSpPr>
        <p:spPr bwMode="auto">
          <a:xfrm>
            <a:off x="813040" y="958426"/>
            <a:ext cx="7943774" cy="648000"/>
          </a:xfrm>
          <a:prstGeom prst="rect">
            <a:avLst/>
          </a:prstGeom>
          <a:noFill/>
          <a:ln w="9525">
            <a:noFill/>
            <a:miter lim="800000"/>
            <a:headEnd/>
            <a:tailEnd/>
          </a:ln>
        </p:spPr>
        <p:txBody>
          <a:bodyPr anchor="ctr"/>
          <a:lstStyle/>
          <a:p>
            <a:pPr>
              <a:defRPr/>
            </a:pPr>
            <a:r>
              <a:rPr lang="ja-JP" altLang="en-US" sz="4000" b="1" kern="0" dirty="0">
                <a:solidFill>
                  <a:srgbClr val="C00000"/>
                </a:solidFill>
                <a:effectLst>
                  <a:outerShdw blurRad="38100" dist="38100" dir="2700000" algn="tl">
                    <a:srgbClr val="000000">
                      <a:alpha val="43137"/>
                    </a:srgbClr>
                  </a:outerShdw>
                </a:effectLst>
                <a:latin typeface="+mn-ea"/>
              </a:rPr>
              <a:t>喫煙開始が早いほどやめられない</a:t>
            </a:r>
          </a:p>
        </p:txBody>
      </p:sp>
      <p:grpSp>
        <p:nvGrpSpPr>
          <p:cNvPr id="95" name="グループ化 94">
            <a:extLst>
              <a:ext uri="{FF2B5EF4-FFF2-40B4-BE49-F238E27FC236}">
                <a16:creationId xmlns:a16="http://schemas.microsoft.com/office/drawing/2014/main" id="{6318A3B2-CEE6-452D-87CC-6B4E01FE1D70}"/>
              </a:ext>
            </a:extLst>
          </p:cNvPr>
          <p:cNvGrpSpPr/>
          <p:nvPr/>
        </p:nvGrpSpPr>
        <p:grpSpPr>
          <a:xfrm>
            <a:off x="406945" y="306442"/>
            <a:ext cx="427497" cy="415776"/>
            <a:chOff x="683170" y="525517"/>
            <a:chExt cx="427497" cy="415776"/>
          </a:xfrm>
        </p:grpSpPr>
        <p:sp>
          <p:nvSpPr>
            <p:cNvPr id="96" name="四角形: 角を丸くする 95">
              <a:extLst>
                <a:ext uri="{FF2B5EF4-FFF2-40B4-BE49-F238E27FC236}">
                  <a16:creationId xmlns:a16="http://schemas.microsoft.com/office/drawing/2014/main" id="{BA97E50D-2030-49DC-A219-3456B490F4AF}"/>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四角形: 角を丸くする 96">
              <a:extLst>
                <a:ext uri="{FF2B5EF4-FFF2-40B4-BE49-F238E27FC236}">
                  <a16:creationId xmlns:a16="http://schemas.microsoft.com/office/drawing/2014/main" id="{AE213D53-578B-4F7A-BAAA-E782BD6D2725}"/>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四角形: 角を丸くする 97">
              <a:extLst>
                <a:ext uri="{FF2B5EF4-FFF2-40B4-BE49-F238E27FC236}">
                  <a16:creationId xmlns:a16="http://schemas.microsoft.com/office/drawing/2014/main" id="{9AF0FD11-3C3A-4C59-ADD3-7F0D87AC8DF3}"/>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四角形: 角を丸くする 98">
              <a:extLst>
                <a:ext uri="{FF2B5EF4-FFF2-40B4-BE49-F238E27FC236}">
                  <a16:creationId xmlns:a16="http://schemas.microsoft.com/office/drawing/2014/main" id="{B573BC8C-30B1-4753-88B0-38309BC41755}"/>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0" name="タイトル 1">
            <a:extLst>
              <a:ext uri="{FF2B5EF4-FFF2-40B4-BE49-F238E27FC236}">
                <a16:creationId xmlns:a16="http://schemas.microsoft.com/office/drawing/2014/main" id="{6527640F-C41E-49EC-A5FD-EC8747548CD4}"/>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若い脳ほど依存が形成されやすい</a:t>
            </a:r>
          </a:p>
        </p:txBody>
      </p:sp>
      <p:sp>
        <p:nvSpPr>
          <p:cNvPr id="101" name="Rectangle 4">
            <a:extLst>
              <a:ext uri="{FF2B5EF4-FFF2-40B4-BE49-F238E27FC236}">
                <a16:creationId xmlns:a16="http://schemas.microsoft.com/office/drawing/2014/main" id="{67DD1B6F-D395-4264-A4AD-2A532770B917}"/>
              </a:ext>
            </a:extLst>
          </p:cNvPr>
          <p:cNvSpPr>
            <a:spLocks/>
          </p:cNvSpPr>
          <p:nvPr/>
        </p:nvSpPr>
        <p:spPr bwMode="auto">
          <a:xfrm>
            <a:off x="7814698" y="2268281"/>
            <a:ext cx="2091354" cy="378916"/>
          </a:xfrm>
          <a:prstGeom prst="rect">
            <a:avLst/>
          </a:prstGeom>
          <a:noFill/>
          <a:ln>
            <a:noFill/>
          </a:ln>
        </p:spPr>
        <p:txBody>
          <a:bodyPr wrap="square" lIns="0" tIns="0" rIns="0" bIns="0" anchor="ctr" anchorCtr="0">
            <a:noAutofit/>
          </a:bodyPr>
          <a:lstStyle>
            <a:lvl1pPr defTabSz="822325">
              <a:spcBef>
                <a:spcPct val="20000"/>
              </a:spcBef>
              <a:buChar char="•"/>
              <a:tabLst>
                <a:tab pos="0" algn="l"/>
                <a:tab pos="822325" algn="l"/>
                <a:tab pos="1646238" algn="l"/>
                <a:tab pos="2468563" algn="l"/>
                <a:tab pos="3292475" algn="l"/>
                <a:tab pos="41148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22325">
              <a:spcBef>
                <a:spcPct val="20000"/>
              </a:spcBef>
              <a:buChar char="–"/>
              <a:tabLst>
                <a:tab pos="0" algn="l"/>
                <a:tab pos="822325" algn="l"/>
                <a:tab pos="1646238" algn="l"/>
                <a:tab pos="2468563" algn="l"/>
                <a:tab pos="3292475" algn="l"/>
                <a:tab pos="41148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22325">
              <a:spcBef>
                <a:spcPct val="20000"/>
              </a:spcBef>
              <a:buChar char="•"/>
              <a:tabLst>
                <a:tab pos="0" algn="l"/>
                <a:tab pos="822325" algn="l"/>
                <a:tab pos="1646238" algn="l"/>
                <a:tab pos="2468563" algn="l"/>
                <a:tab pos="3292475" algn="l"/>
                <a:tab pos="41148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kumimoji="0" lang="ja-JP" altLang="en-US" sz="1400" b="1" dirty="0">
                <a:solidFill>
                  <a:srgbClr val="000000"/>
                </a:solidFill>
                <a:latin typeface="游ゴシック" panose="020B0400000000000000" pitchFamily="50" charset="-128"/>
                <a:ea typeface="游ゴシック" panose="020B0400000000000000" pitchFamily="50" charset="-128"/>
                <a:sym typeface="ヒラギノ丸ゴ Pro W4"/>
              </a:rPr>
              <a:t>（平成</a:t>
            </a:r>
            <a:r>
              <a:rPr kumimoji="0" lang="en-US" altLang="ja-JP" sz="1400" b="1" dirty="0">
                <a:solidFill>
                  <a:srgbClr val="000000"/>
                </a:solidFill>
                <a:latin typeface="游ゴシック" panose="020B0400000000000000" pitchFamily="50" charset="-128"/>
                <a:ea typeface="游ゴシック" panose="020B0400000000000000" pitchFamily="50" charset="-128"/>
                <a:sym typeface="ヒラギノ丸ゴ Pro W4"/>
              </a:rPr>
              <a:t>10</a:t>
            </a:r>
            <a:r>
              <a:rPr kumimoji="0" lang="ja-JP" altLang="en-US" sz="1400" b="1" dirty="0">
                <a:solidFill>
                  <a:srgbClr val="000000"/>
                </a:solidFill>
                <a:latin typeface="游ゴシック" panose="020B0400000000000000" pitchFamily="50" charset="-128"/>
                <a:ea typeface="游ゴシック" panose="020B0400000000000000" pitchFamily="50" charset="-128"/>
                <a:sym typeface="ヒラギノ丸ゴ Pro W4"/>
              </a:rPr>
              <a:t>年度厚生省）</a:t>
            </a:r>
          </a:p>
        </p:txBody>
      </p:sp>
    </p:spTree>
    <p:extLst>
      <p:ext uri="{BB962C8B-B14F-4D97-AF65-F5344CB8AC3E}">
        <p14:creationId xmlns:p14="http://schemas.microsoft.com/office/powerpoint/2010/main" val="2482002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コンテンツ プレースホルダー 11">
            <a:extLst>
              <a:ext uri="{FF2B5EF4-FFF2-40B4-BE49-F238E27FC236}">
                <a16:creationId xmlns:a16="http://schemas.microsoft.com/office/drawing/2014/main" id="{3C086AD5-4F6C-4DB2-9D86-3EB4E1F5D0C0}"/>
              </a:ext>
            </a:extLst>
          </p:cNvPr>
          <p:cNvGraphicFramePr>
            <a:graphicFrameLocks noGrp="1"/>
          </p:cNvGraphicFramePr>
          <p:nvPr>
            <p:ph idx="1"/>
            <p:extLst>
              <p:ext uri="{D42A27DB-BD31-4B8C-83A1-F6EECF244321}">
                <p14:modId xmlns:p14="http://schemas.microsoft.com/office/powerpoint/2010/main" val="855037987"/>
              </p:ext>
            </p:extLst>
          </p:nvPr>
        </p:nvGraphicFramePr>
        <p:xfrm>
          <a:off x="406945" y="1803480"/>
          <a:ext cx="9557908" cy="4900609"/>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8">
            <a:extLst>
              <a:ext uri="{FF2B5EF4-FFF2-40B4-BE49-F238E27FC236}">
                <a16:creationId xmlns:a16="http://schemas.microsoft.com/office/drawing/2014/main" id="{340B0D90-7C8C-40EB-852F-21586A6710D2}"/>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900" dirty="0"/>
              <a:t>出典</a:t>
            </a:r>
            <a:r>
              <a:rPr lang="ja-JP" altLang="en-US" sz="900" dirty="0"/>
              <a:t>：</a:t>
            </a:r>
            <a:r>
              <a:rPr lang="ja-JP" altLang="ja-JP" sz="900" dirty="0"/>
              <a:t>新しい保健体育　東京書籍</a:t>
            </a:r>
            <a:endParaRPr lang="en-US" altLang="ja-JP" sz="900" dirty="0"/>
          </a:p>
        </p:txBody>
      </p:sp>
      <p:grpSp>
        <p:nvGrpSpPr>
          <p:cNvPr id="6" name="グループ化 5">
            <a:extLst>
              <a:ext uri="{FF2B5EF4-FFF2-40B4-BE49-F238E27FC236}">
                <a16:creationId xmlns:a16="http://schemas.microsoft.com/office/drawing/2014/main" id="{407C1A50-AE34-4A13-B03F-7707728FFDCD}"/>
              </a:ext>
            </a:extLst>
          </p:cNvPr>
          <p:cNvGrpSpPr/>
          <p:nvPr/>
        </p:nvGrpSpPr>
        <p:grpSpPr>
          <a:xfrm>
            <a:off x="406945" y="306442"/>
            <a:ext cx="427497" cy="415776"/>
            <a:chOff x="683170" y="525517"/>
            <a:chExt cx="427497" cy="415776"/>
          </a:xfrm>
        </p:grpSpPr>
        <p:sp>
          <p:nvSpPr>
            <p:cNvPr id="7" name="四角形: 角を丸くする 6">
              <a:extLst>
                <a:ext uri="{FF2B5EF4-FFF2-40B4-BE49-F238E27FC236}">
                  <a16:creationId xmlns:a16="http://schemas.microsoft.com/office/drawing/2014/main" id="{96DDBBC4-4722-4959-B7E3-4AF3CB7E402E}"/>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DE6D5614-384C-4AD2-AAA7-2EB7D3048582}"/>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7FA38DFC-6ECD-40E9-B548-BD89FC5FA3CB}"/>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AFC1CCA5-FA54-4696-977A-6124B2B5E878}"/>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タイトル 1">
            <a:extLst>
              <a:ext uri="{FF2B5EF4-FFF2-40B4-BE49-F238E27FC236}">
                <a16:creationId xmlns:a16="http://schemas.microsoft.com/office/drawing/2014/main" id="{30206583-19ED-41D0-8CB7-B972E4985505}"/>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中学生の喫煙動機</a:t>
            </a:r>
          </a:p>
        </p:txBody>
      </p:sp>
      <p:sp>
        <p:nvSpPr>
          <p:cNvPr id="14" name="Rectangle 4">
            <a:extLst>
              <a:ext uri="{FF2B5EF4-FFF2-40B4-BE49-F238E27FC236}">
                <a16:creationId xmlns:a16="http://schemas.microsoft.com/office/drawing/2014/main" id="{730C4C01-9D7B-4DE9-BA8C-5D423021282F}"/>
              </a:ext>
            </a:extLst>
          </p:cNvPr>
          <p:cNvSpPr>
            <a:spLocks/>
          </p:cNvSpPr>
          <p:nvPr/>
        </p:nvSpPr>
        <p:spPr bwMode="auto">
          <a:xfrm>
            <a:off x="681991" y="1266825"/>
            <a:ext cx="9071610" cy="378916"/>
          </a:xfrm>
          <a:prstGeom prst="rect">
            <a:avLst/>
          </a:prstGeom>
          <a:solidFill>
            <a:schemeClr val="bg1">
              <a:lumMod val="85000"/>
            </a:schemeClr>
          </a:solidFill>
          <a:ln>
            <a:noFill/>
          </a:ln>
        </p:spPr>
        <p:txBody>
          <a:bodyPr wrap="square" lIns="0" tIns="0" rIns="0" bIns="0" anchor="ctr" anchorCtr="0">
            <a:noAutofit/>
          </a:bodyPr>
          <a:lstStyle>
            <a:lvl1pPr defTabSz="822325">
              <a:spcBef>
                <a:spcPct val="20000"/>
              </a:spcBef>
              <a:buChar char="•"/>
              <a:tabLst>
                <a:tab pos="0" algn="l"/>
                <a:tab pos="822325" algn="l"/>
                <a:tab pos="1646238" algn="l"/>
                <a:tab pos="2468563" algn="l"/>
                <a:tab pos="3292475" algn="l"/>
                <a:tab pos="41148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22325">
              <a:spcBef>
                <a:spcPct val="20000"/>
              </a:spcBef>
              <a:buChar char="–"/>
              <a:tabLst>
                <a:tab pos="0" algn="l"/>
                <a:tab pos="822325" algn="l"/>
                <a:tab pos="1646238" algn="l"/>
                <a:tab pos="2468563" algn="l"/>
                <a:tab pos="3292475" algn="l"/>
                <a:tab pos="41148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22325">
              <a:spcBef>
                <a:spcPct val="20000"/>
              </a:spcBef>
              <a:buChar char="•"/>
              <a:tabLst>
                <a:tab pos="0" algn="l"/>
                <a:tab pos="822325" algn="l"/>
                <a:tab pos="1646238" algn="l"/>
                <a:tab pos="2468563" algn="l"/>
                <a:tab pos="3292475" algn="l"/>
                <a:tab pos="41148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pPr>
            <a:r>
              <a:rPr kumimoji="0" lang="ja-JP" altLang="en-US" sz="1600" b="1" dirty="0">
                <a:solidFill>
                  <a:srgbClr val="000000"/>
                </a:solidFill>
                <a:latin typeface="游ゴシック" panose="020B0400000000000000" pitchFamily="50" charset="-128"/>
                <a:ea typeface="游ゴシック" panose="020B0400000000000000" pitchFamily="50" charset="-128"/>
                <a:sym typeface="ヒラギノ丸ゴ Pro W4"/>
              </a:rPr>
              <a:t>兵庫県　東播磨ヤングたばこゼロ作戦アンケート</a:t>
            </a:r>
          </a:p>
        </p:txBody>
      </p:sp>
    </p:spTree>
    <p:extLst>
      <p:ext uri="{BB962C8B-B14F-4D97-AF65-F5344CB8AC3E}">
        <p14:creationId xmlns:p14="http://schemas.microsoft.com/office/powerpoint/2010/main" val="173504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4556E5A2-EEBC-4DB6-BC5D-3FB2D326BACD}"/>
              </a:ext>
            </a:extLst>
          </p:cNvPr>
          <p:cNvGrpSpPr/>
          <p:nvPr/>
        </p:nvGrpSpPr>
        <p:grpSpPr>
          <a:xfrm>
            <a:off x="406945" y="306442"/>
            <a:ext cx="427497" cy="415776"/>
            <a:chOff x="683170" y="525517"/>
            <a:chExt cx="427497" cy="415776"/>
          </a:xfrm>
        </p:grpSpPr>
        <p:sp>
          <p:nvSpPr>
            <p:cNvPr id="11" name="四角形: 角を丸くする 10">
              <a:extLst>
                <a:ext uri="{FF2B5EF4-FFF2-40B4-BE49-F238E27FC236}">
                  <a16:creationId xmlns:a16="http://schemas.microsoft.com/office/drawing/2014/main" id="{CF3C0DB9-E8E5-483A-91C4-83D6161F29D7}"/>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BB27D785-AA0C-45EB-BD59-126062F6645C}"/>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F91C5EF5-0E72-4D44-95BD-E9C3B9549D7D}"/>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2227236A-E4B7-460D-998C-2E03ED0C5BC3}"/>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タイトル 1">
            <a:extLst>
              <a:ext uri="{FF2B5EF4-FFF2-40B4-BE49-F238E27FC236}">
                <a16:creationId xmlns:a16="http://schemas.microsoft.com/office/drawing/2014/main" id="{0FD6A7EB-9606-4A9A-8A5A-D367AC81E30E}"/>
              </a:ext>
            </a:extLst>
          </p:cNvPr>
          <p:cNvSpPr txBox="1">
            <a:spLocks/>
          </p:cNvSpPr>
          <p:nvPr/>
        </p:nvSpPr>
        <p:spPr>
          <a:xfrm>
            <a:off x="834441" y="244484"/>
            <a:ext cx="9857371"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妊婦の喫煙は、胎児の発育に影響を与えます</a:t>
            </a:r>
          </a:p>
        </p:txBody>
      </p:sp>
      <p:pic>
        <p:nvPicPr>
          <p:cNvPr id="16" name="図 15" descr="妊婦の喫煙は、胎児の発育に影響を与えます(海外データ)">
            <a:extLst>
              <a:ext uri="{FF2B5EF4-FFF2-40B4-BE49-F238E27FC236}">
                <a16:creationId xmlns:a16="http://schemas.microsoft.com/office/drawing/2014/main" id="{5A57888C-51E7-4DAC-81BC-ADF7AFAC2C8B}"/>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1393015" y="1276350"/>
            <a:ext cx="8071315" cy="5495364"/>
          </a:xfrm>
          <a:prstGeom prst="rect">
            <a:avLst/>
          </a:prstGeom>
        </p:spPr>
      </p:pic>
      <p:sp>
        <p:nvSpPr>
          <p:cNvPr id="17" name="テキスト ボックス 8">
            <a:extLst>
              <a:ext uri="{FF2B5EF4-FFF2-40B4-BE49-F238E27FC236}">
                <a16:creationId xmlns:a16="http://schemas.microsoft.com/office/drawing/2014/main" id="{343BFC68-B7D3-44F9-997B-95024AF903D0}"/>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900" dirty="0">
                <a:latin typeface="Yu Gothic UI" panose="020B0500000000000000" pitchFamily="50" charset="-128"/>
                <a:ea typeface="Yu Gothic UI" panose="020B0500000000000000" pitchFamily="50" charset="-128"/>
                <a:cs typeface="Aharoni" panose="02010803020104030203" pitchFamily="2" charset="-79"/>
              </a:rPr>
              <a:t>出典：ファイザー</a:t>
            </a:r>
          </a:p>
        </p:txBody>
      </p:sp>
    </p:spTree>
    <p:extLst>
      <p:ext uri="{BB962C8B-B14F-4D97-AF65-F5344CB8AC3E}">
        <p14:creationId xmlns:p14="http://schemas.microsoft.com/office/powerpoint/2010/main" val="409955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a:extLst>
              <a:ext uri="{FF2B5EF4-FFF2-40B4-BE49-F238E27FC236}">
                <a16:creationId xmlns:a16="http://schemas.microsoft.com/office/drawing/2014/main" id="{0C61D37B-B3D2-4850-A6AF-12EB02247416}"/>
              </a:ext>
            </a:extLst>
          </p:cNvPr>
          <p:cNvGrpSpPr/>
          <p:nvPr/>
        </p:nvGrpSpPr>
        <p:grpSpPr>
          <a:xfrm>
            <a:off x="2152912" y="1505345"/>
            <a:ext cx="8270273" cy="5868000"/>
            <a:chOff x="2415757" y="1626025"/>
            <a:chExt cx="7893782" cy="5637660"/>
          </a:xfrm>
        </p:grpSpPr>
        <p:grpSp>
          <p:nvGrpSpPr>
            <p:cNvPr id="11" name="グループ化 10">
              <a:extLst>
                <a:ext uri="{FF2B5EF4-FFF2-40B4-BE49-F238E27FC236}">
                  <a16:creationId xmlns:a16="http://schemas.microsoft.com/office/drawing/2014/main" id="{1DF9DD34-E945-451E-B06E-8983DF5A1F2E}"/>
                </a:ext>
              </a:extLst>
            </p:cNvPr>
            <p:cNvGrpSpPr/>
            <p:nvPr/>
          </p:nvGrpSpPr>
          <p:grpSpPr>
            <a:xfrm>
              <a:off x="2419351" y="1626025"/>
              <a:ext cx="7890188" cy="5637660"/>
              <a:chOff x="2419351" y="1626025"/>
              <a:chExt cx="7890188" cy="5637660"/>
            </a:xfrm>
          </p:grpSpPr>
          <p:pic>
            <p:nvPicPr>
              <p:cNvPr id="18" name="Picture 2">
                <a:extLst>
                  <a:ext uri="{FF2B5EF4-FFF2-40B4-BE49-F238E27FC236}">
                    <a16:creationId xmlns:a16="http://schemas.microsoft.com/office/drawing/2014/main" id="{0D070C25-BEA0-445B-958B-20C4E3D3407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22" t="1384" r="6829" b="3637"/>
              <a:stretch/>
            </p:blipFill>
            <p:spPr bwMode="auto">
              <a:xfrm>
                <a:off x="2419351" y="1626025"/>
                <a:ext cx="7890188" cy="5637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直線コネクタ 5">
                <a:extLst>
                  <a:ext uri="{FF2B5EF4-FFF2-40B4-BE49-F238E27FC236}">
                    <a16:creationId xmlns:a16="http://schemas.microsoft.com/office/drawing/2014/main" id="{9BBF2C24-F6C3-4155-AF37-294F89166C51}"/>
                  </a:ext>
                </a:extLst>
              </p:cNvPr>
              <p:cNvCxnSpPr/>
              <p:nvPr/>
            </p:nvCxnSpPr>
            <p:spPr>
              <a:xfrm>
                <a:off x="2419351" y="5892085"/>
                <a:ext cx="0" cy="13651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E8F8D0E3-B3E3-4599-B553-28CF7701CF19}"/>
                  </a:ext>
                </a:extLst>
              </p:cNvPr>
              <p:cNvCxnSpPr/>
              <p:nvPr/>
            </p:nvCxnSpPr>
            <p:spPr>
              <a:xfrm>
                <a:off x="5433009" y="7263685"/>
                <a:ext cx="178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 name="直線コネクタ 7">
              <a:extLst>
                <a:ext uri="{FF2B5EF4-FFF2-40B4-BE49-F238E27FC236}">
                  <a16:creationId xmlns:a16="http://schemas.microsoft.com/office/drawing/2014/main" id="{898F3982-D805-4DAA-972F-A65FFFDF2103}"/>
                </a:ext>
              </a:extLst>
            </p:cNvPr>
            <p:cNvCxnSpPr/>
            <p:nvPr/>
          </p:nvCxnSpPr>
          <p:spPr>
            <a:xfrm>
              <a:off x="2415757" y="7263685"/>
              <a:ext cx="160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DC836774-B8A3-4C12-8A37-7DE57A313E40}"/>
              </a:ext>
            </a:extLst>
          </p:cNvPr>
          <p:cNvGrpSpPr/>
          <p:nvPr/>
        </p:nvGrpSpPr>
        <p:grpSpPr>
          <a:xfrm>
            <a:off x="406945" y="306442"/>
            <a:ext cx="427497" cy="415776"/>
            <a:chOff x="683170" y="525517"/>
            <a:chExt cx="427497" cy="415776"/>
          </a:xfrm>
        </p:grpSpPr>
        <p:sp>
          <p:nvSpPr>
            <p:cNvPr id="10" name="四角形: 角を丸くする 9">
              <a:extLst>
                <a:ext uri="{FF2B5EF4-FFF2-40B4-BE49-F238E27FC236}">
                  <a16:creationId xmlns:a16="http://schemas.microsoft.com/office/drawing/2014/main" id="{C05B9140-194C-4E40-8854-4068B40426E7}"/>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0799A122-68F4-46B0-9842-B92BECF9BBB3}"/>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F6C9562C-73B0-4F8A-B0C3-ECE98B435A43}"/>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47D6EFB2-38CB-48D4-A8EE-600DC180D9BF}"/>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タイトル 1">
            <a:extLst>
              <a:ext uri="{FF2B5EF4-FFF2-40B4-BE49-F238E27FC236}">
                <a16:creationId xmlns:a16="http://schemas.microsoft.com/office/drawing/2014/main" id="{E5DF7F0F-1F99-4A86-AF9C-80F66B3CCF92}"/>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受動喫煙防止法を制定している国</a:t>
            </a:r>
          </a:p>
        </p:txBody>
      </p:sp>
      <p:sp>
        <p:nvSpPr>
          <p:cNvPr id="3" name="正方形/長方形 2">
            <a:extLst>
              <a:ext uri="{FF2B5EF4-FFF2-40B4-BE49-F238E27FC236}">
                <a16:creationId xmlns:a16="http://schemas.microsoft.com/office/drawing/2014/main" id="{BE5B6852-8EE0-4E2C-A68C-85B50383D8EA}"/>
              </a:ext>
            </a:extLst>
          </p:cNvPr>
          <p:cNvSpPr/>
          <p:nvPr/>
        </p:nvSpPr>
        <p:spPr>
          <a:xfrm>
            <a:off x="280923" y="1156107"/>
            <a:ext cx="495300" cy="38166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8000"/>
              </a:solidFill>
            </a:endParaRPr>
          </a:p>
        </p:txBody>
      </p:sp>
      <p:sp>
        <p:nvSpPr>
          <p:cNvPr id="12" name="正方形/長方形 11">
            <a:extLst>
              <a:ext uri="{FF2B5EF4-FFF2-40B4-BE49-F238E27FC236}">
                <a16:creationId xmlns:a16="http://schemas.microsoft.com/office/drawing/2014/main" id="{E2D54177-CCCF-41E3-B286-AD99D1A7DEA1}"/>
              </a:ext>
            </a:extLst>
          </p:cNvPr>
          <p:cNvSpPr/>
          <p:nvPr/>
        </p:nvSpPr>
        <p:spPr>
          <a:xfrm>
            <a:off x="280923" y="1743255"/>
            <a:ext cx="495300" cy="381662"/>
          </a:xfrm>
          <a:prstGeom prst="rect">
            <a:avLst/>
          </a:prstGeom>
          <a:solidFill>
            <a:srgbClr val="EB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Rectangle 4">
            <a:extLst>
              <a:ext uri="{FF2B5EF4-FFF2-40B4-BE49-F238E27FC236}">
                <a16:creationId xmlns:a16="http://schemas.microsoft.com/office/drawing/2014/main" id="{48908086-A733-4918-B87B-22675F4BEA4C}"/>
              </a:ext>
            </a:extLst>
          </p:cNvPr>
          <p:cNvSpPr>
            <a:spLocks/>
          </p:cNvSpPr>
          <p:nvPr/>
        </p:nvSpPr>
        <p:spPr bwMode="auto">
          <a:xfrm>
            <a:off x="898218" y="1156107"/>
            <a:ext cx="2091354" cy="378916"/>
          </a:xfrm>
          <a:prstGeom prst="rect">
            <a:avLst/>
          </a:prstGeom>
          <a:noFill/>
          <a:ln>
            <a:noFill/>
          </a:ln>
        </p:spPr>
        <p:txBody>
          <a:bodyPr wrap="square" lIns="0" tIns="0" rIns="0" bIns="0" anchor="ctr" anchorCtr="0">
            <a:noAutofit/>
          </a:bodyPr>
          <a:lstStyle>
            <a:lvl1pPr defTabSz="822325">
              <a:spcBef>
                <a:spcPct val="20000"/>
              </a:spcBef>
              <a:buChar char="•"/>
              <a:tabLst>
                <a:tab pos="0" algn="l"/>
                <a:tab pos="822325" algn="l"/>
                <a:tab pos="1646238" algn="l"/>
                <a:tab pos="2468563" algn="l"/>
                <a:tab pos="3292475" algn="l"/>
                <a:tab pos="41148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22325">
              <a:spcBef>
                <a:spcPct val="20000"/>
              </a:spcBef>
              <a:buChar char="–"/>
              <a:tabLst>
                <a:tab pos="0" algn="l"/>
                <a:tab pos="822325" algn="l"/>
                <a:tab pos="1646238" algn="l"/>
                <a:tab pos="2468563" algn="l"/>
                <a:tab pos="3292475" algn="l"/>
                <a:tab pos="41148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22325">
              <a:spcBef>
                <a:spcPct val="20000"/>
              </a:spcBef>
              <a:buChar char="•"/>
              <a:tabLst>
                <a:tab pos="0" algn="l"/>
                <a:tab pos="822325" algn="l"/>
                <a:tab pos="1646238" algn="l"/>
                <a:tab pos="2468563" algn="l"/>
                <a:tab pos="3292475" algn="l"/>
                <a:tab pos="41148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kumimoji="0" lang="ja-JP" altLang="en-US" sz="1400" b="1" dirty="0">
                <a:solidFill>
                  <a:srgbClr val="000000"/>
                </a:solidFill>
                <a:latin typeface="游ゴシック" panose="020B0400000000000000" pitchFamily="50" charset="-128"/>
                <a:ea typeface="游ゴシック" panose="020B0400000000000000" pitchFamily="50" charset="-128"/>
                <a:sym typeface="ヒラギノ丸ゴ Pro W4"/>
              </a:rPr>
              <a:t>受動喫煙防止法を</a:t>
            </a:r>
            <a:br>
              <a:rPr kumimoji="0" lang="en-US" altLang="ja-JP" sz="1400" b="1" dirty="0">
                <a:solidFill>
                  <a:srgbClr val="000000"/>
                </a:solidFill>
                <a:latin typeface="游ゴシック" panose="020B0400000000000000" pitchFamily="50" charset="-128"/>
                <a:ea typeface="游ゴシック" panose="020B0400000000000000" pitchFamily="50" charset="-128"/>
                <a:sym typeface="ヒラギノ丸ゴ Pro W4"/>
              </a:rPr>
            </a:br>
            <a:r>
              <a:rPr kumimoji="0" lang="ja-JP" altLang="en-US" sz="1400" b="1" dirty="0">
                <a:solidFill>
                  <a:srgbClr val="000000"/>
                </a:solidFill>
                <a:latin typeface="游ゴシック" panose="020B0400000000000000" pitchFamily="50" charset="-128"/>
                <a:ea typeface="游ゴシック" panose="020B0400000000000000" pitchFamily="50" charset="-128"/>
                <a:sym typeface="ヒラギノ丸ゴ Pro W4"/>
              </a:rPr>
              <a:t>制定している国</a:t>
            </a:r>
          </a:p>
        </p:txBody>
      </p:sp>
      <p:sp>
        <p:nvSpPr>
          <p:cNvPr id="20" name="Rectangle 4">
            <a:extLst>
              <a:ext uri="{FF2B5EF4-FFF2-40B4-BE49-F238E27FC236}">
                <a16:creationId xmlns:a16="http://schemas.microsoft.com/office/drawing/2014/main" id="{7FC5D369-D5BC-43AC-92BB-141C428A8037}"/>
              </a:ext>
            </a:extLst>
          </p:cNvPr>
          <p:cNvSpPr>
            <a:spLocks/>
          </p:cNvSpPr>
          <p:nvPr/>
        </p:nvSpPr>
        <p:spPr bwMode="auto">
          <a:xfrm>
            <a:off x="898218" y="1614234"/>
            <a:ext cx="2186636" cy="617483"/>
          </a:xfrm>
          <a:prstGeom prst="rect">
            <a:avLst/>
          </a:prstGeom>
          <a:noFill/>
          <a:ln>
            <a:noFill/>
          </a:ln>
        </p:spPr>
        <p:txBody>
          <a:bodyPr wrap="square" lIns="0" tIns="0" rIns="0" bIns="0" anchor="ctr" anchorCtr="0">
            <a:noAutofit/>
          </a:bodyPr>
          <a:lstStyle>
            <a:lvl1pPr defTabSz="822325">
              <a:spcBef>
                <a:spcPct val="20000"/>
              </a:spcBef>
              <a:buChar char="•"/>
              <a:tabLst>
                <a:tab pos="0" algn="l"/>
                <a:tab pos="822325" algn="l"/>
                <a:tab pos="1646238" algn="l"/>
                <a:tab pos="2468563" algn="l"/>
                <a:tab pos="3292475" algn="l"/>
                <a:tab pos="41148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22325">
              <a:spcBef>
                <a:spcPct val="20000"/>
              </a:spcBef>
              <a:buChar char="–"/>
              <a:tabLst>
                <a:tab pos="0" algn="l"/>
                <a:tab pos="822325" algn="l"/>
                <a:tab pos="1646238" algn="l"/>
                <a:tab pos="2468563" algn="l"/>
                <a:tab pos="3292475" algn="l"/>
                <a:tab pos="41148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22325">
              <a:spcBef>
                <a:spcPct val="20000"/>
              </a:spcBef>
              <a:buChar char="•"/>
              <a:tabLst>
                <a:tab pos="0" algn="l"/>
                <a:tab pos="822325" algn="l"/>
                <a:tab pos="1646238" algn="l"/>
                <a:tab pos="2468563" algn="l"/>
                <a:tab pos="3292475" algn="l"/>
                <a:tab pos="41148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22325">
              <a:spcBef>
                <a:spcPct val="20000"/>
              </a:spcBef>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22325" eaLnBrk="0" fontAlgn="base" hangingPunct="0">
              <a:spcBef>
                <a:spcPct val="20000"/>
              </a:spcBef>
              <a:spcAft>
                <a:spcPct val="0"/>
              </a:spcAft>
              <a:buChar char="»"/>
              <a:tabLst>
                <a:tab pos="0" algn="l"/>
                <a:tab pos="822325" algn="l"/>
                <a:tab pos="1646238" algn="l"/>
                <a:tab pos="2468563" algn="l"/>
                <a:tab pos="3292475" algn="l"/>
                <a:tab pos="4114800" algn="l"/>
              </a:tabLst>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kumimoji="0" lang="ja-JP" altLang="en-US" sz="1400" b="1" dirty="0">
                <a:solidFill>
                  <a:srgbClr val="000000"/>
                </a:solidFill>
                <a:latin typeface="游ゴシック" panose="020B0400000000000000" pitchFamily="50" charset="-128"/>
                <a:ea typeface="游ゴシック" panose="020B0400000000000000" pitchFamily="50" charset="-128"/>
                <a:sym typeface="ヒラギノ丸ゴ Pro W4"/>
              </a:rPr>
              <a:t>受動喫煙防止法の</a:t>
            </a:r>
            <a:endParaRPr kumimoji="0" lang="en-US" altLang="ja-JP" sz="1400" b="1" dirty="0">
              <a:solidFill>
                <a:srgbClr val="000000"/>
              </a:solidFill>
              <a:latin typeface="游ゴシック" panose="020B0400000000000000" pitchFamily="50" charset="-128"/>
              <a:ea typeface="游ゴシック" panose="020B0400000000000000" pitchFamily="50" charset="-128"/>
              <a:sym typeface="ヒラギノ丸ゴ Pro W4"/>
            </a:endParaRPr>
          </a:p>
          <a:p>
            <a:pPr>
              <a:spcBef>
                <a:spcPct val="0"/>
              </a:spcBef>
              <a:buNone/>
            </a:pPr>
            <a:r>
              <a:rPr kumimoji="0" lang="ja-JP" altLang="en-US" sz="1400" b="1" dirty="0">
                <a:solidFill>
                  <a:srgbClr val="000000"/>
                </a:solidFill>
                <a:latin typeface="游ゴシック" panose="020B0400000000000000" pitchFamily="50" charset="-128"/>
                <a:ea typeface="游ゴシック" panose="020B0400000000000000" pitchFamily="50" charset="-128"/>
                <a:sym typeface="ヒラギノ丸ゴ Pro W4"/>
              </a:rPr>
              <a:t>法制化が決定している国</a:t>
            </a:r>
          </a:p>
        </p:txBody>
      </p:sp>
      <p:sp>
        <p:nvSpPr>
          <p:cNvPr id="25" name="楕円 24">
            <a:extLst>
              <a:ext uri="{FF2B5EF4-FFF2-40B4-BE49-F238E27FC236}">
                <a16:creationId xmlns:a16="http://schemas.microsoft.com/office/drawing/2014/main" id="{37A9E323-32A7-482E-8BAA-01B69CB0AB86}"/>
              </a:ext>
            </a:extLst>
          </p:cNvPr>
          <p:cNvSpPr/>
          <p:nvPr/>
        </p:nvSpPr>
        <p:spPr>
          <a:xfrm>
            <a:off x="9005521" y="3572237"/>
            <a:ext cx="550985" cy="73855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520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BD5A624A-C806-49CA-ADE2-B7527FCCF0D9}"/>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新型タバコの基礎知識</a:t>
            </a:r>
          </a:p>
        </p:txBody>
      </p:sp>
      <p:grpSp>
        <p:nvGrpSpPr>
          <p:cNvPr id="11" name="グループ化 10">
            <a:extLst>
              <a:ext uri="{FF2B5EF4-FFF2-40B4-BE49-F238E27FC236}">
                <a16:creationId xmlns:a16="http://schemas.microsoft.com/office/drawing/2014/main" id="{97BE4A25-F609-482B-B19F-B7D4F20F5AE1}"/>
              </a:ext>
            </a:extLst>
          </p:cNvPr>
          <p:cNvGrpSpPr/>
          <p:nvPr/>
        </p:nvGrpSpPr>
        <p:grpSpPr>
          <a:xfrm>
            <a:off x="406945" y="306442"/>
            <a:ext cx="427497" cy="415776"/>
            <a:chOff x="683170" y="525517"/>
            <a:chExt cx="427497" cy="415776"/>
          </a:xfrm>
        </p:grpSpPr>
        <p:sp>
          <p:nvSpPr>
            <p:cNvPr id="12" name="四角形: 角を丸くする 11">
              <a:extLst>
                <a:ext uri="{FF2B5EF4-FFF2-40B4-BE49-F238E27FC236}">
                  <a16:creationId xmlns:a16="http://schemas.microsoft.com/office/drawing/2014/main" id="{B8E08C63-0806-472E-AE42-FF525C12FCC5}"/>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042288A9-0C6C-4B8A-A475-7412EB0C2ACE}"/>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4D63B548-BF66-4550-A1A3-F20DD62B4B3F}"/>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DB83DE9-E3D3-4151-9F3B-F85ECD034EA7}"/>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7" name="図 16" descr="新型タバコ・電子タバコの分類">
            <a:extLst>
              <a:ext uri="{FF2B5EF4-FFF2-40B4-BE49-F238E27FC236}">
                <a16:creationId xmlns:a16="http://schemas.microsoft.com/office/drawing/2014/main" id="{92EE6BC4-1C0F-4721-ACE0-435066B9382A}"/>
              </a:ext>
            </a:extLst>
          </p:cNvPr>
          <p:cNvPicPr>
            <a:picLocks noGrp="1" noChangeAspect="1"/>
          </p:cNvPicPr>
          <p:nvPr isPhoto="1"/>
        </p:nvPicPr>
        <p:blipFill rotWithShape="1">
          <a:blip r:embed="rId3">
            <a:lum/>
            <a:extLst>
              <a:ext uri="{28A0092B-C50C-407E-A947-70E740481C1C}">
                <a14:useLocalDpi xmlns:a14="http://schemas.microsoft.com/office/drawing/2010/main" val="0"/>
              </a:ext>
            </a:extLst>
          </a:blip>
          <a:srcRect l="6350" t="10156" r="7757" b="8900"/>
          <a:stretch/>
        </p:blipFill>
        <p:spPr>
          <a:xfrm>
            <a:off x="723014" y="1133122"/>
            <a:ext cx="9245783" cy="5655973"/>
          </a:xfrm>
          <a:prstGeom prst="rect">
            <a:avLst/>
          </a:prstGeom>
        </p:spPr>
      </p:pic>
      <p:sp>
        <p:nvSpPr>
          <p:cNvPr id="18" name="テキスト ボックス 8">
            <a:extLst>
              <a:ext uri="{FF2B5EF4-FFF2-40B4-BE49-F238E27FC236}">
                <a16:creationId xmlns:a16="http://schemas.microsoft.com/office/drawing/2014/main" id="{CADB6FA6-2B25-4F75-A17C-1280880A8324}"/>
              </a:ext>
            </a:extLst>
          </p:cNvPr>
          <p:cNvSpPr txBox="1"/>
          <p:nvPr/>
        </p:nvSpPr>
        <p:spPr>
          <a:xfrm>
            <a:off x="360000" y="7200000"/>
            <a:ext cx="5288973" cy="2308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zh-TW" altLang="en-US" sz="900" dirty="0">
                <a:latin typeface="Yu Gothic UI" panose="020B0500000000000000" pitchFamily="50" charset="-128"/>
                <a:ea typeface="Yu Gothic UI" panose="020B0500000000000000" pitchFamily="50" charset="-128"/>
                <a:cs typeface="Aharoni" panose="02010803020104030203" pitchFamily="2" charset="-79"/>
              </a:rPr>
              <a:t>出典</a:t>
            </a:r>
            <a:r>
              <a:rPr lang="ja-JP" altLang="en-US" sz="900" dirty="0">
                <a:latin typeface="Yu Gothic UI" panose="020B0500000000000000" pitchFamily="50" charset="-128"/>
                <a:ea typeface="Yu Gothic UI" panose="020B0500000000000000" pitchFamily="50" charset="-128"/>
                <a:cs typeface="Aharoni" panose="02010803020104030203" pitchFamily="2" charset="-79"/>
              </a:rPr>
              <a:t>：</a:t>
            </a:r>
            <a:r>
              <a:rPr lang="zh-TW" altLang="en-US" sz="900" dirty="0">
                <a:latin typeface="Yu Gothic UI" panose="020B0500000000000000" pitchFamily="50" charset="-128"/>
                <a:ea typeface="Yu Gothic UI" panose="020B0500000000000000" pitchFamily="50" charset="-128"/>
                <a:cs typeface="Aharoni" panose="02010803020104030203" pitchFamily="2" charset="-79"/>
              </a:rPr>
              <a:t>武田薬報</a:t>
            </a:r>
          </a:p>
        </p:txBody>
      </p:sp>
    </p:spTree>
    <p:extLst>
      <p:ext uri="{BB962C8B-B14F-4D97-AF65-F5344CB8AC3E}">
        <p14:creationId xmlns:p14="http://schemas.microsoft.com/office/powerpoint/2010/main" val="1233371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w="9525">
          <a:noFill/>
          <a:miter lim="800000"/>
          <a:headEnd/>
          <a:tailEnd/>
        </a:ln>
      </a:spPr>
      <a:bodyPr anchor="ctr"/>
      <a:lstStyle>
        <a:defPPr algn="l">
          <a:defRPr sz="4000" b="1" kern="0" dirty="0">
            <a:solidFill>
              <a:schemeClr val="accent2">
                <a:lumMod val="75000"/>
              </a:schemeClr>
            </a:solidFill>
            <a:latin typeface="+mn-ea"/>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1058</TotalTime>
  <Words>1017</Words>
  <Application>Microsoft Office PowerPoint</Application>
  <PresentationFormat>ユーザー設定</PresentationFormat>
  <Paragraphs>109</Paragraphs>
  <Slides>10</Slides>
  <Notes>10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10</vt:i4>
      </vt:variant>
    </vt:vector>
  </HeadingPairs>
  <TitlesOfParts>
    <vt:vector size="24" baseType="lpstr">
      <vt:lpstr>AR P丸ゴシック体M04</vt:lpstr>
      <vt:lpstr>HGP平成明朝体W9</vt:lpstr>
      <vt:lpstr>HGS明朝E</vt:lpstr>
      <vt:lpstr>ＭＳ 明朝</vt:lpstr>
      <vt:lpstr>Yu Gothic UI</vt:lpstr>
      <vt:lpstr>メイリオ</vt:lpstr>
      <vt:lpstr>游ゴシック</vt:lpstr>
      <vt:lpstr>游ゴシック Medium</vt:lpstr>
      <vt:lpstr>游明朝</vt:lpstr>
      <vt:lpstr>Arial</vt:lpstr>
      <vt:lpstr>Calibri</vt:lpstr>
      <vt:lpstr>Calibri Light</vt:lpstr>
      <vt:lpstr>Century</vt:lpstr>
      <vt:lpstr>Office テーマ</vt:lpstr>
      <vt:lpstr>タバコを吸うということ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嶺井政慶</dc:creator>
  <cp:lastModifiedBy>髙橋 保智</cp:lastModifiedBy>
  <cp:revision>157</cp:revision>
  <cp:lastPrinted>2020-07-29T02:13:14Z</cp:lastPrinted>
  <dcterms:created xsi:type="dcterms:W3CDTF">2018-06-15T05:36:07Z</dcterms:created>
  <dcterms:modified xsi:type="dcterms:W3CDTF">2020-12-01T01:54:05Z</dcterms:modified>
</cp:coreProperties>
</file>