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16"/>
  </p:notesMasterIdLst>
  <p:sldIdLst>
    <p:sldId id="326" r:id="rId2"/>
    <p:sldId id="292" r:id="rId3"/>
    <p:sldId id="363" r:id="rId4"/>
    <p:sldId id="390" r:id="rId5"/>
    <p:sldId id="346" r:id="rId6"/>
    <p:sldId id="303" r:id="rId7"/>
    <p:sldId id="293" r:id="rId8"/>
    <p:sldId id="456" r:id="rId9"/>
    <p:sldId id="448" r:id="rId10"/>
    <p:sldId id="454" r:id="rId11"/>
    <p:sldId id="455" r:id="rId12"/>
    <p:sldId id="457" r:id="rId13"/>
    <p:sldId id="458" r:id="rId14"/>
    <p:sldId id="459" r:id="rId15"/>
  </p:sldIdLst>
  <p:sldSz cx="10691813" cy="7559675"/>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800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5" autoAdjust="0"/>
    <p:restoredTop sz="74433" autoAdjust="0"/>
  </p:normalViewPr>
  <p:slideViewPr>
    <p:cSldViewPr snapToGrid="0" snapToObjects="1">
      <p:cViewPr varScale="1">
        <p:scale>
          <a:sx n="72" d="100"/>
          <a:sy n="72" d="100"/>
        </p:scale>
        <p:origin x="624" y="5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6" d="100"/>
          <a:sy n="86" d="100"/>
        </p:scale>
        <p:origin x="372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4B0454C9-4152-984A-A00C-686FB6208A72}" type="datetimeFigureOut">
              <a:rPr kumimoji="1" lang="ja-JP" altLang="en-US" smtClean="0"/>
              <a:t>2020/12/16</a:t>
            </a:fld>
            <a:endParaRPr kumimoji="1" lang="ja-JP" altLang="en-US"/>
          </a:p>
        </p:txBody>
      </p:sp>
      <p:sp>
        <p:nvSpPr>
          <p:cNvPr id="4" name="スライド イメージ プレースホルダー 3"/>
          <p:cNvSpPr>
            <a:spLocks noGrp="1" noRot="1" noChangeAspect="1"/>
          </p:cNvSpPr>
          <p:nvPr>
            <p:ph type="sldImg" idx="2"/>
          </p:nvPr>
        </p:nvSpPr>
        <p:spPr>
          <a:xfrm>
            <a:off x="1108075" y="1279525"/>
            <a:ext cx="48831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Tree>
    <p:extLst>
      <p:ext uri="{BB962C8B-B14F-4D97-AF65-F5344CB8AC3E}">
        <p14:creationId xmlns:p14="http://schemas.microsoft.com/office/powerpoint/2010/main" val="6708268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1pPr>
    <a:lvl2pPr marL="4572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2pPr>
    <a:lvl3pPr marL="9144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3pPr>
    <a:lvl4pPr marL="13716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4pPr>
    <a:lvl5pPr marL="18288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6699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2000"/>
            <a:r>
              <a:rPr lang="ja-JP" altLang="en-US" dirty="0"/>
              <a:t>最近では太陽光に近い</a:t>
            </a:r>
            <a:r>
              <a:rPr lang="en-US" altLang="ja-JP" dirty="0"/>
              <a:t>LED</a:t>
            </a:r>
            <a:r>
              <a:rPr lang="ja-JP" altLang="en-US" dirty="0"/>
              <a:t>も出てきましたが、一般的な白色</a:t>
            </a:r>
            <a:r>
              <a:rPr lang="en-US" altLang="ja-JP" dirty="0"/>
              <a:t>LED</a:t>
            </a:r>
            <a:r>
              <a:rPr lang="ja-JP" altLang="en-US" dirty="0"/>
              <a:t>照明では赤から緑までの光の量がやや少なく、青い光・ブルーライトにピークがあります。</a:t>
            </a:r>
          </a:p>
          <a:p>
            <a:pPr indent="162000"/>
            <a:endParaRPr lang="ja-JP" altLang="en-US" dirty="0"/>
          </a:p>
        </p:txBody>
      </p:sp>
    </p:spTree>
    <p:extLst>
      <p:ext uri="{BB962C8B-B14F-4D97-AF65-F5344CB8AC3E}">
        <p14:creationId xmlns:p14="http://schemas.microsoft.com/office/powerpoint/2010/main" val="208797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2000"/>
            <a:r>
              <a:rPr kumimoji="1" lang="ja-JP" altLang="en-US" dirty="0"/>
              <a:t>ブルーライトのような波長の短い光は眼の中にまで到達しやすく、網膜の障害を起こしやすいと言われています。これについては今後の研究課題かと思います。</a:t>
            </a:r>
            <a:endParaRPr kumimoji="1" lang="en-US" altLang="ja-JP" dirty="0"/>
          </a:p>
          <a:p>
            <a:pPr indent="162000"/>
            <a:endParaRPr kumimoji="1" lang="en-US" altLang="ja-JP" dirty="0"/>
          </a:p>
          <a:p>
            <a:pPr indent="162000"/>
            <a:r>
              <a:rPr kumimoji="1" lang="ja-JP" altLang="en-US" dirty="0"/>
              <a:t>それから体内時計のことがあります。</a:t>
            </a:r>
            <a:endParaRPr kumimoji="1" lang="en-US" altLang="ja-JP" dirty="0"/>
          </a:p>
          <a:p>
            <a:pPr indent="162000"/>
            <a:r>
              <a:rPr kumimoji="1" lang="ja-JP" altLang="en-US" dirty="0"/>
              <a:t>青い光は網膜から体内時計の中枢に刺激を及ぼします。昼間、日光のブルーライトを浴びていますが、夜になってブルーライトが消えると、睡眠を促すメラトニンというホルモンが分泌されて自然と眠くなるのです。</a:t>
            </a:r>
            <a:endParaRPr kumimoji="1" lang="en-US" altLang="ja-JP" dirty="0"/>
          </a:p>
          <a:p>
            <a:pPr indent="162000"/>
            <a:r>
              <a:rPr kumimoji="1" lang="ja-JP" altLang="en-US" dirty="0"/>
              <a:t>夜遅くまでブルーライトを浴びていると、このホルモンの分泌が抑えられてしまい、睡眠障害を起こす可能性が指摘されています。</a:t>
            </a:r>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3487398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2000"/>
            <a:r>
              <a:rPr kumimoji="1" lang="ja-JP" altLang="en-US" sz="1200" dirty="0"/>
              <a:t>体内時計の面から、日中は屋外活動でブルーライトを浴びて、夜は浴びないよう</a:t>
            </a:r>
            <a:r>
              <a:rPr lang="ja-JP" altLang="en-US" sz="1200" dirty="0"/>
              <a:t>にすることが大切です。</a:t>
            </a:r>
            <a:endParaRPr lang="en-US" altLang="ja-JP" sz="1200" dirty="0"/>
          </a:p>
          <a:p>
            <a:pPr indent="162000"/>
            <a:endParaRPr kumimoji="1" lang="en-US" altLang="ja-JP" sz="1200" dirty="0"/>
          </a:p>
          <a:p>
            <a:pPr indent="162000"/>
            <a:r>
              <a:rPr lang="ja-JP" altLang="en-US" sz="1200" dirty="0"/>
              <a:t>ブルーライトカットのメガネが勧められるのは、夜遅くまでパソコンなどの作業をしなくてはならない人だけです。</a:t>
            </a:r>
            <a:endParaRPr lang="en-US" altLang="ja-JP" sz="1200" dirty="0"/>
          </a:p>
          <a:p>
            <a:pPr indent="162000"/>
            <a:endParaRPr kumimoji="1" lang="en-US" altLang="ja-JP" sz="1200" dirty="0"/>
          </a:p>
          <a:p>
            <a:pPr indent="162000"/>
            <a:r>
              <a:rPr kumimoji="1" lang="ja-JP" altLang="en-US" sz="1200" dirty="0"/>
              <a:t>学生であれば、寝る２時間前から電子機器に触れないようにすることが睡眠障害を起こさないと言われています。</a:t>
            </a:r>
          </a:p>
          <a:p>
            <a:endParaRPr kumimoji="1" lang="ja-JP" altLang="en-US" dirty="0"/>
          </a:p>
          <a:p>
            <a:endParaRPr kumimoji="1" lang="ja-JP" altLang="en-US" dirty="0"/>
          </a:p>
        </p:txBody>
      </p:sp>
    </p:spTree>
    <p:extLst>
      <p:ext uri="{BB962C8B-B14F-4D97-AF65-F5344CB8AC3E}">
        <p14:creationId xmlns:p14="http://schemas.microsoft.com/office/powerpoint/2010/main" val="2993821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r>
              <a:rPr kumimoji="1" lang="ja-JP" altLang="en-US" dirty="0"/>
              <a:t>視力が悪いことがわかったら眼科で調べてもらいましょう。</a:t>
            </a:r>
            <a:endParaRPr kumimoji="1" lang="en-US" altLang="ja-JP" dirty="0"/>
          </a:p>
          <a:p>
            <a:pPr indent="165080"/>
            <a:endParaRPr kumimoji="1" lang="en-US" altLang="ja-JP" dirty="0"/>
          </a:p>
          <a:p>
            <a:pPr indent="165080"/>
            <a:r>
              <a:rPr kumimoji="1" lang="ja-JP" altLang="en-US" dirty="0"/>
              <a:t>近視になって眼鏡が必要と言われたら、しっかりかけましょう。</a:t>
            </a:r>
            <a:endParaRPr kumimoji="1" lang="en-US" altLang="ja-JP" dirty="0"/>
          </a:p>
          <a:p>
            <a:pPr indent="165080"/>
            <a:endParaRPr kumimoji="1" lang="en-US" altLang="ja-JP" dirty="0"/>
          </a:p>
          <a:p>
            <a:pPr indent="165080"/>
            <a:r>
              <a:rPr kumimoji="1" lang="ja-JP" altLang="en-US" dirty="0"/>
              <a:t>コンタクトレンズは眼科で相談しましょう。</a:t>
            </a:r>
            <a:endParaRPr kumimoji="1" lang="en-US" altLang="ja-JP" dirty="0"/>
          </a:p>
          <a:p>
            <a:pPr indent="165080"/>
            <a:endParaRPr kumimoji="1" lang="ja-JP" altLang="en-US" dirty="0"/>
          </a:p>
          <a:p>
            <a:pPr indent="165080"/>
            <a:r>
              <a:rPr kumimoji="1" lang="ja-JP" altLang="en-US" dirty="0"/>
              <a:t>カラーコンタクトレンズの使用は慎重に考えてください。</a:t>
            </a:r>
          </a:p>
        </p:txBody>
      </p:sp>
    </p:spTree>
    <p:extLst>
      <p:ext uri="{BB962C8B-B14F-4D97-AF65-F5344CB8AC3E}">
        <p14:creationId xmlns:p14="http://schemas.microsoft.com/office/powerpoint/2010/main" val="208797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r>
              <a:rPr kumimoji="1" lang="ja-JP" altLang="en-US" dirty="0"/>
              <a:t>近視の進行を早めないように、</a:t>
            </a:r>
            <a:r>
              <a:rPr kumimoji="1" lang="en-US" altLang="ja-JP" dirty="0"/>
              <a:t>30cm</a:t>
            </a:r>
            <a:r>
              <a:rPr kumimoji="1" lang="ja-JP" altLang="en-US" dirty="0"/>
              <a:t>以内に近づいて読んだり書いたりしないようにしましょう。</a:t>
            </a:r>
            <a:endParaRPr kumimoji="1" lang="en-US" altLang="ja-JP" dirty="0"/>
          </a:p>
          <a:p>
            <a:pPr indent="165080"/>
            <a:endParaRPr kumimoji="1" lang="en-US" altLang="ja-JP" dirty="0"/>
          </a:p>
          <a:p>
            <a:pPr indent="165080"/>
            <a:r>
              <a:rPr kumimoji="1" lang="ja-JP" altLang="en-US" dirty="0"/>
              <a:t>また、</a:t>
            </a:r>
            <a:r>
              <a:rPr kumimoji="1" lang="en-US" altLang="ja-JP" dirty="0"/>
              <a:t>30</a:t>
            </a:r>
            <a:r>
              <a:rPr kumimoji="1" lang="ja-JP" altLang="en-US" dirty="0"/>
              <a:t>分以上続けないように気をつけましょう。</a:t>
            </a:r>
            <a:endParaRPr kumimoji="1" lang="en-US" altLang="ja-JP" dirty="0"/>
          </a:p>
          <a:p>
            <a:pPr indent="165080"/>
            <a:endParaRPr kumimoji="1" lang="en-US" altLang="ja-JP" dirty="0"/>
          </a:p>
          <a:p>
            <a:pPr indent="165080"/>
            <a:r>
              <a:rPr kumimoji="1" lang="ja-JP" altLang="en-US" dirty="0"/>
              <a:t>スマートホンの使用には距離や時間などに気をつけましょう。</a:t>
            </a:r>
            <a:endParaRPr kumimoji="1" lang="en-US" altLang="ja-JP" dirty="0"/>
          </a:p>
          <a:p>
            <a:pPr indent="165080"/>
            <a:endParaRPr kumimoji="1" lang="en-US" altLang="ja-JP" dirty="0"/>
          </a:p>
          <a:p>
            <a:pPr indent="165080"/>
            <a:r>
              <a:rPr kumimoji="1" lang="ja-JP" altLang="en-US" dirty="0"/>
              <a:t>屋外活動を積極的にしましょう。</a:t>
            </a:r>
            <a:endParaRPr kumimoji="1" lang="en-US" altLang="ja-JP" dirty="0"/>
          </a:p>
          <a:p>
            <a:pPr indent="165080"/>
            <a:endParaRPr kumimoji="1" lang="ja-JP" altLang="en-US" dirty="0"/>
          </a:p>
          <a:p>
            <a:pPr indent="165080"/>
            <a:r>
              <a:rPr kumimoji="1" lang="ja-JP" altLang="en-US" dirty="0"/>
              <a:t>寝る前まで電子機器の使用をするのは避けましょう。</a:t>
            </a:r>
          </a:p>
        </p:txBody>
      </p:sp>
    </p:spTree>
    <p:extLst>
      <p:ext uri="{BB962C8B-B14F-4D97-AF65-F5344CB8AC3E}">
        <p14:creationId xmlns:p14="http://schemas.microsoft.com/office/powerpoint/2010/main" val="348739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2000"/>
            <a:r>
              <a:rPr kumimoji="1" lang="ja-JP" altLang="en-US" dirty="0"/>
              <a:t>視力矯正用のコンタクトレンズとは異なり、カラーコンタクトレンズはあくまでもオシャレが目的です。</a:t>
            </a:r>
            <a:endParaRPr kumimoji="1" lang="en-US" altLang="ja-JP" dirty="0"/>
          </a:p>
          <a:p>
            <a:pPr indent="162000"/>
            <a:r>
              <a:rPr lang="ja-JP" altLang="en-US" sz="1200" dirty="0"/>
              <a:t>眼科を受診せず、インターネットなどで購入し、角膜潰瘍など重い眼障害を起こす人が後を絶ちません。</a:t>
            </a:r>
            <a:endParaRPr lang="en-US" altLang="ja-JP" sz="1200" dirty="0"/>
          </a:p>
          <a:p>
            <a:pPr indent="162000"/>
            <a:r>
              <a:rPr lang="ja-JP" altLang="en-US" sz="1200" dirty="0"/>
              <a:t>眼に直接触れるものなので、その材質や製品としての安全性がとても大事です。</a:t>
            </a:r>
            <a:endParaRPr lang="en-US" altLang="ja-JP" sz="1200" dirty="0"/>
          </a:p>
          <a:p>
            <a:pPr indent="162000"/>
            <a:r>
              <a:rPr lang="ja-JP" altLang="en-US" sz="1200" dirty="0"/>
              <a:t>コンタクトレンズの安全基準を満たしていない、表面に色素が滲み出したりする粗悪なレンズも出回っていることがわかっています。</a:t>
            </a:r>
            <a:endParaRPr kumimoji="1" lang="en-US" altLang="ja-JP" sz="1200" dirty="0"/>
          </a:p>
          <a:p>
            <a:pPr indent="162000"/>
            <a:endParaRPr kumimoji="1" lang="en-US" altLang="ja-JP" dirty="0"/>
          </a:p>
          <a:p>
            <a:pPr indent="162000"/>
            <a:r>
              <a:rPr kumimoji="1" lang="ja-JP" altLang="en-US" dirty="0"/>
              <a:t>オシャレしたい気持ちはわかりますが、眼に傷をつけると生涯にわたって視力が悪くなることも考えられます。どうか慎重の上にも慎重に考えてください。</a:t>
            </a:r>
            <a:endParaRPr kumimoji="1" lang="en-US" altLang="ja-JP" dirty="0"/>
          </a:p>
          <a:p>
            <a:pPr indent="162000"/>
            <a:endParaRPr kumimoji="1" lang="ja-JP" altLang="en-US" dirty="0"/>
          </a:p>
        </p:txBody>
      </p:sp>
    </p:spTree>
    <p:extLst>
      <p:ext uri="{BB962C8B-B14F-4D97-AF65-F5344CB8AC3E}">
        <p14:creationId xmlns:p14="http://schemas.microsoft.com/office/powerpoint/2010/main" val="2315887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2000"/>
            <a:r>
              <a:rPr kumimoji="1" lang="ja-JP" altLang="en-US" dirty="0"/>
              <a:t>この写真は</a:t>
            </a:r>
            <a:r>
              <a:rPr kumimoji="1" lang="en-US" altLang="ja-JP" dirty="0"/>
              <a:t>2015</a:t>
            </a:r>
            <a:r>
              <a:rPr kumimoji="1" lang="ja-JP" altLang="en-US" dirty="0"/>
              <a:t>年に</a:t>
            </a:r>
            <a:r>
              <a:rPr kumimoji="1" lang="en-US" altLang="ja-JP" dirty="0"/>
              <a:t>Nature</a:t>
            </a:r>
            <a:r>
              <a:rPr kumimoji="1" lang="ja-JP" altLang="en-US" dirty="0"/>
              <a:t>という雑誌に掲載された「近視のブーム」と言う論文の表紙の写真です。</a:t>
            </a:r>
            <a:endParaRPr kumimoji="1" lang="en-US" altLang="ja-JP" dirty="0"/>
          </a:p>
          <a:p>
            <a:endParaRPr kumimoji="1" lang="en-US" altLang="ja-JP" dirty="0"/>
          </a:p>
          <a:p>
            <a:endParaRPr kumimoji="1" lang="ja-JP" altLang="en-US" dirty="0"/>
          </a:p>
          <a:p>
            <a:pPr indent="165080"/>
            <a:endParaRPr kumimoji="1" lang="en-US" altLang="ja-JP" dirty="0"/>
          </a:p>
        </p:txBody>
      </p:sp>
    </p:spTree>
    <p:extLst>
      <p:ext uri="{BB962C8B-B14F-4D97-AF65-F5344CB8AC3E}">
        <p14:creationId xmlns:p14="http://schemas.microsoft.com/office/powerpoint/2010/main" val="2717794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indent="162000"/>
            <a:r>
              <a:rPr kumimoji="1" lang="ja-JP" altLang="en-US" dirty="0"/>
              <a:t>机に向かう姿勢にも注意が必要です。</a:t>
            </a:r>
            <a:endParaRPr kumimoji="1" lang="en-US" altLang="ja-JP" dirty="0"/>
          </a:p>
          <a:p>
            <a:pPr indent="162000"/>
            <a:r>
              <a:rPr kumimoji="1" lang="ja-JP" altLang="en-US" dirty="0"/>
              <a:t>眼を近づけて読んだり書いたりすると近視の進行が早いのは、今述べた通りですが、それだけでなく傾いて文字を書いたりするくせは要注意です。</a:t>
            </a:r>
            <a:endParaRPr kumimoji="1" lang="en-US" altLang="ja-JP" dirty="0"/>
          </a:p>
          <a:p>
            <a:pPr indent="162000"/>
            <a:r>
              <a:rPr kumimoji="1" lang="ja-JP" altLang="en-US" dirty="0"/>
              <a:t>左の女の子では、左眼、右の男の子では右眼の方が紙までの距離が近くなっています。</a:t>
            </a:r>
            <a:endParaRPr kumimoji="1" lang="en-US" altLang="ja-JP" dirty="0"/>
          </a:p>
          <a:p>
            <a:pPr indent="162000"/>
            <a:r>
              <a:rPr kumimoji="1" lang="ja-JP" altLang="en-US" dirty="0"/>
              <a:t>このようなとき、左の女の子では左眼、右の男の子では右眼の近視の進行が早くなることが多いのです。</a:t>
            </a:r>
            <a:endParaRPr kumimoji="1" lang="en-US" altLang="ja-JP" dirty="0"/>
          </a:p>
          <a:p>
            <a:endParaRPr kumimoji="1" lang="en-US" altLang="ja-JP" dirty="0"/>
          </a:p>
          <a:p>
            <a:endParaRPr lang="ja-JP" altLang="en-US" dirty="0"/>
          </a:p>
        </p:txBody>
      </p:sp>
      <p:sp>
        <p:nvSpPr>
          <p:cNvPr id="5" name="スライド イメージ プレースホルダー 4">
            <a:extLst>
              <a:ext uri="{FF2B5EF4-FFF2-40B4-BE49-F238E27FC236}">
                <a16:creationId xmlns:a16="http://schemas.microsoft.com/office/drawing/2014/main" id="{840F9DD4-9AF9-4D20-AAE5-7B9E221011BA}"/>
              </a:ext>
            </a:extLst>
          </p:cNvPr>
          <p:cNvSpPr>
            <a:spLocks noGrp="1" noRot="1" noChangeAspect="1"/>
          </p:cNvSpPr>
          <p:nvPr>
            <p:ph type="sldImg"/>
          </p:nvPr>
        </p:nvSpPr>
        <p:spPr/>
      </p:sp>
    </p:spTree>
    <p:extLst>
      <p:ext uri="{BB962C8B-B14F-4D97-AF65-F5344CB8AC3E}">
        <p14:creationId xmlns:p14="http://schemas.microsoft.com/office/powerpoint/2010/main" val="494870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2000"/>
            <a:r>
              <a:rPr kumimoji="1" lang="ja-JP" altLang="en-US" dirty="0"/>
              <a:t>正しい姿勢が近視の進行を早めない大事なポイントです。</a:t>
            </a:r>
            <a:endParaRPr kumimoji="1" lang="en-US" altLang="ja-JP" dirty="0"/>
          </a:p>
          <a:p>
            <a:pPr indent="162000"/>
            <a:r>
              <a:rPr kumimoji="1" lang="ja-JP" altLang="en-US" dirty="0"/>
              <a:t>毎日のことなので、気をつけてみてください。</a:t>
            </a:r>
          </a:p>
          <a:p>
            <a:pPr indent="165080" defTabSz="990478">
              <a:defRPr/>
            </a:pPr>
            <a:endParaRPr lang="ja-JP" altLang="en-US" dirty="0">
              <a:cs typeface="Aharoni" panose="02010803020104030203" pitchFamily="2" charset="-79"/>
            </a:endParaRPr>
          </a:p>
        </p:txBody>
      </p:sp>
    </p:spTree>
    <p:extLst>
      <p:ext uri="{BB962C8B-B14F-4D97-AF65-F5344CB8AC3E}">
        <p14:creationId xmlns:p14="http://schemas.microsoft.com/office/powerpoint/2010/main" val="2132167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108075" y="1279525"/>
            <a:ext cx="4883150" cy="3454400"/>
          </a:xfrm>
          <a:ln/>
        </p:spPr>
      </p:sp>
      <p:sp>
        <p:nvSpPr>
          <p:cNvPr id="20483" name="Rectangle 3"/>
          <p:cNvSpPr>
            <a:spLocks noGrp="1" noChangeArrowheads="1"/>
          </p:cNvSpPr>
          <p:nvPr>
            <p:ph type="body" idx="1"/>
          </p:nvPr>
        </p:nvSpPr>
        <p:spPr/>
        <p:txBody>
          <a:bodyPr/>
          <a:lstStyle/>
          <a:p>
            <a:pPr marL="0" marR="0" indent="162000" algn="l" defTabSz="914400" rtl="0" eaLnBrk="1" fontAlgn="auto" latinLnBrk="0" hangingPunct="1">
              <a:spcBef>
                <a:spcPts val="0"/>
              </a:spcBef>
              <a:spcAft>
                <a:spcPts val="0"/>
              </a:spcAft>
              <a:buClrTx/>
              <a:buSzTx/>
              <a:buFontTx/>
              <a:buNone/>
              <a:tabLst/>
              <a:defRPr/>
            </a:pPr>
            <a:r>
              <a:rPr kumimoji="1" lang="ja-JP" altLang="en-US" dirty="0"/>
              <a:t>このポスターは日本眼科医会が平成</a:t>
            </a:r>
            <a:r>
              <a:rPr kumimoji="1" lang="en-US" altLang="ja-JP" dirty="0"/>
              <a:t>22</a:t>
            </a:r>
            <a:r>
              <a:rPr kumimoji="1" lang="ja-JP" altLang="en-US" dirty="0"/>
              <a:t>年に作成したものです。</a:t>
            </a:r>
            <a:endParaRPr kumimoji="1" lang="en-US" altLang="ja-JP" dirty="0"/>
          </a:p>
          <a:p>
            <a:pPr indent="162000"/>
            <a:endParaRPr kumimoji="1" lang="en-US" altLang="ja-JP" dirty="0"/>
          </a:p>
          <a:p>
            <a:pPr indent="162000"/>
            <a:r>
              <a:rPr kumimoji="1" lang="ja-JP" altLang="en-US" dirty="0"/>
              <a:t>スマートホンやゲーム機器、タブレット端末など手にとって操作する電子機器の特徴の一つに、眼からの距離が近くなりやすいことが挙げられます。</a:t>
            </a:r>
            <a:endParaRPr kumimoji="1" lang="en-US" altLang="ja-JP" dirty="0"/>
          </a:p>
          <a:p>
            <a:pPr indent="162000"/>
            <a:r>
              <a:rPr kumimoji="1" lang="ja-JP" altLang="en-US" dirty="0"/>
              <a:t>画面が小さいほど近くなりやすくなります。</a:t>
            </a:r>
            <a:endParaRPr kumimoji="1" lang="en-US" altLang="ja-JP" dirty="0"/>
          </a:p>
          <a:p>
            <a:pPr indent="162000"/>
            <a:r>
              <a:rPr kumimoji="1" lang="ja-JP" altLang="en-US" dirty="0"/>
              <a:t>また、もう一つは、時間が長くなるという特徴です。</a:t>
            </a:r>
            <a:endParaRPr kumimoji="1" lang="en-US" altLang="ja-JP" dirty="0"/>
          </a:p>
          <a:p>
            <a:pPr indent="162000"/>
            <a:endParaRPr kumimoji="1" lang="en-US" altLang="ja-JP" dirty="0"/>
          </a:p>
          <a:p>
            <a:pPr indent="162000"/>
            <a:r>
              <a:rPr kumimoji="1" lang="ja-JP" altLang="en-US" dirty="0"/>
              <a:t>この目からの距離が近いことと、長時間になることで、近視の進行が早くなるのは先ほど述べたとおりです。</a:t>
            </a:r>
            <a:endParaRPr kumimoji="1" lang="en-US" altLang="ja-JP" dirty="0"/>
          </a:p>
          <a:p>
            <a:endParaRPr kumimoji="1" lang="en-US" altLang="ja-JP" dirty="0"/>
          </a:p>
          <a:p>
            <a:endParaRPr kumimoji="1" lang="en-US" altLang="ja-JP" dirty="0"/>
          </a:p>
          <a:p>
            <a:pPr indent="165080"/>
            <a:endParaRPr lang="ja-JP" altLang="en-US" dirty="0"/>
          </a:p>
        </p:txBody>
      </p:sp>
    </p:spTree>
    <p:extLst>
      <p:ext uri="{BB962C8B-B14F-4D97-AF65-F5344CB8AC3E}">
        <p14:creationId xmlns:p14="http://schemas.microsoft.com/office/powerpoint/2010/main" val="1497522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2000"/>
            <a:r>
              <a:rPr kumimoji="1" lang="ja-JP" altLang="en-US" dirty="0"/>
              <a:t>これは令和元年の中学生のスマートフォンの利用状況を示していますが、最近ではさらにスマートフォンを使う人がほとんどとなってきていると思います。</a:t>
            </a:r>
            <a:endParaRPr kumimoji="1" lang="en-US" altLang="ja-JP" dirty="0"/>
          </a:p>
          <a:p>
            <a:pPr indent="162000"/>
            <a:r>
              <a:rPr kumimoji="1" lang="ja-JP" altLang="en-US" dirty="0"/>
              <a:t>平成</a:t>
            </a:r>
            <a:r>
              <a:rPr kumimoji="1" lang="en-US" altLang="ja-JP" dirty="0"/>
              <a:t>30</a:t>
            </a:r>
            <a:r>
              <a:rPr kumimoji="1" lang="ja-JP" altLang="en-US" dirty="0"/>
              <a:t>年</a:t>
            </a:r>
            <a:r>
              <a:rPr kumimoji="1" lang="en-US" altLang="ja-JP" dirty="0"/>
              <a:t>4</a:t>
            </a:r>
            <a:r>
              <a:rPr kumimoji="1" lang="ja-JP" altLang="en-US" dirty="0"/>
              <a:t>月では、中学校１年生の</a:t>
            </a:r>
            <a:r>
              <a:rPr kumimoji="1" lang="en-US" altLang="ja-JP" dirty="0"/>
              <a:t>71.7%</a:t>
            </a:r>
            <a:r>
              <a:rPr kumimoji="1" lang="ja-JP" altLang="en-US" dirty="0"/>
              <a:t>がスマートフォンを所持しているという調査結果（</a:t>
            </a:r>
            <a:r>
              <a:rPr kumimoji="1" lang="en-US" altLang="ja-JP" dirty="0"/>
              <a:t>MMD</a:t>
            </a:r>
            <a:r>
              <a:rPr kumimoji="1" lang="ja-JP" altLang="en-US" dirty="0"/>
              <a:t>研究所調べ）も出ています。</a:t>
            </a:r>
            <a:endParaRPr kumimoji="1" lang="en-US" altLang="ja-JP" dirty="0"/>
          </a:p>
          <a:p>
            <a:pPr indent="165080"/>
            <a:endParaRPr lang="ja-JP" altLang="en-US" dirty="0">
              <a:cs typeface="Aharoni" panose="02010803020104030203" pitchFamily="2" charset="-79"/>
            </a:endParaRPr>
          </a:p>
        </p:txBody>
      </p:sp>
    </p:spTree>
    <p:extLst>
      <p:ext uri="{BB962C8B-B14F-4D97-AF65-F5344CB8AC3E}">
        <p14:creationId xmlns:p14="http://schemas.microsoft.com/office/powerpoint/2010/main" val="2755302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2000"/>
            <a:r>
              <a:rPr kumimoji="1" lang="ja-JP" altLang="en-US" dirty="0"/>
              <a:t>これは令和元年度高校生のスマートフォンの利用状況を示していますが、スマートフォンを使う人が</a:t>
            </a:r>
            <a:r>
              <a:rPr kumimoji="1" lang="en-US" altLang="ja-JP" dirty="0"/>
              <a:t>97%</a:t>
            </a:r>
            <a:r>
              <a:rPr kumimoji="1" lang="ja-JP" altLang="en-US" dirty="0"/>
              <a:t>とほとんどとなってきています。</a:t>
            </a:r>
            <a:endParaRPr kumimoji="1" lang="en-US" altLang="ja-JP" dirty="0"/>
          </a:p>
          <a:p>
            <a:pPr indent="162000"/>
            <a:r>
              <a:rPr kumimoji="1" lang="ja-JP" altLang="en-US" dirty="0"/>
              <a:t>平成</a:t>
            </a:r>
            <a:r>
              <a:rPr kumimoji="1" lang="en-US" altLang="ja-JP" dirty="0"/>
              <a:t>30</a:t>
            </a:r>
            <a:r>
              <a:rPr kumimoji="1" lang="ja-JP" altLang="en-US" dirty="0"/>
              <a:t>年</a:t>
            </a:r>
            <a:r>
              <a:rPr kumimoji="1" lang="en-US" altLang="ja-JP" dirty="0"/>
              <a:t>4</a:t>
            </a:r>
            <a:r>
              <a:rPr kumimoji="1" lang="ja-JP" altLang="en-US" dirty="0"/>
              <a:t>月では、高校１年生の</a:t>
            </a:r>
            <a:r>
              <a:rPr kumimoji="1" lang="en-US" altLang="ja-JP" dirty="0"/>
              <a:t>94.4%</a:t>
            </a:r>
            <a:r>
              <a:rPr kumimoji="1" lang="ja-JP" altLang="en-US" dirty="0"/>
              <a:t>がスマートフォンを所持しているという調査結果（</a:t>
            </a:r>
            <a:r>
              <a:rPr kumimoji="1" lang="en-US" altLang="ja-JP" dirty="0"/>
              <a:t>MMD</a:t>
            </a:r>
            <a:r>
              <a:rPr kumimoji="1" lang="ja-JP" altLang="en-US" dirty="0"/>
              <a:t>研究所調べ）も出ています。</a:t>
            </a:r>
            <a:endParaRPr kumimoji="1" lang="en-US" altLang="ja-JP" dirty="0"/>
          </a:p>
        </p:txBody>
      </p:sp>
    </p:spTree>
    <p:extLst>
      <p:ext uri="{BB962C8B-B14F-4D97-AF65-F5344CB8AC3E}">
        <p14:creationId xmlns:p14="http://schemas.microsoft.com/office/powerpoint/2010/main" val="102730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ノート プレースホルダー 2"/>
          <p:cNvSpPr>
            <a:spLocks noGrp="1"/>
          </p:cNvSpPr>
          <p:nvPr>
            <p:ph type="body" idx="1"/>
          </p:nvPr>
        </p:nvSpPr>
        <p:spPr/>
        <p:txBody>
          <a:bodyPr/>
          <a:lstStyle/>
          <a:p>
            <a:pPr indent="162000"/>
            <a:r>
              <a:rPr kumimoji="1" lang="ja-JP" altLang="en-US" dirty="0"/>
              <a:t>先ほど、太陽光と人工照明では光の量、照度がとても違うということをお話ししました。</a:t>
            </a:r>
            <a:endParaRPr kumimoji="1" lang="en-US" altLang="ja-JP" dirty="0"/>
          </a:p>
          <a:p>
            <a:pPr indent="162000"/>
            <a:r>
              <a:rPr kumimoji="1" lang="ja-JP" altLang="en-US" dirty="0"/>
              <a:t>実は、光の性質も違っています。</a:t>
            </a:r>
            <a:endParaRPr kumimoji="1" lang="en-US" altLang="ja-JP" dirty="0"/>
          </a:p>
          <a:p>
            <a:pPr indent="162000"/>
            <a:endParaRPr kumimoji="1" lang="en-US" altLang="ja-JP" dirty="0"/>
          </a:p>
          <a:p>
            <a:pPr indent="162000"/>
            <a:r>
              <a:rPr kumimoji="1" lang="ja-JP" altLang="en-US" dirty="0"/>
              <a:t>太陽光では赤から紫までの光がほぼ均一に大量に入っています。</a:t>
            </a:r>
            <a:endParaRPr kumimoji="1" lang="en-US" altLang="ja-JP" dirty="0"/>
          </a:p>
          <a:p>
            <a:endParaRPr kumimoji="1" lang="ja-JP" altLang="en-US" dirty="0"/>
          </a:p>
        </p:txBody>
      </p:sp>
      <p:sp>
        <p:nvSpPr>
          <p:cNvPr id="4" name="スライド イメージ プレースホルダー 3">
            <a:extLst>
              <a:ext uri="{FF2B5EF4-FFF2-40B4-BE49-F238E27FC236}">
                <a16:creationId xmlns:a16="http://schemas.microsoft.com/office/drawing/2014/main" id="{49676C3B-0444-4FDC-8C20-554B9D203654}"/>
              </a:ext>
            </a:extLst>
          </p:cNvPr>
          <p:cNvSpPr>
            <a:spLocks noGrp="1" noRot="1" noChangeAspect="1"/>
          </p:cNvSpPr>
          <p:nvPr>
            <p:ph type="sldImg"/>
          </p:nvPr>
        </p:nvSpPr>
        <p:spPr/>
      </p:sp>
    </p:spTree>
    <p:extLst>
      <p:ext uri="{BB962C8B-B14F-4D97-AF65-F5344CB8AC3E}">
        <p14:creationId xmlns:p14="http://schemas.microsoft.com/office/powerpoint/2010/main" val="3458825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A69AAED-20D4-2544-8B21-160EFAA239F9}" type="datetimeFigureOut">
              <a:rPr kumimoji="1" lang="ja-JP" altLang="en-US" smtClean="0"/>
              <a:t>2020/12/16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D85C53-A112-8F49-81F6-EB4937573808}" type="slidenum">
              <a:rPr kumimoji="1" lang="ja-JP" altLang="en-US" smtClean="0"/>
              <a:t>‹#›</a:t>
            </a:fld>
            <a:endParaRPr kumimoji="1" lang="ja-JP" altLang="en-US"/>
          </a:p>
        </p:txBody>
      </p:sp>
    </p:spTree>
    <p:extLst>
      <p:ext uri="{BB962C8B-B14F-4D97-AF65-F5344CB8AC3E}">
        <p14:creationId xmlns:p14="http://schemas.microsoft.com/office/powerpoint/2010/main" val="201421654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6FEE441-818B-C04F-8120-33757CF5D7F5}" type="datetimeFigureOut">
              <a:rPr kumimoji="1" lang="ja-JP" altLang="en-US" smtClean="0"/>
              <a:t>2020/12/16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4140187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6FEE441-818B-C04F-8120-33757CF5D7F5}" type="datetimeFigureOut">
              <a:rPr kumimoji="1" lang="ja-JP" altLang="en-US" smtClean="0"/>
              <a:t>2020/12/16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263103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6FEE441-818B-C04F-8120-33757CF5D7F5}" type="datetimeFigureOut">
              <a:rPr kumimoji="1" lang="ja-JP" altLang="en-US" smtClean="0"/>
              <a:t>2020/12/16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86317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6FEE441-818B-C04F-8120-33757CF5D7F5}" type="datetimeFigureOut">
              <a:rPr kumimoji="1" lang="ja-JP" altLang="en-US" smtClean="0"/>
              <a:t>2020/12/16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2224491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6FEE441-818B-C04F-8120-33757CF5D7F5}" type="datetimeFigureOut">
              <a:rPr kumimoji="1" lang="ja-JP" altLang="en-US" smtClean="0"/>
              <a:t>2020/12/16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1615316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6FEE441-818B-C04F-8120-33757CF5D7F5}" type="datetimeFigureOut">
              <a:rPr kumimoji="1" lang="ja-JP" altLang="en-US" smtClean="0"/>
              <a:t>2020/12/16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2586929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6FEE441-818B-C04F-8120-33757CF5D7F5}" type="datetimeFigureOut">
              <a:rPr kumimoji="1" lang="ja-JP" altLang="en-US" smtClean="0"/>
              <a:t>2020/12/16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130613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69AAED-20D4-2544-8B21-160EFAA239F9}" type="datetimeFigureOut">
              <a:rPr kumimoji="1" lang="ja-JP" altLang="en-US" smtClean="0"/>
              <a:t>2020/12/16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BD85C53-A112-8F49-81F6-EB4937573808}" type="slidenum">
              <a:rPr kumimoji="1" lang="ja-JP" altLang="en-US" smtClean="0"/>
              <a:t>‹#›</a:t>
            </a:fld>
            <a:endParaRPr kumimoji="1" lang="ja-JP" altLang="en-US"/>
          </a:p>
        </p:txBody>
      </p:sp>
    </p:spTree>
    <p:extLst>
      <p:ext uri="{BB962C8B-B14F-4D97-AF65-F5344CB8AC3E}">
        <p14:creationId xmlns:p14="http://schemas.microsoft.com/office/powerpoint/2010/main" val="756413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6FEE441-818B-C04F-8120-33757CF5D7F5}" type="datetimeFigureOut">
              <a:rPr kumimoji="1" lang="ja-JP" altLang="en-US" smtClean="0"/>
              <a:t>2020/12/16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2666373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6FEE441-818B-C04F-8120-33757CF5D7F5}" type="datetimeFigureOut">
              <a:rPr kumimoji="1" lang="ja-JP" altLang="en-US" smtClean="0"/>
              <a:t>2020/12/16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246783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86FEE441-818B-C04F-8120-33757CF5D7F5}" type="datetimeFigureOut">
              <a:rPr kumimoji="1" lang="ja-JP" altLang="en-US" smtClean="0"/>
              <a:t>2020/12/16</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8A380D06-31A7-9F49-9F12-FAEF95E4CA1B}" type="slidenum">
              <a:rPr kumimoji="1" lang="ja-JP" altLang="en-US" smtClean="0"/>
              <a:t>‹#›</a:t>
            </a:fld>
            <a:endParaRPr kumimoji="1" lang="ja-JP" altLang="en-US"/>
          </a:p>
        </p:txBody>
      </p:sp>
    </p:spTree>
    <p:extLst>
      <p:ext uri="{BB962C8B-B14F-4D97-AF65-F5344CB8AC3E}">
        <p14:creationId xmlns:p14="http://schemas.microsoft.com/office/powerpoint/2010/main" val="300623825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0A3B7AF2-6EC2-43EC-92E6-4ACF27AB362B}"/>
              </a:ext>
            </a:extLst>
          </p:cNvPr>
          <p:cNvSpPr>
            <a:spLocks noGrp="1"/>
          </p:cNvSpPr>
          <p:nvPr>
            <p:ph type="ctrTitle"/>
          </p:nvPr>
        </p:nvSpPr>
        <p:spPr>
          <a:xfrm>
            <a:off x="987481" y="1629944"/>
            <a:ext cx="7768148" cy="1753383"/>
          </a:xfrm>
        </p:spPr>
        <p:txBody>
          <a:bodyPr anchor="b">
            <a:noAutofit/>
          </a:bodyPr>
          <a:lstStyle/>
          <a:p>
            <a:pPr algn="l"/>
            <a:br>
              <a:rPr lang="en-US" altLang="ja-JP" sz="5400" b="1" dirty="0">
                <a:latin typeface="メイリオ" panose="020B0604030504040204" pitchFamily="50" charset="-128"/>
                <a:ea typeface="メイリオ" panose="020B0604030504040204" pitchFamily="50" charset="-128"/>
              </a:rPr>
            </a:br>
            <a:r>
              <a:rPr lang="ja-JP" altLang="en-US" sz="5400" b="1" dirty="0">
                <a:latin typeface="メイリオ" panose="020B0604030504040204" pitchFamily="50" charset="-128"/>
                <a:ea typeface="メイリオ" panose="020B0604030504040204" pitchFamily="50" charset="-128"/>
              </a:rPr>
              <a:t>近  視</a:t>
            </a:r>
            <a:endParaRPr kumimoji="1" lang="ja-JP" altLang="en-US" sz="5400" b="1" dirty="0">
              <a:latin typeface="メイリオ" panose="020B0604030504040204" pitchFamily="50" charset="-128"/>
              <a:ea typeface="メイリオ" panose="020B0604030504040204" pitchFamily="50" charset="-128"/>
            </a:endParaRPr>
          </a:p>
        </p:txBody>
      </p:sp>
      <p:pic>
        <p:nvPicPr>
          <p:cNvPr id="11" name="図 10" descr="黒い背景と白い文字のロゴ&#10;&#10;自動的に生成された説明">
            <a:extLst>
              <a:ext uri="{FF2B5EF4-FFF2-40B4-BE49-F238E27FC236}">
                <a16:creationId xmlns:a16="http://schemas.microsoft.com/office/drawing/2014/main" id="{CEA0F6B2-3EE9-4F02-90C6-F97A78B44155}"/>
              </a:ext>
            </a:extLst>
          </p:cNvPr>
          <p:cNvPicPr>
            <a:picLocks noChangeAspect="1"/>
          </p:cNvPicPr>
          <p:nvPr/>
        </p:nvPicPr>
        <p:blipFill rotWithShape="1">
          <a:blip r:embed="rId3">
            <a:clrChange>
              <a:clrFrom>
                <a:srgbClr val="FFFFFF"/>
              </a:clrFrom>
              <a:clrTo>
                <a:srgbClr val="FFFFFF">
                  <a:alpha val="0"/>
                </a:srgbClr>
              </a:clrTo>
            </a:clrChange>
          </a:blip>
          <a:srcRect l="22952" t="22096" r="7709" b="25978"/>
          <a:stretch/>
        </p:blipFill>
        <p:spPr>
          <a:xfrm>
            <a:off x="9388552" y="409305"/>
            <a:ext cx="788765" cy="838728"/>
          </a:xfrm>
          <a:prstGeom prst="rect">
            <a:avLst/>
          </a:prstGeom>
        </p:spPr>
      </p:pic>
      <p:sp>
        <p:nvSpPr>
          <p:cNvPr id="12" name="字幕 2">
            <a:extLst>
              <a:ext uri="{FF2B5EF4-FFF2-40B4-BE49-F238E27FC236}">
                <a16:creationId xmlns:a16="http://schemas.microsoft.com/office/drawing/2014/main" id="{20765BC1-87BE-4000-A56B-FCA7FF311654}"/>
              </a:ext>
            </a:extLst>
          </p:cNvPr>
          <p:cNvSpPr txBox="1">
            <a:spLocks/>
          </p:cNvSpPr>
          <p:nvPr/>
        </p:nvSpPr>
        <p:spPr>
          <a:xfrm>
            <a:off x="1540046" y="409304"/>
            <a:ext cx="2707714" cy="415747"/>
          </a:xfrm>
          <a:prstGeom prst="rect">
            <a:avLst/>
          </a:prstGeom>
          <a:solidFill>
            <a:schemeClr val="bg1"/>
          </a:solidFill>
          <a:ln>
            <a:solidFill>
              <a:schemeClr val="bg2">
                <a:lumMod val="50000"/>
              </a:schemeClr>
            </a:solidFill>
          </a:ln>
        </p:spPr>
        <p:txBody>
          <a:bodyPr vert="horz" wrap="square" lIns="36000" tIns="36000" rIns="36000" bIns="3600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dirty="0">
                <a:latin typeface="游ゴシック Medium" panose="020B0500000000000000" pitchFamily="50" charset="-128"/>
                <a:ea typeface="游ゴシック Medium" panose="020B0500000000000000" pitchFamily="50" charset="-128"/>
              </a:rPr>
              <a:t>中学校・高等学校版</a:t>
            </a:r>
            <a:endParaRPr lang="en-US" altLang="ja-JP" sz="1800" dirty="0">
              <a:latin typeface="游ゴシック Medium" panose="020B0500000000000000" pitchFamily="50" charset="-128"/>
              <a:ea typeface="游ゴシック Medium" panose="020B0500000000000000" pitchFamily="50" charset="-128"/>
            </a:endParaRPr>
          </a:p>
        </p:txBody>
      </p:sp>
      <p:sp>
        <p:nvSpPr>
          <p:cNvPr id="14" name="タイトル 1">
            <a:extLst>
              <a:ext uri="{FF2B5EF4-FFF2-40B4-BE49-F238E27FC236}">
                <a16:creationId xmlns:a16="http://schemas.microsoft.com/office/drawing/2014/main" id="{A7E1BE68-6B83-4C2F-A308-F4213985BE3D}"/>
              </a:ext>
            </a:extLst>
          </p:cNvPr>
          <p:cNvSpPr txBox="1">
            <a:spLocks/>
          </p:cNvSpPr>
          <p:nvPr/>
        </p:nvSpPr>
        <p:spPr>
          <a:xfrm>
            <a:off x="988077" y="3317719"/>
            <a:ext cx="7768148" cy="811160"/>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44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rPr>
              <a:t>～遠くが見えにくい</a:t>
            </a:r>
            <a:r>
              <a:rPr lang="en-US" altLang="ja-JP" sz="44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rPr>
              <a:t>!?</a:t>
            </a:r>
            <a:r>
              <a:rPr lang="ja-JP" altLang="en-US" sz="44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rPr>
              <a:t>～</a:t>
            </a:r>
          </a:p>
        </p:txBody>
      </p:sp>
      <p:sp>
        <p:nvSpPr>
          <p:cNvPr id="15" name="タイトル 1">
            <a:extLst>
              <a:ext uri="{FF2B5EF4-FFF2-40B4-BE49-F238E27FC236}">
                <a16:creationId xmlns:a16="http://schemas.microsoft.com/office/drawing/2014/main" id="{8955669D-390B-4B32-A9DB-1629F9DF6E19}"/>
              </a:ext>
            </a:extLst>
          </p:cNvPr>
          <p:cNvSpPr txBox="1">
            <a:spLocks/>
          </p:cNvSpPr>
          <p:nvPr/>
        </p:nvSpPr>
        <p:spPr>
          <a:xfrm>
            <a:off x="345140" y="368741"/>
            <a:ext cx="1252012" cy="454450"/>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2400" dirty="0">
                <a:latin typeface="HGS明朝E" panose="02020900000000000000" pitchFamily="18" charset="-128"/>
                <a:ea typeface="HGS明朝E" panose="02020900000000000000" pitchFamily="18" charset="-128"/>
              </a:rPr>
              <a:t>近視</a:t>
            </a:r>
            <a:endParaRPr lang="ja-JP" altLang="en-US" sz="2400" b="1" dirty="0">
              <a:latin typeface="HGS明朝E" panose="02020900000000000000" pitchFamily="18" charset="-128"/>
              <a:ea typeface="HGS明朝E" panose="02020900000000000000" pitchFamily="18" charset="-128"/>
            </a:endParaRPr>
          </a:p>
        </p:txBody>
      </p:sp>
      <p:sp>
        <p:nvSpPr>
          <p:cNvPr id="19" name="字幕 2">
            <a:extLst>
              <a:ext uri="{FF2B5EF4-FFF2-40B4-BE49-F238E27FC236}">
                <a16:creationId xmlns:a16="http://schemas.microsoft.com/office/drawing/2014/main" id="{EF96A6DA-B1FC-4188-974F-EDBE540EF19B}"/>
              </a:ext>
            </a:extLst>
          </p:cNvPr>
          <p:cNvSpPr>
            <a:spLocks noGrp="1"/>
          </p:cNvSpPr>
          <p:nvPr>
            <p:ph type="subTitle" idx="1"/>
          </p:nvPr>
        </p:nvSpPr>
        <p:spPr>
          <a:xfrm>
            <a:off x="7081962" y="6633402"/>
            <a:ext cx="3095356" cy="335986"/>
          </a:xfrm>
        </p:spPr>
        <p:txBody>
          <a:bodyPr anchor="t">
            <a:noAutofit/>
          </a:bodyPr>
          <a:lstStyle/>
          <a:p>
            <a:pPr algn="l"/>
            <a:r>
              <a:rPr lang="ja-JP" altLang="en-US" sz="2200" b="1" dirty="0">
                <a:latin typeface="游ゴシック Medium" panose="020B0500000000000000" pitchFamily="50" charset="-128"/>
                <a:ea typeface="游ゴシック Medium" panose="020B0500000000000000" pitchFamily="50" charset="-128"/>
              </a:rPr>
              <a:t>（公社）東京都医師会</a:t>
            </a:r>
          </a:p>
        </p:txBody>
      </p:sp>
      <p:sp>
        <p:nvSpPr>
          <p:cNvPr id="9" name="タイトル 1">
            <a:extLst>
              <a:ext uri="{FF2B5EF4-FFF2-40B4-BE49-F238E27FC236}">
                <a16:creationId xmlns:a16="http://schemas.microsoft.com/office/drawing/2014/main" id="{673BE245-D108-46D7-873C-B731250AE298}"/>
              </a:ext>
            </a:extLst>
          </p:cNvPr>
          <p:cNvSpPr txBox="1">
            <a:spLocks/>
          </p:cNvSpPr>
          <p:nvPr/>
        </p:nvSpPr>
        <p:spPr>
          <a:xfrm>
            <a:off x="987481" y="1117996"/>
            <a:ext cx="8401071" cy="1001371"/>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5400" dirty="0">
                <a:solidFill>
                  <a:srgbClr val="0070C0"/>
                </a:solidFill>
                <a:latin typeface="HGP平成明朝体W9" panose="02020A00000000000000" pitchFamily="18" charset="-128"/>
                <a:ea typeface="HGP平成明朝体W9" panose="02020A00000000000000" pitchFamily="18" charset="-128"/>
              </a:rPr>
              <a:t>補助スライド</a:t>
            </a:r>
            <a:r>
              <a:rPr lang="ja-JP" altLang="en-US" sz="3200" dirty="0">
                <a:solidFill>
                  <a:srgbClr val="0070C0"/>
                </a:solidFill>
                <a:latin typeface="ＭＳ 明朝" panose="02020609040205080304" pitchFamily="17" charset="-128"/>
                <a:ea typeface="ＭＳ 明朝" panose="02020609040205080304" pitchFamily="17" charset="-128"/>
              </a:rPr>
              <a:t>（任意でご使用下さい）</a:t>
            </a:r>
            <a:endParaRPr lang="ja-JP" altLang="en-US" sz="2800" dirty="0">
              <a:solidFill>
                <a:srgbClr val="0070C0"/>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814006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24A38D5B-96B1-49E8-85F5-87B22E05B309}"/>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2FC325CE-80BD-494C-A8E2-1B359EB9FE21}"/>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1368689B-DE38-4F91-A021-50AD59C80F84}"/>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91A8A074-E0DC-49AF-B170-0E5B501DC83D}"/>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FF845246-08E9-4B9E-B0CB-D454EBB51F3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17E184E4-9023-48A6-9633-AC125FCE8E89}"/>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太陽光と人工照明の違い</a:t>
            </a:r>
            <a:r>
              <a:rPr lang="en-US" altLang="ja-JP" sz="3600" b="1" dirty="0">
                <a:latin typeface="游ゴシック" panose="020B0400000000000000" pitchFamily="50" charset="-128"/>
                <a:ea typeface="游ゴシック" panose="020B0400000000000000" pitchFamily="50" charset="-128"/>
              </a:rPr>
              <a:t>(</a:t>
            </a:r>
            <a:r>
              <a:rPr lang="ja-JP" altLang="en-US" sz="3600" b="1" dirty="0">
                <a:latin typeface="游ゴシック" panose="020B0400000000000000" pitchFamily="50" charset="-128"/>
                <a:ea typeface="游ゴシック" panose="020B0400000000000000" pitchFamily="50" charset="-128"/>
              </a:rPr>
              <a:t>光の分光分布）　</a:t>
            </a:r>
          </a:p>
        </p:txBody>
      </p:sp>
      <p:pic>
        <p:nvPicPr>
          <p:cNvPr id="11" name="コンテンツ プレースホルダー 4">
            <a:extLst>
              <a:ext uri="{FF2B5EF4-FFF2-40B4-BE49-F238E27FC236}">
                <a16:creationId xmlns:a16="http://schemas.microsoft.com/office/drawing/2014/main" id="{D6BF1F61-49F7-48F1-A2C6-3E958F225E55}"/>
              </a:ext>
            </a:extLst>
          </p:cNvPr>
          <p:cNvPicPr>
            <a:picLocks noGrp="1" noChangeAspect="1"/>
          </p:cNvPicPr>
          <p:nvPr>
            <p:ph idx="1"/>
          </p:nvPr>
        </p:nvPicPr>
        <p:blipFill>
          <a:blip r:embed="rId3"/>
          <a:stretch>
            <a:fillRect/>
          </a:stretch>
        </p:blipFill>
        <p:spPr>
          <a:xfrm>
            <a:off x="1086256" y="1074027"/>
            <a:ext cx="8381619" cy="5411619"/>
          </a:xfrm>
        </p:spPr>
      </p:pic>
      <p:sp>
        <p:nvSpPr>
          <p:cNvPr id="14" name="テキスト ボックス 13">
            <a:extLst>
              <a:ext uri="{FF2B5EF4-FFF2-40B4-BE49-F238E27FC236}">
                <a16:creationId xmlns:a16="http://schemas.microsoft.com/office/drawing/2014/main" id="{94EA0EEE-C396-41DA-BB50-BEAEDD4F3CC8}"/>
              </a:ext>
            </a:extLst>
          </p:cNvPr>
          <p:cNvSpPr txBox="1"/>
          <p:nvPr/>
        </p:nvSpPr>
        <p:spPr>
          <a:xfrm>
            <a:off x="360000" y="7103180"/>
            <a:ext cx="5168785" cy="507831"/>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出典：テクニカルガイド・コラム　光と色の話　第一部　第</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1</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回「明るさとは何か」　より</a:t>
            </a:r>
            <a:endParaRPr lang="en-US" altLang="ja-JP" sz="900" dirty="0">
              <a:latin typeface="Yu Gothic UI" panose="020B0500000000000000" pitchFamily="50" charset="-128"/>
              <a:ea typeface="Yu Gothic UI" panose="020B0500000000000000" pitchFamily="50" charset="-128"/>
              <a:cs typeface="Aharoni" panose="02010803020104030203" pitchFamily="2" charset="-79"/>
            </a:endParaRPr>
          </a:p>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　　　提供；シーシーエス株式会社；</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https://www.ccs-inc.co.jp/guide/column/light_color/vol01.html</a:t>
            </a:r>
          </a:p>
          <a:p>
            <a:endParaRPr lang="ja-JP" altLang="en-US" sz="900" dirty="0">
              <a:latin typeface="Yu Gothic UI" panose="020B0500000000000000" pitchFamily="50" charset="-128"/>
              <a:ea typeface="Yu Gothic UI" panose="020B0500000000000000" pitchFamily="50" charset="-128"/>
              <a:cs typeface="Aharoni" panose="02010803020104030203" pitchFamily="2" charset="-79"/>
            </a:endParaRPr>
          </a:p>
        </p:txBody>
      </p:sp>
    </p:spTree>
    <p:extLst>
      <p:ext uri="{BB962C8B-B14F-4D97-AF65-F5344CB8AC3E}">
        <p14:creationId xmlns:p14="http://schemas.microsoft.com/office/powerpoint/2010/main" val="2502806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7AE7F2-C4A0-1649-9941-496B9130AFC2}"/>
              </a:ext>
            </a:extLst>
          </p:cNvPr>
          <p:cNvSpPr>
            <a:spLocks noGrp="1"/>
          </p:cNvSpPr>
          <p:nvPr>
            <p:ph idx="1"/>
          </p:nvPr>
        </p:nvSpPr>
        <p:spPr>
          <a:xfrm>
            <a:off x="406945" y="1552318"/>
            <a:ext cx="10027012" cy="6821870"/>
          </a:xfrm>
        </p:spPr>
        <p:txBody>
          <a:bodyPr>
            <a:noAutofit/>
          </a:bodyPr>
          <a:lstStyle/>
          <a:p>
            <a:pPr marL="360000" indent="-360000">
              <a:lnSpc>
                <a:spcPct val="100000"/>
              </a:lnSpc>
              <a:spcBef>
                <a:spcPts val="0"/>
              </a:spcBef>
              <a:buClr>
                <a:srgbClr val="FFC000"/>
              </a:buClr>
              <a:buSzPct val="80000"/>
              <a:buFont typeface="Wingdings" panose="05000000000000000000" pitchFamily="2" charset="2"/>
              <a:buChar char="l"/>
            </a:pPr>
            <a:r>
              <a:rPr lang="ja-JP" altLang="en-US" sz="4000" dirty="0">
                <a:latin typeface="游ゴシック Medium" panose="020B0500000000000000" pitchFamily="50" charset="-128"/>
                <a:ea typeface="游ゴシック Medium" panose="020B0500000000000000" pitchFamily="50" charset="-128"/>
              </a:rPr>
              <a:t>網膜損傷の危険性があること</a:t>
            </a:r>
            <a:br>
              <a:rPr lang="en-US" altLang="ja-JP" sz="4000" dirty="0">
                <a:latin typeface="游ゴシック Medium" panose="020B0500000000000000" pitchFamily="50" charset="-128"/>
                <a:ea typeface="游ゴシック Medium" panose="020B0500000000000000" pitchFamily="50" charset="-128"/>
              </a:rPr>
            </a:br>
            <a:r>
              <a:rPr lang="ja-JP" altLang="en-US" sz="4000" dirty="0">
                <a:latin typeface="游ゴシック Medium" panose="020B0500000000000000" pitchFamily="50" charset="-128"/>
                <a:ea typeface="游ゴシック Medium" panose="020B0500000000000000" pitchFamily="50" charset="-128"/>
              </a:rPr>
              <a:t>　　　　　　　　　　　　➡今後の研究</a:t>
            </a:r>
            <a:endParaRPr lang="en-US" altLang="ja-JP" sz="40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buClr>
                <a:srgbClr val="FFC000"/>
              </a:buClr>
              <a:buSzPct val="80000"/>
              <a:buFont typeface="Wingdings" panose="05000000000000000000" pitchFamily="2" charset="2"/>
              <a:buChar char="l"/>
            </a:pPr>
            <a:endParaRPr lang="ja-JP" altLang="en-US" sz="40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buClr>
                <a:srgbClr val="FFC000"/>
              </a:buClr>
              <a:buSzPct val="80000"/>
              <a:buFont typeface="Wingdings" panose="05000000000000000000" pitchFamily="2" charset="2"/>
              <a:buChar char="l"/>
            </a:pPr>
            <a:r>
              <a:rPr lang="ja-JP" altLang="en-US" sz="4000" dirty="0">
                <a:latin typeface="游ゴシック Medium" panose="020B0500000000000000" pitchFamily="50" charset="-128"/>
                <a:ea typeface="游ゴシック Medium" panose="020B0500000000000000" pitchFamily="50" charset="-128"/>
              </a:rPr>
              <a:t>サーカディアンリズム（体内時計）</a:t>
            </a:r>
            <a:br>
              <a:rPr lang="en-US" altLang="ja-JP" sz="4000" dirty="0">
                <a:latin typeface="游ゴシック Medium" panose="020B0500000000000000" pitchFamily="50" charset="-128"/>
                <a:ea typeface="游ゴシック Medium" panose="020B0500000000000000" pitchFamily="50" charset="-128"/>
              </a:rPr>
            </a:br>
            <a:r>
              <a:rPr lang="ja-JP" altLang="en-US" sz="4000" dirty="0">
                <a:latin typeface="游ゴシック Medium" panose="020B0500000000000000" pitchFamily="50" charset="-128"/>
                <a:ea typeface="游ゴシック Medium" panose="020B0500000000000000" pitchFamily="50" charset="-128"/>
              </a:rPr>
              <a:t>夜遅くまでブルーライトを浴びると</a:t>
            </a:r>
            <a:br>
              <a:rPr lang="en-US" altLang="ja-JP" sz="4000" dirty="0">
                <a:latin typeface="游ゴシック Medium" panose="020B0500000000000000" pitchFamily="50" charset="-128"/>
                <a:ea typeface="游ゴシック Medium" panose="020B0500000000000000" pitchFamily="50" charset="-128"/>
              </a:rPr>
            </a:br>
            <a:r>
              <a:rPr lang="ja-JP" altLang="en-US" sz="4000" dirty="0">
                <a:latin typeface="游ゴシック Medium" panose="020B0500000000000000" pitchFamily="50" charset="-128"/>
                <a:ea typeface="游ゴシック Medium" panose="020B0500000000000000" pitchFamily="50" charset="-128"/>
              </a:rPr>
              <a:t>睡眠障害を起こすかも・・・</a:t>
            </a:r>
          </a:p>
        </p:txBody>
      </p:sp>
      <p:grpSp>
        <p:nvGrpSpPr>
          <p:cNvPr id="4" name="グループ化 3">
            <a:extLst>
              <a:ext uri="{FF2B5EF4-FFF2-40B4-BE49-F238E27FC236}">
                <a16:creationId xmlns:a16="http://schemas.microsoft.com/office/drawing/2014/main" id="{0DDD1A0A-D7F1-4A4F-A957-5A23FA557DC2}"/>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480F6F4C-8326-4191-BAAF-D28979C8753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372C413D-6778-47E6-B094-C1A7EEC5E01D}"/>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C2BA001F-F49A-498A-8D81-4A72FAFFAF8B}"/>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661A658B-4DB2-4259-9360-399BAD3DACA9}"/>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79E61C09-8A5E-4884-804A-8658F338C2D0}"/>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ブルーライトの働き　</a:t>
            </a:r>
          </a:p>
        </p:txBody>
      </p:sp>
    </p:spTree>
    <p:extLst>
      <p:ext uri="{BB962C8B-B14F-4D97-AF65-F5344CB8AC3E}">
        <p14:creationId xmlns:p14="http://schemas.microsoft.com/office/powerpoint/2010/main" val="3845935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7AE7F2-C4A0-1649-9941-496B9130AFC2}"/>
              </a:ext>
            </a:extLst>
          </p:cNvPr>
          <p:cNvSpPr>
            <a:spLocks noGrp="1"/>
          </p:cNvSpPr>
          <p:nvPr>
            <p:ph idx="1"/>
          </p:nvPr>
        </p:nvSpPr>
        <p:spPr>
          <a:xfrm>
            <a:off x="406945" y="1677547"/>
            <a:ext cx="10027012" cy="6821870"/>
          </a:xfrm>
        </p:spPr>
        <p:txBody>
          <a:bodyPr>
            <a:noAutofit/>
          </a:bodyPr>
          <a:lstStyle/>
          <a:p>
            <a:pPr marL="360000" indent="-360000">
              <a:lnSpc>
                <a:spcPct val="100000"/>
              </a:lnSpc>
              <a:spcBef>
                <a:spcPts val="0"/>
              </a:spcBef>
              <a:spcAft>
                <a:spcPts val="30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体内時計の面から日中の屋外活動が大切</a:t>
            </a:r>
          </a:p>
          <a:p>
            <a:pPr marL="360000" indent="-360000">
              <a:lnSpc>
                <a:spcPct val="100000"/>
              </a:lnSpc>
              <a:spcBef>
                <a:spcPts val="0"/>
              </a:spcBef>
              <a:spcAft>
                <a:spcPts val="30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ブルーライトカットのメガネは、</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夜遅くまでパソコンなどの作業をしなくてはならない人だけで十分</a:t>
            </a:r>
          </a:p>
          <a:p>
            <a:pPr marL="360000" indent="-360000">
              <a:lnSpc>
                <a:spcPct val="100000"/>
              </a:lnSpc>
              <a:spcBef>
                <a:spcPts val="0"/>
              </a:spcBef>
              <a:spcAft>
                <a:spcPts val="30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学生であれば、寝る２時間前から電子機器に触れないようにする</a:t>
            </a:r>
          </a:p>
        </p:txBody>
      </p:sp>
      <p:grpSp>
        <p:nvGrpSpPr>
          <p:cNvPr id="4" name="グループ化 3">
            <a:extLst>
              <a:ext uri="{FF2B5EF4-FFF2-40B4-BE49-F238E27FC236}">
                <a16:creationId xmlns:a16="http://schemas.microsoft.com/office/drawing/2014/main" id="{0DDD1A0A-D7F1-4A4F-A957-5A23FA557DC2}"/>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480F6F4C-8326-4191-BAAF-D28979C8753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372C413D-6778-47E6-B094-C1A7EEC5E01D}"/>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C2BA001F-F49A-498A-8D81-4A72FAFFAF8B}"/>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661A658B-4DB2-4259-9360-399BAD3DACA9}"/>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79E61C09-8A5E-4884-804A-8658F338C2D0}"/>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ブルーライトカットのメガネ</a:t>
            </a:r>
          </a:p>
        </p:txBody>
      </p:sp>
    </p:spTree>
    <p:extLst>
      <p:ext uri="{BB962C8B-B14F-4D97-AF65-F5344CB8AC3E}">
        <p14:creationId xmlns:p14="http://schemas.microsoft.com/office/powerpoint/2010/main" val="258918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7AE7F2-C4A0-1649-9941-496B9130AFC2}"/>
              </a:ext>
            </a:extLst>
          </p:cNvPr>
          <p:cNvSpPr>
            <a:spLocks noGrp="1"/>
          </p:cNvSpPr>
          <p:nvPr>
            <p:ph idx="1"/>
          </p:nvPr>
        </p:nvSpPr>
        <p:spPr>
          <a:xfrm>
            <a:off x="645255" y="1527010"/>
            <a:ext cx="9896384" cy="5721632"/>
          </a:xfrm>
        </p:spPr>
        <p:txBody>
          <a:bodyPr>
            <a:noAutofit/>
          </a:bodyPr>
          <a:lstStyle/>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視力が悪いことがわかったら眼科で調べて</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もらいましょう</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近視になって眼鏡が必要と言われたら、</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しっかりかけましょう</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コンタクトレンズは眼科で相談しましょう</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35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カラーコンタクトレンズの使用は慎重に</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考えてください</a:t>
            </a:r>
            <a:endParaRPr lang="en-US" altLang="ja-JP" sz="3600" dirty="0">
              <a:latin typeface="游ゴシック Medium" panose="020B0500000000000000" pitchFamily="50" charset="-128"/>
              <a:ea typeface="游ゴシック Medium" panose="020B0500000000000000" pitchFamily="50" charset="-128"/>
            </a:endParaRPr>
          </a:p>
        </p:txBody>
      </p:sp>
      <p:grpSp>
        <p:nvGrpSpPr>
          <p:cNvPr id="4" name="グループ化 3">
            <a:extLst>
              <a:ext uri="{FF2B5EF4-FFF2-40B4-BE49-F238E27FC236}">
                <a16:creationId xmlns:a16="http://schemas.microsoft.com/office/drawing/2014/main" id="{24A38D5B-96B1-49E8-85F5-87B22E05B309}"/>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2FC325CE-80BD-494C-A8E2-1B359EB9FE21}"/>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1368689B-DE38-4F91-A021-50AD59C80F84}"/>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91A8A074-E0DC-49AF-B170-0E5B501DC83D}"/>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FF845246-08E9-4B9E-B0CB-D454EBB51F3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17E184E4-9023-48A6-9633-AC125FCE8E89}"/>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まとめ　</a:t>
            </a:r>
          </a:p>
        </p:txBody>
      </p:sp>
    </p:spTree>
    <p:extLst>
      <p:ext uri="{BB962C8B-B14F-4D97-AF65-F5344CB8AC3E}">
        <p14:creationId xmlns:p14="http://schemas.microsoft.com/office/powerpoint/2010/main" val="2900160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7AE7F2-C4A0-1649-9941-496B9130AFC2}"/>
              </a:ext>
            </a:extLst>
          </p:cNvPr>
          <p:cNvSpPr>
            <a:spLocks noGrp="1"/>
          </p:cNvSpPr>
          <p:nvPr>
            <p:ph idx="1"/>
          </p:nvPr>
        </p:nvSpPr>
        <p:spPr>
          <a:xfrm>
            <a:off x="645255" y="909066"/>
            <a:ext cx="10027012" cy="6821870"/>
          </a:xfrm>
        </p:spPr>
        <p:txBody>
          <a:bodyPr>
            <a:noAutofit/>
          </a:bodyPr>
          <a:lstStyle/>
          <a:p>
            <a:pPr marL="360000" indent="-360000">
              <a:lnSpc>
                <a:spcPct val="100000"/>
              </a:lnSpc>
              <a:spcBef>
                <a:spcPts val="0"/>
              </a:spcBef>
              <a:spcAft>
                <a:spcPts val="28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近視の進行を早めないように、</a:t>
            </a:r>
            <a:r>
              <a:rPr lang="en-US" altLang="ja-JP" sz="3600" dirty="0">
                <a:latin typeface="游ゴシック Medium" panose="020B0500000000000000" pitchFamily="50" charset="-128"/>
                <a:ea typeface="游ゴシック Medium" panose="020B0500000000000000" pitchFamily="50" charset="-128"/>
              </a:rPr>
              <a:t>30cm</a:t>
            </a:r>
            <a:r>
              <a:rPr lang="ja-JP" altLang="en-US" sz="3600" dirty="0">
                <a:latin typeface="游ゴシック Medium" panose="020B0500000000000000" pitchFamily="50" charset="-128"/>
                <a:ea typeface="游ゴシック Medium" panose="020B0500000000000000" pitchFamily="50" charset="-128"/>
              </a:rPr>
              <a:t>以内に</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近づいて読んだり書いたりしないように</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しましょう</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2800"/>
              </a:spcAft>
              <a:buClr>
                <a:srgbClr val="FFC000"/>
              </a:buClr>
              <a:buSzPct val="80000"/>
              <a:buFont typeface="Wingdings" panose="05000000000000000000" pitchFamily="2" charset="2"/>
              <a:buChar char="l"/>
            </a:pPr>
            <a:r>
              <a:rPr lang="en-US" altLang="ja-JP" sz="3600" dirty="0">
                <a:latin typeface="游ゴシック Medium" panose="020B0500000000000000" pitchFamily="50" charset="-128"/>
                <a:ea typeface="游ゴシック Medium" panose="020B0500000000000000" pitchFamily="50" charset="-128"/>
              </a:rPr>
              <a:t>30</a:t>
            </a:r>
            <a:r>
              <a:rPr lang="ja-JP" altLang="en-US" sz="3600" dirty="0">
                <a:latin typeface="游ゴシック Medium" panose="020B0500000000000000" pitchFamily="50" charset="-128"/>
                <a:ea typeface="游ゴシック Medium" panose="020B0500000000000000" pitchFamily="50" charset="-128"/>
              </a:rPr>
              <a:t>分以上近業を続けないように、</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気をつけましょう</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28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スマートホンの使用には気をつけましょう</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28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屋外活動を積極的にしましょう</a:t>
            </a:r>
            <a:endParaRPr lang="en-US" altLang="ja-JP" sz="3600" dirty="0">
              <a:latin typeface="游ゴシック Medium" panose="020B0500000000000000" pitchFamily="50" charset="-128"/>
              <a:ea typeface="游ゴシック Medium" panose="020B0500000000000000" pitchFamily="50" charset="-128"/>
            </a:endParaRPr>
          </a:p>
          <a:p>
            <a:pPr marL="360000" indent="-360000">
              <a:lnSpc>
                <a:spcPct val="100000"/>
              </a:lnSpc>
              <a:spcBef>
                <a:spcPts val="0"/>
              </a:spcBef>
              <a:spcAft>
                <a:spcPts val="2800"/>
              </a:spcAft>
              <a:buClr>
                <a:srgbClr val="FFC000"/>
              </a:buClr>
              <a:buSzPct val="80000"/>
              <a:buFont typeface="Wingdings" panose="05000000000000000000" pitchFamily="2" charset="2"/>
              <a:buChar char="l"/>
            </a:pPr>
            <a:r>
              <a:rPr lang="ja-JP" altLang="en-US" sz="3600" dirty="0">
                <a:latin typeface="游ゴシック Medium" panose="020B0500000000000000" pitchFamily="50" charset="-128"/>
                <a:ea typeface="游ゴシック Medium" panose="020B0500000000000000" pitchFamily="50" charset="-128"/>
              </a:rPr>
              <a:t>寝る前まで電子機器の使用をするのは</a:t>
            </a:r>
            <a:br>
              <a:rPr lang="en-US" altLang="ja-JP" sz="3600" dirty="0">
                <a:latin typeface="游ゴシック Medium" panose="020B0500000000000000" pitchFamily="50" charset="-128"/>
                <a:ea typeface="游ゴシック Medium" panose="020B0500000000000000" pitchFamily="50" charset="-128"/>
              </a:rPr>
            </a:br>
            <a:r>
              <a:rPr lang="ja-JP" altLang="en-US" sz="3600" dirty="0">
                <a:latin typeface="游ゴシック Medium" panose="020B0500000000000000" pitchFamily="50" charset="-128"/>
                <a:ea typeface="游ゴシック Medium" panose="020B0500000000000000" pitchFamily="50" charset="-128"/>
              </a:rPr>
              <a:t>避けましょう</a:t>
            </a:r>
            <a:endParaRPr lang="en-US" altLang="ja-JP" sz="3600" dirty="0">
              <a:latin typeface="游ゴシック Medium" panose="020B0500000000000000" pitchFamily="50" charset="-128"/>
              <a:ea typeface="游ゴシック Medium" panose="020B0500000000000000" pitchFamily="50" charset="-128"/>
            </a:endParaRPr>
          </a:p>
        </p:txBody>
      </p:sp>
      <p:grpSp>
        <p:nvGrpSpPr>
          <p:cNvPr id="4" name="グループ化 3">
            <a:extLst>
              <a:ext uri="{FF2B5EF4-FFF2-40B4-BE49-F238E27FC236}">
                <a16:creationId xmlns:a16="http://schemas.microsoft.com/office/drawing/2014/main" id="{0DDD1A0A-D7F1-4A4F-A957-5A23FA557DC2}"/>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480F6F4C-8326-4191-BAAF-D28979C8753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372C413D-6778-47E6-B094-C1A7EEC5E01D}"/>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C2BA001F-F49A-498A-8D81-4A72FAFFAF8B}"/>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661A658B-4DB2-4259-9360-399BAD3DACA9}"/>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79E61C09-8A5E-4884-804A-8658F338C2D0}"/>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まとめ　</a:t>
            </a:r>
          </a:p>
        </p:txBody>
      </p:sp>
    </p:spTree>
    <p:extLst>
      <p:ext uri="{BB962C8B-B14F-4D97-AF65-F5344CB8AC3E}">
        <p14:creationId xmlns:p14="http://schemas.microsoft.com/office/powerpoint/2010/main" val="4285925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857000" y="3037741"/>
            <a:ext cx="184731" cy="335348"/>
          </a:xfrm>
          <a:prstGeom prst="rect">
            <a:avLst/>
          </a:prstGeom>
          <a:noFill/>
        </p:spPr>
        <p:txBody>
          <a:bodyPr wrap="none" rtlCol="0">
            <a:spAutoFit/>
          </a:bodyPr>
          <a:lstStyle/>
          <a:p>
            <a:endParaRPr lang="ja-JP" altLang="en-US" sz="1579" dirty="0"/>
          </a:p>
        </p:txBody>
      </p:sp>
      <p:sp>
        <p:nvSpPr>
          <p:cNvPr id="6" name="テキスト ボックス 5"/>
          <p:cNvSpPr txBox="1"/>
          <p:nvPr/>
        </p:nvSpPr>
        <p:spPr>
          <a:xfrm>
            <a:off x="1138678" y="6337853"/>
            <a:ext cx="184731" cy="335348"/>
          </a:xfrm>
          <a:prstGeom prst="rect">
            <a:avLst/>
          </a:prstGeom>
          <a:noFill/>
        </p:spPr>
        <p:txBody>
          <a:bodyPr wrap="none" rtlCol="0">
            <a:spAutoFit/>
          </a:bodyPr>
          <a:lstStyle/>
          <a:p>
            <a:endParaRPr lang="ja-JP" altLang="en-US" sz="1579" dirty="0"/>
          </a:p>
        </p:txBody>
      </p:sp>
      <p:grpSp>
        <p:nvGrpSpPr>
          <p:cNvPr id="7" name="グループ化 6">
            <a:extLst>
              <a:ext uri="{FF2B5EF4-FFF2-40B4-BE49-F238E27FC236}">
                <a16:creationId xmlns:a16="http://schemas.microsoft.com/office/drawing/2014/main" id="{65BFA499-B476-4642-A41E-F51B8FE05DB0}"/>
              </a:ext>
            </a:extLst>
          </p:cNvPr>
          <p:cNvGrpSpPr/>
          <p:nvPr/>
        </p:nvGrpSpPr>
        <p:grpSpPr>
          <a:xfrm>
            <a:off x="406945" y="306442"/>
            <a:ext cx="427497" cy="415776"/>
            <a:chOff x="683170" y="525517"/>
            <a:chExt cx="427497" cy="415776"/>
          </a:xfrm>
        </p:grpSpPr>
        <p:sp>
          <p:nvSpPr>
            <p:cNvPr id="9" name="四角形: 角を丸くする 8">
              <a:extLst>
                <a:ext uri="{FF2B5EF4-FFF2-40B4-BE49-F238E27FC236}">
                  <a16:creationId xmlns:a16="http://schemas.microsoft.com/office/drawing/2014/main" id="{7CBCF91F-E35C-4E4D-B21A-81A44AF82CA1}"/>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CA115DD1-68F1-49D8-AD2B-D18AA1402E34}"/>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5A1691DD-9A84-4ABE-B258-3832B7564882}"/>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DF5C7EFB-40B1-4A75-AC86-FA26A292CCFF}"/>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タイトル 1">
            <a:extLst>
              <a:ext uri="{FF2B5EF4-FFF2-40B4-BE49-F238E27FC236}">
                <a16:creationId xmlns:a16="http://schemas.microsoft.com/office/drawing/2014/main" id="{748AA13E-A907-4D8D-A4DB-B0568A15093D}"/>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カラーコンタクトレンズ</a:t>
            </a:r>
          </a:p>
        </p:txBody>
      </p:sp>
      <p:sp>
        <p:nvSpPr>
          <p:cNvPr id="15" name="コンテンツ プレースホルダー 2">
            <a:extLst>
              <a:ext uri="{FF2B5EF4-FFF2-40B4-BE49-F238E27FC236}">
                <a16:creationId xmlns:a16="http://schemas.microsoft.com/office/drawing/2014/main" id="{F8685411-8FF8-47D4-8EE7-E6A261747D44}"/>
              </a:ext>
            </a:extLst>
          </p:cNvPr>
          <p:cNvSpPr txBox="1">
            <a:spLocks/>
          </p:cNvSpPr>
          <p:nvPr/>
        </p:nvSpPr>
        <p:spPr>
          <a:xfrm>
            <a:off x="360000" y="1540950"/>
            <a:ext cx="10959789" cy="5712283"/>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355600" indent="-355600">
              <a:lnSpc>
                <a:spcPct val="100000"/>
              </a:lnSpc>
              <a:spcBef>
                <a:spcPts val="1000"/>
              </a:spcBef>
              <a:buClr>
                <a:srgbClr val="FFC000"/>
              </a:buClr>
              <a:buSzPct val="80000"/>
              <a:buFont typeface="Wingdings" panose="05000000000000000000" pitchFamily="2" charset="2"/>
              <a:buChar char="l"/>
            </a:pPr>
            <a:r>
              <a:rPr lang="ja-JP" altLang="en-US" sz="3200" dirty="0">
                <a:latin typeface="游ゴシック Medium" panose="020B0500000000000000" pitchFamily="50" charset="-128"/>
                <a:ea typeface="游ゴシック Medium" panose="020B0500000000000000" pitchFamily="50" charset="-128"/>
              </a:rPr>
              <a:t>眼科を受診せず、インターネットなどで購入し、</a:t>
            </a:r>
            <a:br>
              <a:rPr lang="en-US" altLang="ja-JP" sz="3200" dirty="0">
                <a:latin typeface="游ゴシック Medium" panose="020B0500000000000000" pitchFamily="50" charset="-128"/>
                <a:ea typeface="游ゴシック Medium" panose="020B0500000000000000" pitchFamily="50" charset="-128"/>
              </a:rPr>
            </a:br>
            <a:r>
              <a:rPr lang="ja-JP" altLang="en-US" sz="3200" dirty="0">
                <a:latin typeface="游ゴシック Medium" panose="020B0500000000000000" pitchFamily="50" charset="-128"/>
                <a:ea typeface="游ゴシック Medium" panose="020B0500000000000000" pitchFamily="50" charset="-128"/>
              </a:rPr>
              <a:t>角膜潰瘍など重い眼障害を起こす人が後を絶たない</a:t>
            </a:r>
            <a:endParaRPr lang="en-US" altLang="ja-JP" sz="3200" dirty="0">
              <a:latin typeface="游ゴシック Medium" panose="020B0500000000000000" pitchFamily="50" charset="-128"/>
              <a:ea typeface="游ゴシック Medium" panose="020B0500000000000000" pitchFamily="50" charset="-128"/>
            </a:endParaRPr>
          </a:p>
          <a:p>
            <a:pPr marL="355600" indent="-355600">
              <a:lnSpc>
                <a:spcPct val="100000"/>
              </a:lnSpc>
              <a:spcBef>
                <a:spcPts val="1000"/>
              </a:spcBef>
              <a:buClr>
                <a:srgbClr val="FFC000"/>
              </a:buClr>
              <a:buSzPct val="80000"/>
              <a:buFont typeface="Wingdings" panose="05000000000000000000" pitchFamily="2" charset="2"/>
              <a:buChar char="l"/>
            </a:pPr>
            <a:endParaRPr lang="en-US" altLang="ja-JP" sz="3200" dirty="0">
              <a:latin typeface="游ゴシック Medium" panose="020B0500000000000000" pitchFamily="50" charset="-128"/>
              <a:ea typeface="游ゴシック Medium" panose="020B0500000000000000" pitchFamily="50" charset="-128"/>
            </a:endParaRPr>
          </a:p>
          <a:p>
            <a:pPr marL="355600" indent="-355600">
              <a:lnSpc>
                <a:spcPct val="100000"/>
              </a:lnSpc>
              <a:spcBef>
                <a:spcPts val="1000"/>
              </a:spcBef>
              <a:buClr>
                <a:srgbClr val="FFC000"/>
              </a:buClr>
              <a:buSzPct val="80000"/>
              <a:buFont typeface="Wingdings" panose="05000000000000000000" pitchFamily="2" charset="2"/>
              <a:buChar char="l"/>
            </a:pPr>
            <a:r>
              <a:rPr lang="ja-JP" altLang="en-US" sz="3200" dirty="0">
                <a:latin typeface="游ゴシック Medium" panose="020B0500000000000000" pitchFamily="50" charset="-128"/>
                <a:ea typeface="游ゴシック Medium" panose="020B0500000000000000" pitchFamily="50" charset="-128"/>
              </a:rPr>
              <a:t>眼に直接触れるものなので、</a:t>
            </a:r>
            <a:br>
              <a:rPr lang="en-US" altLang="ja-JP" sz="3200" dirty="0">
                <a:latin typeface="游ゴシック Medium" panose="020B0500000000000000" pitchFamily="50" charset="-128"/>
                <a:ea typeface="游ゴシック Medium" panose="020B0500000000000000" pitchFamily="50" charset="-128"/>
              </a:rPr>
            </a:br>
            <a:r>
              <a:rPr lang="ja-JP" altLang="en-US" sz="3200" dirty="0">
                <a:latin typeface="游ゴシック Medium" panose="020B0500000000000000" pitchFamily="50" charset="-128"/>
                <a:ea typeface="游ゴシック Medium" panose="020B0500000000000000" pitchFamily="50" charset="-128"/>
              </a:rPr>
              <a:t>その材質や製品としての安全性が大事</a:t>
            </a:r>
            <a:endParaRPr lang="en-US" altLang="ja-JP" sz="3200" dirty="0">
              <a:latin typeface="游ゴシック Medium" panose="020B0500000000000000" pitchFamily="50" charset="-128"/>
              <a:ea typeface="游ゴシック Medium" panose="020B0500000000000000" pitchFamily="50" charset="-128"/>
            </a:endParaRPr>
          </a:p>
          <a:p>
            <a:pPr marL="355600" indent="-355600">
              <a:lnSpc>
                <a:spcPct val="100000"/>
              </a:lnSpc>
              <a:spcBef>
                <a:spcPts val="1000"/>
              </a:spcBef>
              <a:buClr>
                <a:srgbClr val="FFC000"/>
              </a:buClr>
              <a:buSzPct val="80000"/>
              <a:buFont typeface="Wingdings" panose="05000000000000000000" pitchFamily="2" charset="2"/>
              <a:buChar char="l"/>
            </a:pPr>
            <a:endParaRPr lang="en-US" altLang="ja-JP" sz="3200" dirty="0">
              <a:latin typeface="游ゴシック Medium" panose="020B0500000000000000" pitchFamily="50" charset="-128"/>
              <a:ea typeface="游ゴシック Medium" panose="020B0500000000000000" pitchFamily="50" charset="-128"/>
            </a:endParaRPr>
          </a:p>
          <a:p>
            <a:pPr marL="355600" indent="-355600">
              <a:lnSpc>
                <a:spcPct val="100000"/>
              </a:lnSpc>
              <a:spcBef>
                <a:spcPts val="1000"/>
              </a:spcBef>
              <a:buClr>
                <a:srgbClr val="FFC000"/>
              </a:buClr>
              <a:buSzPct val="80000"/>
              <a:buFont typeface="Wingdings" panose="05000000000000000000" pitchFamily="2" charset="2"/>
              <a:buChar char="l"/>
            </a:pPr>
            <a:r>
              <a:rPr lang="ja-JP" altLang="en-US" sz="3200" dirty="0">
                <a:latin typeface="游ゴシック Medium" panose="020B0500000000000000" pitchFamily="50" charset="-128"/>
                <a:ea typeface="游ゴシック Medium" panose="020B0500000000000000" pitchFamily="50" charset="-128"/>
              </a:rPr>
              <a:t>コンタクトレンズの安全基準を満たしていない、</a:t>
            </a:r>
            <a:br>
              <a:rPr lang="en-US" altLang="ja-JP" sz="3200" dirty="0">
                <a:latin typeface="游ゴシック Medium" panose="020B0500000000000000" pitchFamily="50" charset="-128"/>
                <a:ea typeface="游ゴシック Medium" panose="020B0500000000000000" pitchFamily="50" charset="-128"/>
              </a:rPr>
            </a:br>
            <a:r>
              <a:rPr lang="ja-JP" altLang="en-US" sz="3200" dirty="0">
                <a:latin typeface="游ゴシック Medium" panose="020B0500000000000000" pitchFamily="50" charset="-128"/>
                <a:ea typeface="游ゴシック Medium" panose="020B0500000000000000" pitchFamily="50" charset="-128"/>
              </a:rPr>
              <a:t>表面に色素が滲み出したりする</a:t>
            </a:r>
            <a:br>
              <a:rPr lang="en-US" altLang="ja-JP" sz="3200" dirty="0">
                <a:latin typeface="游ゴシック Medium" panose="020B0500000000000000" pitchFamily="50" charset="-128"/>
                <a:ea typeface="游ゴシック Medium" panose="020B0500000000000000" pitchFamily="50" charset="-128"/>
              </a:rPr>
            </a:br>
            <a:r>
              <a:rPr lang="ja-JP" altLang="en-US" sz="3200" dirty="0">
                <a:latin typeface="游ゴシック Medium" panose="020B0500000000000000" pitchFamily="50" charset="-128"/>
                <a:ea typeface="游ゴシック Medium" panose="020B0500000000000000" pitchFamily="50" charset="-128"/>
              </a:rPr>
              <a:t>粗悪なレンズも出回っている</a:t>
            </a:r>
            <a:endParaRPr lang="en-US" altLang="ja-JP" sz="3200" dirty="0">
              <a:latin typeface="游ゴシック Medium" panose="020B0500000000000000" pitchFamily="50" charset="-128"/>
              <a:ea typeface="游ゴシック Medium" panose="020B0500000000000000" pitchFamily="50" charset="-128"/>
            </a:endParaRPr>
          </a:p>
          <a:p>
            <a:pPr>
              <a:lnSpc>
                <a:spcPct val="100000"/>
              </a:lnSpc>
              <a:spcBef>
                <a:spcPts val="1000"/>
              </a:spcBef>
            </a:pPr>
            <a:endParaRPr lang="ja-JP" altLang="en-US" sz="32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4098403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B18645F2-852B-3149-AFCC-330BE45AB282}"/>
              </a:ext>
            </a:extLst>
          </p:cNvPr>
          <p:cNvSpPr txBox="1"/>
          <p:nvPr/>
        </p:nvSpPr>
        <p:spPr>
          <a:xfrm>
            <a:off x="8080" y="2135972"/>
            <a:ext cx="790601" cy="821379"/>
          </a:xfrm>
          <a:prstGeom prst="rect">
            <a:avLst/>
          </a:prstGeom>
          <a:noFill/>
        </p:spPr>
        <p:txBody>
          <a:bodyPr wrap="none" rtlCol="0">
            <a:spAutoFit/>
          </a:bodyPr>
          <a:lstStyle/>
          <a:p>
            <a:r>
              <a:rPr lang="ja-JP" altLang="en-US" sz="1579"/>
              <a:t>　</a:t>
            </a:r>
            <a:endParaRPr lang="en-US" altLang="ja-JP" sz="1579" dirty="0"/>
          </a:p>
          <a:p>
            <a:r>
              <a:rPr lang="ja-JP" altLang="en-US" sz="1579"/>
              <a:t>　　　</a:t>
            </a:r>
            <a:endParaRPr lang="en-US" altLang="ja-JP" sz="1579" dirty="0"/>
          </a:p>
          <a:p>
            <a:endParaRPr lang="ja-JP" altLang="en-US" sz="1579"/>
          </a:p>
        </p:txBody>
      </p:sp>
      <p:sp>
        <p:nvSpPr>
          <p:cNvPr id="19" name="テキスト ボックス 8">
            <a:extLst>
              <a:ext uri="{FF2B5EF4-FFF2-40B4-BE49-F238E27FC236}">
                <a16:creationId xmlns:a16="http://schemas.microsoft.com/office/drawing/2014/main" id="{880254F1-7E05-401C-9486-7B3E9E904DB1}"/>
              </a:ext>
            </a:extLst>
          </p:cNvPr>
          <p:cNvSpPr txBox="1"/>
          <p:nvPr/>
        </p:nvSpPr>
        <p:spPr>
          <a:xfrm>
            <a:off x="360000" y="7200000"/>
            <a:ext cx="5168785"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en-US" altLang="ja-JP" sz="900" dirty="0" err="1">
                <a:latin typeface="MS Gothic" charset="-128"/>
                <a:ea typeface="MS Gothic" charset="-128"/>
                <a:cs typeface="MS Gothic" charset="-128"/>
              </a:rPr>
              <a:t>Dolgin</a:t>
            </a:r>
            <a:r>
              <a:rPr lang="en-US" altLang="ja-JP" sz="900" dirty="0">
                <a:latin typeface="MS Gothic" charset="-128"/>
                <a:ea typeface="MS Gothic" charset="-128"/>
                <a:cs typeface="MS Gothic" charset="-128"/>
              </a:rPr>
              <a:t> E; Nature 519,276-278 (March 2015)</a:t>
            </a:r>
            <a:endParaRPr lang="ja-JP" altLang="en-US" sz="900" dirty="0"/>
          </a:p>
        </p:txBody>
      </p:sp>
      <p:grpSp>
        <p:nvGrpSpPr>
          <p:cNvPr id="16" name="グループ化 15">
            <a:extLst>
              <a:ext uri="{FF2B5EF4-FFF2-40B4-BE49-F238E27FC236}">
                <a16:creationId xmlns:a16="http://schemas.microsoft.com/office/drawing/2014/main" id="{18DA2493-BD95-4374-B8B7-83D5F1600648}"/>
              </a:ext>
            </a:extLst>
          </p:cNvPr>
          <p:cNvGrpSpPr/>
          <p:nvPr/>
        </p:nvGrpSpPr>
        <p:grpSpPr>
          <a:xfrm>
            <a:off x="406945" y="306442"/>
            <a:ext cx="427497" cy="415776"/>
            <a:chOff x="683170" y="525517"/>
            <a:chExt cx="427497" cy="415776"/>
          </a:xfrm>
        </p:grpSpPr>
        <p:sp>
          <p:nvSpPr>
            <p:cNvPr id="23" name="四角形: 角を丸くする 22">
              <a:extLst>
                <a:ext uri="{FF2B5EF4-FFF2-40B4-BE49-F238E27FC236}">
                  <a16:creationId xmlns:a16="http://schemas.microsoft.com/office/drawing/2014/main" id="{57AF3D26-EC24-4E24-A675-0E3E051F93A3}"/>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AEBE3BF3-0D9A-4AF6-93C5-F1EDEECA3B02}"/>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C887B54D-007B-415E-8852-CA82F453ED9E}"/>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C2B25B14-5C5F-41AB-8060-22803687E41E}"/>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タイトル 1">
            <a:extLst>
              <a:ext uri="{FF2B5EF4-FFF2-40B4-BE49-F238E27FC236}">
                <a16:creationId xmlns:a16="http://schemas.microsoft.com/office/drawing/2014/main" id="{5B9AAADF-E73A-410C-A6BD-BCE96C3C5D2B}"/>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en-US" altLang="ja-JP" sz="3600" b="1" dirty="0">
                <a:latin typeface="游ゴシック" panose="020B0400000000000000" pitchFamily="50" charset="-128"/>
                <a:ea typeface="游ゴシック" panose="020B0400000000000000" pitchFamily="50" charset="-128"/>
              </a:rPr>
              <a:t> The myopia boom</a:t>
            </a:r>
            <a:endParaRPr lang="ja-JP" altLang="en-US" sz="3600" b="1" dirty="0">
              <a:latin typeface="游ゴシック" panose="020B0400000000000000" pitchFamily="50" charset="-128"/>
              <a:ea typeface="游ゴシック" panose="020B0400000000000000" pitchFamily="50" charset="-128"/>
            </a:endParaRPr>
          </a:p>
        </p:txBody>
      </p:sp>
      <p:pic>
        <p:nvPicPr>
          <p:cNvPr id="22" name="図 21">
            <a:extLst>
              <a:ext uri="{FF2B5EF4-FFF2-40B4-BE49-F238E27FC236}">
                <a16:creationId xmlns:a16="http://schemas.microsoft.com/office/drawing/2014/main" id="{44860B0C-8C99-4707-930C-6B906F2C1804}"/>
              </a:ext>
            </a:extLst>
          </p:cNvPr>
          <p:cNvPicPr>
            <a:picLocks noChangeAspect="1"/>
          </p:cNvPicPr>
          <p:nvPr/>
        </p:nvPicPr>
        <p:blipFill>
          <a:blip r:embed="rId3"/>
          <a:stretch>
            <a:fillRect/>
          </a:stretch>
        </p:blipFill>
        <p:spPr>
          <a:xfrm>
            <a:off x="1159161" y="1179809"/>
            <a:ext cx="8001000" cy="5562600"/>
          </a:xfrm>
          <a:prstGeom prst="rect">
            <a:avLst/>
          </a:prstGeom>
        </p:spPr>
      </p:pic>
    </p:spTree>
    <p:extLst>
      <p:ext uri="{BB962C8B-B14F-4D97-AF65-F5344CB8AC3E}">
        <p14:creationId xmlns:p14="http://schemas.microsoft.com/office/powerpoint/2010/main" val="3872966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プレースホルダー 24">
            <a:extLst>
              <a:ext uri="{FF2B5EF4-FFF2-40B4-BE49-F238E27FC236}">
                <a16:creationId xmlns:a16="http://schemas.microsoft.com/office/drawing/2014/main" id="{16A87349-12F4-4B6E-8EF1-255A4672526C}"/>
              </a:ext>
            </a:extLst>
          </p:cNvPr>
          <p:cNvSpPr txBox="1">
            <a:spLocks/>
          </p:cNvSpPr>
          <p:nvPr/>
        </p:nvSpPr>
        <p:spPr>
          <a:xfrm>
            <a:off x="514988" y="589587"/>
            <a:ext cx="4498076" cy="1379061"/>
          </a:xfrm>
          <a:prstGeom prst="rect">
            <a:avLst/>
          </a:prstGeom>
        </p:spPr>
        <p:txBody>
          <a:bodyPr vert="horz" lIns="91440" tIns="45720" rIns="9144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pPr>
            <a:r>
              <a:rPr lang="ja-JP" altLang="en-US" sz="4000" b="1" dirty="0">
                <a:solidFill>
                  <a:srgbClr val="CC00CC"/>
                </a:solidFill>
              </a:rPr>
              <a:t>左眼</a:t>
            </a:r>
            <a:r>
              <a:rPr lang="ja-JP" altLang="en-US" sz="3200" dirty="0"/>
              <a:t>の</a:t>
            </a:r>
            <a:endParaRPr lang="en-US" altLang="ja-JP" sz="3200" dirty="0"/>
          </a:p>
          <a:p>
            <a:pPr marL="0" indent="0">
              <a:buNone/>
            </a:pPr>
            <a:r>
              <a:rPr lang="ja-JP" altLang="en-US" sz="3200" dirty="0"/>
              <a:t>近視の進行が早くなる</a:t>
            </a:r>
          </a:p>
        </p:txBody>
      </p:sp>
      <p:pic>
        <p:nvPicPr>
          <p:cNvPr id="33" name="コンテンツ プレースホルダー 16">
            <a:extLst>
              <a:ext uri="{FF2B5EF4-FFF2-40B4-BE49-F238E27FC236}">
                <a16:creationId xmlns:a16="http://schemas.microsoft.com/office/drawing/2014/main" id="{E729F599-5FEA-4068-B2EF-BC79316591F7}"/>
              </a:ext>
            </a:extLst>
          </p:cNvPr>
          <p:cNvPicPr>
            <a:picLocks noChangeAspect="1"/>
          </p:cNvPicPr>
          <p:nvPr/>
        </p:nvPicPr>
        <p:blipFill>
          <a:blip r:embed="rId3"/>
          <a:stretch>
            <a:fillRect/>
          </a:stretch>
        </p:blipFill>
        <p:spPr>
          <a:xfrm>
            <a:off x="111747" y="2101668"/>
            <a:ext cx="5601974" cy="5172026"/>
          </a:xfrm>
          <a:prstGeom prst="rect">
            <a:avLst/>
          </a:prstGeom>
        </p:spPr>
      </p:pic>
      <p:sp>
        <p:nvSpPr>
          <p:cNvPr id="34" name="テキスト プレースホルダー 25">
            <a:extLst>
              <a:ext uri="{FF2B5EF4-FFF2-40B4-BE49-F238E27FC236}">
                <a16:creationId xmlns:a16="http://schemas.microsoft.com/office/drawing/2014/main" id="{4412E90E-4913-4402-A117-1A1101FB9649}"/>
              </a:ext>
            </a:extLst>
          </p:cNvPr>
          <p:cNvSpPr txBox="1">
            <a:spLocks/>
          </p:cNvSpPr>
          <p:nvPr/>
        </p:nvSpPr>
        <p:spPr>
          <a:xfrm>
            <a:off x="5967675" y="589588"/>
            <a:ext cx="4498076" cy="1220036"/>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pPr>
            <a:r>
              <a:rPr lang="ja-JP" altLang="en-US" sz="4000" b="1" dirty="0">
                <a:solidFill>
                  <a:schemeClr val="accent2">
                    <a:lumMod val="75000"/>
                  </a:schemeClr>
                </a:solidFill>
              </a:rPr>
              <a:t>右眼</a:t>
            </a:r>
            <a:r>
              <a:rPr lang="ja-JP" altLang="en-US" sz="3200" dirty="0"/>
              <a:t>の</a:t>
            </a:r>
            <a:endParaRPr lang="en-US" altLang="ja-JP" sz="3200" dirty="0"/>
          </a:p>
          <a:p>
            <a:pPr marL="0" indent="0">
              <a:buNone/>
            </a:pPr>
            <a:r>
              <a:rPr lang="ja-JP" altLang="en-US" sz="3200" dirty="0"/>
              <a:t>近視の進行が早くなる</a:t>
            </a:r>
          </a:p>
        </p:txBody>
      </p:sp>
      <p:pic>
        <p:nvPicPr>
          <p:cNvPr id="35" name="コンテンツ プレースホルダー 9">
            <a:extLst>
              <a:ext uri="{FF2B5EF4-FFF2-40B4-BE49-F238E27FC236}">
                <a16:creationId xmlns:a16="http://schemas.microsoft.com/office/drawing/2014/main" id="{45106D1C-4D57-4B80-81E3-76B040406450}"/>
              </a:ext>
            </a:extLst>
          </p:cNvPr>
          <p:cNvPicPr>
            <a:picLocks noChangeAspect="1"/>
          </p:cNvPicPr>
          <p:nvPr/>
        </p:nvPicPr>
        <p:blipFill>
          <a:blip r:embed="rId4">
            <a:extLst>
              <a:ext uri="{BEBA8EAE-BF5A-486C-A8C5-ECC9F3942E4B}">
                <a14:imgProps xmlns:a14="http://schemas.microsoft.com/office/drawing/2010/main">
                  <a14:imgLayer>
                    <a14:imgEffect>
                      <a14:brightnessContrast contrast="40000"/>
                    </a14:imgEffect>
                  </a14:imgLayer>
                </a14:imgProps>
              </a:ext>
            </a:extLst>
          </a:blip>
          <a:stretch>
            <a:fillRect/>
          </a:stretch>
        </p:blipFill>
        <p:spPr>
          <a:xfrm>
            <a:off x="6203767" y="1809624"/>
            <a:ext cx="3960902" cy="5172026"/>
          </a:xfrm>
          <a:prstGeom prst="rect">
            <a:avLst/>
          </a:prstGeom>
          <a:solidFill>
            <a:schemeClr val="bg1"/>
          </a:solidFill>
        </p:spPr>
      </p:pic>
      <p:cxnSp>
        <p:nvCxnSpPr>
          <p:cNvPr id="39" name="直線矢印コネクタ 38">
            <a:extLst>
              <a:ext uri="{FF2B5EF4-FFF2-40B4-BE49-F238E27FC236}">
                <a16:creationId xmlns:a16="http://schemas.microsoft.com/office/drawing/2014/main" id="{A9ECB712-9A4D-4D3C-BC3B-897A85EC1D8E}"/>
              </a:ext>
            </a:extLst>
          </p:cNvPr>
          <p:cNvCxnSpPr>
            <a:cxnSpLocks/>
          </p:cNvCxnSpPr>
          <p:nvPr/>
        </p:nvCxnSpPr>
        <p:spPr>
          <a:xfrm flipH="1">
            <a:off x="2182214" y="3779837"/>
            <a:ext cx="936825" cy="2089444"/>
          </a:xfrm>
          <a:prstGeom prst="straightConnector1">
            <a:avLst/>
          </a:prstGeom>
          <a:ln w="28575">
            <a:solidFill>
              <a:srgbClr val="CC00CC"/>
            </a:solidFill>
            <a:prstDash val="sysDash"/>
            <a:headEnd w="lg" len="med"/>
            <a:tailEnd type="triangle"/>
          </a:ln>
        </p:spPr>
        <p:style>
          <a:lnRef idx="1">
            <a:schemeClr val="dk1"/>
          </a:lnRef>
          <a:fillRef idx="0">
            <a:schemeClr val="dk1"/>
          </a:fillRef>
          <a:effectRef idx="0">
            <a:schemeClr val="dk1"/>
          </a:effectRef>
          <a:fontRef idx="minor">
            <a:schemeClr val="tx1"/>
          </a:fontRef>
        </p:style>
      </p:cxnSp>
      <p:sp>
        <p:nvSpPr>
          <p:cNvPr id="2" name="楕円 1">
            <a:extLst>
              <a:ext uri="{FF2B5EF4-FFF2-40B4-BE49-F238E27FC236}">
                <a16:creationId xmlns:a16="http://schemas.microsoft.com/office/drawing/2014/main" id="{BEEB9841-8D0C-4339-AE2C-8BD05CBCC1AD}"/>
              </a:ext>
            </a:extLst>
          </p:cNvPr>
          <p:cNvSpPr/>
          <p:nvPr/>
        </p:nvSpPr>
        <p:spPr>
          <a:xfrm>
            <a:off x="3440837" y="3500116"/>
            <a:ext cx="439038" cy="388194"/>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左</a:t>
            </a:r>
          </a:p>
        </p:txBody>
      </p:sp>
      <p:sp>
        <p:nvSpPr>
          <p:cNvPr id="12" name="楕円 11">
            <a:extLst>
              <a:ext uri="{FF2B5EF4-FFF2-40B4-BE49-F238E27FC236}">
                <a16:creationId xmlns:a16="http://schemas.microsoft.com/office/drawing/2014/main" id="{92A7BC01-ADFF-410D-A356-BF33657AFF17}"/>
              </a:ext>
            </a:extLst>
          </p:cNvPr>
          <p:cNvSpPr/>
          <p:nvPr/>
        </p:nvSpPr>
        <p:spPr>
          <a:xfrm>
            <a:off x="6920062" y="3510874"/>
            <a:ext cx="439038" cy="388194"/>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右</a:t>
            </a:r>
          </a:p>
        </p:txBody>
      </p:sp>
      <p:cxnSp>
        <p:nvCxnSpPr>
          <p:cNvPr id="14" name="直線矢印コネクタ 13">
            <a:extLst>
              <a:ext uri="{FF2B5EF4-FFF2-40B4-BE49-F238E27FC236}">
                <a16:creationId xmlns:a16="http://schemas.microsoft.com/office/drawing/2014/main" id="{10F155AE-535B-43B3-8463-FDF3472A8C20}"/>
              </a:ext>
            </a:extLst>
          </p:cNvPr>
          <p:cNvCxnSpPr>
            <a:cxnSpLocks/>
          </p:cNvCxnSpPr>
          <p:nvPr/>
        </p:nvCxnSpPr>
        <p:spPr>
          <a:xfrm flipH="1">
            <a:off x="2182214" y="3501953"/>
            <a:ext cx="419083" cy="2367328"/>
          </a:xfrm>
          <a:prstGeom prst="straightConnector1">
            <a:avLst/>
          </a:prstGeom>
          <a:ln w="28575">
            <a:solidFill>
              <a:srgbClr val="CC00CC"/>
            </a:solidFill>
            <a:prstDash val="sysDash"/>
            <a:headEnd w="lg" len="med"/>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a:extLst>
              <a:ext uri="{FF2B5EF4-FFF2-40B4-BE49-F238E27FC236}">
                <a16:creationId xmlns:a16="http://schemas.microsoft.com/office/drawing/2014/main" id="{00677407-03D0-43A0-9F5C-7C8947377CC6}"/>
              </a:ext>
            </a:extLst>
          </p:cNvPr>
          <p:cNvCxnSpPr>
            <a:cxnSpLocks/>
          </p:cNvCxnSpPr>
          <p:nvPr/>
        </p:nvCxnSpPr>
        <p:spPr>
          <a:xfrm>
            <a:off x="7723515" y="3888310"/>
            <a:ext cx="846757" cy="1980971"/>
          </a:xfrm>
          <a:prstGeom prst="straightConnector1">
            <a:avLst/>
          </a:prstGeom>
          <a:ln w="28575">
            <a:solidFill>
              <a:schemeClr val="accent2">
                <a:lumMod val="75000"/>
              </a:schemeClr>
            </a:solidFill>
            <a:prstDash val="sysDash"/>
            <a:headEnd w="lg" len="med"/>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a:extLst>
              <a:ext uri="{FF2B5EF4-FFF2-40B4-BE49-F238E27FC236}">
                <a16:creationId xmlns:a16="http://schemas.microsoft.com/office/drawing/2014/main" id="{0DF73890-CE20-4C97-B598-C857B281A3AA}"/>
              </a:ext>
            </a:extLst>
          </p:cNvPr>
          <p:cNvCxnSpPr>
            <a:cxnSpLocks/>
          </p:cNvCxnSpPr>
          <p:nvPr/>
        </p:nvCxnSpPr>
        <p:spPr>
          <a:xfrm>
            <a:off x="8184218" y="3510874"/>
            <a:ext cx="447192" cy="2358407"/>
          </a:xfrm>
          <a:prstGeom prst="straightConnector1">
            <a:avLst/>
          </a:prstGeom>
          <a:ln w="28575">
            <a:solidFill>
              <a:schemeClr val="accent2">
                <a:lumMod val="75000"/>
              </a:schemeClr>
            </a:solidFill>
            <a:prstDash val="sysDash"/>
            <a:headEnd w="lg" len="med"/>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40696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6C3B1794-A505-4D2F-BAA8-E811754FF19D}"/>
              </a:ext>
            </a:extLst>
          </p:cNvPr>
          <p:cNvGrpSpPr/>
          <p:nvPr/>
        </p:nvGrpSpPr>
        <p:grpSpPr>
          <a:xfrm>
            <a:off x="406945" y="306442"/>
            <a:ext cx="427497" cy="415776"/>
            <a:chOff x="683170" y="525517"/>
            <a:chExt cx="427497" cy="415776"/>
          </a:xfrm>
        </p:grpSpPr>
        <p:sp>
          <p:nvSpPr>
            <p:cNvPr id="14" name="四角形: 角を丸くする 13">
              <a:extLst>
                <a:ext uri="{FF2B5EF4-FFF2-40B4-BE49-F238E27FC236}">
                  <a16:creationId xmlns:a16="http://schemas.microsoft.com/office/drawing/2014/main" id="{CFA74866-D052-45AF-BFD4-FF4268672F50}"/>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CE6E6989-1B2B-44F0-80D9-05BAD8C1B560}"/>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241C77C6-8028-4CE1-AAF3-08ADB264B7E4}"/>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345107D4-D8B4-4CD5-97DE-EB275A7CAACD}"/>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タイトル 1">
            <a:extLst>
              <a:ext uri="{FF2B5EF4-FFF2-40B4-BE49-F238E27FC236}">
                <a16:creationId xmlns:a16="http://schemas.microsoft.com/office/drawing/2014/main" id="{7BB2E501-223D-4E6D-AE81-7E36EF2952C8}"/>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正しい姿勢で読み書きしよう！</a:t>
            </a:r>
          </a:p>
        </p:txBody>
      </p:sp>
      <p:pic>
        <p:nvPicPr>
          <p:cNvPr id="23" name="コンテンツ プレースホルダー 9">
            <a:extLst>
              <a:ext uri="{FF2B5EF4-FFF2-40B4-BE49-F238E27FC236}">
                <a16:creationId xmlns:a16="http://schemas.microsoft.com/office/drawing/2014/main" id="{FA96DA3F-463F-4D39-99BF-FCAB23528932}"/>
              </a:ext>
            </a:extLst>
          </p:cNvPr>
          <p:cNvPicPr>
            <a:picLocks noChangeAspect="1"/>
          </p:cNvPicPr>
          <p:nvPr/>
        </p:nvPicPr>
        <p:blipFill>
          <a:blip r:embed="rId3">
            <a:extLst>
              <a:ext uri="{BEBA8EAE-BF5A-486C-A8C5-ECC9F3942E4B}">
                <a14:imgProps xmlns:a14="http://schemas.microsoft.com/office/drawing/2010/main">
                  <a14:imgLayer>
                    <a14:imgEffect>
                      <a14:brightnessContrast contrast="20000"/>
                    </a14:imgEffect>
                  </a14:imgLayer>
                </a14:imgProps>
              </a:ext>
            </a:extLst>
          </a:blip>
          <a:stretch>
            <a:fillRect/>
          </a:stretch>
        </p:blipFill>
        <p:spPr>
          <a:xfrm>
            <a:off x="3820135" y="1370569"/>
            <a:ext cx="3689062" cy="5595007"/>
          </a:xfrm>
          <a:prstGeom prst="rect">
            <a:avLst/>
          </a:prstGeom>
        </p:spPr>
      </p:pic>
    </p:spTree>
    <p:extLst>
      <p:ext uri="{BB962C8B-B14F-4D97-AF65-F5344CB8AC3E}">
        <p14:creationId xmlns:p14="http://schemas.microsoft.com/office/powerpoint/2010/main" val="7597301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B8881FE3-F326-4A2C-8000-BCDEDBA38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79" y="625497"/>
            <a:ext cx="4460041" cy="6308680"/>
          </a:xfrm>
          <a:prstGeom prst="rect">
            <a:avLst/>
          </a:prstGeom>
        </p:spPr>
      </p:pic>
      <p:pic>
        <p:nvPicPr>
          <p:cNvPr id="4" name="図 3">
            <a:extLst>
              <a:ext uri="{FF2B5EF4-FFF2-40B4-BE49-F238E27FC236}">
                <a16:creationId xmlns:a16="http://schemas.microsoft.com/office/drawing/2014/main" id="{D1A19A52-566E-4C42-B2E3-ED67DF745AF5}"/>
              </a:ext>
            </a:extLst>
          </p:cNvPr>
          <p:cNvPicPr>
            <a:picLocks noChangeAspect="1"/>
          </p:cNvPicPr>
          <p:nvPr/>
        </p:nvPicPr>
        <p:blipFill>
          <a:blip r:embed="rId4"/>
          <a:stretch>
            <a:fillRect/>
          </a:stretch>
        </p:blipFill>
        <p:spPr>
          <a:xfrm>
            <a:off x="5784517" y="625497"/>
            <a:ext cx="4472482" cy="6314992"/>
          </a:xfrm>
          <a:prstGeom prst="rect">
            <a:avLst/>
          </a:prstGeom>
        </p:spPr>
      </p:pic>
    </p:spTree>
    <p:extLst>
      <p:ext uri="{BB962C8B-B14F-4D97-AF65-F5344CB8AC3E}">
        <p14:creationId xmlns:p14="http://schemas.microsoft.com/office/powerpoint/2010/main" val="162858023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1">
            <a:extLst>
              <a:ext uri="{FF2B5EF4-FFF2-40B4-BE49-F238E27FC236}">
                <a16:creationId xmlns:a16="http://schemas.microsoft.com/office/drawing/2014/main" id="{1A6251A6-1BFD-479C-9194-9226BB2233DC}"/>
              </a:ext>
            </a:extLst>
          </p:cNvPr>
          <p:cNvSpPr txBox="1">
            <a:spLocks/>
          </p:cNvSpPr>
          <p:nvPr/>
        </p:nvSpPr>
        <p:spPr>
          <a:xfrm>
            <a:off x="834442" y="306443"/>
            <a:ext cx="9450426" cy="1022390"/>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中学生のスマートフォン・携帯電話等の</a:t>
            </a:r>
            <a:br>
              <a:rPr lang="en-US" altLang="ja-JP" sz="3600" b="1" dirty="0">
                <a:latin typeface="游ゴシック" panose="020B0400000000000000" pitchFamily="50" charset="-128"/>
                <a:ea typeface="游ゴシック" panose="020B0400000000000000" pitchFamily="50" charset="-128"/>
              </a:rPr>
            </a:br>
            <a:r>
              <a:rPr lang="ja-JP" altLang="en-US" sz="3600" b="1" dirty="0">
                <a:latin typeface="游ゴシック" panose="020B0400000000000000" pitchFamily="50" charset="-128"/>
                <a:ea typeface="游ゴシック" panose="020B0400000000000000" pitchFamily="50" charset="-128"/>
              </a:rPr>
              <a:t>所有・利用状況　　</a:t>
            </a:r>
          </a:p>
        </p:txBody>
      </p:sp>
      <p:sp>
        <p:nvSpPr>
          <p:cNvPr id="6" name="テキスト ボックス 5">
            <a:extLst>
              <a:ext uri="{FF2B5EF4-FFF2-40B4-BE49-F238E27FC236}">
                <a16:creationId xmlns:a16="http://schemas.microsoft.com/office/drawing/2014/main" id="{0E691669-0588-44FE-9830-209C369858FE}"/>
              </a:ext>
            </a:extLst>
          </p:cNvPr>
          <p:cNvSpPr txBox="1"/>
          <p:nvPr/>
        </p:nvSpPr>
        <p:spPr>
          <a:xfrm>
            <a:off x="360000" y="7200000"/>
            <a:ext cx="5168785"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出典：令和元年度青少年のインターネット利用環境実態調査　内閣府より転載</a:t>
            </a:r>
          </a:p>
        </p:txBody>
      </p:sp>
      <p:grpSp>
        <p:nvGrpSpPr>
          <p:cNvPr id="5" name="グループ化 4">
            <a:extLst>
              <a:ext uri="{FF2B5EF4-FFF2-40B4-BE49-F238E27FC236}">
                <a16:creationId xmlns:a16="http://schemas.microsoft.com/office/drawing/2014/main" id="{4A274B18-BAB7-488F-A995-22EC10ABBDF0}"/>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804CD237-4895-4D6A-8D05-0D52345585F6}"/>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10F3516-4F57-45FC-954D-C47738C3F2D9}"/>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7588A6EF-A11D-456B-B2B6-627D42BC6599}"/>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8D0AF3D5-0294-4829-A4D2-C83BF88C6B62}"/>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3" name="コンテンツ プレースホルダー 3">
            <a:extLst>
              <a:ext uri="{FF2B5EF4-FFF2-40B4-BE49-F238E27FC236}">
                <a16:creationId xmlns:a16="http://schemas.microsoft.com/office/drawing/2014/main" id="{A85A4F01-4A21-46CE-B4DC-61C93EB1815C}"/>
              </a:ext>
            </a:extLst>
          </p:cNvPr>
          <p:cNvPicPr>
            <a:picLocks noChangeAspect="1"/>
          </p:cNvPicPr>
          <p:nvPr/>
        </p:nvPicPr>
        <p:blipFill>
          <a:blip r:embed="rId3"/>
          <a:stretch>
            <a:fillRect/>
          </a:stretch>
        </p:blipFill>
        <p:spPr>
          <a:xfrm>
            <a:off x="2377938" y="1558591"/>
            <a:ext cx="4070314" cy="5551716"/>
          </a:xfrm>
          <a:prstGeom prst="rect">
            <a:avLst/>
          </a:prstGeom>
        </p:spPr>
      </p:pic>
      <p:pic>
        <p:nvPicPr>
          <p:cNvPr id="14" name="図 13">
            <a:extLst>
              <a:ext uri="{FF2B5EF4-FFF2-40B4-BE49-F238E27FC236}">
                <a16:creationId xmlns:a16="http://schemas.microsoft.com/office/drawing/2014/main" id="{55163E79-6936-4F7E-BBCB-770B0CEB8193}"/>
              </a:ext>
            </a:extLst>
          </p:cNvPr>
          <p:cNvPicPr>
            <a:picLocks noChangeAspect="1"/>
          </p:cNvPicPr>
          <p:nvPr/>
        </p:nvPicPr>
        <p:blipFill>
          <a:blip r:embed="rId4"/>
          <a:stretch>
            <a:fillRect/>
          </a:stretch>
        </p:blipFill>
        <p:spPr>
          <a:xfrm>
            <a:off x="6582729" y="1953976"/>
            <a:ext cx="2953268" cy="479906"/>
          </a:xfrm>
          <a:prstGeom prst="rect">
            <a:avLst/>
          </a:prstGeom>
        </p:spPr>
      </p:pic>
      <p:pic>
        <p:nvPicPr>
          <p:cNvPr id="15" name="図 14">
            <a:extLst>
              <a:ext uri="{FF2B5EF4-FFF2-40B4-BE49-F238E27FC236}">
                <a16:creationId xmlns:a16="http://schemas.microsoft.com/office/drawing/2014/main" id="{1203F079-C972-4F97-993A-E13CC9A404CE}"/>
              </a:ext>
            </a:extLst>
          </p:cNvPr>
          <p:cNvPicPr>
            <a:picLocks noChangeAspect="1"/>
          </p:cNvPicPr>
          <p:nvPr/>
        </p:nvPicPr>
        <p:blipFill>
          <a:blip r:embed="rId5"/>
          <a:stretch>
            <a:fillRect/>
          </a:stretch>
        </p:blipFill>
        <p:spPr>
          <a:xfrm>
            <a:off x="6645775" y="1374792"/>
            <a:ext cx="3362251" cy="560375"/>
          </a:xfrm>
          <a:prstGeom prst="rect">
            <a:avLst/>
          </a:prstGeom>
        </p:spPr>
      </p:pic>
      <p:pic>
        <p:nvPicPr>
          <p:cNvPr id="16" name="図 15">
            <a:extLst>
              <a:ext uri="{FF2B5EF4-FFF2-40B4-BE49-F238E27FC236}">
                <a16:creationId xmlns:a16="http://schemas.microsoft.com/office/drawing/2014/main" id="{E24B65B0-BF96-43EB-BA11-15612921D563}"/>
              </a:ext>
            </a:extLst>
          </p:cNvPr>
          <p:cNvPicPr>
            <a:picLocks noChangeAspect="1"/>
          </p:cNvPicPr>
          <p:nvPr/>
        </p:nvPicPr>
        <p:blipFill>
          <a:blip r:embed="rId6"/>
          <a:stretch>
            <a:fillRect/>
          </a:stretch>
        </p:blipFill>
        <p:spPr>
          <a:xfrm>
            <a:off x="6746222" y="2458697"/>
            <a:ext cx="2316440" cy="487672"/>
          </a:xfrm>
          <a:prstGeom prst="rect">
            <a:avLst/>
          </a:prstGeom>
        </p:spPr>
      </p:pic>
      <p:pic>
        <p:nvPicPr>
          <p:cNvPr id="17" name="図 16">
            <a:extLst>
              <a:ext uri="{FF2B5EF4-FFF2-40B4-BE49-F238E27FC236}">
                <a16:creationId xmlns:a16="http://schemas.microsoft.com/office/drawing/2014/main" id="{696CD10B-C87B-4B07-9412-42F5C8593BFC}"/>
              </a:ext>
            </a:extLst>
          </p:cNvPr>
          <p:cNvPicPr>
            <a:picLocks noChangeAspect="1"/>
          </p:cNvPicPr>
          <p:nvPr/>
        </p:nvPicPr>
        <p:blipFill>
          <a:blip r:embed="rId7"/>
          <a:stretch>
            <a:fillRect/>
          </a:stretch>
        </p:blipFill>
        <p:spPr>
          <a:xfrm>
            <a:off x="6829372" y="3004657"/>
            <a:ext cx="2150140" cy="501699"/>
          </a:xfrm>
          <a:prstGeom prst="rect">
            <a:avLst/>
          </a:prstGeom>
        </p:spPr>
      </p:pic>
      <p:pic>
        <p:nvPicPr>
          <p:cNvPr id="18" name="図 17">
            <a:extLst>
              <a:ext uri="{FF2B5EF4-FFF2-40B4-BE49-F238E27FC236}">
                <a16:creationId xmlns:a16="http://schemas.microsoft.com/office/drawing/2014/main" id="{7A6E656B-B027-47B7-8957-0722E778AD10}"/>
              </a:ext>
            </a:extLst>
          </p:cNvPr>
          <p:cNvPicPr>
            <a:picLocks noChangeAspect="1"/>
          </p:cNvPicPr>
          <p:nvPr/>
        </p:nvPicPr>
        <p:blipFill>
          <a:blip r:embed="rId8"/>
          <a:stretch>
            <a:fillRect/>
          </a:stretch>
        </p:blipFill>
        <p:spPr>
          <a:xfrm>
            <a:off x="6564642" y="3392394"/>
            <a:ext cx="2612393" cy="798231"/>
          </a:xfrm>
          <a:prstGeom prst="rect">
            <a:avLst/>
          </a:prstGeom>
        </p:spPr>
      </p:pic>
    </p:spTree>
    <p:extLst>
      <p:ext uri="{BB962C8B-B14F-4D97-AF65-F5344CB8AC3E}">
        <p14:creationId xmlns:p14="http://schemas.microsoft.com/office/powerpoint/2010/main" val="2736537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754613DD-7D5B-4855-AAAA-B5410D3F981D}"/>
              </a:ext>
            </a:extLst>
          </p:cNvPr>
          <p:cNvGrpSpPr/>
          <p:nvPr/>
        </p:nvGrpSpPr>
        <p:grpSpPr>
          <a:xfrm>
            <a:off x="406945" y="306442"/>
            <a:ext cx="427497" cy="415776"/>
            <a:chOff x="683170" y="525517"/>
            <a:chExt cx="427497" cy="415776"/>
          </a:xfrm>
        </p:grpSpPr>
        <p:sp>
          <p:nvSpPr>
            <p:cNvPr id="8" name="四角形: 角を丸くする 7">
              <a:extLst>
                <a:ext uri="{FF2B5EF4-FFF2-40B4-BE49-F238E27FC236}">
                  <a16:creationId xmlns:a16="http://schemas.microsoft.com/office/drawing/2014/main" id="{B3A2B94E-AD97-485B-A1B8-FFD83697629B}"/>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CA6E7DE3-8853-436E-8725-F4E2ED25CAAC}"/>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C61094FC-263D-4DA8-A637-9354423EB75C}"/>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A7769412-5DFB-4F19-83F2-269111FE3216}"/>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ABF84EEE-8BD2-438A-867D-5D90A4703FAC}"/>
              </a:ext>
            </a:extLst>
          </p:cNvPr>
          <p:cNvSpPr txBox="1">
            <a:spLocks/>
          </p:cNvSpPr>
          <p:nvPr/>
        </p:nvSpPr>
        <p:spPr>
          <a:xfrm>
            <a:off x="834442" y="306443"/>
            <a:ext cx="9450426" cy="1022390"/>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高校生のスマートフォン・携帯電話等の</a:t>
            </a:r>
            <a:br>
              <a:rPr lang="en-US" altLang="ja-JP" sz="3600" b="1" dirty="0">
                <a:latin typeface="游ゴシック" panose="020B0400000000000000" pitchFamily="50" charset="-128"/>
                <a:ea typeface="游ゴシック" panose="020B0400000000000000" pitchFamily="50" charset="-128"/>
              </a:rPr>
            </a:br>
            <a:r>
              <a:rPr lang="ja-JP" altLang="en-US" sz="3600" b="1" dirty="0">
                <a:latin typeface="游ゴシック" panose="020B0400000000000000" pitchFamily="50" charset="-128"/>
                <a:ea typeface="游ゴシック" panose="020B0400000000000000" pitchFamily="50" charset="-128"/>
              </a:rPr>
              <a:t>所有・利用状況　　</a:t>
            </a:r>
          </a:p>
        </p:txBody>
      </p:sp>
      <p:pic>
        <p:nvPicPr>
          <p:cNvPr id="13" name="図 12">
            <a:extLst>
              <a:ext uri="{FF2B5EF4-FFF2-40B4-BE49-F238E27FC236}">
                <a16:creationId xmlns:a16="http://schemas.microsoft.com/office/drawing/2014/main" id="{E1348F2E-6CF0-4E73-B093-41F7090A0FAD}"/>
              </a:ext>
            </a:extLst>
          </p:cNvPr>
          <p:cNvPicPr>
            <a:picLocks noChangeAspect="1"/>
          </p:cNvPicPr>
          <p:nvPr/>
        </p:nvPicPr>
        <p:blipFill>
          <a:blip r:embed="rId3"/>
          <a:stretch>
            <a:fillRect/>
          </a:stretch>
        </p:blipFill>
        <p:spPr>
          <a:xfrm>
            <a:off x="6973815" y="2069914"/>
            <a:ext cx="2953268" cy="479906"/>
          </a:xfrm>
          <a:prstGeom prst="rect">
            <a:avLst/>
          </a:prstGeom>
        </p:spPr>
      </p:pic>
      <p:pic>
        <p:nvPicPr>
          <p:cNvPr id="14" name="図 13">
            <a:extLst>
              <a:ext uri="{FF2B5EF4-FFF2-40B4-BE49-F238E27FC236}">
                <a16:creationId xmlns:a16="http://schemas.microsoft.com/office/drawing/2014/main" id="{EC4D4CBA-76AD-4062-A141-F0E8D2A59F71}"/>
              </a:ext>
            </a:extLst>
          </p:cNvPr>
          <p:cNvPicPr>
            <a:picLocks noChangeAspect="1"/>
          </p:cNvPicPr>
          <p:nvPr/>
        </p:nvPicPr>
        <p:blipFill>
          <a:blip r:embed="rId4"/>
          <a:stretch>
            <a:fillRect/>
          </a:stretch>
        </p:blipFill>
        <p:spPr>
          <a:xfrm>
            <a:off x="7052649" y="1510259"/>
            <a:ext cx="3362251" cy="560375"/>
          </a:xfrm>
          <a:prstGeom prst="rect">
            <a:avLst/>
          </a:prstGeom>
        </p:spPr>
      </p:pic>
      <p:pic>
        <p:nvPicPr>
          <p:cNvPr id="15" name="図 14">
            <a:extLst>
              <a:ext uri="{FF2B5EF4-FFF2-40B4-BE49-F238E27FC236}">
                <a16:creationId xmlns:a16="http://schemas.microsoft.com/office/drawing/2014/main" id="{ABBF500E-91C6-4CA2-B0B6-34C33B21FE0B}"/>
              </a:ext>
            </a:extLst>
          </p:cNvPr>
          <p:cNvPicPr>
            <a:picLocks noChangeAspect="1"/>
          </p:cNvPicPr>
          <p:nvPr/>
        </p:nvPicPr>
        <p:blipFill>
          <a:blip r:embed="rId5"/>
          <a:stretch>
            <a:fillRect/>
          </a:stretch>
        </p:blipFill>
        <p:spPr>
          <a:xfrm>
            <a:off x="7144253" y="2567879"/>
            <a:ext cx="2316440" cy="487672"/>
          </a:xfrm>
          <a:prstGeom prst="rect">
            <a:avLst/>
          </a:prstGeom>
        </p:spPr>
      </p:pic>
      <p:pic>
        <p:nvPicPr>
          <p:cNvPr id="16" name="図 15">
            <a:extLst>
              <a:ext uri="{FF2B5EF4-FFF2-40B4-BE49-F238E27FC236}">
                <a16:creationId xmlns:a16="http://schemas.microsoft.com/office/drawing/2014/main" id="{5C78F33D-40D7-4584-AA54-5A0B2D29704A}"/>
              </a:ext>
            </a:extLst>
          </p:cNvPr>
          <p:cNvPicPr>
            <a:picLocks noChangeAspect="1"/>
          </p:cNvPicPr>
          <p:nvPr/>
        </p:nvPicPr>
        <p:blipFill>
          <a:blip r:embed="rId6"/>
          <a:stretch>
            <a:fillRect/>
          </a:stretch>
        </p:blipFill>
        <p:spPr>
          <a:xfrm>
            <a:off x="7227403" y="3100080"/>
            <a:ext cx="2150140" cy="501699"/>
          </a:xfrm>
          <a:prstGeom prst="rect">
            <a:avLst/>
          </a:prstGeom>
        </p:spPr>
      </p:pic>
      <p:pic>
        <p:nvPicPr>
          <p:cNvPr id="17" name="図 16">
            <a:extLst>
              <a:ext uri="{FF2B5EF4-FFF2-40B4-BE49-F238E27FC236}">
                <a16:creationId xmlns:a16="http://schemas.microsoft.com/office/drawing/2014/main" id="{669FB121-7ECC-4BCE-9C9A-7E024250C7A5}"/>
              </a:ext>
            </a:extLst>
          </p:cNvPr>
          <p:cNvPicPr>
            <a:picLocks noChangeAspect="1"/>
          </p:cNvPicPr>
          <p:nvPr/>
        </p:nvPicPr>
        <p:blipFill>
          <a:blip r:embed="rId7"/>
          <a:stretch>
            <a:fillRect/>
          </a:stretch>
        </p:blipFill>
        <p:spPr>
          <a:xfrm>
            <a:off x="6973815" y="3466185"/>
            <a:ext cx="2612393" cy="798231"/>
          </a:xfrm>
          <a:prstGeom prst="rect">
            <a:avLst/>
          </a:prstGeom>
        </p:spPr>
      </p:pic>
      <p:grpSp>
        <p:nvGrpSpPr>
          <p:cNvPr id="3" name="グループ化 2">
            <a:extLst>
              <a:ext uri="{FF2B5EF4-FFF2-40B4-BE49-F238E27FC236}">
                <a16:creationId xmlns:a16="http://schemas.microsoft.com/office/drawing/2014/main" id="{CCE7711B-1338-4B9D-9F30-C6E9F28BD0EB}"/>
              </a:ext>
            </a:extLst>
          </p:cNvPr>
          <p:cNvGrpSpPr/>
          <p:nvPr/>
        </p:nvGrpSpPr>
        <p:grpSpPr>
          <a:xfrm>
            <a:off x="2562346" y="1432907"/>
            <a:ext cx="4953690" cy="5787662"/>
            <a:chOff x="2178630" y="1258597"/>
            <a:chExt cx="4953690" cy="5787662"/>
          </a:xfrm>
        </p:grpSpPr>
        <p:pic>
          <p:nvPicPr>
            <p:cNvPr id="18" name="コンテンツ プレースホルダー 2">
              <a:extLst>
                <a:ext uri="{FF2B5EF4-FFF2-40B4-BE49-F238E27FC236}">
                  <a16:creationId xmlns:a16="http://schemas.microsoft.com/office/drawing/2014/main" id="{216F0564-546D-477B-A497-F2EA65FF5121}"/>
                </a:ext>
              </a:extLst>
            </p:cNvPr>
            <p:cNvPicPr>
              <a:picLocks noChangeAspect="1"/>
            </p:cNvPicPr>
            <p:nvPr/>
          </p:nvPicPr>
          <p:blipFill>
            <a:blip r:embed="rId8"/>
            <a:stretch>
              <a:fillRect/>
            </a:stretch>
          </p:blipFill>
          <p:spPr>
            <a:xfrm>
              <a:off x="2178630" y="1258597"/>
              <a:ext cx="4008592" cy="5587024"/>
            </a:xfrm>
            <a:prstGeom prst="rect">
              <a:avLst/>
            </a:prstGeom>
          </p:spPr>
        </p:pic>
        <p:sp>
          <p:nvSpPr>
            <p:cNvPr id="2" name="正方形/長方形 1">
              <a:extLst>
                <a:ext uri="{FF2B5EF4-FFF2-40B4-BE49-F238E27FC236}">
                  <a16:creationId xmlns:a16="http://schemas.microsoft.com/office/drawing/2014/main" id="{2D5D0E0C-32F3-4E42-B835-9478513541FF}"/>
                </a:ext>
              </a:extLst>
            </p:cNvPr>
            <p:cNvSpPr/>
            <p:nvPr/>
          </p:nvSpPr>
          <p:spPr>
            <a:xfrm>
              <a:off x="5528785" y="6712772"/>
              <a:ext cx="1603535" cy="333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a:extLst>
              <a:ext uri="{FF2B5EF4-FFF2-40B4-BE49-F238E27FC236}">
                <a16:creationId xmlns:a16="http://schemas.microsoft.com/office/drawing/2014/main" id="{01AD877E-E59C-40ED-9FE0-B47AF4E4B675}"/>
              </a:ext>
            </a:extLst>
          </p:cNvPr>
          <p:cNvSpPr txBox="1"/>
          <p:nvPr/>
        </p:nvSpPr>
        <p:spPr>
          <a:xfrm>
            <a:off x="360000" y="7200000"/>
            <a:ext cx="5168785"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出典：令和元年度青少年のインターネット利用環境実態調査　内閣府より転載</a:t>
            </a:r>
          </a:p>
        </p:txBody>
      </p:sp>
    </p:spTree>
    <p:extLst>
      <p:ext uri="{BB962C8B-B14F-4D97-AF65-F5344CB8AC3E}">
        <p14:creationId xmlns:p14="http://schemas.microsoft.com/office/powerpoint/2010/main" val="1239737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8CC817F-6228-4F90-8502-73F4633C951C}"/>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B972E20A-3C03-47BC-BAC8-81A1D805C676}"/>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2EA0F1FA-821B-42BC-81DE-D6FBAD964E7B}"/>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9C6FBCFB-CAB9-4FD8-8CA0-6E4B1EA893C2}"/>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7979F97C-8773-49A9-B82C-1AA00FED6A42}"/>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F3C6B1FA-D94B-4BB5-AEDB-CAD6EF6CED2B}"/>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太陽光と人工照明の違い</a:t>
            </a:r>
            <a:r>
              <a:rPr lang="en-US" altLang="ja-JP" sz="3600" b="1" dirty="0">
                <a:latin typeface="游ゴシック" panose="020B0400000000000000" pitchFamily="50" charset="-128"/>
                <a:ea typeface="游ゴシック" panose="020B0400000000000000" pitchFamily="50" charset="-128"/>
              </a:rPr>
              <a:t>(</a:t>
            </a:r>
            <a:r>
              <a:rPr lang="ja-JP" altLang="en-US" sz="3600" b="1" dirty="0">
                <a:latin typeface="游ゴシック" panose="020B0400000000000000" pitchFamily="50" charset="-128"/>
                <a:ea typeface="游ゴシック" panose="020B0400000000000000" pitchFamily="50" charset="-128"/>
              </a:rPr>
              <a:t>光の分光分布）</a:t>
            </a:r>
          </a:p>
        </p:txBody>
      </p:sp>
      <p:pic>
        <p:nvPicPr>
          <p:cNvPr id="15" name="コンテンツ プレースホルダー 4">
            <a:extLst>
              <a:ext uri="{FF2B5EF4-FFF2-40B4-BE49-F238E27FC236}">
                <a16:creationId xmlns:a16="http://schemas.microsoft.com/office/drawing/2014/main" id="{15381329-9C95-42E2-B669-A2EF0A04AFCD}"/>
              </a:ext>
            </a:extLst>
          </p:cNvPr>
          <p:cNvPicPr>
            <a:picLocks noGrp="1" noChangeAspect="1"/>
          </p:cNvPicPr>
          <p:nvPr>
            <p:ph idx="1"/>
          </p:nvPr>
        </p:nvPicPr>
        <p:blipFill rotWithShape="1">
          <a:blip r:embed="rId3"/>
          <a:srcRect b="4493"/>
          <a:stretch/>
        </p:blipFill>
        <p:spPr>
          <a:xfrm>
            <a:off x="834442" y="1127656"/>
            <a:ext cx="8460530" cy="5116906"/>
          </a:xfrm>
        </p:spPr>
      </p:pic>
      <p:sp>
        <p:nvSpPr>
          <p:cNvPr id="11" name="テキスト ボックス 10">
            <a:extLst>
              <a:ext uri="{FF2B5EF4-FFF2-40B4-BE49-F238E27FC236}">
                <a16:creationId xmlns:a16="http://schemas.microsoft.com/office/drawing/2014/main" id="{ED6E8A26-19DE-4C8B-BDBD-434E8F910976}"/>
              </a:ext>
            </a:extLst>
          </p:cNvPr>
          <p:cNvSpPr txBox="1"/>
          <p:nvPr/>
        </p:nvSpPr>
        <p:spPr>
          <a:xfrm>
            <a:off x="360000" y="7103180"/>
            <a:ext cx="5168785" cy="507831"/>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出典：テクニカルガイド・コラム　光と色の話　第一部　第</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1</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回「明るさとは何か」　より</a:t>
            </a:r>
            <a:endParaRPr lang="en-US" altLang="ja-JP" sz="900" dirty="0">
              <a:latin typeface="Yu Gothic UI" panose="020B0500000000000000" pitchFamily="50" charset="-128"/>
              <a:ea typeface="Yu Gothic UI" panose="020B0500000000000000" pitchFamily="50" charset="-128"/>
              <a:cs typeface="Aharoni" panose="02010803020104030203" pitchFamily="2" charset="-79"/>
            </a:endParaRPr>
          </a:p>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　　　提供；シーシーエス株式会社；</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https://www.ccs-inc.co.jp/guide/column/light_color/vol01.html</a:t>
            </a:r>
          </a:p>
          <a:p>
            <a:endParaRPr lang="ja-JP" altLang="en-US" sz="900" dirty="0">
              <a:latin typeface="Yu Gothic UI" panose="020B0500000000000000" pitchFamily="50" charset="-128"/>
              <a:ea typeface="Yu Gothic UI" panose="020B0500000000000000" pitchFamily="50" charset="-128"/>
              <a:cs typeface="Aharoni" panose="02010803020104030203" pitchFamily="2" charset="-79"/>
            </a:endParaRPr>
          </a:p>
        </p:txBody>
      </p:sp>
    </p:spTree>
    <p:extLst>
      <p:ext uri="{BB962C8B-B14F-4D97-AF65-F5344CB8AC3E}">
        <p14:creationId xmlns:p14="http://schemas.microsoft.com/office/powerpoint/2010/main" val="301603835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10808</TotalTime>
  <Words>1424</Words>
  <Application>Microsoft Office PowerPoint</Application>
  <PresentationFormat>ユーザー設定</PresentationFormat>
  <Paragraphs>109</Paragraphs>
  <Slides>14</Slides>
  <Notes>14</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14</vt:i4>
      </vt:variant>
    </vt:vector>
  </HeadingPairs>
  <TitlesOfParts>
    <vt:vector size="30" baseType="lpstr">
      <vt:lpstr>AR P丸ゴシック体M04</vt:lpstr>
      <vt:lpstr>HGP平成明朝体W9</vt:lpstr>
      <vt:lpstr>HGS明朝E</vt:lpstr>
      <vt:lpstr>MS Gothic</vt:lpstr>
      <vt:lpstr>ＭＳ 明朝</vt:lpstr>
      <vt:lpstr>Yu Gothic UI</vt:lpstr>
      <vt:lpstr>メイリオ</vt:lpstr>
      <vt:lpstr>Yu Gothic</vt:lpstr>
      <vt:lpstr>Yu Gothic</vt:lpstr>
      <vt:lpstr>游ゴシック Medium</vt:lpstr>
      <vt:lpstr>游明朝</vt:lpstr>
      <vt:lpstr>Arial</vt:lpstr>
      <vt:lpstr>Calibri</vt:lpstr>
      <vt:lpstr>Calibri Light</vt:lpstr>
      <vt:lpstr>Wingdings</vt:lpstr>
      <vt:lpstr>Office テーマ</vt:lpstr>
      <vt:lpstr> 近  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富田香</dc:creator>
  <cp:lastModifiedBy>髙橋 保智</cp:lastModifiedBy>
  <cp:revision>251</cp:revision>
  <cp:lastPrinted>2020-07-13T08:44:24Z</cp:lastPrinted>
  <dcterms:created xsi:type="dcterms:W3CDTF">2018-01-03T07:55:34Z</dcterms:created>
  <dcterms:modified xsi:type="dcterms:W3CDTF">2020-12-16T00:34:32Z</dcterms:modified>
</cp:coreProperties>
</file>