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4" r:id="rId1"/>
  </p:sldMasterIdLst>
  <p:notesMasterIdLst>
    <p:notesMasterId r:id="rId17"/>
  </p:notesMasterIdLst>
  <p:handoutMasterIdLst>
    <p:handoutMasterId r:id="rId18"/>
  </p:handoutMasterIdLst>
  <p:sldIdLst>
    <p:sldId id="326" r:id="rId2"/>
    <p:sldId id="300" r:id="rId3"/>
    <p:sldId id="301" r:id="rId4"/>
    <p:sldId id="308" r:id="rId5"/>
    <p:sldId id="298" r:id="rId6"/>
    <p:sldId id="304" r:id="rId7"/>
    <p:sldId id="302" r:id="rId8"/>
    <p:sldId id="327" r:id="rId9"/>
    <p:sldId id="328" r:id="rId10"/>
    <p:sldId id="295" r:id="rId11"/>
    <p:sldId id="329" r:id="rId12"/>
    <p:sldId id="297" r:id="rId13"/>
    <p:sldId id="296" r:id="rId14"/>
    <p:sldId id="330" r:id="rId15"/>
    <p:sldId id="331" r:id="rId16"/>
  </p:sldIdLst>
  <p:sldSz cx="10691813" cy="7559675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3300"/>
    <a:srgbClr val="FE1288"/>
    <a:srgbClr val="E4E4E4"/>
    <a:srgbClr val="CFCFCF"/>
    <a:srgbClr val="9D9D9D"/>
    <a:srgbClr val="008000"/>
    <a:srgbClr val="D1FFD1"/>
    <a:srgbClr val="E6EBD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6804" autoAdjust="0"/>
  </p:normalViewPr>
  <p:slideViewPr>
    <p:cSldViewPr snapToGrid="0">
      <p:cViewPr varScale="1">
        <p:scale>
          <a:sx n="74" d="100"/>
          <a:sy n="74" d="100"/>
        </p:scale>
        <p:origin x="1387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867"/>
    </p:cViewPr>
  </p:sorterViewPr>
  <p:notesViewPr>
    <p:cSldViewPr snapToGrid="0">
      <p:cViewPr varScale="1">
        <p:scale>
          <a:sx n="88" d="100"/>
          <a:sy n="88" d="100"/>
        </p:scale>
        <p:origin x="375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238313960754905"/>
          <c:y val="2.9935949496746047E-2"/>
          <c:w val="0.75426373786610013"/>
          <c:h val="0.8148711168444895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人数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朝起きれない</c:v>
                </c:pt>
                <c:pt idx="1">
                  <c:v>昼夜逆転</c:v>
                </c:pt>
                <c:pt idx="2">
                  <c:v>欠席</c:v>
                </c:pt>
                <c:pt idx="3">
                  <c:v>物にあたる・壊す</c:v>
                </c:pt>
                <c:pt idx="4">
                  <c:v>食事を取らない</c:v>
                </c:pt>
                <c:pt idx="5">
                  <c:v>ひきこもり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76</c:v>
                </c:pt>
                <c:pt idx="1">
                  <c:v>60</c:v>
                </c:pt>
                <c:pt idx="2">
                  <c:v>59</c:v>
                </c:pt>
                <c:pt idx="3">
                  <c:v>51</c:v>
                </c:pt>
                <c:pt idx="4">
                  <c:v>49</c:v>
                </c:pt>
                <c:pt idx="5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7D-48FE-8831-33E82D72527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36914976"/>
        <c:axId val="436221912"/>
      </c:barChart>
      <c:catAx>
        <c:axId val="3369149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just"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6221912"/>
        <c:crosses val="autoZero"/>
        <c:auto val="1"/>
        <c:lblAlgn val="ctr"/>
        <c:lblOffset val="100"/>
        <c:noMultiLvlLbl val="0"/>
      </c:catAx>
      <c:valAx>
        <c:axId val="4362219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36914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defRPr>
            </a:pPr>
            <a:r>
              <a:rPr lang="ja-JP" alt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年代別のネット依存</a:t>
            </a:r>
          </a:p>
        </c:rich>
      </c:tx>
      <c:layout>
        <c:manualLayout>
          <c:xMode val="edge"/>
          <c:yMode val="edge"/>
          <c:x val="0.2406535077808505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8395008798428578"/>
          <c:y val="0.21330495265144828"/>
          <c:w val="0.66921890815456231"/>
          <c:h val="0.7836317390483146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年代別のネット依存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B54-4679-B92A-CFE3DF3AE277}"/>
              </c:ext>
            </c:extLst>
          </c:dPt>
          <c:dPt>
            <c:idx val="1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B54-4679-B92A-CFE3DF3AE277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B54-4679-B92A-CFE3DF3AE277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B54-4679-B92A-CFE3DF3AE277}"/>
              </c:ext>
            </c:extLst>
          </c:dPt>
          <c:dLbls>
            <c:dLbl>
              <c:idx val="0"/>
              <c:layout>
                <c:manualLayout>
                  <c:x val="-0.26052911500760012"/>
                  <c:y val="-0.23730151526594234"/>
                </c:manualLayout>
              </c:layout>
              <c:tx>
                <c:rich>
                  <a:bodyPr rot="0" spcFirstLastPara="1" vertOverflow="clip" horzOverflow="clip" vert="horz" wrap="square" lIns="36000" tIns="0" rIns="0" bIns="0" anchor="ctr" anchorCtr="0">
                    <a:spAutoFit/>
                  </a:bodyPr>
                  <a:lstStyle/>
                  <a:p>
                    <a:pPr algn="l">
                      <a:defRPr sz="1200" b="1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324FD4A-89F5-428E-9DAE-D1B2EFED6BCB}" type="CATEGORYNAME">
                      <a:rPr lang="ja-JP" altLang="en-US" sz="1600" smtClean="0">
                        <a:solidFill>
                          <a:schemeClr val="tx1"/>
                        </a:solidFill>
                      </a:rPr>
                      <a:pPr algn="l">
                        <a:defRPr sz="1200" b="1"/>
                      </a:pPr>
                      <a:t>[分類名]</a:t>
                    </a:fld>
                    <a:r>
                      <a:rPr lang="ja-JP" altLang="en-US" sz="1200" baseline="0" dirty="0"/>
                      <a:t>
</a:t>
                    </a:r>
                    <a:fld id="{F0A28554-251E-47A1-A03A-2FFABA458024}" type="PERCENTAGE">
                      <a:rPr lang="en-US" altLang="ja-JP" sz="2800" baseline="0">
                        <a:solidFill>
                          <a:schemeClr val="tx1"/>
                        </a:solidFill>
                      </a:rPr>
                      <a:pPr algn="l">
                        <a:defRPr sz="1200" b="1"/>
                      </a:pPr>
                      <a:t>[パーセンテージ]</a:t>
                    </a:fld>
                    <a:endParaRPr lang="ja-JP" altLang="en-US" sz="1200" baseline="0" dirty="0"/>
                  </a:p>
                </c:rich>
              </c:tx>
              <c:spPr>
                <a:solidFill>
                  <a:prstClr val="white"/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6000" tIns="0" rIns="0" bIns="0" anchor="ctr" anchorCtr="0">
                  <a:spAutoFit/>
                </a:bodyPr>
                <a:lstStyle/>
                <a:p>
                  <a:pPr algn="l">
                    <a:defRPr sz="12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19543"/>
                        <a:gd name="adj2" fmla="val 41322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6666432236755455"/>
                      <c:h val="0.4507932922650972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B54-4679-B92A-CFE3DF3AE277}"/>
                </c:ext>
              </c:extLst>
            </c:dLbl>
            <c:dLbl>
              <c:idx val="1"/>
              <c:layout>
                <c:manualLayout>
                  <c:x val="-1.8965362114458173E-3"/>
                  <c:y val="0.13360623770089292"/>
                </c:manualLayout>
              </c:layout>
              <c:spPr>
                <a:solidFill>
                  <a:prstClr val="white"/>
                </a:solidFill>
                <a:ln w="9525" cap="flat" cmpd="sng" algn="ctr">
                  <a:solidFill>
                    <a:prstClr val="black">
                      <a:lumMod val="65000"/>
                      <a:lumOff val="35000"/>
                    </a:prst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98251"/>
                        <a:gd name="adj2" fmla="val -27134"/>
                      </a:avLst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3-BB54-4679-B92A-CFE3DF3AE277}"/>
                </c:ext>
              </c:extLst>
            </c:dLbl>
            <c:dLbl>
              <c:idx val="2"/>
              <c:layout>
                <c:manualLayout>
                  <c:x val="-0.1253750041329689"/>
                  <c:y val="7.8489786964190872E-2"/>
                </c:manualLayout>
              </c:layout>
              <c:spPr>
                <a:solidFill>
                  <a:prstClr val="white"/>
                </a:solidFill>
                <a:ln w="9525" cap="flat" cmpd="sng" algn="ctr">
                  <a:solidFill>
                    <a:prstClr val="black">
                      <a:lumMod val="65000"/>
                      <a:lumOff val="35000"/>
                    </a:prst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120702"/>
                        <a:gd name="adj2" fmla="val 45026"/>
                      </a:avLst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5-BB54-4679-B92A-CFE3DF3AE277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Sheet1!$A$2:$A$5</c:f>
              <c:strCache>
                <c:ptCount val="3"/>
                <c:pt idx="0">
                  <c:v>小学校・中学校・高校生</c:v>
                </c:pt>
                <c:pt idx="1">
                  <c:v>大学生</c:v>
                </c:pt>
                <c:pt idx="2">
                  <c:v>25歳以上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66</c:v>
                </c:pt>
                <c:pt idx="1">
                  <c:v>23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B54-4679-B92A-CFE3DF3AE2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5981" cy="512460"/>
          </a:xfrm>
          <a:prstGeom prst="rect">
            <a:avLst/>
          </a:prstGeom>
        </p:spPr>
        <p:txBody>
          <a:bodyPr vert="horz" lIns="93744" tIns="46872" rIns="93744" bIns="4687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682" y="0"/>
            <a:ext cx="3075981" cy="512460"/>
          </a:xfrm>
          <a:prstGeom prst="rect">
            <a:avLst/>
          </a:prstGeom>
        </p:spPr>
        <p:txBody>
          <a:bodyPr vert="horz" lIns="93744" tIns="46872" rIns="93744" bIns="46872" rtlCol="0"/>
          <a:lstStyle>
            <a:lvl1pPr algn="r">
              <a:defRPr sz="1200"/>
            </a:lvl1pPr>
          </a:lstStyle>
          <a:p>
            <a:fld id="{C66A79A0-F2AF-4B52-8EE1-F9F4DA660652}" type="datetimeFigureOut">
              <a:rPr kumimoji="1" lang="ja-JP" altLang="en-US" smtClean="0"/>
              <a:t>2020/12/1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2153"/>
            <a:ext cx="3075981" cy="512460"/>
          </a:xfrm>
          <a:prstGeom prst="rect">
            <a:avLst/>
          </a:prstGeom>
        </p:spPr>
        <p:txBody>
          <a:bodyPr vert="horz" lIns="93744" tIns="46872" rIns="93744" bIns="4687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682" y="9722153"/>
            <a:ext cx="3075981" cy="512460"/>
          </a:xfrm>
          <a:prstGeom prst="rect">
            <a:avLst/>
          </a:prstGeom>
        </p:spPr>
        <p:txBody>
          <a:bodyPr vert="horz" lIns="93744" tIns="46872" rIns="93744" bIns="46872" rtlCol="0" anchor="b"/>
          <a:lstStyle>
            <a:lvl1pPr algn="r">
              <a:defRPr sz="1200"/>
            </a:lvl1pPr>
          </a:lstStyle>
          <a:p>
            <a:fld id="{1558EDBD-50A8-406E-86B7-C4F06CD652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323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5981" cy="512460"/>
          </a:xfrm>
          <a:prstGeom prst="rect">
            <a:avLst/>
          </a:prstGeom>
        </p:spPr>
        <p:txBody>
          <a:bodyPr vert="horz" lIns="93744" tIns="46872" rIns="93744" bIns="4687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1279525"/>
            <a:ext cx="48863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44" tIns="46872" rIns="93744" bIns="4687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094" y="4925135"/>
            <a:ext cx="5679113" cy="4029949"/>
          </a:xfrm>
          <a:prstGeom prst="rect">
            <a:avLst/>
          </a:prstGeom>
        </p:spPr>
        <p:txBody>
          <a:bodyPr vert="horz" lIns="93744" tIns="46872" rIns="93744" bIns="4687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2153"/>
            <a:ext cx="3075981" cy="512460"/>
          </a:xfrm>
          <a:prstGeom prst="rect">
            <a:avLst/>
          </a:prstGeom>
        </p:spPr>
        <p:txBody>
          <a:bodyPr vert="horz" lIns="93744" tIns="46872" rIns="93744" bIns="4687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456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游明朝" panose="02020400000000000000" pitchFamily="18" charset="-128"/>
        <a:ea typeface="游明朝" panose="02020400000000000000" pitchFamily="18" charset="-128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游明朝" panose="02020400000000000000" pitchFamily="18" charset="-128"/>
        <a:ea typeface="游明朝" panose="02020400000000000000" pitchFamily="18" charset="-128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游明朝" panose="02020400000000000000" pitchFamily="18" charset="-128"/>
        <a:ea typeface="游明朝" panose="02020400000000000000" pitchFamily="18" charset="-128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游明朝" panose="02020400000000000000" pitchFamily="18" charset="-128"/>
        <a:ea typeface="游明朝" panose="02020400000000000000" pitchFamily="18" charset="-128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游明朝" panose="02020400000000000000" pitchFamily="18" charset="-128"/>
        <a:ea typeface="游明朝" panose="02020400000000000000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9939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582224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記録作り</a:t>
            </a:r>
            <a:endParaRPr lang="en-US" altLang="ja-JP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lang="ja-JP" altLang="en-US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　</a:t>
            </a:r>
            <a:endParaRPr lang="en-US" altLang="ja-JP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pPr defTabSz="905713">
              <a:defRPr/>
            </a:pPr>
            <a:r>
              <a:rPr lang="ja-JP" altLang="en-US" b="1" dirty="0"/>
              <a:t>　</a:t>
            </a:r>
            <a:r>
              <a:rPr lang="ja-JP" altLang="en-US" dirty="0">
                <a:latin typeface="+mn-ea"/>
              </a:rPr>
              <a:t>自分自身の振り返りや家族の共有を実施してみましょう。</a:t>
            </a:r>
            <a:r>
              <a:rPr lang="ja-JP" altLang="en-US" dirty="0"/>
              <a:t>時間・内容・感想を書き出していきましょう。</a:t>
            </a: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1918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200297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SST</a:t>
            </a:r>
            <a:r>
              <a:rPr lang="en-US" altLang="ja-JP" dirty="0"/>
              <a:t>(</a:t>
            </a:r>
            <a:r>
              <a:rPr lang="ja-JP" altLang="en-US" dirty="0"/>
              <a:t>ソーシャル　スキル　トレーニング</a:t>
            </a:r>
            <a:r>
              <a:rPr lang="en-US" altLang="ja-JP" dirty="0"/>
              <a:t>)</a:t>
            </a:r>
          </a:p>
          <a:p>
            <a:endParaRPr lang="en-US" altLang="ja-JP" dirty="0"/>
          </a:p>
          <a:p>
            <a:r>
              <a:rPr lang="ja-JP" altLang="en-US" dirty="0"/>
              <a:t>　対人関係がネット上ばかりになると実際に人に会うこと、話をすることがスムーズにできなくなったり、その場にあった対応ができなくなったりします。状況や相手に合わせた対応の練習をします。</a:t>
            </a:r>
            <a:endParaRPr lang="en-US" altLang="ja-JP" dirty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0344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77713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4894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43823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7368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54132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2878629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ゲーム依存が原因</a:t>
            </a:r>
            <a:endParaRPr lang="en-US" altLang="ja-JP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endParaRPr lang="en-US" altLang="ja-JP" dirty="0"/>
          </a:p>
          <a:p>
            <a:r>
              <a:rPr lang="ja-JP" altLang="en-US" dirty="0"/>
              <a:t>　</a:t>
            </a:r>
            <a:r>
              <a:rPr lang="ja-JP" altLang="en-US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朝起きられない</a:t>
            </a:r>
            <a:r>
              <a:rPr lang="ja-JP" altLang="en-US" dirty="0"/>
              <a:t>が</a:t>
            </a:r>
            <a:r>
              <a:rPr lang="en-US" altLang="ja-JP" dirty="0"/>
              <a:t>1</a:t>
            </a:r>
            <a:r>
              <a:rPr lang="ja-JP" altLang="en-US" dirty="0"/>
              <a:t>番、</a:t>
            </a:r>
            <a:r>
              <a:rPr lang="ja-JP" altLang="en-US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昼夜逆転</a:t>
            </a:r>
            <a:r>
              <a:rPr lang="ja-JP" altLang="en-US" dirty="0"/>
              <a:t>が</a:t>
            </a:r>
            <a:r>
              <a:rPr lang="en-US" altLang="ja-JP" dirty="0"/>
              <a:t>2</a:t>
            </a:r>
            <a:r>
              <a:rPr lang="ja-JP" altLang="en-US" dirty="0"/>
              <a:t>番と睡眠に関することが多く、ほかの問題は睡眠不足から派生する</a:t>
            </a:r>
            <a:r>
              <a:rPr lang="ja-JP" altLang="en-US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欠席</a:t>
            </a:r>
            <a:r>
              <a:rPr lang="ja-JP" altLang="en-US" dirty="0"/>
              <a:t>や</a:t>
            </a:r>
            <a:r>
              <a:rPr lang="ja-JP" altLang="en-US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食欲低下</a:t>
            </a:r>
            <a:r>
              <a:rPr lang="ja-JP" altLang="en-US" dirty="0"/>
              <a:t>が見られました。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7914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81634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ネット依存患者の特徴</a:t>
            </a:r>
            <a:endParaRPr lang="en-US" altLang="ja-JP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endParaRPr lang="en-US" altLang="ja-JP" dirty="0"/>
          </a:p>
          <a:p>
            <a:r>
              <a:rPr lang="ja-JP" altLang="en-US" dirty="0"/>
              <a:t>　</a:t>
            </a:r>
            <a:r>
              <a:rPr lang="en-US" altLang="ja-JP" dirty="0"/>
              <a:t>66</a:t>
            </a:r>
            <a:r>
              <a:rPr lang="ja-JP" altLang="en-US" dirty="0"/>
              <a:t>パーセントが</a:t>
            </a:r>
            <a:r>
              <a:rPr lang="ja-JP" altLang="en-US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小中高生</a:t>
            </a:r>
            <a:r>
              <a:rPr lang="ja-JP" altLang="en-US" dirty="0"/>
              <a:t>・男女比は圧倒的に</a:t>
            </a:r>
            <a:r>
              <a:rPr lang="ja-JP" altLang="en-US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男性</a:t>
            </a:r>
            <a:r>
              <a:rPr lang="ja-JP" altLang="en-US" dirty="0"/>
              <a:t>が</a:t>
            </a:r>
            <a:r>
              <a:rPr lang="en-US" altLang="ja-JP" dirty="0"/>
              <a:t>9</a:t>
            </a:r>
            <a:r>
              <a:rPr lang="ja-JP" altLang="en-US" dirty="0"/>
              <a:t>割でオンラインゲームです。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31645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9959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CFB0F7-3D68-4456-9D7B-C50AD85303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477" y="1237197"/>
            <a:ext cx="8018860" cy="2631887"/>
          </a:xfrm>
        </p:spPr>
        <p:txBody>
          <a:bodyPr anchor="b"/>
          <a:lstStyle>
            <a:lvl1pPr algn="ctr">
              <a:defRPr sz="526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EEB10B0-967D-438F-9C91-66707A8707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105"/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1A2B5F-298E-433A-8071-CE90FEFEC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12/1/2020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A9FB90-3961-4970-8410-17C6E5FD6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B142D2-659B-4158-A460-232C01EE7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280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E02A80-2B48-4FE3-A999-383771747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4996255-FD46-4202-B30A-8C1E249780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C0C319-AD02-4A71-863D-F0725FD3E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12/1/2020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5AA03C-3EAC-42BE-A75B-02C768FC6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CDC-FAE7-47C4-8525-9BC5D5980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26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BDAC259-DFA7-415F-A717-98C8CF4851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A20DD83-B3D7-4022-BAE7-603B135377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35062" y="402483"/>
            <a:ext cx="6782619" cy="64064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2200E8-710D-46A7-820A-1FD641D24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12/1/2020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81226B-A921-4FF4-8AA0-325DF8F17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7DEE5D-4F56-4842-B19E-0E96501B8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688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159CD1-48E4-48B7-BD93-558ACDFAE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11BE61-3C52-482E-AAAA-35D47E4F0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31FC50-7CD7-4D7F-A84F-BC89EC72B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85133F-FB90-4CFF-A1C6-8F54480FA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C6202E-AA33-4CEB-90EB-F6B4FE368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950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A66DF0-28B7-40CF-95BD-A8BAC99AD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 anchor="b"/>
          <a:lstStyle>
            <a:lvl1pPr>
              <a:defRPr sz="526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2A37DE8-D9AE-46EF-96D9-AF417C6A1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1pPr>
            <a:lvl2pPr marL="40096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0950CA-162B-4327-B6EA-935EB7D49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12/1/2020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9442E9-8B53-46D1-BC5D-53CDE8F11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91B411-E898-4268-82CA-8868067E5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039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21BAB1-01B2-43E8-B41D-F7FCD7799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24F55D-9796-4C44-9428-2F23956098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C95CC17-8E22-44C7-AA39-5B95FEF122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79B8AF9-4399-456E-830B-5CF0E6149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305B321-CDF9-4AE3-9FBF-CCC1A96AF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06102A4-21E0-498B-81C5-BDC44C813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688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4552F6-45A2-4A0B-A236-FE5E1FF6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5" y="402483"/>
            <a:ext cx="9221689" cy="146118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BD58FDC-B3E9-426A-9EA3-7A00672D0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455" y="1853171"/>
            <a:ext cx="4523138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BC9CADC-3288-49FA-A485-833E23C56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6455" y="2761381"/>
            <a:ext cx="4523138" cy="406157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DFE926D-C3FB-4BA4-984D-82B13F75FD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2730" y="1853171"/>
            <a:ext cx="4545413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6877D70-E554-4157-8D74-2E00F57569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2730" y="2761381"/>
            <a:ext cx="4545413" cy="406157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4B7066A-CBAC-4BD5-BE33-1077FF8FF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12/1/2020</a:t>
            </a:fld>
            <a:endParaRPr 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DC6642D-5D42-4296-B65D-3EB085ADB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B5F3078-9643-45B0-BA24-B97F0C264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553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CD6EAD-F030-44D4-B489-E313F3BB2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ABEB5BA-D97B-45A6-B51C-17C1D5C23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12/1/2020</a:t>
            </a:fld>
            <a:endParaRPr 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931357-54ED-40B2-9BE3-6BD87905F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3C6137A-2D37-4073-874C-FEC302D21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398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5AEE06D-A281-48F7-8346-E2B2F059A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12/1/2020</a:t>
            </a:fld>
            <a:endParaRPr 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6295EDB-4E12-453D-9C4D-BAC723A6E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E36D5B5-831A-43CC-BB68-BCF9B95F1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758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3228E6-62D3-4853-BE9B-C2FE96CBD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36C577-6D52-4CCC-BA3A-2DF52FB26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5413" y="1088454"/>
            <a:ext cx="5412730" cy="5372269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766B85C-01EB-4848-BBE4-E2DE8CEF7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EB632C4-0E4D-47C3-80CD-7598EC297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12/1/2020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D9658EC-06D0-45B0-A518-85CD2EDEC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250E88D-793E-4F1E-A7EF-1AF2A5F99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109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8CE553-3E30-4D38-AB99-8C7EE46C8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5F5AFEC-D1F8-475A-B280-50112D2E26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45413" y="1088454"/>
            <a:ext cx="5412730" cy="5372269"/>
          </a:xfrm>
        </p:spPr>
        <p:txBody>
          <a:bodyPr/>
          <a:lstStyle>
            <a:lvl1pPr marL="0" indent="0">
              <a:buNone/>
              <a:defRPr sz="2806"/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4622F82-BB7F-4126-BF75-5FAA902042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EA86D31-A72A-4F48-BD5A-39E4EAE59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12/1/2020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53B8EE8-8CF1-4F9C-8543-856DC4F91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BD8FA4F-8E37-4D4A-9996-B578EB4E5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38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3309ED0-A2EF-4DFF-8263-CE452EE36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62" y="402483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AE9373E-8A4E-4275-B28C-EA7EFFF01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3ED898-D407-487C-B545-F542D3A180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062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12/1/2020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1447EE-8783-46B0-AFFD-B7C22E80B2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1663" y="7006699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09640F-FE53-4354-8A53-FFE30E9C09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1093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065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l" defTabSz="801929" rtl="0" eaLnBrk="1" latinLnBrk="0" hangingPunct="1">
        <a:lnSpc>
          <a:spcPct val="90000"/>
        </a:lnSpc>
        <a:spcBef>
          <a:spcPct val="0"/>
        </a:spcBef>
        <a:buNone/>
        <a:defRPr kumimoji="1"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482" indent="-200482" algn="l" defTabSz="801929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kumimoji="1"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44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411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375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40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04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>
            <a:extLst>
              <a:ext uri="{FF2B5EF4-FFF2-40B4-BE49-F238E27FC236}">
                <a16:creationId xmlns:a16="http://schemas.microsoft.com/office/drawing/2014/main" id="{0A3B7AF2-6EC2-43EC-92E6-4ACF27AB36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8077" y="2451022"/>
            <a:ext cx="7768148" cy="1753383"/>
          </a:xfrm>
        </p:spPr>
        <p:txBody>
          <a:bodyPr anchor="b">
            <a:noAutofit/>
          </a:bodyPr>
          <a:lstStyle/>
          <a:p>
            <a:pPr algn="l"/>
            <a:r>
              <a:rPr lang="ja-JP" altLang="en-US" sz="5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要注意！！</a:t>
            </a:r>
            <a:br>
              <a:rPr lang="en-US" altLang="ja-JP" sz="5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5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ネット依存・ゲーム依存</a:t>
            </a:r>
            <a:endParaRPr kumimoji="1" lang="ja-JP" altLang="en-US" sz="5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1" name="図 10" descr="黒い背景と白い文字のロゴ&#10;&#10;自動的に生成された説明">
            <a:extLst>
              <a:ext uri="{FF2B5EF4-FFF2-40B4-BE49-F238E27FC236}">
                <a16:creationId xmlns:a16="http://schemas.microsoft.com/office/drawing/2014/main" id="{CEA0F6B2-3EE9-4F02-90C6-F97A78B4415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952" t="22096" r="7709" b="25978"/>
          <a:stretch/>
        </p:blipFill>
        <p:spPr>
          <a:xfrm>
            <a:off x="9388552" y="409305"/>
            <a:ext cx="788765" cy="838728"/>
          </a:xfrm>
          <a:prstGeom prst="rect">
            <a:avLst/>
          </a:prstGeom>
        </p:spPr>
      </p:pic>
      <p:sp>
        <p:nvSpPr>
          <p:cNvPr id="12" name="字幕 2">
            <a:extLst>
              <a:ext uri="{FF2B5EF4-FFF2-40B4-BE49-F238E27FC236}">
                <a16:creationId xmlns:a16="http://schemas.microsoft.com/office/drawing/2014/main" id="{20765BC1-87BE-4000-A56B-FCA7FF311654}"/>
              </a:ext>
            </a:extLst>
          </p:cNvPr>
          <p:cNvSpPr txBox="1">
            <a:spLocks/>
          </p:cNvSpPr>
          <p:nvPr/>
        </p:nvSpPr>
        <p:spPr>
          <a:xfrm>
            <a:off x="4242130" y="409304"/>
            <a:ext cx="2707714" cy="415747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wrap="square" lIns="36000" tIns="36000" rIns="36000" bIns="36000" rtlCol="0" anchor="ctr" anchorCtr="1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中学校・高等学校版</a:t>
            </a:r>
            <a:endParaRPr lang="en-US" altLang="ja-JP" sz="1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A7E1BE68-6B83-4C2F-A308-F4213985BE3D}"/>
              </a:ext>
            </a:extLst>
          </p:cNvPr>
          <p:cNvSpPr txBox="1">
            <a:spLocks/>
          </p:cNvSpPr>
          <p:nvPr/>
        </p:nvSpPr>
        <p:spPr>
          <a:xfrm>
            <a:off x="988077" y="3317719"/>
            <a:ext cx="7768148" cy="81116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61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4400" b="1" dirty="0">
              <a:solidFill>
                <a:schemeClr val="tx1">
                  <a:lumMod val="50000"/>
                  <a:lumOff val="50000"/>
                </a:schemeClr>
              </a:solidFill>
              <a:latin typeface="AR P丸ゴシック体M04" panose="020F0600000000000000" pitchFamily="50" charset="-128"/>
              <a:ea typeface="AR P丸ゴシック体M04" panose="020F0600000000000000" pitchFamily="50" charset="-128"/>
            </a:endParaRP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8955669D-390B-4B32-A9DB-1629F9DF6E19}"/>
              </a:ext>
            </a:extLst>
          </p:cNvPr>
          <p:cNvSpPr txBox="1">
            <a:spLocks/>
          </p:cNvSpPr>
          <p:nvPr/>
        </p:nvSpPr>
        <p:spPr>
          <a:xfrm>
            <a:off x="345140" y="368741"/>
            <a:ext cx="3724584" cy="4544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61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>
                <a:latin typeface="HGS明朝E" panose="02020900000000000000" pitchFamily="18" charset="-128"/>
                <a:ea typeface="HGS明朝E" panose="02020900000000000000" pitchFamily="18" charset="-128"/>
              </a:rPr>
              <a:t>ネット依存、ゲーム依存</a:t>
            </a:r>
          </a:p>
        </p:txBody>
      </p:sp>
      <p:sp>
        <p:nvSpPr>
          <p:cNvPr id="19" name="字幕 2">
            <a:extLst>
              <a:ext uri="{FF2B5EF4-FFF2-40B4-BE49-F238E27FC236}">
                <a16:creationId xmlns:a16="http://schemas.microsoft.com/office/drawing/2014/main" id="{EF96A6DA-B1FC-4188-974F-EDBE540EF1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81962" y="6633402"/>
            <a:ext cx="3095356" cy="335986"/>
          </a:xfrm>
        </p:spPr>
        <p:txBody>
          <a:bodyPr anchor="t">
            <a:noAutofit/>
          </a:bodyPr>
          <a:lstStyle/>
          <a:p>
            <a:pPr algn="l"/>
            <a:r>
              <a:rPr lang="ja-JP" altLang="en-US" sz="22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（公社）東京都医師会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D747C1C6-8EBB-4F77-833E-218A8930DAD9}"/>
              </a:ext>
            </a:extLst>
          </p:cNvPr>
          <p:cNvSpPr txBox="1">
            <a:spLocks/>
          </p:cNvSpPr>
          <p:nvPr/>
        </p:nvSpPr>
        <p:spPr>
          <a:xfrm>
            <a:off x="987481" y="1117996"/>
            <a:ext cx="8401071" cy="10013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61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5400" dirty="0">
                <a:solidFill>
                  <a:srgbClr val="0070C0"/>
                </a:solidFill>
                <a:latin typeface="HGP平成明朝体W9" panose="02020A00000000000000" pitchFamily="18" charset="-128"/>
                <a:ea typeface="HGP平成明朝体W9" panose="02020A00000000000000" pitchFamily="18" charset="-128"/>
              </a:rPr>
              <a:t>補助スライド</a:t>
            </a:r>
            <a:r>
              <a:rPr lang="ja-JP" altLang="en-US" sz="32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（任意でご使用下さい）</a:t>
            </a:r>
            <a:endParaRPr lang="ja-JP" altLang="en-US" sz="2800" dirty="0">
              <a:solidFill>
                <a:srgbClr val="0070C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4006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FC5F81-BBAE-4DFE-92FF-FEA1F8C97225}"/>
              </a:ext>
            </a:extLst>
          </p:cNvPr>
          <p:cNvGrpSpPr/>
          <p:nvPr/>
        </p:nvGrpSpPr>
        <p:grpSpPr>
          <a:xfrm>
            <a:off x="683170" y="525517"/>
            <a:ext cx="427497" cy="415776"/>
            <a:chOff x="683170" y="525517"/>
            <a:chExt cx="427497" cy="415776"/>
          </a:xfrm>
        </p:grpSpPr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576EDF0B-6E68-4307-B944-9A29E17A8E83}"/>
                </a:ext>
              </a:extLst>
            </p:cNvPr>
            <p:cNvSpPr/>
            <p:nvPr/>
          </p:nvSpPr>
          <p:spPr>
            <a:xfrm>
              <a:off x="683170" y="525517"/>
              <a:ext cx="189187" cy="189186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47A6B6B7-22E2-4F68-B574-F6350074E853}"/>
                </a:ext>
              </a:extLst>
            </p:cNvPr>
            <p:cNvSpPr/>
            <p:nvPr/>
          </p:nvSpPr>
          <p:spPr>
            <a:xfrm>
              <a:off x="921480" y="52551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AC43A2A7-C16A-4EAF-B28C-9C8640D6B008}"/>
                </a:ext>
              </a:extLst>
            </p:cNvPr>
            <p:cNvSpPr/>
            <p:nvPr/>
          </p:nvSpPr>
          <p:spPr>
            <a:xfrm>
              <a:off x="921480" y="75210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四角形: 角を丸くする 9">
              <a:extLst>
                <a:ext uri="{FF2B5EF4-FFF2-40B4-BE49-F238E27FC236}">
                  <a16:creationId xmlns:a16="http://schemas.microsoft.com/office/drawing/2014/main" id="{2233DFE2-CEF1-4C51-97D7-E9F2DE88FF36}"/>
                </a:ext>
              </a:extLst>
            </p:cNvPr>
            <p:cNvSpPr/>
            <p:nvPr/>
          </p:nvSpPr>
          <p:spPr>
            <a:xfrm>
              <a:off x="683170" y="75210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タイトル 1">
            <a:extLst>
              <a:ext uri="{FF2B5EF4-FFF2-40B4-BE49-F238E27FC236}">
                <a16:creationId xmlns:a16="http://schemas.microsoft.com/office/drawing/2014/main" id="{5CEE1163-18EB-463E-851B-5A6086494E2C}"/>
              </a:ext>
            </a:extLst>
          </p:cNvPr>
          <p:cNvSpPr txBox="1">
            <a:spLocks/>
          </p:cNvSpPr>
          <p:nvPr/>
        </p:nvSpPr>
        <p:spPr>
          <a:xfrm>
            <a:off x="1159790" y="443365"/>
            <a:ext cx="9071610" cy="61748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503972" rtl="0" eaLnBrk="1" latinLnBrk="0" hangingPunct="1">
              <a:spcBef>
                <a:spcPct val="0"/>
              </a:spcBef>
              <a:buNone/>
              <a:defRPr kumimoji="1" sz="4409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lang="ja-JP" altLang="en-US" sz="3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ネット依存の治療➊　</a:t>
            </a:r>
          </a:p>
        </p:txBody>
      </p:sp>
      <p:sp>
        <p:nvSpPr>
          <p:cNvPr id="18" name="コンテンツ プレースホルダー 2">
            <a:extLst>
              <a:ext uri="{FF2B5EF4-FFF2-40B4-BE49-F238E27FC236}">
                <a16:creationId xmlns:a16="http://schemas.microsoft.com/office/drawing/2014/main" id="{A81311FF-A798-44CB-8D66-18A9FADDD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170" y="2346300"/>
            <a:ext cx="9601196" cy="3226242"/>
          </a:xfrm>
        </p:spPr>
        <p:txBody>
          <a:bodyPr>
            <a:normAutofit/>
          </a:bodyPr>
          <a:lstStyle/>
          <a:p>
            <a:pPr marL="450000" indent="-4500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FFC000"/>
              </a:buClr>
              <a:buSzPct val="80000"/>
              <a:buFont typeface="Wingdings" panose="05000000000000000000" pitchFamily="2" charset="2"/>
              <a:buChar char="l"/>
            </a:pPr>
            <a:r>
              <a:rPr kumimoji="1" lang="ja-JP" altLang="en-US" sz="3800" dirty="0">
                <a:latin typeface="+mn-ea"/>
              </a:rPr>
              <a:t>ネット</a:t>
            </a:r>
            <a:r>
              <a:rPr lang="ja-JP" altLang="en-US" sz="3800" dirty="0">
                <a:latin typeface="+mn-ea"/>
              </a:rPr>
              <a:t>をする</a:t>
            </a:r>
            <a:r>
              <a:rPr kumimoji="1" lang="ja-JP" altLang="en-US" sz="3800" b="1" dirty="0">
                <a:latin typeface="+mn-ea"/>
              </a:rPr>
              <a:t>時間</a:t>
            </a:r>
            <a:r>
              <a:rPr lang="ja-JP" altLang="en-US" sz="3800" b="1" dirty="0">
                <a:latin typeface="+mn-ea"/>
              </a:rPr>
              <a:t>の前</a:t>
            </a:r>
            <a:r>
              <a:rPr lang="ja-JP" altLang="en-US" sz="3800" dirty="0">
                <a:latin typeface="+mn-ea"/>
              </a:rPr>
              <a:t>は、</a:t>
            </a:r>
            <a:br>
              <a:rPr lang="en-US" altLang="ja-JP" sz="3800" dirty="0">
                <a:latin typeface="+mn-ea"/>
              </a:rPr>
            </a:br>
            <a:r>
              <a:rPr kumimoji="1" lang="ja-JP" altLang="en-US" sz="3800" dirty="0">
                <a:latin typeface="+mn-ea"/>
              </a:rPr>
              <a:t>何をしていたかを書き出す</a:t>
            </a:r>
            <a:endParaRPr kumimoji="1" lang="en-US" altLang="ja-JP" sz="3800" dirty="0">
              <a:latin typeface="+mn-ea"/>
            </a:endParaRPr>
          </a:p>
          <a:p>
            <a:pPr marL="450000" indent="-4500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FFC000"/>
              </a:buClr>
              <a:buSzPct val="80000"/>
              <a:buFont typeface="Wingdings" panose="05000000000000000000" pitchFamily="2" charset="2"/>
              <a:buChar char="l"/>
            </a:pPr>
            <a:r>
              <a:rPr lang="ja-JP" altLang="en-US" sz="3800" dirty="0">
                <a:latin typeface="+mn-ea"/>
              </a:rPr>
              <a:t>ネット依存になった</a:t>
            </a:r>
            <a:r>
              <a:rPr lang="ja-JP" altLang="en-US" sz="3800" b="1" dirty="0">
                <a:latin typeface="+mn-ea"/>
              </a:rPr>
              <a:t>きっかけ</a:t>
            </a:r>
            <a:r>
              <a:rPr lang="ja-JP" altLang="en-US" sz="3800" dirty="0">
                <a:latin typeface="+mn-ea"/>
              </a:rPr>
              <a:t>を探す</a:t>
            </a:r>
            <a:endParaRPr kumimoji="1" lang="en-US" altLang="ja-JP" sz="3800" dirty="0">
              <a:latin typeface="+mn-ea"/>
            </a:endParaRPr>
          </a:p>
          <a:p>
            <a:pPr marL="450000" indent="-4500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FFC000"/>
              </a:buClr>
              <a:buSzPct val="80000"/>
              <a:buFont typeface="Wingdings" panose="05000000000000000000" pitchFamily="2" charset="2"/>
              <a:buChar char="l"/>
            </a:pPr>
            <a:r>
              <a:rPr lang="ja-JP" altLang="en-US" sz="3800" dirty="0">
                <a:latin typeface="+mn-ea"/>
              </a:rPr>
              <a:t>ネットの使用時間も含んだ</a:t>
            </a:r>
            <a:r>
              <a:rPr lang="ja-JP" altLang="en-US" sz="3800" b="1" dirty="0">
                <a:latin typeface="+mn-ea"/>
              </a:rPr>
              <a:t>記録表作り</a:t>
            </a:r>
            <a:endParaRPr lang="en-US" altLang="ja-JP" sz="3800" b="1" dirty="0">
              <a:latin typeface="+mn-ea"/>
            </a:endParaRPr>
          </a:p>
        </p:txBody>
      </p:sp>
      <p:pic>
        <p:nvPicPr>
          <p:cNvPr id="19" name="グラフィックス 18" descr="新聞">
            <a:extLst>
              <a:ext uri="{FF2B5EF4-FFF2-40B4-BE49-F238E27FC236}">
                <a16:creationId xmlns:a16="http://schemas.microsoft.com/office/drawing/2014/main" id="{CD8DA0A7-FADE-4C5D-85F9-C14E3361E5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98612" y="5189786"/>
            <a:ext cx="2156558" cy="2156558"/>
          </a:xfrm>
          <a:prstGeom prst="rect">
            <a:avLst/>
          </a:prstGeom>
          <a:ln w="57150" cmpd="thickThin">
            <a:noFill/>
            <a:miter lim="800000"/>
          </a:ln>
        </p:spPr>
      </p:pic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52408F4-D898-435B-9852-45316B052FC4}"/>
              </a:ext>
            </a:extLst>
          </p:cNvPr>
          <p:cNvSpPr txBox="1"/>
          <p:nvPr/>
        </p:nvSpPr>
        <p:spPr>
          <a:xfrm>
            <a:off x="683170" y="1291610"/>
            <a:ext cx="9072000" cy="8374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>
              <a:spcAft>
                <a:spcPts val="2000"/>
              </a:spcAft>
              <a:buClr>
                <a:srgbClr val="FFC000"/>
              </a:buClr>
            </a:pPr>
            <a:r>
              <a:rPr lang="ja-JP" altLang="en-US" sz="4000" b="1" dirty="0">
                <a:latin typeface="+mn-ea"/>
              </a:rPr>
              <a:t>記録作り</a:t>
            </a:r>
            <a:endParaRPr lang="en-US" altLang="ja-JP" sz="40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64405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7545100-8849-4486-AA9B-733905A07A4F}"/>
              </a:ext>
            </a:extLst>
          </p:cNvPr>
          <p:cNvGrpSpPr/>
          <p:nvPr/>
        </p:nvGrpSpPr>
        <p:grpSpPr>
          <a:xfrm>
            <a:off x="683170" y="525517"/>
            <a:ext cx="427497" cy="415776"/>
            <a:chOff x="683170" y="525517"/>
            <a:chExt cx="427497" cy="415776"/>
          </a:xfrm>
        </p:grpSpPr>
        <p:sp>
          <p:nvSpPr>
            <p:cNvPr id="6" name="四角形: 角を丸くする 5">
              <a:extLst>
                <a:ext uri="{FF2B5EF4-FFF2-40B4-BE49-F238E27FC236}">
                  <a16:creationId xmlns:a16="http://schemas.microsoft.com/office/drawing/2014/main" id="{0D4E12D2-2AF7-4DAD-819B-A2C81E80364F}"/>
                </a:ext>
              </a:extLst>
            </p:cNvPr>
            <p:cNvSpPr/>
            <p:nvPr/>
          </p:nvSpPr>
          <p:spPr>
            <a:xfrm>
              <a:off x="683170" y="525517"/>
              <a:ext cx="189187" cy="189186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4C5617E4-1E4C-4BC1-A0C5-52BB3F78B819}"/>
                </a:ext>
              </a:extLst>
            </p:cNvPr>
            <p:cNvSpPr/>
            <p:nvPr/>
          </p:nvSpPr>
          <p:spPr>
            <a:xfrm>
              <a:off x="921480" y="52551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89BC8215-5BF3-4FA9-9BD7-2408F70C0995}"/>
                </a:ext>
              </a:extLst>
            </p:cNvPr>
            <p:cNvSpPr/>
            <p:nvPr/>
          </p:nvSpPr>
          <p:spPr>
            <a:xfrm>
              <a:off x="921480" y="75210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5EF44AD8-72C1-41AC-9E7A-6CB83A4D6295}"/>
                </a:ext>
              </a:extLst>
            </p:cNvPr>
            <p:cNvSpPr/>
            <p:nvPr/>
          </p:nvSpPr>
          <p:spPr>
            <a:xfrm>
              <a:off x="683170" y="75210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タイトル 1">
            <a:extLst>
              <a:ext uri="{FF2B5EF4-FFF2-40B4-BE49-F238E27FC236}">
                <a16:creationId xmlns:a16="http://schemas.microsoft.com/office/drawing/2014/main" id="{0309763C-77E9-40DC-808A-82298631DA50}"/>
              </a:ext>
            </a:extLst>
          </p:cNvPr>
          <p:cNvSpPr txBox="1">
            <a:spLocks/>
          </p:cNvSpPr>
          <p:nvPr/>
        </p:nvSpPr>
        <p:spPr>
          <a:xfrm>
            <a:off x="1159790" y="443365"/>
            <a:ext cx="9071610" cy="61748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503972" rtl="0" eaLnBrk="1" latinLnBrk="0" hangingPunct="1">
              <a:spcBef>
                <a:spcPct val="0"/>
              </a:spcBef>
              <a:buNone/>
              <a:defRPr kumimoji="1" sz="4409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lang="ja-JP" altLang="en-US" sz="3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ネット依存の治療➋</a:t>
            </a:r>
          </a:p>
        </p:txBody>
      </p:sp>
      <p:graphicFrame>
        <p:nvGraphicFramePr>
          <p:cNvPr id="21" name="コンテンツ プレースホルダー 3">
            <a:extLst>
              <a:ext uri="{FF2B5EF4-FFF2-40B4-BE49-F238E27FC236}">
                <a16:creationId xmlns:a16="http://schemas.microsoft.com/office/drawing/2014/main" id="{0744E433-0E77-4654-914D-2E3D27C6DE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2347654"/>
              </p:ext>
            </p:extLst>
          </p:nvPr>
        </p:nvGraphicFramePr>
        <p:xfrm>
          <a:off x="683170" y="1168234"/>
          <a:ext cx="9426505" cy="570258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63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3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28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4424">
                <a:tc gridSpan="3">
                  <a:txBody>
                    <a:bodyPr/>
                    <a:lstStyle/>
                    <a:p>
                      <a:pPr marL="72000" algn="l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800" u="none" strike="noStrike" dirty="0">
                          <a:effectLst/>
                        </a:rPr>
                        <a:t>10</a:t>
                      </a:r>
                      <a:r>
                        <a:rPr lang="ja-JP" altLang="en-US" sz="1800" u="none" strike="noStrike" dirty="0">
                          <a:effectLst/>
                        </a:rPr>
                        <a:t>月○日（曜日）　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883" marR="5883" marT="588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883" marR="5883" marT="588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424">
                <a:tc>
                  <a:txBody>
                    <a:bodyPr/>
                    <a:lstStyle/>
                    <a:p>
                      <a:pPr marL="72000" algn="l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b="0" u="none" strike="noStrike" dirty="0">
                          <a:effectLst/>
                          <a:latin typeface="+mn-ea"/>
                          <a:ea typeface="+mn-ea"/>
                        </a:rPr>
                        <a:t>24:00</a:t>
                      </a:r>
                      <a:r>
                        <a:rPr lang="ja-JP" altLang="en-US" sz="1600" b="0" u="none" strike="noStrike" dirty="0">
                          <a:effectLst/>
                          <a:latin typeface="+mn-ea"/>
                          <a:ea typeface="+mn-ea"/>
                        </a:rPr>
                        <a:t>　　　　　　　　　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u="none" strike="noStrike" dirty="0">
                          <a:effectLst/>
                        </a:rPr>
                        <a:t>就寝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800" u="none" strike="noStrike" dirty="0">
                          <a:effectLst/>
                        </a:rPr>
                        <a:t>ゲーム・</a:t>
                      </a:r>
                      <a:r>
                        <a:rPr lang="en-US" altLang="ja-JP" sz="1800" u="none" strike="noStrike" dirty="0">
                          <a:effectLst/>
                        </a:rPr>
                        <a:t>SNS</a:t>
                      </a:r>
                      <a:r>
                        <a:rPr lang="ja-JP" altLang="en-US" sz="1800" u="none" strike="noStrike" dirty="0">
                          <a:effectLst/>
                        </a:rPr>
                        <a:t>をして寝るのが遅くなってしまった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8978">
                <a:tc>
                  <a:txBody>
                    <a:bodyPr/>
                    <a:lstStyle/>
                    <a:p>
                      <a:pPr marL="72000" algn="l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b="0" u="none" strike="noStrike" dirty="0">
                          <a:effectLst/>
                          <a:latin typeface="+mn-ea"/>
                          <a:ea typeface="+mn-ea"/>
                        </a:rPr>
                        <a:t>11:30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u="none" strike="noStrike" dirty="0">
                          <a:effectLst/>
                        </a:rPr>
                        <a:t>起床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800" u="none" strike="noStrike" dirty="0">
                          <a:effectLst/>
                        </a:rPr>
                        <a:t>9</a:t>
                      </a:r>
                      <a:r>
                        <a:rPr lang="ja-JP" altLang="en-US" sz="1800" u="none" strike="noStrike" dirty="0">
                          <a:effectLst/>
                        </a:rPr>
                        <a:t>時には起きるつもりが、なかなか起きれなかった。</a:t>
                      </a:r>
                      <a:br>
                        <a:rPr lang="en-US" altLang="ja-JP" sz="1800" u="none" strike="noStrike" dirty="0">
                          <a:effectLst/>
                        </a:rPr>
                      </a:br>
                      <a:r>
                        <a:rPr lang="ja-JP" altLang="en-US" sz="1800" u="none" strike="noStrike" dirty="0">
                          <a:effectLst/>
                        </a:rPr>
                        <a:t>起きても頭が、ぼーっとしている。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424">
                <a:tc>
                  <a:txBody>
                    <a:bodyPr/>
                    <a:lstStyle/>
                    <a:p>
                      <a:pPr marL="72000" algn="l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b="0" u="none" strike="noStrike" dirty="0">
                          <a:effectLst/>
                          <a:latin typeface="+mn-ea"/>
                          <a:ea typeface="+mn-ea"/>
                        </a:rPr>
                        <a:t>13:00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u="none" strike="noStrike" dirty="0">
                          <a:effectLst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800" u="none" strike="noStrike" dirty="0">
                          <a:effectLst/>
                        </a:rPr>
                        <a:t>起きて何となく携帯を見はじめ気づいたらお昼になっていた。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8978">
                <a:tc>
                  <a:txBody>
                    <a:bodyPr/>
                    <a:lstStyle/>
                    <a:p>
                      <a:pPr marL="72000" algn="l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b="0" u="none" strike="noStrike" dirty="0">
                          <a:effectLst/>
                          <a:latin typeface="+mn-ea"/>
                          <a:ea typeface="+mn-ea"/>
                        </a:rPr>
                        <a:t>13:30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u="none" strike="noStrike" dirty="0">
                          <a:effectLst/>
                        </a:rPr>
                        <a:t>お昼ごはん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800" u="none" strike="noStrike" dirty="0">
                          <a:effectLst/>
                        </a:rPr>
                        <a:t>あまりお腹はすいていないが、</a:t>
                      </a:r>
                      <a:br>
                        <a:rPr lang="en-US" altLang="ja-JP" sz="1800" u="none" strike="noStrike" dirty="0">
                          <a:effectLst/>
                        </a:rPr>
                      </a:br>
                      <a:r>
                        <a:rPr lang="en-US" altLang="ja-JP" sz="1800" u="none" strike="noStrike" dirty="0">
                          <a:effectLst/>
                        </a:rPr>
                        <a:t>SNS</a:t>
                      </a:r>
                      <a:r>
                        <a:rPr lang="ja-JP" altLang="en-US" sz="1800" u="none" strike="noStrike" dirty="0">
                          <a:effectLst/>
                        </a:rPr>
                        <a:t>を見ながらカップ麺を食べる。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8978">
                <a:tc>
                  <a:txBody>
                    <a:bodyPr/>
                    <a:lstStyle/>
                    <a:p>
                      <a:pPr marL="72000" algn="l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b="0" u="none" strike="noStrike" dirty="0">
                          <a:effectLst/>
                          <a:latin typeface="+mn-ea"/>
                          <a:ea typeface="+mn-ea"/>
                        </a:rPr>
                        <a:t>17:00</a:t>
                      </a:r>
                      <a:r>
                        <a:rPr lang="ja-JP" altLang="en-US" sz="1600" b="0" u="none" strike="noStrike" dirty="0">
                          <a:effectLst/>
                          <a:latin typeface="+mn-ea"/>
                          <a:ea typeface="+mn-ea"/>
                        </a:rPr>
                        <a:t>～</a:t>
                      </a:r>
                      <a:r>
                        <a:rPr lang="en-US" altLang="ja-JP" sz="1600" b="0" u="none" strike="noStrike" dirty="0">
                          <a:effectLst/>
                          <a:latin typeface="+mn-ea"/>
                          <a:ea typeface="+mn-ea"/>
                        </a:rPr>
                        <a:t>19:00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u="none" strike="noStrike" dirty="0">
                          <a:effectLst/>
                        </a:rPr>
                        <a:t>宿題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800" u="none" strike="noStrike" dirty="0">
                          <a:effectLst/>
                        </a:rPr>
                        <a:t>課題をしようとしたが、友達から</a:t>
                      </a:r>
                      <a:r>
                        <a:rPr lang="en-US" altLang="ja-JP" sz="1800" u="none" strike="noStrike" dirty="0">
                          <a:effectLst/>
                        </a:rPr>
                        <a:t>LINE</a:t>
                      </a:r>
                      <a:r>
                        <a:rPr lang="ja-JP" altLang="en-US" sz="1800" u="none" strike="noStrike" dirty="0">
                          <a:effectLst/>
                        </a:rPr>
                        <a:t>で電話が入り</a:t>
                      </a:r>
                      <a:br>
                        <a:rPr lang="en-US" altLang="ja-JP" sz="1800" u="none" strike="noStrike" dirty="0">
                          <a:effectLst/>
                        </a:rPr>
                      </a:br>
                      <a:r>
                        <a:rPr lang="ja-JP" altLang="en-US" sz="1800" u="none" strike="noStrike" dirty="0">
                          <a:effectLst/>
                        </a:rPr>
                        <a:t>全く進まず、時間だけかかった。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8978">
                <a:tc>
                  <a:txBody>
                    <a:bodyPr/>
                    <a:lstStyle/>
                    <a:p>
                      <a:pPr marL="72000" algn="l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b="0" u="none" strike="noStrike" dirty="0">
                          <a:effectLst/>
                          <a:latin typeface="+mn-ea"/>
                          <a:ea typeface="+mn-ea"/>
                        </a:rPr>
                        <a:t>19:30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u="none" strike="noStrike" dirty="0">
                          <a:effectLst/>
                        </a:rPr>
                        <a:t>夜ごはん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800" u="none" strike="noStrike" dirty="0">
                          <a:effectLst/>
                        </a:rPr>
                        <a:t>親が作ったものを適当にたべた。</a:t>
                      </a:r>
                      <a:br>
                        <a:rPr lang="en-US" altLang="ja-JP" sz="1800" u="none" strike="noStrike" dirty="0">
                          <a:effectLst/>
                        </a:rPr>
                      </a:br>
                      <a:r>
                        <a:rPr lang="en-US" altLang="ja-JP" sz="1800" u="none" strike="noStrike" dirty="0">
                          <a:effectLst/>
                        </a:rPr>
                        <a:t>LINE</a:t>
                      </a:r>
                      <a:r>
                        <a:rPr lang="ja-JP" altLang="en-US" sz="1800" u="none" strike="noStrike" dirty="0">
                          <a:effectLst/>
                        </a:rPr>
                        <a:t>の会話の中で出てきたゲームが気になった。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4424">
                <a:tc>
                  <a:txBody>
                    <a:bodyPr/>
                    <a:lstStyle/>
                    <a:p>
                      <a:pPr marL="72000" algn="l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b="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u="none" strike="noStrike" dirty="0">
                          <a:effectLst/>
                        </a:rPr>
                        <a:t>お風呂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800" u="none" strike="noStrike" dirty="0">
                          <a:effectLst/>
                        </a:rPr>
                        <a:t>　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68978">
                <a:tc>
                  <a:txBody>
                    <a:bodyPr/>
                    <a:lstStyle/>
                    <a:p>
                      <a:pPr marL="72000" algn="l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b="0" u="none" strike="noStrike" dirty="0">
                          <a:effectLst/>
                          <a:latin typeface="+mn-ea"/>
                          <a:ea typeface="+mn-ea"/>
                        </a:rPr>
                        <a:t>20:00</a:t>
                      </a:r>
                      <a:r>
                        <a:rPr lang="ja-JP" altLang="en-US" sz="1600" b="0" u="none" strike="noStrike" dirty="0">
                          <a:effectLst/>
                          <a:latin typeface="+mn-ea"/>
                          <a:ea typeface="+mn-ea"/>
                        </a:rPr>
                        <a:t>～</a:t>
                      </a:r>
                      <a:r>
                        <a:rPr lang="en-US" altLang="ja-JP" sz="1600" b="0" u="none" strike="noStrike" dirty="0">
                          <a:effectLst/>
                          <a:latin typeface="+mn-ea"/>
                          <a:ea typeface="+mn-ea"/>
                        </a:rPr>
                        <a:t>24:00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u="none" strike="noStrike" dirty="0">
                          <a:effectLst/>
                        </a:rPr>
                        <a:t>ゲーム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800" u="none" strike="noStrike" dirty="0">
                          <a:effectLst/>
                        </a:rPr>
                        <a:t>課金はしないようにしながらゲームをし、</a:t>
                      </a:r>
                      <a:br>
                        <a:rPr lang="en-US" altLang="ja-JP" sz="1800" u="none" strike="noStrike" dirty="0">
                          <a:effectLst/>
                        </a:rPr>
                      </a:br>
                      <a:r>
                        <a:rPr lang="ja-JP" altLang="en-US" sz="1800" u="none" strike="noStrike" dirty="0">
                          <a:effectLst/>
                        </a:rPr>
                        <a:t>また就寝時間が押してしまった。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7578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C455D71-1EF2-4F51-AC02-43B3F2DD049F}"/>
              </a:ext>
            </a:extLst>
          </p:cNvPr>
          <p:cNvGrpSpPr/>
          <p:nvPr/>
        </p:nvGrpSpPr>
        <p:grpSpPr>
          <a:xfrm>
            <a:off x="683170" y="525517"/>
            <a:ext cx="427497" cy="415776"/>
            <a:chOff x="683170" y="525517"/>
            <a:chExt cx="427497" cy="415776"/>
          </a:xfrm>
        </p:grpSpPr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CA1D17DD-032F-491A-8091-188A0255915D}"/>
                </a:ext>
              </a:extLst>
            </p:cNvPr>
            <p:cNvSpPr/>
            <p:nvPr/>
          </p:nvSpPr>
          <p:spPr>
            <a:xfrm>
              <a:off x="683170" y="525517"/>
              <a:ext cx="189187" cy="189186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C6B3D032-99B2-4FF3-9A74-DE0E61B7E04B}"/>
                </a:ext>
              </a:extLst>
            </p:cNvPr>
            <p:cNvSpPr/>
            <p:nvPr/>
          </p:nvSpPr>
          <p:spPr>
            <a:xfrm>
              <a:off x="921480" y="52551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EA55112B-D6B3-4C36-ADB9-B769C3B103BB}"/>
                </a:ext>
              </a:extLst>
            </p:cNvPr>
            <p:cNvSpPr/>
            <p:nvPr/>
          </p:nvSpPr>
          <p:spPr>
            <a:xfrm>
              <a:off x="921480" y="75210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四角形: 角を丸くする 9">
              <a:extLst>
                <a:ext uri="{FF2B5EF4-FFF2-40B4-BE49-F238E27FC236}">
                  <a16:creationId xmlns:a16="http://schemas.microsoft.com/office/drawing/2014/main" id="{5846FC61-8153-4EBC-A633-04BD1804BB78}"/>
                </a:ext>
              </a:extLst>
            </p:cNvPr>
            <p:cNvSpPr/>
            <p:nvPr/>
          </p:nvSpPr>
          <p:spPr>
            <a:xfrm>
              <a:off x="683170" y="75210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タイトル 1">
            <a:extLst>
              <a:ext uri="{FF2B5EF4-FFF2-40B4-BE49-F238E27FC236}">
                <a16:creationId xmlns:a16="http://schemas.microsoft.com/office/drawing/2014/main" id="{F24F2390-2573-4046-B644-F0407F67A5C3}"/>
              </a:ext>
            </a:extLst>
          </p:cNvPr>
          <p:cNvSpPr txBox="1">
            <a:spLocks/>
          </p:cNvSpPr>
          <p:nvPr/>
        </p:nvSpPr>
        <p:spPr>
          <a:xfrm>
            <a:off x="1159790" y="443365"/>
            <a:ext cx="6425866" cy="61748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503972" rtl="0" eaLnBrk="1" latinLnBrk="0" hangingPunct="1">
              <a:spcBef>
                <a:spcPct val="0"/>
              </a:spcBef>
              <a:buNone/>
              <a:defRPr kumimoji="1" sz="4409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lang="ja-JP" altLang="en-US" sz="3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ネット依存の治療➌</a:t>
            </a:r>
          </a:p>
        </p:txBody>
      </p:sp>
      <p:sp>
        <p:nvSpPr>
          <p:cNvPr id="27" name="コンテンツ プレースホルダー 2">
            <a:extLst>
              <a:ext uri="{FF2B5EF4-FFF2-40B4-BE49-F238E27FC236}">
                <a16:creationId xmlns:a16="http://schemas.microsoft.com/office/drawing/2014/main" id="{FC94A78F-06BC-4842-B590-A09FE5BE1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357" y="2128759"/>
            <a:ext cx="8926747" cy="117085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ja-JP" altLang="en-US" sz="2800" dirty="0"/>
              <a:t>専門医の講習を受講</a:t>
            </a:r>
            <a:endParaRPr lang="en-US" altLang="ja-JP" sz="28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ja-JP" altLang="en-US" sz="2800" dirty="0"/>
              <a:t>家族会などで医師が講師となって行うことが多い</a:t>
            </a:r>
            <a:endParaRPr lang="en-US" altLang="ja-JP" sz="2800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33EF7E22-45E4-4415-96D8-A4C5CB7263E1}"/>
              </a:ext>
            </a:extLst>
          </p:cNvPr>
          <p:cNvSpPr txBox="1"/>
          <p:nvPr/>
        </p:nvSpPr>
        <p:spPr>
          <a:xfrm>
            <a:off x="683170" y="1291610"/>
            <a:ext cx="9072000" cy="61748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>
              <a:spcAft>
                <a:spcPts val="2000"/>
              </a:spcAft>
              <a:buClr>
                <a:srgbClr val="FFC000"/>
              </a:buClr>
            </a:pPr>
            <a:r>
              <a:rPr lang="ja-JP" altLang="en-US" sz="3200" b="1" dirty="0">
                <a:latin typeface="+mn-ea"/>
              </a:rPr>
              <a:t>レクチャー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EF371B9B-5B61-4F9C-B07B-EF648585A44F}"/>
              </a:ext>
            </a:extLst>
          </p:cNvPr>
          <p:cNvSpPr txBox="1"/>
          <p:nvPr/>
        </p:nvSpPr>
        <p:spPr>
          <a:xfrm>
            <a:off x="683170" y="4081841"/>
            <a:ext cx="9072000" cy="61748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>
              <a:spcAft>
                <a:spcPts val="2000"/>
              </a:spcAft>
              <a:buClr>
                <a:srgbClr val="FFC000"/>
              </a:buClr>
            </a:pPr>
            <a:r>
              <a:rPr lang="ja-JP" altLang="en-US" sz="3200" b="1" dirty="0">
                <a:latin typeface="+mn-ea"/>
              </a:rPr>
              <a:t>グループミーティング</a:t>
            </a:r>
          </a:p>
        </p:txBody>
      </p:sp>
      <p:sp>
        <p:nvSpPr>
          <p:cNvPr id="32" name="コンテンツ プレースホルダー 2">
            <a:extLst>
              <a:ext uri="{FF2B5EF4-FFF2-40B4-BE49-F238E27FC236}">
                <a16:creationId xmlns:a16="http://schemas.microsoft.com/office/drawing/2014/main" id="{99DD1463-510E-47E5-92E3-A89FDFFE2935}"/>
              </a:ext>
            </a:extLst>
          </p:cNvPr>
          <p:cNvSpPr txBox="1">
            <a:spLocks/>
          </p:cNvSpPr>
          <p:nvPr/>
        </p:nvSpPr>
        <p:spPr>
          <a:xfrm>
            <a:off x="842560" y="4918990"/>
            <a:ext cx="8821556" cy="22576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00482" indent="-200482" algn="l" defTabSz="801929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Char char="•"/>
              <a:defRPr kumimoji="1" sz="24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1447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kumimoji="1" sz="21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2411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kumimoji="1" sz="17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03375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kumimoji="1"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4340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kumimoji="1"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05304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kumimoji="1"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06269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kumimoji="1"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07233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kumimoji="1"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08197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kumimoji="1"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ja-JP" altLang="en-US" sz="2800" dirty="0"/>
              <a:t>目標時間は本人によって違う。　　</a:t>
            </a:r>
            <a:endParaRPr lang="en-US" altLang="ja-JP" sz="28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ja-JP" altLang="en-US" sz="2800" dirty="0"/>
              <a:t>本人が決め、その目標に近づけたかどうか、</a:t>
            </a:r>
            <a:br>
              <a:rPr lang="en-US" altLang="ja-JP" sz="2800" dirty="0"/>
            </a:br>
            <a:r>
              <a:rPr lang="ja-JP" altLang="en-US" sz="2800" dirty="0"/>
              <a:t>記録を見ながらディスカッションする。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116085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7CE3B34-BD03-4D94-84B8-537789324AC0}"/>
              </a:ext>
            </a:extLst>
          </p:cNvPr>
          <p:cNvGrpSpPr/>
          <p:nvPr/>
        </p:nvGrpSpPr>
        <p:grpSpPr>
          <a:xfrm>
            <a:off x="683170" y="525517"/>
            <a:ext cx="427497" cy="415776"/>
            <a:chOff x="683170" y="525517"/>
            <a:chExt cx="427497" cy="415776"/>
          </a:xfrm>
        </p:grpSpPr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322B1B38-C08B-42CD-8C4A-C783A47C0054}"/>
                </a:ext>
              </a:extLst>
            </p:cNvPr>
            <p:cNvSpPr/>
            <p:nvPr/>
          </p:nvSpPr>
          <p:spPr>
            <a:xfrm>
              <a:off x="683170" y="525517"/>
              <a:ext cx="189187" cy="189186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B0C8A650-3D09-49A2-8FAC-BD01EAF3F377}"/>
                </a:ext>
              </a:extLst>
            </p:cNvPr>
            <p:cNvSpPr/>
            <p:nvPr/>
          </p:nvSpPr>
          <p:spPr>
            <a:xfrm>
              <a:off x="921480" y="52551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CDECCD3C-B8C8-4E3A-B74B-8B3202E536DD}"/>
                </a:ext>
              </a:extLst>
            </p:cNvPr>
            <p:cNvSpPr/>
            <p:nvPr/>
          </p:nvSpPr>
          <p:spPr>
            <a:xfrm>
              <a:off x="921480" y="75210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四角形: 角を丸くする 9">
              <a:extLst>
                <a:ext uri="{FF2B5EF4-FFF2-40B4-BE49-F238E27FC236}">
                  <a16:creationId xmlns:a16="http://schemas.microsoft.com/office/drawing/2014/main" id="{FF2CCDC8-86CE-4927-8BA8-5FB023761A16}"/>
                </a:ext>
              </a:extLst>
            </p:cNvPr>
            <p:cNvSpPr/>
            <p:nvPr/>
          </p:nvSpPr>
          <p:spPr>
            <a:xfrm>
              <a:off x="683170" y="75210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タイトル 1">
            <a:extLst>
              <a:ext uri="{FF2B5EF4-FFF2-40B4-BE49-F238E27FC236}">
                <a16:creationId xmlns:a16="http://schemas.microsoft.com/office/drawing/2014/main" id="{2283BFE1-B9E6-4AFE-A6E9-4C8334E07CCD}"/>
              </a:ext>
            </a:extLst>
          </p:cNvPr>
          <p:cNvSpPr txBox="1">
            <a:spLocks/>
          </p:cNvSpPr>
          <p:nvPr/>
        </p:nvSpPr>
        <p:spPr>
          <a:xfrm>
            <a:off x="1159790" y="443365"/>
            <a:ext cx="9071610" cy="61748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503972" rtl="0" eaLnBrk="1" latinLnBrk="0" hangingPunct="1">
              <a:spcBef>
                <a:spcPct val="0"/>
              </a:spcBef>
              <a:buNone/>
              <a:defRPr kumimoji="1" sz="4409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lang="ja-JP" altLang="en-US" sz="3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ネット依存の治療➍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C1B71CF-E965-436F-95B0-4000C4BAA7E1}"/>
              </a:ext>
            </a:extLst>
          </p:cNvPr>
          <p:cNvSpPr txBox="1"/>
          <p:nvPr/>
        </p:nvSpPr>
        <p:spPr>
          <a:xfrm>
            <a:off x="1308683" y="3280033"/>
            <a:ext cx="9071609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0"/>
              </a:spcAft>
              <a:buClr>
                <a:srgbClr val="FFC000"/>
              </a:buClr>
              <a:buSzPct val="80000"/>
            </a:pPr>
            <a:r>
              <a:rPr kumimoji="1" lang="ja-JP" altLang="en-US" sz="3400" dirty="0"/>
              <a:t>あいさつ</a:t>
            </a:r>
            <a:endParaRPr kumimoji="1" lang="en-US" altLang="ja-JP" sz="3400" dirty="0"/>
          </a:p>
          <a:p>
            <a:pPr>
              <a:spcAft>
                <a:spcPts val="2000"/>
              </a:spcAft>
              <a:buClr>
                <a:srgbClr val="FFC000"/>
              </a:buClr>
              <a:buSzPct val="80000"/>
            </a:pPr>
            <a:r>
              <a:rPr kumimoji="1" lang="ja-JP" altLang="en-US" sz="3400" dirty="0"/>
              <a:t>相手にどう表現するか</a:t>
            </a:r>
            <a:endParaRPr kumimoji="1" lang="en-US" altLang="ja-JP" sz="3400" dirty="0"/>
          </a:p>
          <a:p>
            <a:pPr>
              <a:spcAft>
                <a:spcPts val="2000"/>
              </a:spcAft>
              <a:buClr>
                <a:srgbClr val="FFC000"/>
              </a:buClr>
              <a:buSzPct val="80000"/>
            </a:pPr>
            <a:r>
              <a:rPr kumimoji="1" lang="ja-JP" altLang="en-US" sz="3400" dirty="0"/>
              <a:t>自分の言動が相手にどう伝わるか</a:t>
            </a:r>
            <a:endParaRPr kumimoji="1" lang="en-US" altLang="ja-JP" sz="3400" dirty="0"/>
          </a:p>
          <a:p>
            <a:pPr>
              <a:spcAft>
                <a:spcPts val="2000"/>
              </a:spcAft>
              <a:buClr>
                <a:srgbClr val="FFC000"/>
              </a:buClr>
              <a:buSzPct val="80000"/>
            </a:pPr>
            <a:r>
              <a:rPr kumimoji="1" lang="ja-JP" altLang="en-US" sz="3400" dirty="0"/>
              <a:t>表現やしぐさから相手が何を感じているか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059AC1D-D8E6-4E49-9D7D-6A3375238609}"/>
              </a:ext>
            </a:extLst>
          </p:cNvPr>
          <p:cNvSpPr txBox="1"/>
          <p:nvPr/>
        </p:nvSpPr>
        <p:spPr>
          <a:xfrm>
            <a:off x="683170" y="1291610"/>
            <a:ext cx="9072000" cy="8374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>
              <a:spcAft>
                <a:spcPts val="2000"/>
              </a:spcAft>
              <a:buClr>
                <a:srgbClr val="FFC000"/>
              </a:buClr>
            </a:pPr>
            <a:r>
              <a:rPr lang="en-US" altLang="ja-JP" sz="3600" b="1" dirty="0">
                <a:latin typeface="+mn-ea"/>
              </a:rPr>
              <a:t>SST </a:t>
            </a:r>
            <a:r>
              <a:rPr lang="ja-JP" altLang="en-US" sz="3600" b="1" dirty="0">
                <a:latin typeface="+mn-ea"/>
              </a:rPr>
              <a:t>ソーシャル　スキル　トレーニング</a:t>
            </a:r>
            <a:endParaRPr lang="en-US" altLang="ja-JP" sz="3600" b="1" dirty="0">
              <a:latin typeface="+mn-ea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5FFEFE8-24E6-4A71-A3AD-4BE635CDDDCB}"/>
              </a:ext>
            </a:extLst>
          </p:cNvPr>
          <p:cNvSpPr txBox="1"/>
          <p:nvPr/>
        </p:nvSpPr>
        <p:spPr>
          <a:xfrm>
            <a:off x="683170" y="2215852"/>
            <a:ext cx="85179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状況や場面に合わせた対応の練習</a:t>
            </a:r>
          </a:p>
        </p:txBody>
      </p:sp>
      <p:sp>
        <p:nvSpPr>
          <p:cNvPr id="14" name="矢印: 右 13">
            <a:extLst>
              <a:ext uri="{FF2B5EF4-FFF2-40B4-BE49-F238E27FC236}">
                <a16:creationId xmlns:a16="http://schemas.microsoft.com/office/drawing/2014/main" id="{2BCC0367-B504-4BCE-A8FE-BA7089FC6A75}"/>
              </a:ext>
            </a:extLst>
          </p:cNvPr>
          <p:cNvSpPr/>
          <p:nvPr/>
        </p:nvSpPr>
        <p:spPr>
          <a:xfrm>
            <a:off x="863968" y="5711364"/>
            <a:ext cx="444715" cy="396000"/>
          </a:xfrm>
          <a:prstGeom prst="rightArrow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矢印: 右 17">
            <a:extLst>
              <a:ext uri="{FF2B5EF4-FFF2-40B4-BE49-F238E27FC236}">
                <a16:creationId xmlns:a16="http://schemas.microsoft.com/office/drawing/2014/main" id="{7923F7D6-509C-49C8-989E-DEB786445E6E}"/>
              </a:ext>
            </a:extLst>
          </p:cNvPr>
          <p:cNvSpPr/>
          <p:nvPr/>
        </p:nvSpPr>
        <p:spPr>
          <a:xfrm>
            <a:off x="863968" y="4950448"/>
            <a:ext cx="444715" cy="396000"/>
          </a:xfrm>
          <a:prstGeom prst="rightArrow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矢印: 右 18">
            <a:extLst>
              <a:ext uri="{FF2B5EF4-FFF2-40B4-BE49-F238E27FC236}">
                <a16:creationId xmlns:a16="http://schemas.microsoft.com/office/drawing/2014/main" id="{94EEE78C-BF3F-4A54-B9B0-506471C8D211}"/>
              </a:ext>
            </a:extLst>
          </p:cNvPr>
          <p:cNvSpPr/>
          <p:nvPr/>
        </p:nvSpPr>
        <p:spPr>
          <a:xfrm>
            <a:off x="863968" y="4153520"/>
            <a:ext cx="444715" cy="396000"/>
          </a:xfrm>
          <a:prstGeom prst="rightArrow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矢印: 右 20">
            <a:extLst>
              <a:ext uri="{FF2B5EF4-FFF2-40B4-BE49-F238E27FC236}">
                <a16:creationId xmlns:a16="http://schemas.microsoft.com/office/drawing/2014/main" id="{57E7B953-7CD5-4698-997F-4D89266D71B7}"/>
              </a:ext>
            </a:extLst>
          </p:cNvPr>
          <p:cNvSpPr/>
          <p:nvPr/>
        </p:nvSpPr>
        <p:spPr>
          <a:xfrm>
            <a:off x="863968" y="3420367"/>
            <a:ext cx="444715" cy="396000"/>
          </a:xfrm>
          <a:prstGeom prst="rightArrow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147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7DA8B06B-80E8-4A7D-9059-F581376C212F}"/>
              </a:ext>
            </a:extLst>
          </p:cNvPr>
          <p:cNvGrpSpPr/>
          <p:nvPr/>
        </p:nvGrpSpPr>
        <p:grpSpPr>
          <a:xfrm>
            <a:off x="683170" y="525517"/>
            <a:ext cx="427497" cy="415776"/>
            <a:chOff x="683170" y="525517"/>
            <a:chExt cx="427497" cy="415776"/>
          </a:xfrm>
        </p:grpSpPr>
        <p:sp>
          <p:nvSpPr>
            <p:cNvPr id="6" name="四角形: 角を丸くする 5">
              <a:extLst>
                <a:ext uri="{FF2B5EF4-FFF2-40B4-BE49-F238E27FC236}">
                  <a16:creationId xmlns:a16="http://schemas.microsoft.com/office/drawing/2014/main" id="{B75B1140-4F9C-442E-9B80-60250011295C}"/>
                </a:ext>
              </a:extLst>
            </p:cNvPr>
            <p:cNvSpPr/>
            <p:nvPr/>
          </p:nvSpPr>
          <p:spPr>
            <a:xfrm>
              <a:off x="683170" y="525517"/>
              <a:ext cx="189187" cy="189186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7519BCE8-9148-4082-8769-92051951562D}"/>
                </a:ext>
              </a:extLst>
            </p:cNvPr>
            <p:cNvSpPr/>
            <p:nvPr/>
          </p:nvSpPr>
          <p:spPr>
            <a:xfrm>
              <a:off x="921480" y="52551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AC09AF0D-6368-44DC-A1E9-671D9F831AFC}"/>
                </a:ext>
              </a:extLst>
            </p:cNvPr>
            <p:cNvSpPr/>
            <p:nvPr/>
          </p:nvSpPr>
          <p:spPr>
            <a:xfrm>
              <a:off x="921480" y="75210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01DC7CF0-1514-499A-90B5-500EF3F3F6E3}"/>
                </a:ext>
              </a:extLst>
            </p:cNvPr>
            <p:cNvSpPr/>
            <p:nvPr/>
          </p:nvSpPr>
          <p:spPr>
            <a:xfrm>
              <a:off x="683170" y="75210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タイトル 1">
            <a:extLst>
              <a:ext uri="{FF2B5EF4-FFF2-40B4-BE49-F238E27FC236}">
                <a16:creationId xmlns:a16="http://schemas.microsoft.com/office/drawing/2014/main" id="{A12F8173-4F28-4FD0-AEF7-DF88CE3E15F4}"/>
              </a:ext>
            </a:extLst>
          </p:cNvPr>
          <p:cNvSpPr txBox="1">
            <a:spLocks/>
          </p:cNvSpPr>
          <p:nvPr/>
        </p:nvSpPr>
        <p:spPr>
          <a:xfrm>
            <a:off x="1159790" y="443365"/>
            <a:ext cx="9071610" cy="61748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503972" rtl="0" eaLnBrk="1" latinLnBrk="0" hangingPunct="1">
              <a:spcBef>
                <a:spcPct val="0"/>
              </a:spcBef>
              <a:buNone/>
              <a:defRPr kumimoji="1" sz="4409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lang="ja-JP" altLang="en-US" sz="3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ネット依存の体験談➊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021016C-C056-435C-A512-96E502A376A5}"/>
              </a:ext>
            </a:extLst>
          </p:cNvPr>
          <p:cNvSpPr txBox="1"/>
          <p:nvPr/>
        </p:nvSpPr>
        <p:spPr>
          <a:xfrm>
            <a:off x="683170" y="1291610"/>
            <a:ext cx="9072000" cy="8374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>
              <a:spcAft>
                <a:spcPts val="2000"/>
              </a:spcAft>
              <a:buClr>
                <a:srgbClr val="FFC000"/>
              </a:buClr>
            </a:pPr>
            <a:r>
              <a:rPr lang="ja-JP" altLang="en-US" sz="4000" b="1" dirty="0">
                <a:latin typeface="+mn-ea"/>
              </a:rPr>
              <a:t>自分自身で回復したケース</a:t>
            </a:r>
            <a:endParaRPr lang="en-US" altLang="ja-JP" sz="4000" b="1" dirty="0">
              <a:latin typeface="+mn-ea"/>
            </a:endParaRPr>
          </a:p>
        </p:txBody>
      </p:sp>
      <p:sp>
        <p:nvSpPr>
          <p:cNvPr id="23" name="コンテンツ プレースホルダー 2">
            <a:extLst>
              <a:ext uri="{FF2B5EF4-FFF2-40B4-BE49-F238E27FC236}">
                <a16:creationId xmlns:a16="http://schemas.microsoft.com/office/drawing/2014/main" id="{B52BE09C-569A-46A8-8AF5-77BB5AC5EFB5}"/>
              </a:ext>
            </a:extLst>
          </p:cNvPr>
          <p:cNvSpPr txBox="1">
            <a:spLocks/>
          </p:cNvSpPr>
          <p:nvPr/>
        </p:nvSpPr>
        <p:spPr>
          <a:xfrm>
            <a:off x="683170" y="2232000"/>
            <a:ext cx="9601196" cy="47695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00482" indent="-200482" algn="l" defTabSz="801929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Char char="•"/>
              <a:defRPr kumimoji="1" sz="24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1447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kumimoji="1" sz="21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2411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kumimoji="1" sz="17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03375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kumimoji="1"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4340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kumimoji="1"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05304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kumimoji="1"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06269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kumimoji="1"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07233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kumimoji="1"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08197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kumimoji="1"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0000" indent="-45000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>
                <a:srgbClr val="FFC000"/>
              </a:buClr>
              <a:buSzPct val="80000"/>
              <a:buFont typeface="Wingdings" panose="05000000000000000000" pitchFamily="2" charset="2"/>
              <a:buChar char="l"/>
            </a:pPr>
            <a:r>
              <a:rPr lang="ja-JP" altLang="en-US" sz="3400" dirty="0"/>
              <a:t>インターネットに飽きる</a:t>
            </a:r>
          </a:p>
          <a:p>
            <a:pPr marL="450000" indent="-45000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>
                <a:srgbClr val="FFC000"/>
              </a:buClr>
              <a:buSzPct val="80000"/>
              <a:buFont typeface="Wingdings" panose="05000000000000000000" pitchFamily="2" charset="2"/>
              <a:buChar char="l"/>
            </a:pPr>
            <a:r>
              <a:rPr lang="ja-JP" altLang="en-US" sz="3400" dirty="0"/>
              <a:t>周りの依存傾向のある人を見て嫌になる</a:t>
            </a:r>
            <a:endParaRPr lang="en-US" altLang="ja-JP" sz="3400" dirty="0"/>
          </a:p>
          <a:p>
            <a:pPr marL="450000" indent="-45000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>
                <a:srgbClr val="FFC000"/>
              </a:buClr>
              <a:buSzPct val="80000"/>
              <a:buFont typeface="Wingdings" panose="05000000000000000000" pitchFamily="2" charset="2"/>
              <a:buChar char="l"/>
            </a:pPr>
            <a:r>
              <a:rPr lang="ja-JP" altLang="en-US" sz="3400" dirty="0"/>
              <a:t>たまたまネットに接続できない期間があり、 一時的に遠ざかったことにより</a:t>
            </a:r>
            <a:br>
              <a:rPr lang="en-US" altLang="ja-JP" sz="3400" dirty="0"/>
            </a:br>
            <a:r>
              <a:rPr lang="ja-JP" altLang="en-US" sz="3400" dirty="0"/>
              <a:t>気分が楽になった</a:t>
            </a:r>
          </a:p>
          <a:p>
            <a:pPr marL="450000" indent="-45000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>
                <a:srgbClr val="FFC000"/>
              </a:buClr>
              <a:buSzPct val="80000"/>
              <a:buFont typeface="Wingdings" panose="05000000000000000000" pitchFamily="2" charset="2"/>
              <a:buChar char="l"/>
            </a:pPr>
            <a:r>
              <a:rPr lang="ja-JP" altLang="en-US" sz="3400" dirty="0"/>
              <a:t>ネット上で嫌な思いや怖い思いをする</a:t>
            </a:r>
          </a:p>
          <a:p>
            <a:pPr marL="450000" indent="-45000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>
                <a:srgbClr val="FFC000"/>
              </a:buClr>
              <a:buSzPct val="80000"/>
              <a:buFont typeface="Wingdings" panose="05000000000000000000" pitchFamily="2" charset="2"/>
              <a:buChar char="l"/>
            </a:pPr>
            <a:r>
              <a:rPr lang="ja-JP" altLang="en-US" sz="3400" dirty="0"/>
              <a:t>パソコンが壊れる</a:t>
            </a:r>
          </a:p>
        </p:txBody>
      </p:sp>
    </p:spTree>
    <p:extLst>
      <p:ext uri="{BB962C8B-B14F-4D97-AF65-F5344CB8AC3E}">
        <p14:creationId xmlns:p14="http://schemas.microsoft.com/office/powerpoint/2010/main" val="1451061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929F8756-D0F9-4C01-A9EF-ACD406B42AF9}"/>
              </a:ext>
            </a:extLst>
          </p:cNvPr>
          <p:cNvGrpSpPr/>
          <p:nvPr/>
        </p:nvGrpSpPr>
        <p:grpSpPr>
          <a:xfrm>
            <a:off x="683170" y="525517"/>
            <a:ext cx="427497" cy="415776"/>
            <a:chOff x="683170" y="525517"/>
            <a:chExt cx="427497" cy="415776"/>
          </a:xfrm>
        </p:grpSpPr>
        <p:sp>
          <p:nvSpPr>
            <p:cNvPr id="6" name="四角形: 角を丸くする 5">
              <a:extLst>
                <a:ext uri="{FF2B5EF4-FFF2-40B4-BE49-F238E27FC236}">
                  <a16:creationId xmlns:a16="http://schemas.microsoft.com/office/drawing/2014/main" id="{E9FF1409-3D78-42BA-AF89-31A77F8275C4}"/>
                </a:ext>
              </a:extLst>
            </p:cNvPr>
            <p:cNvSpPr/>
            <p:nvPr/>
          </p:nvSpPr>
          <p:spPr>
            <a:xfrm>
              <a:off x="683170" y="525517"/>
              <a:ext cx="189187" cy="189186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CDC78A8E-B9A1-46CF-9074-1E34FD815FF4}"/>
                </a:ext>
              </a:extLst>
            </p:cNvPr>
            <p:cNvSpPr/>
            <p:nvPr/>
          </p:nvSpPr>
          <p:spPr>
            <a:xfrm>
              <a:off x="921480" y="52551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27361561-9F22-4D50-BB49-D287A0F06E35}"/>
                </a:ext>
              </a:extLst>
            </p:cNvPr>
            <p:cNvSpPr/>
            <p:nvPr/>
          </p:nvSpPr>
          <p:spPr>
            <a:xfrm>
              <a:off x="921480" y="75210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4183D5E5-6ADC-4AB7-B54F-887CA5CA2B9B}"/>
                </a:ext>
              </a:extLst>
            </p:cNvPr>
            <p:cNvSpPr/>
            <p:nvPr/>
          </p:nvSpPr>
          <p:spPr>
            <a:xfrm>
              <a:off x="683170" y="75210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タイトル 1">
            <a:extLst>
              <a:ext uri="{FF2B5EF4-FFF2-40B4-BE49-F238E27FC236}">
                <a16:creationId xmlns:a16="http://schemas.microsoft.com/office/drawing/2014/main" id="{9C94A47C-CC4B-4714-94B4-B539E37CCE9E}"/>
              </a:ext>
            </a:extLst>
          </p:cNvPr>
          <p:cNvSpPr txBox="1">
            <a:spLocks/>
          </p:cNvSpPr>
          <p:nvPr/>
        </p:nvSpPr>
        <p:spPr>
          <a:xfrm>
            <a:off x="1159790" y="443365"/>
            <a:ext cx="9071610" cy="61748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503972" rtl="0" eaLnBrk="1" latinLnBrk="0" hangingPunct="1">
              <a:spcBef>
                <a:spcPct val="0"/>
              </a:spcBef>
              <a:buNone/>
              <a:defRPr kumimoji="1" sz="4409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lang="ja-JP" altLang="en-US" sz="3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ネット依存の体験談➋</a:t>
            </a:r>
          </a:p>
        </p:txBody>
      </p:sp>
      <p:sp>
        <p:nvSpPr>
          <p:cNvPr id="21" name="コンテンツ プレースホルダー 2">
            <a:extLst>
              <a:ext uri="{FF2B5EF4-FFF2-40B4-BE49-F238E27FC236}">
                <a16:creationId xmlns:a16="http://schemas.microsoft.com/office/drawing/2014/main" id="{7042020C-D4B7-4C3B-9F37-F08E99A11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170" y="2304000"/>
            <a:ext cx="9601196" cy="4769592"/>
          </a:xfrm>
        </p:spPr>
        <p:txBody>
          <a:bodyPr>
            <a:noAutofit/>
          </a:bodyPr>
          <a:lstStyle/>
          <a:p>
            <a:pPr marL="450000" indent="-45000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>
                <a:srgbClr val="FFC000"/>
              </a:buClr>
              <a:buSzPct val="80000"/>
              <a:buFont typeface="Wingdings" panose="05000000000000000000" pitchFamily="2" charset="2"/>
              <a:buChar char="l"/>
            </a:pPr>
            <a:r>
              <a:rPr kumimoji="1" lang="ja-JP" altLang="en-US" sz="3600" dirty="0"/>
              <a:t>客観的に自分をみるようにいう</a:t>
            </a:r>
            <a:endParaRPr kumimoji="1" lang="en-US" altLang="ja-JP" sz="3600" dirty="0"/>
          </a:p>
          <a:p>
            <a:pPr marL="450000" indent="-45000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>
                <a:srgbClr val="FFC000"/>
              </a:buClr>
              <a:buSzPct val="80000"/>
              <a:buFont typeface="Wingdings" panose="05000000000000000000" pitchFamily="2" charset="2"/>
              <a:buChar char="l"/>
            </a:pPr>
            <a:r>
              <a:rPr lang="ja-JP" altLang="en-US" sz="3600" dirty="0"/>
              <a:t>失ったものはないか気づかせる</a:t>
            </a:r>
            <a:r>
              <a:rPr lang="en-US" altLang="ja-JP" sz="3600" dirty="0"/>
              <a:t> </a:t>
            </a:r>
            <a:br>
              <a:rPr lang="en-US" altLang="ja-JP" sz="3600" dirty="0"/>
            </a:br>
            <a:r>
              <a:rPr lang="en-US" altLang="ja-JP" sz="3600" dirty="0"/>
              <a:t>  </a:t>
            </a:r>
            <a:r>
              <a:rPr lang="ja-JP" altLang="en-US" sz="3600" dirty="0"/>
              <a:t>（恋人・友人・勉強・仕事）</a:t>
            </a:r>
            <a:endParaRPr lang="en-US" altLang="ja-JP" sz="3600" dirty="0"/>
          </a:p>
          <a:p>
            <a:pPr marL="450000" indent="-45000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>
                <a:srgbClr val="FFC000"/>
              </a:buClr>
              <a:buSzPct val="80000"/>
              <a:buFont typeface="Wingdings" panose="05000000000000000000" pitchFamily="2" charset="2"/>
              <a:buChar char="l"/>
            </a:pPr>
            <a:r>
              <a:rPr kumimoji="1" lang="ja-JP" altLang="en-US" sz="3600" dirty="0"/>
              <a:t>依存</a:t>
            </a:r>
            <a:r>
              <a:rPr lang="ja-JP" altLang="en-US" sz="3600" dirty="0"/>
              <a:t>症の人間をみせる</a:t>
            </a:r>
            <a:endParaRPr lang="en-US" altLang="ja-JP" sz="3600" dirty="0"/>
          </a:p>
          <a:p>
            <a:pPr marL="450000" indent="-45000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>
                <a:srgbClr val="FFC000"/>
              </a:buClr>
              <a:buSzPct val="80000"/>
              <a:buFont typeface="Wingdings" panose="05000000000000000000" pitchFamily="2" charset="2"/>
              <a:buChar char="l"/>
            </a:pPr>
            <a:r>
              <a:rPr kumimoji="1" lang="ja-JP" altLang="en-US" sz="3600" dirty="0"/>
              <a:t>ほかの事に興味を持たせる</a:t>
            </a:r>
            <a:br>
              <a:rPr kumimoji="1" lang="en-US" altLang="ja-JP" sz="3600" dirty="0"/>
            </a:br>
            <a:r>
              <a:rPr lang="ja-JP" altLang="en-US" sz="3600" dirty="0"/>
              <a:t>（読書・音楽・友達と遊ぶ）</a:t>
            </a:r>
            <a:endParaRPr lang="en-US" altLang="ja-JP" sz="36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0B227E6-B572-4BE5-9D5B-A852ABD7757F}"/>
              </a:ext>
            </a:extLst>
          </p:cNvPr>
          <p:cNvSpPr txBox="1"/>
          <p:nvPr/>
        </p:nvSpPr>
        <p:spPr>
          <a:xfrm>
            <a:off x="683170" y="1291610"/>
            <a:ext cx="9072000" cy="8374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>
              <a:spcAft>
                <a:spcPts val="2000"/>
              </a:spcAft>
              <a:buClr>
                <a:srgbClr val="FFC000"/>
              </a:buClr>
            </a:pPr>
            <a:r>
              <a:rPr lang="ja-JP" altLang="en-US" sz="4000" b="1" dirty="0">
                <a:latin typeface="+mn-ea"/>
              </a:rPr>
              <a:t>周囲の人の力によって依存から回復</a:t>
            </a:r>
            <a:endParaRPr lang="en-US" altLang="ja-JP" sz="40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90524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B4066AD-CF55-4D06-A9CC-6295C5A74321}"/>
              </a:ext>
            </a:extLst>
          </p:cNvPr>
          <p:cNvGrpSpPr/>
          <p:nvPr/>
        </p:nvGrpSpPr>
        <p:grpSpPr>
          <a:xfrm>
            <a:off x="683170" y="525517"/>
            <a:ext cx="427497" cy="415776"/>
            <a:chOff x="683170" y="525517"/>
            <a:chExt cx="427497" cy="415776"/>
          </a:xfrm>
        </p:grpSpPr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9D1EE325-CB8A-4209-A0B0-9964430A5794}"/>
                </a:ext>
              </a:extLst>
            </p:cNvPr>
            <p:cNvSpPr/>
            <p:nvPr/>
          </p:nvSpPr>
          <p:spPr>
            <a:xfrm>
              <a:off x="683170" y="525517"/>
              <a:ext cx="189187" cy="189186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C373D197-857C-4B23-BF18-94FFA406471A}"/>
                </a:ext>
              </a:extLst>
            </p:cNvPr>
            <p:cNvSpPr/>
            <p:nvPr/>
          </p:nvSpPr>
          <p:spPr>
            <a:xfrm>
              <a:off x="921480" y="52551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四角形: 角を丸くする 9">
              <a:extLst>
                <a:ext uri="{FF2B5EF4-FFF2-40B4-BE49-F238E27FC236}">
                  <a16:creationId xmlns:a16="http://schemas.microsoft.com/office/drawing/2014/main" id="{9814BB5A-3548-4041-A61C-0426C0E4FD7D}"/>
                </a:ext>
              </a:extLst>
            </p:cNvPr>
            <p:cNvSpPr/>
            <p:nvPr/>
          </p:nvSpPr>
          <p:spPr>
            <a:xfrm>
              <a:off x="921480" y="75210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133349AA-0A1F-43F7-90BD-91530AC07E0A}"/>
                </a:ext>
              </a:extLst>
            </p:cNvPr>
            <p:cNvSpPr/>
            <p:nvPr/>
          </p:nvSpPr>
          <p:spPr>
            <a:xfrm>
              <a:off x="683170" y="75210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タイトル 1">
            <a:extLst>
              <a:ext uri="{FF2B5EF4-FFF2-40B4-BE49-F238E27FC236}">
                <a16:creationId xmlns:a16="http://schemas.microsoft.com/office/drawing/2014/main" id="{379FC949-C674-42A4-B399-C2AD8EB529E0}"/>
              </a:ext>
            </a:extLst>
          </p:cNvPr>
          <p:cNvSpPr txBox="1">
            <a:spLocks/>
          </p:cNvSpPr>
          <p:nvPr/>
        </p:nvSpPr>
        <p:spPr>
          <a:xfrm>
            <a:off x="1159790" y="443365"/>
            <a:ext cx="9071610" cy="61748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503972" rtl="0" eaLnBrk="1" latinLnBrk="0" hangingPunct="1">
              <a:spcBef>
                <a:spcPct val="0"/>
              </a:spcBef>
              <a:buNone/>
              <a:defRPr kumimoji="1" sz="4409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lang="ja-JP" altLang="en-US" sz="3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依存症のプロセス</a:t>
            </a:r>
          </a:p>
        </p:txBody>
      </p:sp>
      <p:sp>
        <p:nvSpPr>
          <p:cNvPr id="15" name="円/楕円 3">
            <a:extLst>
              <a:ext uri="{FF2B5EF4-FFF2-40B4-BE49-F238E27FC236}">
                <a16:creationId xmlns:a16="http://schemas.microsoft.com/office/drawing/2014/main" id="{1258C5A3-8B9F-43EA-8749-AAAF412F9AC5}"/>
              </a:ext>
            </a:extLst>
          </p:cNvPr>
          <p:cNvSpPr/>
          <p:nvPr/>
        </p:nvSpPr>
        <p:spPr>
          <a:xfrm>
            <a:off x="277685" y="1268066"/>
            <a:ext cx="2160000" cy="2160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endParaRPr kumimoji="1" lang="ja-JP" altLang="en-US" sz="2800" b="1" dirty="0">
              <a:latin typeface="+mn-ea"/>
            </a:endParaRPr>
          </a:p>
        </p:txBody>
      </p:sp>
      <p:sp>
        <p:nvSpPr>
          <p:cNvPr id="17" name="円/楕円 8">
            <a:extLst>
              <a:ext uri="{FF2B5EF4-FFF2-40B4-BE49-F238E27FC236}">
                <a16:creationId xmlns:a16="http://schemas.microsoft.com/office/drawing/2014/main" id="{F9F7676E-EA93-4660-A072-3EE3467EC747}"/>
              </a:ext>
            </a:extLst>
          </p:cNvPr>
          <p:cNvSpPr/>
          <p:nvPr/>
        </p:nvSpPr>
        <p:spPr>
          <a:xfrm>
            <a:off x="3302593" y="2429837"/>
            <a:ext cx="2700000" cy="270000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Ins="0" rtlCol="0" anchor="ctr"/>
          <a:lstStyle/>
          <a:p>
            <a:pPr algn="ctr"/>
            <a:r>
              <a:rPr kumimoji="1" lang="ja-JP" altLang="en-US" sz="3000" b="1" dirty="0">
                <a:solidFill>
                  <a:schemeClr val="bg1"/>
                </a:solidFill>
              </a:rPr>
              <a:t>いつしか</a:t>
            </a:r>
            <a:endParaRPr kumimoji="1" lang="en-US" altLang="ja-JP" sz="30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3000" b="1" dirty="0">
                <a:solidFill>
                  <a:schemeClr val="bg1"/>
                </a:solidFill>
              </a:rPr>
              <a:t>はまる</a:t>
            </a:r>
          </a:p>
        </p:txBody>
      </p:sp>
      <p:sp>
        <p:nvSpPr>
          <p:cNvPr id="19" name="円/楕円 18">
            <a:extLst>
              <a:ext uri="{FF2B5EF4-FFF2-40B4-BE49-F238E27FC236}">
                <a16:creationId xmlns:a16="http://schemas.microsoft.com/office/drawing/2014/main" id="{299CE476-ECB8-4692-8187-4B9038E439F4}"/>
              </a:ext>
            </a:extLst>
          </p:cNvPr>
          <p:cNvSpPr/>
          <p:nvPr/>
        </p:nvSpPr>
        <p:spPr>
          <a:xfrm>
            <a:off x="6852596" y="3624098"/>
            <a:ext cx="3528000" cy="35280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>
              <a:lnSpc>
                <a:spcPct val="150000"/>
              </a:lnSpc>
            </a:pPr>
            <a:endParaRPr kumimoji="1" lang="ja-JP" altLang="en-US" sz="2800" b="1" dirty="0">
              <a:solidFill>
                <a:srgbClr val="C00000"/>
              </a:solidFill>
            </a:endParaRPr>
          </a:p>
        </p:txBody>
      </p:sp>
      <p:sp>
        <p:nvSpPr>
          <p:cNvPr id="21" name="右矢印 4">
            <a:extLst>
              <a:ext uri="{FF2B5EF4-FFF2-40B4-BE49-F238E27FC236}">
                <a16:creationId xmlns:a16="http://schemas.microsoft.com/office/drawing/2014/main" id="{F2E53655-7C4F-4D90-95A0-17AA76A43500}"/>
              </a:ext>
            </a:extLst>
          </p:cNvPr>
          <p:cNvSpPr/>
          <p:nvPr/>
        </p:nvSpPr>
        <p:spPr>
          <a:xfrm rot="1330775">
            <a:off x="6117203" y="4069700"/>
            <a:ext cx="750498" cy="595732"/>
          </a:xfrm>
          <a:prstGeom prst="rightArrow">
            <a:avLst>
              <a:gd name="adj1" fmla="val 50000"/>
              <a:gd name="adj2" fmla="val 9205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右矢印 4">
            <a:extLst>
              <a:ext uri="{FF2B5EF4-FFF2-40B4-BE49-F238E27FC236}">
                <a16:creationId xmlns:a16="http://schemas.microsoft.com/office/drawing/2014/main" id="{9A8BE4B0-5A3B-4411-BC0F-0FDF503B2E87}"/>
              </a:ext>
            </a:extLst>
          </p:cNvPr>
          <p:cNvSpPr/>
          <p:nvPr/>
        </p:nvSpPr>
        <p:spPr>
          <a:xfrm rot="1330775">
            <a:off x="2553593" y="2646671"/>
            <a:ext cx="750498" cy="595732"/>
          </a:xfrm>
          <a:prstGeom prst="rightArrow">
            <a:avLst>
              <a:gd name="adj1" fmla="val 50000"/>
              <a:gd name="adj2" fmla="val 9205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18">
            <a:extLst>
              <a:ext uri="{FF2B5EF4-FFF2-40B4-BE49-F238E27FC236}">
                <a16:creationId xmlns:a16="http://schemas.microsoft.com/office/drawing/2014/main" id="{750EB627-8B47-43EC-BBA4-54C5B01D7EE3}"/>
              </a:ext>
            </a:extLst>
          </p:cNvPr>
          <p:cNvSpPr/>
          <p:nvPr/>
        </p:nvSpPr>
        <p:spPr>
          <a:xfrm>
            <a:off x="6852596" y="1613868"/>
            <a:ext cx="2752912" cy="3221210"/>
          </a:xfrm>
          <a:prstGeom prst="ellipse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>
              <a:lnSpc>
                <a:spcPct val="150000"/>
              </a:lnSpc>
            </a:pPr>
            <a:endParaRPr kumimoji="1" lang="ja-JP" altLang="en-US" sz="2800" b="1" dirty="0">
              <a:solidFill>
                <a:srgbClr val="C00000"/>
              </a:solidFill>
            </a:endParaRPr>
          </a:p>
        </p:txBody>
      </p:sp>
      <p:sp>
        <p:nvSpPr>
          <p:cNvPr id="24" name="円/楕円 18">
            <a:extLst>
              <a:ext uri="{FF2B5EF4-FFF2-40B4-BE49-F238E27FC236}">
                <a16:creationId xmlns:a16="http://schemas.microsoft.com/office/drawing/2014/main" id="{2A0F395E-A013-48ED-A569-3E4FA403ACE7}"/>
              </a:ext>
            </a:extLst>
          </p:cNvPr>
          <p:cNvSpPr/>
          <p:nvPr/>
        </p:nvSpPr>
        <p:spPr>
          <a:xfrm>
            <a:off x="6735150" y="4315773"/>
            <a:ext cx="4106327" cy="2144649"/>
          </a:xfrm>
          <a:prstGeom prst="ellipse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>
              <a:lnSpc>
                <a:spcPct val="150000"/>
              </a:lnSpc>
            </a:pPr>
            <a:r>
              <a:rPr lang="ja-JP" altLang="en-US" sz="3600" b="1" dirty="0">
                <a:solidFill>
                  <a:srgbClr val="C00000"/>
                </a:solidFill>
              </a:rPr>
              <a:t>やめたくても</a:t>
            </a:r>
            <a:endParaRPr lang="en-US" altLang="ja-JP" sz="3600" b="1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3600" b="1" dirty="0">
                <a:solidFill>
                  <a:srgbClr val="C00000"/>
                </a:solidFill>
              </a:rPr>
              <a:t>やめられない</a:t>
            </a:r>
            <a:endParaRPr kumimoji="1" lang="ja-JP" altLang="en-US" sz="3600" b="1" dirty="0">
              <a:solidFill>
                <a:srgbClr val="C00000"/>
              </a:solidFill>
            </a:endParaRPr>
          </a:p>
        </p:txBody>
      </p:sp>
      <p:sp>
        <p:nvSpPr>
          <p:cNvPr id="25" name="円/楕円 3">
            <a:extLst>
              <a:ext uri="{FF2B5EF4-FFF2-40B4-BE49-F238E27FC236}">
                <a16:creationId xmlns:a16="http://schemas.microsoft.com/office/drawing/2014/main" id="{3C6526FD-27E7-492B-9963-A74D3F598A21}"/>
              </a:ext>
            </a:extLst>
          </p:cNvPr>
          <p:cNvSpPr/>
          <p:nvPr/>
        </p:nvSpPr>
        <p:spPr>
          <a:xfrm>
            <a:off x="-70601" y="1060848"/>
            <a:ext cx="2883336" cy="2511771"/>
          </a:xfrm>
          <a:prstGeom prst="ellipse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2200" b="1" dirty="0">
                <a:latin typeface="+mn-ea"/>
              </a:rPr>
              <a:t>寂しさ</a:t>
            </a:r>
            <a:endParaRPr kumimoji="1" lang="en-US" altLang="ja-JP" sz="2200" b="1" dirty="0">
              <a:latin typeface="+mn-ea"/>
            </a:endParaRPr>
          </a:p>
          <a:p>
            <a:pPr algn="ctr"/>
            <a:r>
              <a:rPr kumimoji="1" lang="ja-JP" altLang="en-US" sz="2200" b="1" dirty="0">
                <a:latin typeface="+mn-ea"/>
              </a:rPr>
              <a:t>ストレスから</a:t>
            </a:r>
            <a:r>
              <a:rPr kumimoji="1" lang="en-US" altLang="ja-JP" sz="2200" b="1" dirty="0">
                <a:latin typeface="+mn-ea"/>
              </a:rPr>
              <a:t>…</a:t>
            </a:r>
          </a:p>
          <a:p>
            <a:pPr algn="ctr">
              <a:lnSpc>
                <a:spcPct val="150000"/>
              </a:lnSpc>
            </a:pPr>
            <a:r>
              <a:rPr kumimoji="1" lang="ja-JP" altLang="en-US" sz="2800" b="1" dirty="0">
                <a:latin typeface="+mn-ea"/>
              </a:rPr>
              <a:t>うさばらし</a:t>
            </a:r>
          </a:p>
        </p:txBody>
      </p:sp>
    </p:spTree>
    <p:extLst>
      <p:ext uri="{BB962C8B-B14F-4D97-AF65-F5344CB8AC3E}">
        <p14:creationId xmlns:p14="http://schemas.microsoft.com/office/powerpoint/2010/main" val="2112883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694AC1FE-9287-49DD-B5DE-29BE495F59A3}"/>
              </a:ext>
            </a:extLst>
          </p:cNvPr>
          <p:cNvGrpSpPr/>
          <p:nvPr/>
        </p:nvGrpSpPr>
        <p:grpSpPr>
          <a:xfrm>
            <a:off x="683170" y="525517"/>
            <a:ext cx="427497" cy="415776"/>
            <a:chOff x="683170" y="525517"/>
            <a:chExt cx="427497" cy="415776"/>
          </a:xfrm>
        </p:grpSpPr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3A14ADE9-85A7-4A05-A5E6-D7A81CFB315A}"/>
                </a:ext>
              </a:extLst>
            </p:cNvPr>
            <p:cNvSpPr/>
            <p:nvPr/>
          </p:nvSpPr>
          <p:spPr>
            <a:xfrm>
              <a:off x="683170" y="525517"/>
              <a:ext cx="189187" cy="189186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560F2585-DDF5-46AD-BF94-C458E270D49A}"/>
                </a:ext>
              </a:extLst>
            </p:cNvPr>
            <p:cNvSpPr/>
            <p:nvPr/>
          </p:nvSpPr>
          <p:spPr>
            <a:xfrm>
              <a:off x="921480" y="52551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四角形: 角を丸くする 9">
              <a:extLst>
                <a:ext uri="{FF2B5EF4-FFF2-40B4-BE49-F238E27FC236}">
                  <a16:creationId xmlns:a16="http://schemas.microsoft.com/office/drawing/2014/main" id="{A9E0E43B-9A7E-411F-ADEC-E9D27274F20B}"/>
                </a:ext>
              </a:extLst>
            </p:cNvPr>
            <p:cNvSpPr/>
            <p:nvPr/>
          </p:nvSpPr>
          <p:spPr>
            <a:xfrm>
              <a:off x="921480" y="75210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9DC64070-73C3-4F4A-9520-A4AB0D41CBE8}"/>
                </a:ext>
              </a:extLst>
            </p:cNvPr>
            <p:cNvSpPr/>
            <p:nvPr/>
          </p:nvSpPr>
          <p:spPr>
            <a:xfrm>
              <a:off x="683170" y="75210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タイトル 1">
            <a:extLst>
              <a:ext uri="{FF2B5EF4-FFF2-40B4-BE49-F238E27FC236}">
                <a16:creationId xmlns:a16="http://schemas.microsoft.com/office/drawing/2014/main" id="{9661217B-1A12-47AB-985D-1A4E6E27DFCE}"/>
              </a:ext>
            </a:extLst>
          </p:cNvPr>
          <p:cNvSpPr txBox="1">
            <a:spLocks/>
          </p:cNvSpPr>
          <p:nvPr/>
        </p:nvSpPr>
        <p:spPr>
          <a:xfrm>
            <a:off x="1159790" y="443365"/>
            <a:ext cx="9071610" cy="61748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503972" rtl="0" eaLnBrk="1" latinLnBrk="0" hangingPunct="1">
              <a:spcBef>
                <a:spcPct val="0"/>
              </a:spcBef>
              <a:buNone/>
              <a:defRPr kumimoji="1" sz="4409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lang="ja-JP" altLang="en-US" sz="3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依存の特徴</a:t>
            </a:r>
          </a:p>
        </p:txBody>
      </p:sp>
      <p:sp>
        <p:nvSpPr>
          <p:cNvPr id="14" name="コンテンツ プレースホルダー 2">
            <a:extLst>
              <a:ext uri="{FF2B5EF4-FFF2-40B4-BE49-F238E27FC236}">
                <a16:creationId xmlns:a16="http://schemas.microsoft.com/office/drawing/2014/main" id="{DB38CA13-FB8F-41EC-AB71-AD7587602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171" y="2000341"/>
            <a:ext cx="9601196" cy="3318936"/>
          </a:xfrm>
        </p:spPr>
        <p:txBody>
          <a:bodyPr>
            <a:normAutofit/>
          </a:bodyPr>
          <a:lstStyle/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</p:txBody>
      </p:sp>
      <p:sp>
        <p:nvSpPr>
          <p:cNvPr id="16" name="フローチャート: 代替処理 15">
            <a:extLst>
              <a:ext uri="{FF2B5EF4-FFF2-40B4-BE49-F238E27FC236}">
                <a16:creationId xmlns:a16="http://schemas.microsoft.com/office/drawing/2014/main" id="{38C9B98D-5C24-4E8A-B256-99813F6FC2D0}"/>
              </a:ext>
            </a:extLst>
          </p:cNvPr>
          <p:cNvSpPr/>
          <p:nvPr/>
        </p:nvSpPr>
        <p:spPr>
          <a:xfrm>
            <a:off x="777762" y="2094795"/>
            <a:ext cx="2224800" cy="3224482"/>
          </a:xfrm>
          <a:prstGeom prst="flowChartAlternateProcess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強迫性</a:t>
            </a:r>
            <a:endParaRPr lang="en-US" altLang="ja-JP" sz="3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endParaRPr kumimoji="1" lang="en-US" altLang="ja-JP" sz="2800" dirty="0">
              <a:solidFill>
                <a:srgbClr val="C00000"/>
              </a:solidFill>
            </a:endParaRPr>
          </a:p>
          <a:p>
            <a:pPr algn="ctr"/>
            <a:r>
              <a:rPr kumimoji="1" lang="ja-JP" altLang="en-US" sz="2400" b="1" dirty="0">
                <a:solidFill>
                  <a:schemeClr val="bg1">
                    <a:lumMod val="95000"/>
                  </a:schemeClr>
                </a:solidFill>
              </a:rPr>
              <a:t>やめずには</a:t>
            </a:r>
            <a:endParaRPr kumimoji="1" lang="en-US" altLang="ja-JP" sz="2400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kumimoji="1" lang="ja-JP" altLang="en-US" sz="2400" b="1" dirty="0">
                <a:solidFill>
                  <a:schemeClr val="bg1">
                    <a:lumMod val="95000"/>
                  </a:schemeClr>
                </a:solidFill>
              </a:rPr>
              <a:t>いられない</a:t>
            </a:r>
            <a:endParaRPr kumimoji="1" lang="en-US" altLang="ja-JP" sz="24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8" name="フローチャート: 代替処理 17">
            <a:extLst>
              <a:ext uri="{FF2B5EF4-FFF2-40B4-BE49-F238E27FC236}">
                <a16:creationId xmlns:a16="http://schemas.microsoft.com/office/drawing/2014/main" id="{1C88A90F-42B2-4E0B-B6EF-7236A5C590E7}"/>
              </a:ext>
            </a:extLst>
          </p:cNvPr>
          <p:cNvSpPr/>
          <p:nvPr/>
        </p:nvSpPr>
        <p:spPr>
          <a:xfrm>
            <a:off x="3197106" y="2118867"/>
            <a:ext cx="2224800" cy="3224482"/>
          </a:xfrm>
          <a:prstGeom prst="flowChartAlternateProcess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反復性</a:t>
            </a:r>
            <a:endParaRPr lang="en-US" altLang="ja-JP" sz="3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ctr"/>
            <a:endParaRPr kumimoji="1" lang="en-US" altLang="ja-JP" sz="2800" dirty="0"/>
          </a:p>
          <a:p>
            <a:pPr algn="ctr"/>
            <a:r>
              <a:rPr lang="ja-JP" altLang="en-US" sz="2400" b="1" dirty="0">
                <a:solidFill>
                  <a:schemeClr val="bg1">
                    <a:lumMod val="95000"/>
                  </a:schemeClr>
                </a:solidFill>
              </a:rPr>
              <a:t>何度も</a:t>
            </a:r>
            <a:endParaRPr lang="en-US" altLang="ja-JP" sz="2400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ja-JP" altLang="en-US" sz="2400" b="1" dirty="0">
                <a:solidFill>
                  <a:schemeClr val="bg1">
                    <a:lumMod val="95000"/>
                  </a:schemeClr>
                </a:solidFill>
              </a:rPr>
              <a:t>繰り返す</a:t>
            </a:r>
          </a:p>
        </p:txBody>
      </p:sp>
      <p:sp>
        <p:nvSpPr>
          <p:cNvPr id="19" name="フローチャート: 代替処理 18">
            <a:extLst>
              <a:ext uri="{FF2B5EF4-FFF2-40B4-BE49-F238E27FC236}">
                <a16:creationId xmlns:a16="http://schemas.microsoft.com/office/drawing/2014/main" id="{CB550CE3-4F40-4EE6-9A5E-AEEA96978126}"/>
              </a:ext>
            </a:extLst>
          </p:cNvPr>
          <p:cNvSpPr/>
          <p:nvPr/>
        </p:nvSpPr>
        <p:spPr>
          <a:xfrm>
            <a:off x="5616450" y="2118866"/>
            <a:ext cx="2224800" cy="3224481"/>
          </a:xfrm>
          <a:prstGeom prst="flowChartAlternateProcess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衝動性</a:t>
            </a:r>
            <a:endParaRPr lang="en-US" altLang="ja-JP" sz="3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ctr"/>
            <a:endParaRPr kumimoji="1" lang="en-US" altLang="ja-JP" sz="2800" dirty="0"/>
          </a:p>
          <a:p>
            <a:pPr algn="ctr"/>
            <a:r>
              <a:rPr lang="ja-JP" altLang="en-US" sz="2400" b="1" dirty="0">
                <a:solidFill>
                  <a:schemeClr val="bg1">
                    <a:lumMod val="95000"/>
                  </a:schemeClr>
                </a:solidFill>
              </a:rPr>
              <a:t>考えずに</a:t>
            </a:r>
            <a:endParaRPr lang="en-US" altLang="ja-JP" sz="2400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ja-JP" altLang="en-US" sz="2400" b="1" dirty="0">
                <a:solidFill>
                  <a:schemeClr val="bg1">
                    <a:lumMod val="95000"/>
                  </a:schemeClr>
                </a:solidFill>
              </a:rPr>
              <a:t>行動する</a:t>
            </a:r>
            <a:endParaRPr lang="en-US" altLang="ja-JP" sz="24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フローチャート: 代替処理 19">
            <a:extLst>
              <a:ext uri="{FF2B5EF4-FFF2-40B4-BE49-F238E27FC236}">
                <a16:creationId xmlns:a16="http://schemas.microsoft.com/office/drawing/2014/main" id="{A546888D-0733-4F67-AB78-CD93970A4232}"/>
              </a:ext>
            </a:extLst>
          </p:cNvPr>
          <p:cNvSpPr/>
          <p:nvPr/>
        </p:nvSpPr>
        <p:spPr>
          <a:xfrm>
            <a:off x="8035794" y="2119896"/>
            <a:ext cx="2224800" cy="3199381"/>
          </a:xfrm>
          <a:prstGeom prst="flowChartAlternateProcess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貪欲性</a:t>
            </a:r>
            <a:endParaRPr kumimoji="1" lang="en-US" altLang="ja-JP" sz="3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ctr"/>
            <a:endParaRPr kumimoji="1" lang="en-US" altLang="ja-JP" sz="2800" dirty="0"/>
          </a:p>
          <a:p>
            <a:pPr algn="ctr"/>
            <a:r>
              <a:rPr lang="ja-JP" altLang="en-US" sz="2300" b="1" dirty="0">
                <a:solidFill>
                  <a:schemeClr val="bg1">
                    <a:lumMod val="95000"/>
                  </a:schemeClr>
                </a:solidFill>
              </a:rPr>
              <a:t>刺激を求め</a:t>
            </a:r>
            <a:endParaRPr lang="en-US" altLang="ja-JP" sz="2300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ja-JP" altLang="en-US" sz="2300" b="1" dirty="0">
                <a:solidFill>
                  <a:schemeClr val="bg1">
                    <a:lumMod val="95000"/>
                  </a:schemeClr>
                </a:solidFill>
              </a:rPr>
              <a:t>エスカレート</a:t>
            </a:r>
          </a:p>
        </p:txBody>
      </p:sp>
    </p:spTree>
    <p:extLst>
      <p:ext uri="{BB962C8B-B14F-4D97-AF65-F5344CB8AC3E}">
        <p14:creationId xmlns:p14="http://schemas.microsoft.com/office/powerpoint/2010/main" val="1697110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96869D28-DE7D-4D40-8210-81D668B84F1D}"/>
              </a:ext>
            </a:extLst>
          </p:cNvPr>
          <p:cNvGrpSpPr/>
          <p:nvPr/>
        </p:nvGrpSpPr>
        <p:grpSpPr>
          <a:xfrm>
            <a:off x="683170" y="525517"/>
            <a:ext cx="427497" cy="415776"/>
            <a:chOff x="683170" y="525517"/>
            <a:chExt cx="427497" cy="415776"/>
          </a:xfrm>
        </p:grpSpPr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D574E563-04B6-4895-8E49-F7938A3BC53C}"/>
                </a:ext>
              </a:extLst>
            </p:cNvPr>
            <p:cNvSpPr/>
            <p:nvPr/>
          </p:nvSpPr>
          <p:spPr>
            <a:xfrm>
              <a:off x="683170" y="525517"/>
              <a:ext cx="189187" cy="189186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四角形: 角を丸くする 9">
              <a:extLst>
                <a:ext uri="{FF2B5EF4-FFF2-40B4-BE49-F238E27FC236}">
                  <a16:creationId xmlns:a16="http://schemas.microsoft.com/office/drawing/2014/main" id="{705DE64E-817B-49B4-A546-1AF73F54C46A}"/>
                </a:ext>
              </a:extLst>
            </p:cNvPr>
            <p:cNvSpPr/>
            <p:nvPr/>
          </p:nvSpPr>
          <p:spPr>
            <a:xfrm>
              <a:off x="921480" y="52551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F3CE9885-10EA-4C97-B6E7-1B3C59F161B9}"/>
                </a:ext>
              </a:extLst>
            </p:cNvPr>
            <p:cNvSpPr/>
            <p:nvPr/>
          </p:nvSpPr>
          <p:spPr>
            <a:xfrm>
              <a:off x="921480" y="75210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四角形: 角を丸くする 11">
              <a:extLst>
                <a:ext uri="{FF2B5EF4-FFF2-40B4-BE49-F238E27FC236}">
                  <a16:creationId xmlns:a16="http://schemas.microsoft.com/office/drawing/2014/main" id="{3CBD74CA-1CFF-45EE-8619-4F600F7EE206}"/>
                </a:ext>
              </a:extLst>
            </p:cNvPr>
            <p:cNvSpPr/>
            <p:nvPr/>
          </p:nvSpPr>
          <p:spPr>
            <a:xfrm>
              <a:off x="683170" y="75210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" name="タイトル 1">
            <a:extLst>
              <a:ext uri="{FF2B5EF4-FFF2-40B4-BE49-F238E27FC236}">
                <a16:creationId xmlns:a16="http://schemas.microsoft.com/office/drawing/2014/main" id="{35E8ED3A-9BB6-47D3-A03F-9278D6574274}"/>
              </a:ext>
            </a:extLst>
          </p:cNvPr>
          <p:cNvSpPr txBox="1">
            <a:spLocks/>
          </p:cNvSpPr>
          <p:nvPr/>
        </p:nvSpPr>
        <p:spPr>
          <a:xfrm>
            <a:off x="1159790" y="443365"/>
            <a:ext cx="9071610" cy="61748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503972" rtl="0" eaLnBrk="1" latinLnBrk="0" hangingPunct="1">
              <a:spcBef>
                <a:spcPct val="0"/>
              </a:spcBef>
              <a:buNone/>
              <a:defRPr kumimoji="1" sz="4409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lang="ja-JP" altLang="en-US" sz="3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ゲーム依存のプロセス</a:t>
            </a:r>
          </a:p>
        </p:txBody>
      </p:sp>
      <p:sp>
        <p:nvSpPr>
          <p:cNvPr id="14" name="角丸四角形 3">
            <a:extLst>
              <a:ext uri="{FF2B5EF4-FFF2-40B4-BE49-F238E27FC236}">
                <a16:creationId xmlns:a16="http://schemas.microsoft.com/office/drawing/2014/main" id="{A41F42C6-D695-46A7-A7EE-B1E43737B48A}"/>
              </a:ext>
            </a:extLst>
          </p:cNvPr>
          <p:cNvSpPr/>
          <p:nvPr/>
        </p:nvSpPr>
        <p:spPr>
          <a:xfrm>
            <a:off x="1211677" y="1249297"/>
            <a:ext cx="8280000" cy="828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200" b="1" dirty="0"/>
              <a:t>PC</a:t>
            </a:r>
            <a:r>
              <a:rPr kumimoji="1" lang="ja-JP" altLang="en-US" sz="2200" b="1" dirty="0"/>
              <a:t>やスマホでゲームをはじめる</a:t>
            </a:r>
          </a:p>
        </p:txBody>
      </p:sp>
      <p:sp>
        <p:nvSpPr>
          <p:cNvPr id="16" name="角丸四角形 4">
            <a:extLst>
              <a:ext uri="{FF2B5EF4-FFF2-40B4-BE49-F238E27FC236}">
                <a16:creationId xmlns:a16="http://schemas.microsoft.com/office/drawing/2014/main" id="{CD260516-27BA-41B7-AE22-0E7D260863E4}"/>
              </a:ext>
            </a:extLst>
          </p:cNvPr>
          <p:cNvSpPr/>
          <p:nvPr/>
        </p:nvSpPr>
        <p:spPr>
          <a:xfrm>
            <a:off x="1211677" y="2292391"/>
            <a:ext cx="8280000" cy="828000"/>
          </a:xfrm>
          <a:prstGeom prst="roundRect">
            <a:avLst/>
          </a:prstGeom>
          <a:solidFill>
            <a:srgbClr val="E4E4E4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200" b="1" dirty="0"/>
              <a:t>いつもさわっていないと不安になる</a:t>
            </a:r>
          </a:p>
        </p:txBody>
      </p:sp>
      <p:sp>
        <p:nvSpPr>
          <p:cNvPr id="18" name="角丸四角形 5">
            <a:extLst>
              <a:ext uri="{FF2B5EF4-FFF2-40B4-BE49-F238E27FC236}">
                <a16:creationId xmlns:a16="http://schemas.microsoft.com/office/drawing/2014/main" id="{D66B120B-D552-4133-8943-C0B7CE1361E0}"/>
              </a:ext>
            </a:extLst>
          </p:cNvPr>
          <p:cNvSpPr/>
          <p:nvPr/>
        </p:nvSpPr>
        <p:spPr>
          <a:xfrm>
            <a:off x="1211676" y="3335485"/>
            <a:ext cx="8280000" cy="828000"/>
          </a:xfrm>
          <a:prstGeom prst="roundRect">
            <a:avLst/>
          </a:prstGeom>
          <a:solidFill>
            <a:srgbClr val="CFCFCF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200" b="1" dirty="0"/>
              <a:t>食事の時間や深夜までゲームに没頭する</a:t>
            </a:r>
          </a:p>
        </p:txBody>
      </p:sp>
      <p:sp>
        <p:nvSpPr>
          <p:cNvPr id="19" name="角丸四角形 6">
            <a:extLst>
              <a:ext uri="{FF2B5EF4-FFF2-40B4-BE49-F238E27FC236}">
                <a16:creationId xmlns:a16="http://schemas.microsoft.com/office/drawing/2014/main" id="{0A2B92A7-E22E-4060-BB8C-F97516B54B35}"/>
              </a:ext>
            </a:extLst>
          </p:cNvPr>
          <p:cNvSpPr/>
          <p:nvPr/>
        </p:nvSpPr>
        <p:spPr>
          <a:xfrm>
            <a:off x="1211676" y="6464768"/>
            <a:ext cx="8280000" cy="82800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ドライアイや疲れ目、昼夜逆転、睡眠障害、不登校、</a:t>
            </a:r>
            <a:br>
              <a:rPr kumimoji="1" lang="en-US" altLang="ja-JP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kumimoji="1" lang="ja-JP" altLang="en-US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引きこもり、多額の請求（課金）</a:t>
            </a:r>
            <a:endParaRPr kumimoji="1" lang="en-US" altLang="ja-JP" sz="2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角丸四角形 7">
            <a:extLst>
              <a:ext uri="{FF2B5EF4-FFF2-40B4-BE49-F238E27FC236}">
                <a16:creationId xmlns:a16="http://schemas.microsoft.com/office/drawing/2014/main" id="{714F875A-3D5C-49CB-86C2-3B7C831AB93B}"/>
              </a:ext>
            </a:extLst>
          </p:cNvPr>
          <p:cNvSpPr/>
          <p:nvPr/>
        </p:nvSpPr>
        <p:spPr>
          <a:xfrm>
            <a:off x="1211677" y="5421673"/>
            <a:ext cx="8280000" cy="82800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200" b="1" dirty="0">
                <a:solidFill>
                  <a:schemeClr val="bg1">
                    <a:lumMod val="95000"/>
                  </a:schemeClr>
                </a:solidFill>
              </a:rPr>
              <a:t>生身の人間との会話が減ると、うまく言葉が出てこない</a:t>
            </a:r>
          </a:p>
        </p:txBody>
      </p:sp>
      <p:sp>
        <p:nvSpPr>
          <p:cNvPr id="21" name="角丸四角形 8">
            <a:extLst>
              <a:ext uri="{FF2B5EF4-FFF2-40B4-BE49-F238E27FC236}">
                <a16:creationId xmlns:a16="http://schemas.microsoft.com/office/drawing/2014/main" id="{EBD5955C-8441-4E76-9C73-E5A1EB1E6424}"/>
              </a:ext>
            </a:extLst>
          </p:cNvPr>
          <p:cNvSpPr/>
          <p:nvPr/>
        </p:nvSpPr>
        <p:spPr>
          <a:xfrm>
            <a:off x="1211677" y="4378579"/>
            <a:ext cx="8280000" cy="828000"/>
          </a:xfrm>
          <a:prstGeom prst="roundRect">
            <a:avLst/>
          </a:prstGeom>
          <a:solidFill>
            <a:srgbClr val="9D9D9D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200" b="1" dirty="0"/>
              <a:t>ゲームでは自分が主人公になれて心地よい。</a:t>
            </a:r>
            <a:br>
              <a:rPr kumimoji="1" lang="en-US" altLang="ja-JP" sz="2200" b="1" dirty="0"/>
            </a:br>
            <a:r>
              <a:rPr kumimoji="1" lang="ja-JP" altLang="en-US" sz="2200" b="1" dirty="0"/>
              <a:t>気に入らなければオフできる</a:t>
            </a:r>
            <a:r>
              <a:rPr kumimoji="1" lang="ja-JP" altLang="en-US" sz="2200" dirty="0"/>
              <a:t>。</a:t>
            </a:r>
          </a:p>
        </p:txBody>
      </p:sp>
      <p:sp>
        <p:nvSpPr>
          <p:cNvPr id="24" name="下矢印 11">
            <a:extLst>
              <a:ext uri="{FF2B5EF4-FFF2-40B4-BE49-F238E27FC236}">
                <a16:creationId xmlns:a16="http://schemas.microsoft.com/office/drawing/2014/main" id="{D6EA8F20-BD7D-486F-81E3-1EEF4239F291}"/>
              </a:ext>
            </a:extLst>
          </p:cNvPr>
          <p:cNvSpPr/>
          <p:nvPr/>
        </p:nvSpPr>
        <p:spPr>
          <a:xfrm>
            <a:off x="4878250" y="1966412"/>
            <a:ext cx="792707" cy="382233"/>
          </a:xfrm>
          <a:prstGeom prst="downArrow">
            <a:avLst>
              <a:gd name="adj1" fmla="val 50000"/>
              <a:gd name="adj2" fmla="val 62534"/>
            </a:avLst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下矢印 11">
            <a:extLst>
              <a:ext uri="{FF2B5EF4-FFF2-40B4-BE49-F238E27FC236}">
                <a16:creationId xmlns:a16="http://schemas.microsoft.com/office/drawing/2014/main" id="{5D2AD555-FCF4-46A5-AEA8-166A94B73382}"/>
              </a:ext>
            </a:extLst>
          </p:cNvPr>
          <p:cNvSpPr/>
          <p:nvPr/>
        </p:nvSpPr>
        <p:spPr>
          <a:xfrm>
            <a:off x="4878250" y="3011763"/>
            <a:ext cx="792707" cy="382233"/>
          </a:xfrm>
          <a:prstGeom prst="downArrow">
            <a:avLst>
              <a:gd name="adj1" fmla="val 50000"/>
              <a:gd name="adj2" fmla="val 62534"/>
            </a:avLst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下矢印 11">
            <a:extLst>
              <a:ext uri="{FF2B5EF4-FFF2-40B4-BE49-F238E27FC236}">
                <a16:creationId xmlns:a16="http://schemas.microsoft.com/office/drawing/2014/main" id="{48C9667C-B554-472E-ADC8-E10B858AB9F7}"/>
              </a:ext>
            </a:extLst>
          </p:cNvPr>
          <p:cNvSpPr/>
          <p:nvPr/>
        </p:nvSpPr>
        <p:spPr>
          <a:xfrm>
            <a:off x="4878250" y="4057114"/>
            <a:ext cx="792707" cy="382233"/>
          </a:xfrm>
          <a:prstGeom prst="downArrow">
            <a:avLst>
              <a:gd name="adj1" fmla="val 50000"/>
              <a:gd name="adj2" fmla="val 62534"/>
            </a:avLst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下矢印 11">
            <a:extLst>
              <a:ext uri="{FF2B5EF4-FFF2-40B4-BE49-F238E27FC236}">
                <a16:creationId xmlns:a16="http://schemas.microsoft.com/office/drawing/2014/main" id="{6F8B2775-E2BD-40F3-B3F7-3DC2B513A3E7}"/>
              </a:ext>
            </a:extLst>
          </p:cNvPr>
          <p:cNvSpPr/>
          <p:nvPr/>
        </p:nvSpPr>
        <p:spPr>
          <a:xfrm>
            <a:off x="4878250" y="5102465"/>
            <a:ext cx="792707" cy="382233"/>
          </a:xfrm>
          <a:prstGeom prst="downArrow">
            <a:avLst>
              <a:gd name="adj1" fmla="val 50000"/>
              <a:gd name="adj2" fmla="val 62534"/>
            </a:avLst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下矢印 11">
            <a:extLst>
              <a:ext uri="{FF2B5EF4-FFF2-40B4-BE49-F238E27FC236}">
                <a16:creationId xmlns:a16="http://schemas.microsoft.com/office/drawing/2014/main" id="{70DDBD0D-1BA1-4C4F-9753-C65400514108}"/>
              </a:ext>
            </a:extLst>
          </p:cNvPr>
          <p:cNvSpPr/>
          <p:nvPr/>
        </p:nvSpPr>
        <p:spPr>
          <a:xfrm>
            <a:off x="4878250" y="6147816"/>
            <a:ext cx="792707" cy="382233"/>
          </a:xfrm>
          <a:prstGeom prst="downArrow">
            <a:avLst>
              <a:gd name="adj1" fmla="val 50000"/>
              <a:gd name="adj2" fmla="val 62534"/>
            </a:avLst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303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9839BE2B-FFD8-4728-8498-00B74A21C275}"/>
              </a:ext>
            </a:extLst>
          </p:cNvPr>
          <p:cNvGrpSpPr/>
          <p:nvPr/>
        </p:nvGrpSpPr>
        <p:grpSpPr>
          <a:xfrm>
            <a:off x="683170" y="525517"/>
            <a:ext cx="427497" cy="415776"/>
            <a:chOff x="683170" y="525517"/>
            <a:chExt cx="427497" cy="415776"/>
          </a:xfrm>
        </p:grpSpPr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E16ED17F-1B93-4640-B0F5-E625BDF7F804}"/>
                </a:ext>
              </a:extLst>
            </p:cNvPr>
            <p:cNvSpPr/>
            <p:nvPr/>
          </p:nvSpPr>
          <p:spPr>
            <a:xfrm>
              <a:off x="683170" y="525517"/>
              <a:ext cx="189187" cy="189186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E1F260B9-FEEA-4167-812F-4BB611E8EB5A}"/>
                </a:ext>
              </a:extLst>
            </p:cNvPr>
            <p:cNvSpPr/>
            <p:nvPr/>
          </p:nvSpPr>
          <p:spPr>
            <a:xfrm>
              <a:off x="921480" y="52551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218EA503-501D-48ED-9D23-4A4EF189D309}"/>
                </a:ext>
              </a:extLst>
            </p:cNvPr>
            <p:cNvSpPr/>
            <p:nvPr/>
          </p:nvSpPr>
          <p:spPr>
            <a:xfrm>
              <a:off x="921480" y="75210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四角形: 角を丸くする 9">
              <a:extLst>
                <a:ext uri="{FF2B5EF4-FFF2-40B4-BE49-F238E27FC236}">
                  <a16:creationId xmlns:a16="http://schemas.microsoft.com/office/drawing/2014/main" id="{CDBD5C9C-EC3B-4882-997C-45F7AFF5E8DB}"/>
                </a:ext>
              </a:extLst>
            </p:cNvPr>
            <p:cNvSpPr/>
            <p:nvPr/>
          </p:nvSpPr>
          <p:spPr>
            <a:xfrm>
              <a:off x="683170" y="75210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タイトル 1">
            <a:extLst>
              <a:ext uri="{FF2B5EF4-FFF2-40B4-BE49-F238E27FC236}">
                <a16:creationId xmlns:a16="http://schemas.microsoft.com/office/drawing/2014/main" id="{7C561ADC-637E-41B8-9056-C296A2732F39}"/>
              </a:ext>
            </a:extLst>
          </p:cNvPr>
          <p:cNvSpPr txBox="1">
            <a:spLocks/>
          </p:cNvSpPr>
          <p:nvPr/>
        </p:nvSpPr>
        <p:spPr>
          <a:xfrm>
            <a:off x="1159790" y="443365"/>
            <a:ext cx="9071610" cy="61748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503972" rtl="0" eaLnBrk="1" latinLnBrk="0" hangingPunct="1">
              <a:spcBef>
                <a:spcPct val="0"/>
              </a:spcBef>
              <a:buNone/>
              <a:defRPr kumimoji="1" sz="4409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lang="ja-JP" altLang="en-US" sz="3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ゲーム依存の特徴</a:t>
            </a:r>
          </a:p>
        </p:txBody>
      </p:sp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3E2E003B-77BE-48D7-86FB-3EA0513E6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170" y="1432928"/>
            <a:ext cx="9601196" cy="5185986"/>
          </a:xfrm>
        </p:spPr>
        <p:txBody>
          <a:bodyPr>
            <a:noAutofit/>
          </a:bodyPr>
          <a:lstStyle/>
          <a:p>
            <a:pPr marL="450000" indent="-450000">
              <a:lnSpc>
                <a:spcPct val="100000"/>
              </a:lnSpc>
              <a:spcBef>
                <a:spcPts val="0"/>
              </a:spcBef>
              <a:buClr>
                <a:srgbClr val="FFC000"/>
              </a:buClr>
              <a:buSzPct val="80000"/>
              <a:buFont typeface="Wingdings" panose="05000000000000000000" pitchFamily="2" charset="2"/>
              <a:buChar char="l"/>
            </a:pPr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患者は</a:t>
            </a:r>
            <a:r>
              <a:rPr lang="ja-JP" altLang="en-US" sz="3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中学生・高校生</a:t>
            </a:r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がもっとも多く、</a:t>
            </a:r>
            <a:br>
              <a:rPr lang="en-US" altLang="ja-JP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en-US" altLang="ja-JP" sz="3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50</a:t>
            </a:r>
            <a:r>
              <a:rPr lang="ja-JP" altLang="en-US" sz="3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万人</a:t>
            </a:r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以上と推計</a:t>
            </a:r>
            <a:endParaRPr lang="en-US" altLang="ja-JP" sz="3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450000" indent="-450000">
              <a:lnSpc>
                <a:spcPct val="100000"/>
              </a:lnSpc>
              <a:spcBef>
                <a:spcPts val="0"/>
              </a:spcBef>
              <a:buClr>
                <a:srgbClr val="FFC000"/>
              </a:buClr>
              <a:buSzPct val="80000"/>
              <a:buFont typeface="Wingdings" panose="05000000000000000000" pitchFamily="2" charset="2"/>
              <a:buChar char="l"/>
            </a:pPr>
            <a:endParaRPr lang="en-US" altLang="ja-JP" sz="3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450000" indent="-450000">
              <a:lnSpc>
                <a:spcPct val="100000"/>
              </a:lnSpc>
              <a:spcBef>
                <a:spcPts val="0"/>
              </a:spcBef>
              <a:buClr>
                <a:srgbClr val="FFC000"/>
              </a:buClr>
              <a:buSzPct val="80000"/>
              <a:buFont typeface="Wingdings" panose="05000000000000000000" pitchFamily="2" charset="2"/>
              <a:buChar char="l"/>
            </a:pPr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ネット依存外来患者の</a:t>
            </a:r>
            <a:r>
              <a:rPr lang="en-US" altLang="ja-JP" sz="3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90</a:t>
            </a:r>
            <a:r>
              <a:rPr lang="ja-JP" altLang="en-US" sz="3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％はゲーム依存</a:t>
            </a:r>
            <a:br>
              <a:rPr lang="en-US" altLang="ja-JP" sz="3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（ほぼ全てがオンラインゲームに依存）</a:t>
            </a:r>
            <a:endParaRPr lang="en-US" altLang="ja-JP" sz="3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450000" indent="-450000">
              <a:lnSpc>
                <a:spcPct val="100000"/>
              </a:lnSpc>
              <a:spcBef>
                <a:spcPts val="0"/>
              </a:spcBef>
              <a:buClr>
                <a:srgbClr val="FFC000"/>
              </a:buClr>
              <a:buSzPct val="80000"/>
              <a:buFont typeface="Wingdings" panose="05000000000000000000" pitchFamily="2" charset="2"/>
              <a:buChar char="l"/>
            </a:pPr>
            <a:endParaRPr lang="en-US" altLang="ja-JP" sz="3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450000" indent="-450000">
              <a:lnSpc>
                <a:spcPct val="100000"/>
              </a:lnSpc>
              <a:spcBef>
                <a:spcPts val="0"/>
              </a:spcBef>
              <a:buClr>
                <a:srgbClr val="FFC000"/>
              </a:buClr>
              <a:buSzPct val="80000"/>
              <a:buFont typeface="Wingdings" panose="05000000000000000000" pitchFamily="2" charset="2"/>
              <a:buChar char="l"/>
            </a:pPr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使っている機器は</a:t>
            </a:r>
            <a:r>
              <a:rPr lang="en-US" altLang="ja-JP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PC</a:t>
            </a:r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やゲームが多いが、</a:t>
            </a:r>
            <a:br>
              <a:rPr lang="en-US" altLang="ja-JP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およそ</a:t>
            </a:r>
            <a:r>
              <a:rPr lang="en-US" altLang="ja-JP" sz="3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40</a:t>
            </a:r>
            <a:r>
              <a:rPr lang="ja-JP" altLang="en-US" sz="3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％がスマートフォン</a:t>
            </a:r>
            <a:endParaRPr lang="en-US" altLang="ja-JP" sz="36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0568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1B0AA516-7082-4250-A114-5CA82827DC32}"/>
              </a:ext>
            </a:extLst>
          </p:cNvPr>
          <p:cNvGrpSpPr/>
          <p:nvPr/>
        </p:nvGrpSpPr>
        <p:grpSpPr>
          <a:xfrm>
            <a:off x="683170" y="525517"/>
            <a:ext cx="427497" cy="415776"/>
            <a:chOff x="683170" y="525517"/>
            <a:chExt cx="427497" cy="415776"/>
          </a:xfrm>
        </p:grpSpPr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73A941E2-A61C-420A-95DD-699C9ADFA734}"/>
                </a:ext>
              </a:extLst>
            </p:cNvPr>
            <p:cNvSpPr/>
            <p:nvPr/>
          </p:nvSpPr>
          <p:spPr>
            <a:xfrm>
              <a:off x="683170" y="525517"/>
              <a:ext cx="189187" cy="189186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61AFE041-D75F-47B2-BD73-9303681BC158}"/>
                </a:ext>
              </a:extLst>
            </p:cNvPr>
            <p:cNvSpPr/>
            <p:nvPr/>
          </p:nvSpPr>
          <p:spPr>
            <a:xfrm>
              <a:off x="921480" y="52551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6FEFCBA3-55ED-4282-A3E3-055CCBE6BF6C}"/>
                </a:ext>
              </a:extLst>
            </p:cNvPr>
            <p:cNvSpPr/>
            <p:nvPr/>
          </p:nvSpPr>
          <p:spPr>
            <a:xfrm>
              <a:off x="921480" y="75210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四角形: 角を丸くする 9">
              <a:extLst>
                <a:ext uri="{FF2B5EF4-FFF2-40B4-BE49-F238E27FC236}">
                  <a16:creationId xmlns:a16="http://schemas.microsoft.com/office/drawing/2014/main" id="{27B2AE31-FDD4-4E2A-A6FB-9EE19BBC7BFD}"/>
                </a:ext>
              </a:extLst>
            </p:cNvPr>
            <p:cNvSpPr/>
            <p:nvPr/>
          </p:nvSpPr>
          <p:spPr>
            <a:xfrm>
              <a:off x="683170" y="75210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ADBB63C-8830-4CD5-9EAC-35F1CE82D994}"/>
              </a:ext>
            </a:extLst>
          </p:cNvPr>
          <p:cNvSpPr txBox="1">
            <a:spLocks/>
          </p:cNvSpPr>
          <p:nvPr/>
        </p:nvSpPr>
        <p:spPr>
          <a:xfrm>
            <a:off x="1159790" y="443365"/>
            <a:ext cx="9071610" cy="61748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503972" rtl="0" eaLnBrk="1" latinLnBrk="0" hangingPunct="1">
              <a:spcBef>
                <a:spcPct val="0"/>
              </a:spcBef>
              <a:buNone/>
              <a:defRPr kumimoji="1" sz="4409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lang="ja-JP" altLang="en-US" sz="3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ゲーム依存が原因で起きた問題</a:t>
            </a:r>
          </a:p>
        </p:txBody>
      </p:sp>
      <p:graphicFrame>
        <p:nvGraphicFramePr>
          <p:cNvPr id="15" name="コンテンツ プレースホルダー 9">
            <a:extLst>
              <a:ext uri="{FF2B5EF4-FFF2-40B4-BE49-F238E27FC236}">
                <a16:creationId xmlns:a16="http://schemas.microsoft.com/office/drawing/2014/main" id="{ADE68C52-E25A-4EA3-A1A9-534D9B43A6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5335412"/>
              </p:ext>
            </p:extLst>
          </p:nvPr>
        </p:nvGraphicFramePr>
        <p:xfrm>
          <a:off x="545306" y="1610686"/>
          <a:ext cx="9601200" cy="4924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81810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B2C9ECB5-3D27-465A-9535-9A37A778DCF2}"/>
              </a:ext>
            </a:extLst>
          </p:cNvPr>
          <p:cNvGrpSpPr/>
          <p:nvPr/>
        </p:nvGrpSpPr>
        <p:grpSpPr>
          <a:xfrm>
            <a:off x="683170" y="525517"/>
            <a:ext cx="427497" cy="415776"/>
            <a:chOff x="683170" y="525517"/>
            <a:chExt cx="427497" cy="415776"/>
          </a:xfrm>
        </p:grpSpPr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5F3CDC9C-CD52-4523-BC57-429F40B51E02}"/>
                </a:ext>
              </a:extLst>
            </p:cNvPr>
            <p:cNvSpPr/>
            <p:nvPr/>
          </p:nvSpPr>
          <p:spPr>
            <a:xfrm>
              <a:off x="683170" y="525517"/>
              <a:ext cx="189187" cy="189186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9024BC08-8CA4-4862-9F77-02FA70B31D4F}"/>
                </a:ext>
              </a:extLst>
            </p:cNvPr>
            <p:cNvSpPr/>
            <p:nvPr/>
          </p:nvSpPr>
          <p:spPr>
            <a:xfrm>
              <a:off x="921480" y="52551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69C8ADB7-A545-45BE-A01F-7AB1891FE070}"/>
                </a:ext>
              </a:extLst>
            </p:cNvPr>
            <p:cNvSpPr/>
            <p:nvPr/>
          </p:nvSpPr>
          <p:spPr>
            <a:xfrm>
              <a:off x="921480" y="75210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四角形: 角を丸くする 9">
              <a:extLst>
                <a:ext uri="{FF2B5EF4-FFF2-40B4-BE49-F238E27FC236}">
                  <a16:creationId xmlns:a16="http://schemas.microsoft.com/office/drawing/2014/main" id="{66585072-76C6-4130-8194-511BB1898057}"/>
                </a:ext>
              </a:extLst>
            </p:cNvPr>
            <p:cNvSpPr/>
            <p:nvPr/>
          </p:nvSpPr>
          <p:spPr>
            <a:xfrm>
              <a:off x="683170" y="75210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タイトル 1">
            <a:extLst>
              <a:ext uri="{FF2B5EF4-FFF2-40B4-BE49-F238E27FC236}">
                <a16:creationId xmlns:a16="http://schemas.microsoft.com/office/drawing/2014/main" id="{71B69D58-E42F-45AC-AA7A-DF591206C37D}"/>
              </a:ext>
            </a:extLst>
          </p:cNvPr>
          <p:cNvSpPr txBox="1">
            <a:spLocks/>
          </p:cNvSpPr>
          <p:nvPr/>
        </p:nvSpPr>
        <p:spPr>
          <a:xfrm>
            <a:off x="1159790" y="443365"/>
            <a:ext cx="9071610" cy="61748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503972" rtl="0" eaLnBrk="1" latinLnBrk="0" hangingPunct="1">
              <a:spcBef>
                <a:spcPct val="0"/>
              </a:spcBef>
              <a:buNone/>
              <a:defRPr kumimoji="1" sz="4409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lang="ja-JP" altLang="en-US" sz="3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前頭前野</a:t>
            </a:r>
          </a:p>
        </p:txBody>
      </p:sp>
      <p:sp>
        <p:nvSpPr>
          <p:cNvPr id="19" name="縦巻き 4">
            <a:extLst>
              <a:ext uri="{FF2B5EF4-FFF2-40B4-BE49-F238E27FC236}">
                <a16:creationId xmlns:a16="http://schemas.microsoft.com/office/drawing/2014/main" id="{FA8C894B-48CF-4A47-BC19-144531D5440A}"/>
              </a:ext>
            </a:extLst>
          </p:cNvPr>
          <p:cNvSpPr/>
          <p:nvPr/>
        </p:nvSpPr>
        <p:spPr>
          <a:xfrm>
            <a:off x="683170" y="1129690"/>
            <a:ext cx="8792134" cy="36672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342900" indent="-342900">
              <a:lnSpc>
                <a:spcPts val="4400"/>
              </a:lnSpc>
              <a:buClr>
                <a:srgbClr val="FFC000"/>
              </a:buClr>
              <a:buSzPct val="80000"/>
              <a:buFont typeface="Wingdings" panose="05000000000000000000" pitchFamily="2" charset="2"/>
              <a:buChar char="l"/>
            </a:pPr>
            <a:r>
              <a:rPr kumimoji="1" lang="ja-JP" altLang="en-US" sz="3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「脳の司令塔」</a:t>
            </a:r>
            <a:r>
              <a:rPr kumimoji="1" lang="ja-JP" altLang="en-US" sz="3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とも呼ばれており</a:t>
            </a:r>
            <a:br>
              <a:rPr kumimoji="1" lang="en-US" altLang="ja-JP" sz="3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kumimoji="1" lang="ja-JP" altLang="en-US" sz="3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最も良く発達している。</a:t>
            </a:r>
            <a:endParaRPr kumimoji="1" lang="en-US" altLang="ja-JP" sz="3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42900" indent="-342900">
              <a:lnSpc>
                <a:spcPts val="4400"/>
              </a:lnSpc>
              <a:buClr>
                <a:srgbClr val="FFC000"/>
              </a:buClr>
              <a:buSzPct val="80000"/>
              <a:buFont typeface="Wingdings" panose="05000000000000000000" pitchFamily="2" charset="2"/>
              <a:buChar char="l"/>
            </a:pPr>
            <a:endParaRPr kumimoji="1" lang="en-US" altLang="ja-JP" sz="3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42900" indent="-342900">
              <a:lnSpc>
                <a:spcPts val="4400"/>
              </a:lnSpc>
              <a:buClr>
                <a:srgbClr val="FFC000"/>
              </a:buClr>
              <a:buSzPct val="80000"/>
              <a:buFont typeface="Wingdings" panose="05000000000000000000" pitchFamily="2" charset="2"/>
              <a:buChar char="l"/>
            </a:pPr>
            <a:r>
              <a:rPr kumimoji="1" lang="ja-JP" altLang="en-US" sz="3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理性的な</a:t>
            </a:r>
            <a:r>
              <a:rPr kumimoji="1" lang="ja-JP" altLang="en-US" sz="3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意思や判断、忍耐</a:t>
            </a:r>
            <a:r>
              <a:rPr kumimoji="1" lang="ja-JP" altLang="en-US" sz="3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にも関わっており、働きが低下すると、</a:t>
            </a:r>
            <a:r>
              <a:rPr kumimoji="1" lang="ja-JP" altLang="en-US" sz="3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欲望</a:t>
            </a:r>
            <a:r>
              <a:rPr kumimoji="1" lang="ja-JP" altLang="en-US" sz="3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を我慢できない。</a:t>
            </a: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00751E9F-F4F7-4EDB-A880-BFBCD09841F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75" t="8999"/>
          <a:stretch/>
        </p:blipFill>
        <p:spPr>
          <a:xfrm>
            <a:off x="7752522" y="4471709"/>
            <a:ext cx="2760525" cy="2852806"/>
          </a:xfrm>
          <a:prstGeom prst="rect">
            <a:avLst/>
          </a:prstGeom>
        </p:spPr>
      </p:pic>
      <p:sp>
        <p:nvSpPr>
          <p:cNvPr id="12" name="角丸四角形吹き出し 8">
            <a:extLst>
              <a:ext uri="{FF2B5EF4-FFF2-40B4-BE49-F238E27FC236}">
                <a16:creationId xmlns:a16="http://schemas.microsoft.com/office/drawing/2014/main" id="{305E8E41-98B5-45CF-86C7-D0063450E338}"/>
              </a:ext>
            </a:extLst>
          </p:cNvPr>
          <p:cNvSpPr/>
          <p:nvPr/>
        </p:nvSpPr>
        <p:spPr>
          <a:xfrm>
            <a:off x="6115573" y="4471709"/>
            <a:ext cx="1442771" cy="727706"/>
          </a:xfrm>
          <a:prstGeom prst="wedgeRoundRectCallout">
            <a:avLst>
              <a:gd name="adj1" fmla="val 95110"/>
              <a:gd name="adj2" fmla="val 52066"/>
              <a:gd name="adj3" fmla="val 16667"/>
            </a:avLst>
          </a:prstGeom>
          <a:solidFill>
            <a:srgbClr val="00660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</a:rPr>
              <a:t>前頭前野</a:t>
            </a:r>
          </a:p>
        </p:txBody>
      </p:sp>
    </p:spTree>
    <p:extLst>
      <p:ext uri="{BB962C8B-B14F-4D97-AF65-F5344CB8AC3E}">
        <p14:creationId xmlns:p14="http://schemas.microsoft.com/office/powerpoint/2010/main" val="1631419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5932D10-83A7-435D-A9A6-D576E5788728}"/>
              </a:ext>
            </a:extLst>
          </p:cNvPr>
          <p:cNvGrpSpPr/>
          <p:nvPr/>
        </p:nvGrpSpPr>
        <p:grpSpPr>
          <a:xfrm>
            <a:off x="683170" y="525517"/>
            <a:ext cx="427497" cy="415776"/>
            <a:chOff x="683170" y="525517"/>
            <a:chExt cx="427497" cy="415776"/>
          </a:xfrm>
        </p:grpSpPr>
        <p:sp>
          <p:nvSpPr>
            <p:cNvPr id="6" name="四角形: 角を丸くする 5">
              <a:extLst>
                <a:ext uri="{FF2B5EF4-FFF2-40B4-BE49-F238E27FC236}">
                  <a16:creationId xmlns:a16="http://schemas.microsoft.com/office/drawing/2014/main" id="{26F17A39-C65B-4A7E-9CAE-1DE2270DB82A}"/>
                </a:ext>
              </a:extLst>
            </p:cNvPr>
            <p:cNvSpPr/>
            <p:nvPr/>
          </p:nvSpPr>
          <p:spPr>
            <a:xfrm>
              <a:off x="683170" y="525517"/>
              <a:ext cx="189187" cy="189186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E17DEC94-1080-4C36-99D4-97BE11D9C102}"/>
                </a:ext>
              </a:extLst>
            </p:cNvPr>
            <p:cNvSpPr/>
            <p:nvPr/>
          </p:nvSpPr>
          <p:spPr>
            <a:xfrm>
              <a:off x="921480" y="52551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2D77F5AB-7722-4447-9F5F-6FDE098E8C30}"/>
                </a:ext>
              </a:extLst>
            </p:cNvPr>
            <p:cNvSpPr/>
            <p:nvPr/>
          </p:nvSpPr>
          <p:spPr>
            <a:xfrm>
              <a:off x="921480" y="75210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2E19C178-87C6-46CA-8FB7-6864BBB8574A}"/>
                </a:ext>
              </a:extLst>
            </p:cNvPr>
            <p:cNvSpPr/>
            <p:nvPr/>
          </p:nvSpPr>
          <p:spPr>
            <a:xfrm>
              <a:off x="683170" y="75210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タイトル 1">
            <a:extLst>
              <a:ext uri="{FF2B5EF4-FFF2-40B4-BE49-F238E27FC236}">
                <a16:creationId xmlns:a16="http://schemas.microsoft.com/office/drawing/2014/main" id="{A434C7DF-EE0F-45B1-A9AD-9E18FFA7BBC4}"/>
              </a:ext>
            </a:extLst>
          </p:cNvPr>
          <p:cNvSpPr txBox="1">
            <a:spLocks/>
          </p:cNvSpPr>
          <p:nvPr/>
        </p:nvSpPr>
        <p:spPr>
          <a:xfrm>
            <a:off x="1159790" y="443365"/>
            <a:ext cx="9071610" cy="61748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503972" rtl="0" eaLnBrk="1" latinLnBrk="0" hangingPunct="1">
              <a:spcBef>
                <a:spcPct val="0"/>
              </a:spcBef>
              <a:buNone/>
              <a:defRPr kumimoji="1" sz="4409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lang="ja-JP" altLang="en-US" sz="3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ネット依存患者の特徴</a:t>
            </a:r>
          </a:p>
        </p:txBody>
      </p:sp>
      <p:sp>
        <p:nvSpPr>
          <p:cNvPr id="21" name="縦巻き 4">
            <a:extLst>
              <a:ext uri="{FF2B5EF4-FFF2-40B4-BE49-F238E27FC236}">
                <a16:creationId xmlns:a16="http://schemas.microsoft.com/office/drawing/2014/main" id="{3F9F482F-A02A-4B26-ABC7-553FD0AF060C}"/>
              </a:ext>
            </a:extLst>
          </p:cNvPr>
          <p:cNvSpPr/>
          <p:nvPr/>
        </p:nvSpPr>
        <p:spPr>
          <a:xfrm>
            <a:off x="5345906" y="2870191"/>
            <a:ext cx="5040166" cy="36292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180000" indent="-180000">
              <a:buFont typeface="Arial" panose="020B0604020202020204" pitchFamily="34" charset="0"/>
              <a:buChar char="•"/>
            </a:pPr>
            <a:r>
              <a:rPr kumimoji="1" lang="ja-JP" altLang="en-US" sz="28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男女比では、</a:t>
            </a:r>
            <a:r>
              <a:rPr kumimoji="1" lang="ja-JP" altLang="en-US" sz="28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男：女＝</a:t>
            </a:r>
            <a:r>
              <a:rPr kumimoji="1" lang="en-US" altLang="ja-JP" sz="28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9</a:t>
            </a:r>
            <a:r>
              <a:rPr kumimoji="1" lang="ja-JP" altLang="en-US" sz="28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：</a:t>
            </a:r>
            <a:r>
              <a:rPr kumimoji="1" lang="en-US" altLang="ja-JP" sz="28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endParaRPr kumimoji="1" lang="en-US" altLang="ja-JP" sz="28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kumimoji="1" lang="ja-JP" altLang="en-US" sz="28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男性</a:t>
            </a:r>
            <a:r>
              <a:rPr kumimoji="1" lang="en-US" altLang="ja-JP" sz="28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…</a:t>
            </a:r>
            <a:r>
              <a:rPr kumimoji="1" lang="ja-JP" altLang="en-US" sz="28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オンラインゲーム</a:t>
            </a:r>
            <a:r>
              <a:rPr kumimoji="1" lang="ja-JP" altLang="en-US" sz="28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br>
              <a:rPr kumimoji="1" lang="en-US" altLang="ja-JP" sz="28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kumimoji="1" lang="ja-JP" altLang="en-US" sz="28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依存が多い</a:t>
            </a:r>
            <a:endParaRPr kumimoji="1" lang="en-US" altLang="ja-JP" sz="28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000" indent="-180000">
              <a:buFont typeface="Arial" panose="020B0604020202020204" pitchFamily="34" charset="0"/>
              <a:buChar char="•"/>
            </a:pPr>
            <a:endParaRPr kumimoji="1" lang="en-US" altLang="ja-JP" sz="28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kumimoji="1" lang="ja-JP" altLang="en-US" sz="28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女性</a:t>
            </a:r>
            <a:r>
              <a:rPr kumimoji="1" lang="en-US" altLang="ja-JP" sz="28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…</a:t>
            </a:r>
            <a:r>
              <a:rPr kumimoji="1" lang="en-US" altLang="ja-JP" sz="28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SNS</a:t>
            </a:r>
            <a:r>
              <a:rPr kumimoji="1" lang="ja-JP" altLang="en-US" sz="28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の依存が多い</a:t>
            </a:r>
            <a:endParaRPr kumimoji="1" lang="en-US" altLang="ja-JP" sz="28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aphicFrame>
        <p:nvGraphicFramePr>
          <p:cNvPr id="30" name="グラフ 29">
            <a:extLst>
              <a:ext uri="{FF2B5EF4-FFF2-40B4-BE49-F238E27FC236}">
                <a16:creationId xmlns:a16="http://schemas.microsoft.com/office/drawing/2014/main" id="{ECC06EDD-0B4E-416E-B6A6-3FD04CDD3E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9943430"/>
              </p:ext>
            </p:extLst>
          </p:nvPr>
        </p:nvGraphicFramePr>
        <p:xfrm>
          <a:off x="456743" y="1529846"/>
          <a:ext cx="5474273" cy="46750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6427674-E55B-4580-B15C-6294072D8FE2}"/>
              </a:ext>
            </a:extLst>
          </p:cNvPr>
          <p:cNvSpPr txBox="1"/>
          <p:nvPr/>
        </p:nvSpPr>
        <p:spPr>
          <a:xfrm>
            <a:off x="359999" y="7020000"/>
            <a:ext cx="37464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久里浜医療センター　</a:t>
            </a:r>
            <a:r>
              <a:rPr lang="en-US" altLang="ja-JP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2011</a:t>
            </a:r>
            <a:r>
              <a:rPr lang="ja-JP" altLang="en-US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年　約</a:t>
            </a:r>
            <a:r>
              <a:rPr lang="en-US" altLang="ja-JP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1200</a:t>
            </a:r>
            <a:r>
              <a:rPr lang="ja-JP" altLang="en-US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名の患者データより</a:t>
            </a:r>
          </a:p>
        </p:txBody>
      </p:sp>
    </p:spTree>
    <p:extLst>
      <p:ext uri="{BB962C8B-B14F-4D97-AF65-F5344CB8AC3E}">
        <p14:creationId xmlns:p14="http://schemas.microsoft.com/office/powerpoint/2010/main" val="1289092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A5C5625-930F-4D4A-93A4-5014F93805CC}"/>
              </a:ext>
            </a:extLst>
          </p:cNvPr>
          <p:cNvGrpSpPr/>
          <p:nvPr/>
        </p:nvGrpSpPr>
        <p:grpSpPr>
          <a:xfrm>
            <a:off x="683170" y="525517"/>
            <a:ext cx="427497" cy="415776"/>
            <a:chOff x="683170" y="525517"/>
            <a:chExt cx="427497" cy="415776"/>
          </a:xfrm>
        </p:grpSpPr>
        <p:sp>
          <p:nvSpPr>
            <p:cNvPr id="6" name="四角形: 角を丸くする 5">
              <a:extLst>
                <a:ext uri="{FF2B5EF4-FFF2-40B4-BE49-F238E27FC236}">
                  <a16:creationId xmlns:a16="http://schemas.microsoft.com/office/drawing/2014/main" id="{DA17C8AF-48C7-4636-8417-D26B12667B98}"/>
                </a:ext>
              </a:extLst>
            </p:cNvPr>
            <p:cNvSpPr/>
            <p:nvPr/>
          </p:nvSpPr>
          <p:spPr>
            <a:xfrm>
              <a:off x="683170" y="525517"/>
              <a:ext cx="189187" cy="189186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4D8C4400-62F5-45C6-9B5C-2BA32DAB264E}"/>
                </a:ext>
              </a:extLst>
            </p:cNvPr>
            <p:cNvSpPr/>
            <p:nvPr/>
          </p:nvSpPr>
          <p:spPr>
            <a:xfrm>
              <a:off x="921480" y="52551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BF17732D-10B5-4EA8-99B3-03088972C8B3}"/>
                </a:ext>
              </a:extLst>
            </p:cNvPr>
            <p:cNvSpPr/>
            <p:nvPr/>
          </p:nvSpPr>
          <p:spPr>
            <a:xfrm>
              <a:off x="921480" y="75210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BDF2F068-F903-4808-95F6-5A876A893965}"/>
                </a:ext>
              </a:extLst>
            </p:cNvPr>
            <p:cNvSpPr/>
            <p:nvPr/>
          </p:nvSpPr>
          <p:spPr>
            <a:xfrm>
              <a:off x="683170" y="752107"/>
              <a:ext cx="189187" cy="189186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タイトル 1">
            <a:extLst>
              <a:ext uri="{FF2B5EF4-FFF2-40B4-BE49-F238E27FC236}">
                <a16:creationId xmlns:a16="http://schemas.microsoft.com/office/drawing/2014/main" id="{913256E2-870D-4D46-B323-2553B3A02310}"/>
              </a:ext>
            </a:extLst>
          </p:cNvPr>
          <p:cNvSpPr txBox="1">
            <a:spLocks/>
          </p:cNvSpPr>
          <p:nvPr/>
        </p:nvSpPr>
        <p:spPr>
          <a:xfrm>
            <a:off x="1159790" y="443365"/>
            <a:ext cx="9071610" cy="61748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503972" rtl="0" eaLnBrk="1" latinLnBrk="0" hangingPunct="1">
              <a:spcBef>
                <a:spcPct val="0"/>
              </a:spcBef>
              <a:buNone/>
              <a:defRPr kumimoji="1" sz="4409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lang="ja-JP" altLang="en-US" sz="3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身体への影響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994F78CD-941B-44D0-832A-178334EFE717}"/>
              </a:ext>
            </a:extLst>
          </p:cNvPr>
          <p:cNvSpPr/>
          <p:nvPr/>
        </p:nvSpPr>
        <p:spPr>
          <a:xfrm>
            <a:off x="5635775" y="1988311"/>
            <a:ext cx="3937266" cy="158551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猫　背</a:t>
            </a: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BC7ACCF5-B0A3-491A-8519-34E24F2B0393}"/>
              </a:ext>
            </a:extLst>
          </p:cNvPr>
          <p:cNvSpPr/>
          <p:nvPr/>
        </p:nvSpPr>
        <p:spPr>
          <a:xfrm>
            <a:off x="971815" y="4446167"/>
            <a:ext cx="3937266" cy="158551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骨折しやすい</a:t>
            </a:r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42574215-1883-4834-B296-0E08FFF7FE80}"/>
              </a:ext>
            </a:extLst>
          </p:cNvPr>
          <p:cNvSpPr/>
          <p:nvPr/>
        </p:nvSpPr>
        <p:spPr>
          <a:xfrm>
            <a:off x="971815" y="1960749"/>
            <a:ext cx="3937266" cy="158551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視力低下</a:t>
            </a: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82DA2124-DD1A-4F80-8B98-CE36DA30FB9F}"/>
              </a:ext>
            </a:extLst>
          </p:cNvPr>
          <p:cNvSpPr/>
          <p:nvPr/>
        </p:nvSpPr>
        <p:spPr>
          <a:xfrm>
            <a:off x="5635775" y="4501292"/>
            <a:ext cx="3937266" cy="158551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皮膚のしわ</a:t>
            </a:r>
          </a:p>
        </p:txBody>
      </p:sp>
    </p:spTree>
    <p:extLst>
      <p:ext uri="{BB962C8B-B14F-4D97-AF65-F5344CB8AC3E}">
        <p14:creationId xmlns:p14="http://schemas.microsoft.com/office/powerpoint/2010/main" val="2809798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2766</TotalTime>
  <Words>874</Words>
  <Application>Microsoft Office PowerPoint</Application>
  <PresentationFormat>ユーザー設定</PresentationFormat>
  <Paragraphs>134</Paragraphs>
  <Slides>15</Slides>
  <Notes>15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31" baseType="lpstr">
      <vt:lpstr>AR P丸ゴシック体M04</vt:lpstr>
      <vt:lpstr>HGP平成明朝体W9</vt:lpstr>
      <vt:lpstr>HGS明朝E</vt:lpstr>
      <vt:lpstr>ＭＳ Ｐゴシック</vt:lpstr>
      <vt:lpstr>ＭＳ 明朝</vt:lpstr>
      <vt:lpstr>Yu Gothic UI</vt:lpstr>
      <vt:lpstr>メイリオ</vt:lpstr>
      <vt:lpstr>游ゴシック</vt:lpstr>
      <vt:lpstr>游ゴシック Light</vt:lpstr>
      <vt:lpstr>游ゴシック Medium</vt:lpstr>
      <vt:lpstr>游明朝</vt:lpstr>
      <vt:lpstr>游明朝 Demibold</vt:lpstr>
      <vt:lpstr>Arial</vt:lpstr>
      <vt:lpstr>Calibri</vt:lpstr>
      <vt:lpstr>Wingdings</vt:lpstr>
      <vt:lpstr>Office テーマ</vt:lpstr>
      <vt:lpstr>要注意！！ ネット依存・ゲーム依存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Asakawa</dc:creator>
  <cp:lastModifiedBy>髙橋 保智</cp:lastModifiedBy>
  <cp:revision>276</cp:revision>
  <cp:lastPrinted>2020-07-29T01:50:05Z</cp:lastPrinted>
  <dcterms:created xsi:type="dcterms:W3CDTF">2018-04-09T09:15:59Z</dcterms:created>
  <dcterms:modified xsi:type="dcterms:W3CDTF">2020-12-01T01:57:51Z</dcterms:modified>
</cp:coreProperties>
</file>