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handoutMasterIdLst>
    <p:handoutMasterId r:id="rId19"/>
  </p:handoutMasterIdLst>
  <p:sldIdLst>
    <p:sldId id="326" r:id="rId2"/>
    <p:sldId id="308" r:id="rId3"/>
    <p:sldId id="311" r:id="rId4"/>
    <p:sldId id="331" r:id="rId5"/>
    <p:sldId id="328" r:id="rId6"/>
    <p:sldId id="317" r:id="rId7"/>
    <p:sldId id="283" r:id="rId8"/>
    <p:sldId id="319" r:id="rId9"/>
    <p:sldId id="335" r:id="rId10"/>
    <p:sldId id="320" r:id="rId11"/>
    <p:sldId id="292" r:id="rId12"/>
    <p:sldId id="321" r:id="rId13"/>
    <p:sldId id="502" r:id="rId14"/>
    <p:sldId id="503" r:id="rId15"/>
    <p:sldId id="504" r:id="rId16"/>
    <p:sldId id="263" r:id="rId17"/>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6DF"/>
    <a:srgbClr val="FF66FF"/>
    <a:srgbClr val="CC66FF"/>
    <a:srgbClr val="CC00FF"/>
    <a:srgbClr val="FF99FF"/>
    <a:srgbClr val="008000"/>
    <a:srgbClr val="70AD47"/>
    <a:srgbClr val="EAEFF7"/>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65670" autoAdjust="0"/>
  </p:normalViewPr>
  <p:slideViewPr>
    <p:cSldViewPr snapToGrid="0" snapToObjects="1">
      <p:cViewPr varScale="1">
        <p:scale>
          <a:sx n="51" d="100"/>
          <a:sy n="51" d="100"/>
        </p:scale>
        <p:origin x="2323"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0" d="100"/>
          <a:sy n="60" d="100"/>
        </p:scale>
        <p:origin x="327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ja-JP" b="0" i="0" dirty="0"/>
              <a:t>成人喘息患者</a:t>
            </a:r>
            <a:r>
              <a:rPr lang="en-US" b="0" i="0" dirty="0"/>
              <a:t>1490</a:t>
            </a:r>
            <a:r>
              <a:rPr lang="ja-JP" b="0" i="0" dirty="0"/>
              <a:t>人（鼻炎は</a:t>
            </a:r>
            <a:r>
              <a:rPr lang="en-US" b="0" i="0" dirty="0"/>
              <a:t>60</a:t>
            </a:r>
            <a:r>
              <a:rPr lang="ja-JP" b="0" i="0" dirty="0"/>
              <a:t>％以上に合併）の</a:t>
            </a:r>
            <a:endParaRPr lang="en-US" b="0" i="0" dirty="0"/>
          </a:p>
          <a:p>
            <a:pPr>
              <a:defRPr/>
            </a:pPr>
            <a:r>
              <a:rPr lang="en-US" b="0" i="0" dirty="0"/>
              <a:t>52</a:t>
            </a:r>
            <a:r>
              <a:rPr lang="ja-JP" b="0" i="0" dirty="0"/>
              <a:t>週間の追跡調査</a:t>
            </a:r>
          </a:p>
        </c:rich>
      </c:tx>
      <c:layout>
        <c:manualLayout>
          <c:xMode val="edge"/>
          <c:yMode val="edge"/>
          <c:x val="0.27932425600716998"/>
          <c:y val="3.0217914087049189E-2"/>
        </c:manualLayout>
      </c:layout>
      <c:overlay val="0"/>
      <c:spPr>
        <a:solidFill>
          <a:schemeClr val="bg1"/>
        </a:solidFill>
        <a:ln>
          <a:noFill/>
        </a:ln>
        <a:effectLst/>
      </c:spPr>
    </c:title>
    <c:autoTitleDeleted val="0"/>
    <c:plotArea>
      <c:layout>
        <c:manualLayout>
          <c:layoutTarget val="inner"/>
          <c:xMode val="edge"/>
          <c:yMode val="edge"/>
          <c:x val="0.10244328923027382"/>
          <c:y val="0.19751389468880631"/>
          <c:w val="0.88068551714975118"/>
          <c:h val="0.64642276458587611"/>
        </c:manualLayout>
      </c:layout>
      <c:barChart>
        <c:barDir val="col"/>
        <c:grouping val="clustered"/>
        <c:varyColors val="0"/>
        <c:ser>
          <c:idx val="0"/>
          <c:order val="0"/>
          <c:tx>
            <c:strRef>
              <c:f>Sheet1!$B$1</c:f>
              <c:strCache>
                <c:ptCount val="1"/>
                <c:pt idx="0">
                  <c:v>喘息</c:v>
                </c:pt>
              </c:strCache>
            </c:strRef>
          </c:tx>
          <c:spPr>
            <a:solidFill>
              <a:srgbClr val="4F81BD"/>
            </a:solidFill>
            <a:ln w="26325">
              <a:noFill/>
            </a:ln>
          </c:spPr>
          <c:invertIfNegative val="0"/>
          <c:dLbls>
            <c:spPr>
              <a:noFill/>
              <a:ln w="26325">
                <a:noFill/>
              </a:ln>
            </c:spPr>
            <c:txPr>
              <a:bodyPr rot="0" vert="horz"/>
              <a:lstStyle/>
              <a:p>
                <a:pP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喘息発作</c:v>
                </c:pt>
                <c:pt idx="1">
                  <c:v>定期外受診</c:v>
                </c:pt>
                <c:pt idx="2">
                  <c:v>救急外来受診</c:v>
                </c:pt>
                <c:pt idx="3">
                  <c:v>入院</c:v>
                </c:pt>
              </c:strCache>
            </c:strRef>
          </c:cat>
          <c:val>
            <c:numRef>
              <c:f>Sheet1!$B$2:$B$5</c:f>
              <c:numCache>
                <c:formatCode>General</c:formatCode>
                <c:ptCount val="4"/>
                <c:pt idx="0">
                  <c:v>17.100000000000001</c:v>
                </c:pt>
                <c:pt idx="1">
                  <c:v>9.6</c:v>
                </c:pt>
                <c:pt idx="2">
                  <c:v>1.7</c:v>
                </c:pt>
                <c:pt idx="3">
                  <c:v>0.5</c:v>
                </c:pt>
              </c:numCache>
            </c:numRef>
          </c:val>
          <c:extLst>
            <c:ext xmlns:c16="http://schemas.microsoft.com/office/drawing/2014/chart" uri="{C3380CC4-5D6E-409C-BE32-E72D297353CC}">
              <c16:uniqueId val="{00000000-58DD-4905-A0CB-DB4F7EACD566}"/>
            </c:ext>
          </c:extLst>
        </c:ser>
        <c:ser>
          <c:idx val="1"/>
          <c:order val="1"/>
          <c:tx>
            <c:strRef>
              <c:f>Sheet1!$C$1</c:f>
              <c:strCache>
                <c:ptCount val="1"/>
                <c:pt idx="0">
                  <c:v>喘息+アレルギー性鼻炎</c:v>
                </c:pt>
              </c:strCache>
            </c:strRef>
          </c:tx>
          <c:spPr>
            <a:solidFill>
              <a:srgbClr val="C0504D"/>
            </a:solidFill>
            <a:ln w="26325">
              <a:noFill/>
            </a:ln>
          </c:spPr>
          <c:invertIfNegative val="0"/>
          <c:dLbls>
            <c:spPr>
              <a:noFill/>
              <a:ln w="26325">
                <a:noFill/>
              </a:ln>
            </c:spPr>
            <c:txPr>
              <a:bodyPr rot="0" vert="horz"/>
              <a:lstStyle/>
              <a:p>
                <a:pP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喘息発作</c:v>
                </c:pt>
                <c:pt idx="1">
                  <c:v>定期外受診</c:v>
                </c:pt>
                <c:pt idx="2">
                  <c:v>救急外来受診</c:v>
                </c:pt>
                <c:pt idx="3">
                  <c:v>入院</c:v>
                </c:pt>
              </c:strCache>
            </c:strRef>
          </c:cat>
          <c:val>
            <c:numRef>
              <c:f>Sheet1!$C$2:$C$5</c:f>
              <c:numCache>
                <c:formatCode>General</c:formatCode>
                <c:ptCount val="4"/>
                <c:pt idx="0">
                  <c:v>21.3</c:v>
                </c:pt>
                <c:pt idx="1">
                  <c:v>11.8</c:v>
                </c:pt>
                <c:pt idx="2">
                  <c:v>3.6</c:v>
                </c:pt>
                <c:pt idx="3">
                  <c:v>1</c:v>
                </c:pt>
              </c:numCache>
            </c:numRef>
          </c:val>
          <c:extLst>
            <c:ext xmlns:c16="http://schemas.microsoft.com/office/drawing/2014/chart" uri="{C3380CC4-5D6E-409C-BE32-E72D297353CC}">
              <c16:uniqueId val="{00000001-58DD-4905-A0CB-DB4F7EACD566}"/>
            </c:ext>
          </c:extLst>
        </c:ser>
        <c:dLbls>
          <c:showLegendKey val="0"/>
          <c:showVal val="0"/>
          <c:showCatName val="0"/>
          <c:showSerName val="0"/>
          <c:showPercent val="0"/>
          <c:showBubbleSize val="0"/>
        </c:dLbls>
        <c:gapWidth val="219"/>
        <c:overlap val="-27"/>
        <c:axId val="554507256"/>
        <c:axId val="247636456"/>
      </c:barChart>
      <c:catAx>
        <c:axId val="554507256"/>
        <c:scaling>
          <c:orientation val="minMax"/>
        </c:scaling>
        <c:delete val="0"/>
        <c:axPos val="b"/>
        <c:title>
          <c:tx>
            <c:rich>
              <a:bodyPr/>
              <a:lstStyle/>
              <a:p>
                <a:pPr>
                  <a:defRPr/>
                </a:pPr>
                <a:r>
                  <a:rPr lang="ja-JP"/>
                  <a:t>（％）</a:t>
                </a:r>
              </a:p>
            </c:rich>
          </c:tx>
          <c:layout>
            <c:manualLayout>
              <c:xMode val="edge"/>
              <c:yMode val="edge"/>
              <c:x val="4.2363820403604362E-2"/>
              <c:y val="0.10369890730275569"/>
            </c:manualLayout>
          </c:layout>
          <c:overlay val="0"/>
          <c:spPr>
            <a:noFill/>
            <a:ln w="26325">
              <a:noFill/>
            </a:ln>
          </c:spPr>
        </c:title>
        <c:numFmt formatCode="General" sourceLinked="1"/>
        <c:majorTickMark val="none"/>
        <c:minorTickMark val="none"/>
        <c:tickLblPos val="nextTo"/>
        <c:spPr>
          <a:noFill/>
          <a:ln w="9851" cap="flat" cmpd="sng" algn="ctr">
            <a:solidFill>
              <a:schemeClr val="tx1">
                <a:lumMod val="15000"/>
                <a:lumOff val="85000"/>
              </a:schemeClr>
            </a:solidFill>
            <a:round/>
          </a:ln>
          <a:effectLst/>
        </c:spPr>
        <c:txPr>
          <a:bodyPr rot="-60000000" vert="horz"/>
          <a:lstStyle/>
          <a:p>
            <a:pPr>
              <a:defRPr/>
            </a:pPr>
            <a:endParaRPr lang="ja-JP"/>
          </a:p>
        </c:txPr>
        <c:crossAx val="247636456"/>
        <c:crosses val="autoZero"/>
        <c:auto val="1"/>
        <c:lblAlgn val="ctr"/>
        <c:lblOffset val="100"/>
        <c:noMultiLvlLbl val="0"/>
      </c:catAx>
      <c:valAx>
        <c:axId val="247636456"/>
        <c:scaling>
          <c:orientation val="minMax"/>
        </c:scaling>
        <c:delete val="0"/>
        <c:axPos val="l"/>
        <c:majorGridlines>
          <c:spPr>
            <a:ln w="9851" cap="flat" cmpd="sng" algn="ctr">
              <a:solidFill>
                <a:schemeClr val="tx1">
                  <a:lumMod val="15000"/>
                  <a:lumOff val="85000"/>
                </a:schemeClr>
              </a:solidFill>
              <a:round/>
            </a:ln>
            <a:effectLst/>
          </c:spPr>
        </c:majorGridlines>
        <c:title>
          <c:tx>
            <c:rich>
              <a:bodyPr rot="0" vert="wordArtVertRtl"/>
              <a:lstStyle/>
              <a:p>
                <a:pPr algn="ctr">
                  <a:defRPr/>
                </a:pPr>
                <a:r>
                  <a:rPr lang="ja-JP"/>
                  <a:t>患者割合</a:t>
                </a:r>
              </a:p>
            </c:rich>
          </c:tx>
          <c:layout>
            <c:manualLayout>
              <c:xMode val="edge"/>
              <c:yMode val="edge"/>
              <c:x val="1.1208978188071319E-2"/>
              <c:y val="0.26360929355661528"/>
            </c:manualLayout>
          </c:layout>
          <c:overlay val="0"/>
          <c:spPr>
            <a:noFill/>
            <a:ln w="26325">
              <a:noFill/>
            </a:ln>
          </c:spPr>
        </c:title>
        <c:numFmt formatCode="General" sourceLinked="1"/>
        <c:majorTickMark val="none"/>
        <c:minorTickMark val="none"/>
        <c:tickLblPos val="nextTo"/>
        <c:spPr>
          <a:ln w="6582">
            <a:noFill/>
          </a:ln>
        </c:spPr>
        <c:txPr>
          <a:bodyPr rot="-60000000" vert="horz"/>
          <a:lstStyle/>
          <a:p>
            <a:pPr>
              <a:defRPr/>
            </a:pPr>
            <a:endParaRPr lang="ja-JP"/>
          </a:p>
        </c:txPr>
        <c:crossAx val="554507256"/>
        <c:crosses val="autoZero"/>
        <c:crossBetween val="between"/>
      </c:valAx>
      <c:spPr>
        <a:noFill/>
        <a:ln w="25359">
          <a:noFill/>
        </a:ln>
      </c:spPr>
    </c:plotArea>
    <c:legend>
      <c:legendPos val="b"/>
      <c:overlay val="0"/>
      <c:spPr>
        <a:noFill/>
        <a:ln w="26325">
          <a:noFill/>
        </a:ln>
      </c:spPr>
      <c:txPr>
        <a:bodyPr rot="0" vert="horz"/>
        <a:lstStyle/>
        <a:p>
          <a:pPr>
            <a:defRPr/>
          </a:pPr>
          <a:endParaRPr lang="ja-JP"/>
        </a:p>
      </c:txPr>
    </c:legend>
    <c:plotVisOnly val="1"/>
    <c:dispBlanksAs val="gap"/>
    <c:showDLblsOverMax val="0"/>
  </c:chart>
  <c:spPr>
    <a:noFill/>
    <a:ln>
      <a:noFill/>
    </a:ln>
  </c:spPr>
  <c:txPr>
    <a:bodyPr/>
    <a:lstStyle/>
    <a:p>
      <a:pPr>
        <a:defRPr sz="1400">
          <a:latin typeface="+mn-ea"/>
          <a:ea typeface="+mn-ea"/>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77229F9-3638-B645-9B3C-B17B26F0C4B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AB89D7-E32B-3F40-8710-7DA3011C6F0B}"/>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70432355-234B-EB4B-9480-06039ED756C8}" type="datetimeFigureOut">
              <a:rPr kumimoji="1" lang="ja-JP" altLang="en-US" smtClean="0"/>
              <a:t>2021/1/4</a:t>
            </a:fld>
            <a:endParaRPr kumimoji="1" lang="ja-JP" altLang="en-US"/>
          </a:p>
        </p:txBody>
      </p:sp>
      <p:sp>
        <p:nvSpPr>
          <p:cNvPr id="4" name="フッター プレースホルダー 3">
            <a:extLst>
              <a:ext uri="{FF2B5EF4-FFF2-40B4-BE49-F238E27FC236}">
                <a16:creationId xmlns:a16="http://schemas.microsoft.com/office/drawing/2014/main" id="{09D93CF3-D206-C54A-8F6E-BF746386CC1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3650D1E-B585-E643-A156-7C33366C8FC5}"/>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513A8C4-68B3-CB47-A9BE-689AF6F2DBCB}" type="slidenum">
              <a:rPr kumimoji="1" lang="ja-JP" altLang="en-US" smtClean="0"/>
              <a:t>‹#›</a:t>
            </a:fld>
            <a:endParaRPr kumimoji="1" lang="ja-JP" altLang="en-US"/>
          </a:p>
        </p:txBody>
      </p:sp>
    </p:spTree>
    <p:extLst>
      <p:ext uri="{BB962C8B-B14F-4D97-AF65-F5344CB8AC3E}">
        <p14:creationId xmlns:p14="http://schemas.microsoft.com/office/powerpoint/2010/main" val="63073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ja-JP" altLang="en-US" dirty="0"/>
              <a:t>マスター テキストの書式設定
第 </a:t>
            </a:r>
            <a:r>
              <a:rPr kumimoji="1" lang="en-US" altLang="ja-JP" dirty="0"/>
              <a:t>2 </a:t>
            </a:r>
            <a:r>
              <a:rPr kumimoji="1" lang="ja-JP" altLang="en-US" dirty="0"/>
              <a:t>レベル
第 </a:t>
            </a:r>
            <a:r>
              <a:rPr kumimoji="1" lang="en-US" altLang="ja-JP" dirty="0"/>
              <a:t>3 </a:t>
            </a:r>
            <a:r>
              <a:rPr kumimoji="1" lang="ja-JP" altLang="en-US" dirty="0"/>
              <a:t>レベル
第 </a:t>
            </a:r>
            <a:r>
              <a:rPr kumimoji="1" lang="en-US" altLang="ja-JP" dirty="0"/>
              <a:t>4 </a:t>
            </a:r>
            <a:r>
              <a:rPr kumimoji="1" lang="ja-JP" altLang="en-US" dirty="0"/>
              <a:t>レベル
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2153325970"/>
      </p:ext>
    </p:extLst>
  </p:cSld>
  <p:clrMap bg1="lt1" tx1="dk1" bg2="lt2" tx2="dk2" accent1="accent1" accent2="accent2" accent3="accent3" accent4="accent4" accent5="accent5" accent6="accent6" hlink="hlink" folHlink="folHlink"/>
  <p:notesStyle>
    <a:lvl1pPr marL="0" algn="just"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a:r>
              <a:rPr kumimoji="1" lang="ja-JP" altLang="en-US" dirty="0"/>
              <a:t>花粉が飛び始めて症状が出る前の、</a:t>
            </a:r>
            <a:r>
              <a:rPr kumimoji="1" lang="en-US" altLang="ja-JP" dirty="0"/>
              <a:t>2</a:t>
            </a:r>
            <a:r>
              <a:rPr kumimoji="1" lang="ja-JP" altLang="en-US" dirty="0"/>
              <a:t>月の初めからする治療を「初期療法」と言います。</a:t>
            </a:r>
            <a:endParaRPr kumimoji="1" lang="en-US" altLang="ja-JP" dirty="0"/>
          </a:p>
          <a:p>
            <a:pPr indent="151200"/>
            <a:r>
              <a:rPr lang="ja-JP" altLang="en-US" dirty="0"/>
              <a:t>このグラフに示したように、症状が出てから治療するよりも、初期療法を実施した場合の方が花粉症の発症が遅くなり、症状も軽くて済みます。</a:t>
            </a:r>
            <a:endParaRPr lang="en-US" altLang="ja-JP" dirty="0"/>
          </a:p>
          <a:p>
            <a:pPr indent="151200"/>
            <a:r>
              <a:rPr lang="ja-JP" altLang="en-US" dirty="0"/>
              <a:t>勢いのついたアレルギー性の炎症には薬の効果は十分ではありません。</a:t>
            </a:r>
            <a:endParaRPr kumimoji="1" lang="en-US" altLang="ja-JP" dirty="0"/>
          </a:p>
          <a:p>
            <a:pPr indent="151200"/>
            <a:endParaRPr kumimoji="1" lang="en-US" altLang="ja-JP" dirty="0"/>
          </a:p>
          <a:p>
            <a:pPr indent="151200"/>
            <a:endParaRPr kumimoji="1" lang="en-US" altLang="ja-JP" dirty="0"/>
          </a:p>
          <a:p>
            <a:pPr indent="151200"/>
            <a:endParaRPr kumimoji="1" lang="ja-JP" altLang="en-US" dirty="0"/>
          </a:p>
        </p:txBody>
      </p:sp>
    </p:spTree>
    <p:extLst>
      <p:ext uri="{BB962C8B-B14F-4D97-AF65-F5344CB8AC3E}">
        <p14:creationId xmlns:p14="http://schemas.microsoft.com/office/powerpoint/2010/main" val="299564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a:r>
              <a:rPr kumimoji="1" lang="ja-JP" altLang="en-US" dirty="0"/>
              <a:t>次にアレルギー性鼻炎、花粉</a:t>
            </a:r>
            <a:r>
              <a:rPr lang="ja-JP" altLang="en-US" dirty="0"/>
              <a:t>症と</a:t>
            </a:r>
            <a:r>
              <a:rPr kumimoji="1" lang="ja-JP" altLang="en-US" dirty="0"/>
              <a:t>関係するアレルギー性の病気についてお話しします。</a:t>
            </a:r>
            <a:endParaRPr kumimoji="1" lang="en-US" altLang="ja-JP" dirty="0"/>
          </a:p>
          <a:p>
            <a:pPr indent="151200"/>
            <a:r>
              <a:rPr lang="ja-JP" altLang="en-US" dirty="0"/>
              <a:t>アレルギー性鼻炎、花粉症と関係するアレルギー性の病気には、気管支喘息、花粉皮膚炎といった病気があります。</a:t>
            </a:r>
            <a:endParaRPr kumimoji="1" lang="ja-JP" altLang="en-US" dirty="0"/>
          </a:p>
        </p:txBody>
      </p:sp>
    </p:spTree>
    <p:extLst>
      <p:ext uri="{BB962C8B-B14F-4D97-AF65-F5344CB8AC3E}">
        <p14:creationId xmlns:p14="http://schemas.microsoft.com/office/powerpoint/2010/main" val="166142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marL="0" marR="0" lvl="0" indent="151200" algn="just" defTabSz="1042873" rtl="0" eaLnBrk="1" fontAlgn="auto" latinLnBrk="0" hangingPunct="1">
              <a:lnSpc>
                <a:spcPct val="100000"/>
              </a:lnSpc>
              <a:spcBef>
                <a:spcPts val="0"/>
              </a:spcBef>
              <a:spcAft>
                <a:spcPts val="0"/>
              </a:spcAft>
              <a:buClrTx/>
              <a:buSzTx/>
              <a:buFontTx/>
              <a:buNone/>
              <a:tabLst/>
              <a:defRPr/>
            </a:pPr>
            <a:r>
              <a:rPr kumimoji="1" lang="ja-JP" altLang="en-US" dirty="0"/>
              <a:t>まず気管支喘息についてお話しします。</a:t>
            </a:r>
          </a:p>
          <a:p>
            <a:pPr indent="151200"/>
            <a:endParaRPr kumimoji="1" lang="ja-JP" altLang="en-US" dirty="0"/>
          </a:p>
        </p:txBody>
      </p:sp>
    </p:spTree>
    <p:extLst>
      <p:ext uri="{BB962C8B-B14F-4D97-AF65-F5344CB8AC3E}">
        <p14:creationId xmlns:p14="http://schemas.microsoft.com/office/powerpoint/2010/main" val="200188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2400"/>
            <a:r>
              <a:rPr kumimoji="1" lang="ja-JP" altLang="en-US" dirty="0"/>
              <a:t>気管支喘息という病気は、急に空気の通り道</a:t>
            </a:r>
            <a:r>
              <a:rPr lang="ja-JP" altLang="en-US" dirty="0"/>
              <a:t>の</a:t>
            </a:r>
            <a:r>
              <a:rPr kumimoji="1" lang="ja-JP" altLang="en-US" dirty="0"/>
              <a:t>気管支が狭くなって「ヒューヒュー」「ゼーゼー」という呼吸になり</a:t>
            </a:r>
            <a:r>
              <a:rPr lang="ja-JP" altLang="en-US" dirty="0"/>
              <a:t>、</a:t>
            </a:r>
            <a:r>
              <a:rPr kumimoji="1" lang="ja-JP" altLang="en-US" dirty="0"/>
              <a:t>呼吸が苦しくなる発作を繰り返す病気で、気管支にアレルギーが原因の慢性炎症が起こっているものです。</a:t>
            </a:r>
            <a:endParaRPr kumimoji="1" lang="en-US" altLang="ja-JP" dirty="0"/>
          </a:p>
          <a:p>
            <a:pPr indent="152400"/>
            <a:r>
              <a:rPr lang="ja-JP" altLang="en-US" dirty="0"/>
              <a:t>喘息患者さん</a:t>
            </a:r>
            <a:r>
              <a:rPr lang="en-US" altLang="ja-JP" dirty="0"/>
              <a:t>1,490</a:t>
            </a:r>
            <a:r>
              <a:rPr lang="ja-JP" altLang="en-US" dirty="0"/>
              <a:t>人について、喘息だけの人と、喘息と鼻炎の両方を持っている人の症状の経過をみる調査をしたところ、「喘息発作」、「定期的でない受診」、「救急外来受診」、「入院した人の割合」ともに、喘息だけの人よりも、喘息と鼻炎の両方を持っている人の方がいずれも多いという結果でした。</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45687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75" y="1243013"/>
            <a:ext cx="4743450" cy="3354387"/>
          </a:xfrm>
        </p:spPr>
      </p:sp>
      <p:sp>
        <p:nvSpPr>
          <p:cNvPr id="3" name="ノート プレースホルダ 2"/>
          <p:cNvSpPr>
            <a:spLocks noGrp="1"/>
          </p:cNvSpPr>
          <p:nvPr>
            <p:ph type="body" idx="1"/>
          </p:nvPr>
        </p:nvSpPr>
        <p:spPr/>
        <p:txBody>
          <a:bodyPr>
            <a:normAutofit/>
          </a:bodyPr>
          <a:lstStyle/>
          <a:p>
            <a:pPr indent="151200"/>
            <a:r>
              <a:rPr kumimoji="1" lang="ja-JP" altLang="en-US" dirty="0"/>
              <a:t>喘息とアレルギー性鼻炎の両方を持っている患者さん</a:t>
            </a:r>
            <a:r>
              <a:rPr kumimoji="1" lang="en-US" altLang="ja-JP" dirty="0"/>
              <a:t>4,944</a:t>
            </a:r>
            <a:r>
              <a:rPr kumimoji="1" lang="ja-JP" altLang="en-US" dirty="0"/>
              <a:t>人に対して、喘息で救急外来を受診したり入院する人の割合が、鼻炎の</a:t>
            </a:r>
            <a:r>
              <a:rPr lang="ja-JP" altLang="en-US" dirty="0"/>
              <a:t>治療</a:t>
            </a:r>
            <a:r>
              <a:rPr kumimoji="1" lang="ja-JP" altLang="en-US" dirty="0"/>
              <a:t>をしているか</a:t>
            </a:r>
            <a:r>
              <a:rPr lang="ja-JP" altLang="en-US" dirty="0"/>
              <a:t>いないか</a:t>
            </a:r>
            <a:r>
              <a:rPr kumimoji="1" lang="ja-JP" altLang="en-US" dirty="0"/>
              <a:t>で</a:t>
            </a:r>
            <a:r>
              <a:rPr lang="ja-JP" altLang="en-US" dirty="0"/>
              <a:t>違いがあるかどうか</a:t>
            </a:r>
            <a:r>
              <a:rPr kumimoji="1" lang="ja-JP" altLang="en-US" dirty="0"/>
              <a:t>を調査をしたところ、鼻炎の治療をしている人の場合は、</a:t>
            </a:r>
            <a:r>
              <a:rPr lang="ja-JP" altLang="en-US" dirty="0"/>
              <a:t>喘息で救急外来を受診したり入院する割合は</a:t>
            </a:r>
            <a:r>
              <a:rPr kumimoji="1" lang="en-US" altLang="ja-JP" dirty="0"/>
              <a:t>1.3</a:t>
            </a:r>
            <a:r>
              <a:rPr kumimoji="1" lang="ja-JP" altLang="en-US" dirty="0"/>
              <a:t>％</a:t>
            </a:r>
            <a:r>
              <a:rPr lang="ja-JP" altLang="en-US" dirty="0"/>
              <a:t>ですが</a:t>
            </a:r>
            <a:r>
              <a:rPr kumimoji="1" lang="ja-JP" altLang="en-US" dirty="0"/>
              <a:t>、鼻炎の治療をしていない人の場合は</a:t>
            </a:r>
            <a:r>
              <a:rPr kumimoji="1" lang="en-US" altLang="ja-JP" dirty="0"/>
              <a:t>6.6</a:t>
            </a:r>
            <a:r>
              <a:rPr kumimoji="1" lang="ja-JP" altLang="en-US" dirty="0"/>
              <a:t>％ということで、約</a:t>
            </a:r>
            <a:r>
              <a:rPr kumimoji="1" lang="en-US" altLang="ja-JP" dirty="0"/>
              <a:t>5</a:t>
            </a:r>
            <a:r>
              <a:rPr kumimoji="1" lang="ja-JP" altLang="en-US" dirty="0"/>
              <a:t>倍の違いがありました。</a:t>
            </a:r>
            <a:endParaRPr kumimoji="1" lang="en-US" altLang="ja-JP" dirty="0"/>
          </a:p>
          <a:p>
            <a:pPr indent="151200"/>
            <a:r>
              <a:rPr kumimoji="1" lang="ja-JP" altLang="en-US" dirty="0"/>
              <a:t>鼻炎の</a:t>
            </a:r>
            <a:r>
              <a:rPr lang="ja-JP" altLang="en-US" dirty="0"/>
              <a:t>治療</a:t>
            </a:r>
            <a:r>
              <a:rPr kumimoji="1" lang="ja-JP" altLang="en-US" dirty="0"/>
              <a:t>をしている人の方が</a:t>
            </a:r>
            <a:r>
              <a:rPr lang="ja-JP" altLang="en-US" dirty="0"/>
              <a:t>、</a:t>
            </a:r>
            <a:r>
              <a:rPr kumimoji="1" lang="ja-JP" altLang="en-US" dirty="0"/>
              <a:t>喘息で救急外来を受診したり入院する割合が少ないという結果でした。</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31875" y="1243013"/>
            <a:ext cx="4743450" cy="3354387"/>
          </a:xfrm>
        </p:spPr>
      </p:sp>
      <p:sp>
        <p:nvSpPr>
          <p:cNvPr id="3" name="ノート プレースホルダ 2"/>
          <p:cNvSpPr>
            <a:spLocks noGrp="1"/>
          </p:cNvSpPr>
          <p:nvPr>
            <p:ph type="body" idx="1"/>
          </p:nvPr>
        </p:nvSpPr>
        <p:spPr/>
        <p:txBody>
          <a:bodyPr>
            <a:normAutofit/>
          </a:bodyPr>
          <a:lstStyle/>
          <a:p>
            <a:pPr marL="0" marR="0" lvl="0" indent="151200" algn="just" defTabSz="1042873" rtl="0" eaLnBrk="1" fontAlgn="auto" latinLnBrk="0" hangingPunct="1">
              <a:lnSpc>
                <a:spcPct val="100000"/>
              </a:lnSpc>
              <a:spcBef>
                <a:spcPts val="0"/>
              </a:spcBef>
              <a:spcAft>
                <a:spcPts val="0"/>
              </a:spcAft>
              <a:buClrTx/>
              <a:buSzTx/>
              <a:buFontTx/>
              <a:buNone/>
              <a:tabLst/>
              <a:defRPr/>
            </a:pPr>
            <a:r>
              <a:rPr kumimoji="1" lang="ja-JP" altLang="en-US" dirty="0"/>
              <a:t>アレルギー性鼻炎、花粉症と関係するアレルギーの病気ということで、最後に花粉皮膚炎について</a:t>
            </a:r>
            <a:r>
              <a:rPr lang="ja-JP" altLang="en-US" dirty="0"/>
              <a:t>お話し</a:t>
            </a:r>
            <a:r>
              <a:rPr lang="ja-JP" altLang="en-US"/>
              <a:t>し</a:t>
            </a:r>
            <a:r>
              <a:rPr kumimoji="1" lang="ja-JP" altLang="en-US"/>
              <a:t>ます。</a:t>
            </a:r>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a:r>
              <a:rPr kumimoji="1" lang="ja-JP" altLang="en-US" dirty="0"/>
              <a:t>花粉の飛ぶ時期に、花粉が付きやすく外に露出している顔の、特に眼の回りを中心に湿疹ができるというものです。かゆみを伴うことも多いですが、</a:t>
            </a:r>
            <a:r>
              <a:rPr lang="ja-JP" altLang="en-US" dirty="0"/>
              <a:t>花粉症による鼻炎、結膜炎のある人に合併してできることが多いです。</a:t>
            </a:r>
            <a:endParaRPr kumimoji="1" lang="ja-JP" altLang="en-US" dirty="0"/>
          </a:p>
        </p:txBody>
      </p:sp>
    </p:spTree>
    <p:extLst>
      <p:ext uri="{BB962C8B-B14F-4D97-AF65-F5344CB8AC3E}">
        <p14:creationId xmlns:p14="http://schemas.microsoft.com/office/powerpoint/2010/main" val="34867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2400"/>
            <a:r>
              <a:rPr kumimoji="1" lang="ja-JP" altLang="en-US" dirty="0"/>
              <a:t>鼻が悪くなるとどうなるのでしょうか？</a:t>
            </a:r>
            <a:endParaRPr kumimoji="1" lang="en-US" altLang="ja-JP" dirty="0"/>
          </a:p>
          <a:p>
            <a:pPr indent="152400"/>
            <a:r>
              <a:rPr kumimoji="1" lang="ja-JP" altLang="en-US" dirty="0"/>
              <a:t>鼻が悪くなると、鼻がつまったり、ムズムズしたり、くしゃみや鼻水が</a:t>
            </a:r>
            <a:r>
              <a:rPr lang="ja-JP" altLang="en-US" dirty="0"/>
              <a:t>出</a:t>
            </a:r>
            <a:r>
              <a:rPr kumimoji="1" lang="ja-JP" altLang="en-US" dirty="0"/>
              <a:t>ます。</a:t>
            </a:r>
            <a:endParaRPr kumimoji="1" lang="en-US" altLang="ja-JP" dirty="0"/>
          </a:p>
          <a:p>
            <a:pPr indent="152400"/>
            <a:r>
              <a:rPr kumimoji="1" lang="ja-JP" altLang="en-US" dirty="0"/>
              <a:t>そして鼻をかむ回数が多く</a:t>
            </a:r>
            <a:r>
              <a:rPr lang="ja-JP" altLang="en-US" dirty="0"/>
              <a:t>なり</a:t>
            </a:r>
            <a:r>
              <a:rPr kumimoji="1" lang="ja-JP" altLang="en-US" dirty="0"/>
              <a:t>、ボーっとすることも多くなって、集中</a:t>
            </a:r>
            <a:r>
              <a:rPr lang="ja-JP" altLang="en-US" dirty="0"/>
              <a:t>力</a:t>
            </a:r>
            <a:r>
              <a:rPr kumimoji="1" lang="ja-JP" altLang="en-US" dirty="0"/>
              <a:t>が低下しやすくなります。</a:t>
            </a:r>
            <a:endParaRPr kumimoji="1" lang="en-US" altLang="ja-JP" dirty="0"/>
          </a:p>
          <a:p>
            <a:pPr indent="152400"/>
            <a:r>
              <a:rPr lang="ja-JP" altLang="en-US" dirty="0"/>
              <a:t>その結果、学習能力に影響することが分かっています。</a:t>
            </a:r>
            <a:endParaRPr kumimoji="1" lang="ja-JP" altLang="en-US"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77128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アレルギー性鼻炎の原因としては多くのものが知られています。</a:t>
            </a:r>
            <a:endParaRPr lang="en-US" altLang="ja-JP" dirty="0"/>
          </a:p>
          <a:p>
            <a:pPr eaLnBrk="1" hangingPunct="1">
              <a:spcBef>
                <a:spcPct val="0"/>
              </a:spcBef>
            </a:pPr>
            <a:r>
              <a:rPr lang="ja-JP" altLang="en-US" dirty="0"/>
              <a:t>家の中のハウスダストやダニ、花粉として、スギ、ヒノキ、カモガヤ、ブタクサ、ヨモギ、カナムグラ、ハンノキ、またカビ類として、アスペルギルス、カンジダ、アルテルナリア、食物として、小麦、牛乳、卵白、ソバ、昆虫のゴキブリ、ガ、動物のネコ、イヌ、モルモット、その他ラテックス、絹などがあります。</a:t>
            </a:r>
          </a:p>
        </p:txBody>
      </p:sp>
    </p:spTree>
    <p:extLst>
      <p:ext uri="{BB962C8B-B14F-4D97-AF65-F5344CB8AC3E}">
        <p14:creationId xmlns:p14="http://schemas.microsoft.com/office/powerpoint/2010/main" val="158191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eaLnBrk="1" hangingPunct="1">
              <a:spcBef>
                <a:spcPct val="0"/>
              </a:spcBef>
            </a:pPr>
            <a:r>
              <a:rPr lang="ja-JP" altLang="en-US" dirty="0"/>
              <a:t>アレルギー性鼻炎を持っている人の割合はどのくらいなのでしょうか？</a:t>
            </a:r>
            <a:endParaRPr lang="en-US" altLang="ja-JP" dirty="0"/>
          </a:p>
          <a:p>
            <a:pPr indent="151200" eaLnBrk="1" hangingPunct="1">
              <a:spcBef>
                <a:spcPct val="0"/>
              </a:spcBef>
            </a:pPr>
            <a:r>
              <a:rPr lang="en-US" altLang="ja-JP" dirty="0"/>
              <a:t>2008</a:t>
            </a:r>
            <a:r>
              <a:rPr lang="ja-JP" altLang="en-US" dirty="0"/>
              <a:t>年の通年性アレルギー性鼻炎を持っている人の割合は</a:t>
            </a:r>
            <a:r>
              <a:rPr lang="en-US" altLang="ja-JP" dirty="0"/>
              <a:t>23</a:t>
            </a:r>
            <a:r>
              <a:rPr lang="ja-JP" altLang="en-US" dirty="0"/>
              <a:t>％、スギ花粉症は</a:t>
            </a:r>
            <a:r>
              <a:rPr lang="en-US" altLang="ja-JP" dirty="0"/>
              <a:t>27</a:t>
            </a:r>
            <a:r>
              <a:rPr lang="ja-JP" altLang="en-US" dirty="0"/>
              <a:t>％、スギ以外の花粉症は</a:t>
            </a:r>
            <a:r>
              <a:rPr lang="en-US" altLang="ja-JP" dirty="0"/>
              <a:t>15</a:t>
            </a:r>
            <a:r>
              <a:rPr lang="ja-JP" altLang="en-US" dirty="0"/>
              <a:t>％、花粉症全体では</a:t>
            </a:r>
            <a:r>
              <a:rPr lang="en-US" altLang="ja-JP" dirty="0"/>
              <a:t>30</a:t>
            </a:r>
            <a:r>
              <a:rPr lang="ja-JP" altLang="en-US" dirty="0"/>
              <a:t>％、アレルギー性鼻炎全体では</a:t>
            </a:r>
            <a:r>
              <a:rPr lang="en-US" altLang="ja-JP" dirty="0"/>
              <a:t>40</a:t>
            </a:r>
            <a:r>
              <a:rPr lang="ja-JP" altLang="en-US" dirty="0"/>
              <a:t>％くらいでした。</a:t>
            </a:r>
            <a:endParaRPr lang="en-US" altLang="ja-JP" dirty="0"/>
          </a:p>
          <a:p>
            <a:pPr indent="151200" eaLnBrk="1" hangingPunct="1">
              <a:spcBef>
                <a:spcPct val="0"/>
              </a:spcBef>
            </a:pPr>
            <a:r>
              <a:rPr lang="en-US" altLang="ja-JP" dirty="0"/>
              <a:t>1998</a:t>
            </a:r>
            <a:r>
              <a:rPr lang="ja-JP" altLang="en-US" dirty="0"/>
              <a:t>年と</a:t>
            </a:r>
            <a:r>
              <a:rPr lang="en-US" altLang="ja-JP" dirty="0"/>
              <a:t>2008</a:t>
            </a:r>
            <a:r>
              <a:rPr lang="ja-JP" altLang="en-US" dirty="0"/>
              <a:t>年を比べてみると、</a:t>
            </a:r>
            <a:r>
              <a:rPr lang="en-US" altLang="ja-JP" dirty="0"/>
              <a:t>10</a:t>
            </a:r>
            <a:r>
              <a:rPr lang="ja-JP" altLang="en-US" dirty="0"/>
              <a:t>年間でかなり増えています。通年性アレルギー性鼻炎、スギ以外の花粉症は</a:t>
            </a:r>
            <a:r>
              <a:rPr lang="en-US" altLang="ja-JP" dirty="0"/>
              <a:t>5</a:t>
            </a:r>
            <a:r>
              <a:rPr lang="ja-JP" altLang="en-US" dirty="0"/>
              <a:t>％、スギ花粉症、花粉症全体、アレルギー性鼻炎全体では</a:t>
            </a:r>
            <a:r>
              <a:rPr lang="en-US" altLang="ja-JP" dirty="0"/>
              <a:t>10</a:t>
            </a:r>
            <a:r>
              <a:rPr lang="ja-JP" altLang="en-US" dirty="0"/>
              <a:t>％くらい増えています。</a:t>
            </a: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ja-JP" altLang="en-US" dirty="0"/>
          </a:p>
          <a:p>
            <a:pPr indent="151200"/>
            <a:endParaRPr kumimoji="1" lang="ja-JP" altLang="en-US" dirty="0"/>
          </a:p>
        </p:txBody>
      </p:sp>
    </p:spTree>
    <p:extLst>
      <p:ext uri="{BB962C8B-B14F-4D97-AF65-F5344CB8AC3E}">
        <p14:creationId xmlns:p14="http://schemas.microsoft.com/office/powerpoint/2010/main" val="324207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eaLnBrk="1" hangingPunct="1">
              <a:spcBef>
                <a:spcPct val="0"/>
              </a:spcBef>
            </a:pPr>
            <a:r>
              <a:rPr lang="ja-JP" altLang="en-US" dirty="0"/>
              <a:t>くしゃみ、鼻水、鼻づまりが</a:t>
            </a:r>
            <a:r>
              <a:rPr lang="en-US" altLang="ja-JP" dirty="0"/>
              <a:t>2</a:t>
            </a:r>
            <a:r>
              <a:rPr lang="ja-JP" altLang="en-US" dirty="0"/>
              <a:t>週間以上続くのがアレルギー性鼻炎の特徴ですが、かぜとアレルギー性鼻炎の違いはあるのでしょうか？</a:t>
            </a:r>
            <a:endParaRPr lang="en-US" altLang="ja-JP" dirty="0"/>
          </a:p>
          <a:p>
            <a:pPr indent="151200" eaLnBrk="1" hangingPunct="1">
              <a:spcBef>
                <a:spcPct val="0"/>
              </a:spcBef>
            </a:pPr>
            <a:r>
              <a:rPr lang="ja-JP" altLang="en-US" dirty="0"/>
              <a:t>アレルギー性鼻炎の代表の花粉症と比べてみると、、かぜではくしゃみは一週間以内に治り、出る鼻水も最初は透明で、だんだん粘り気が出て黄緑色になってきます。</a:t>
            </a:r>
            <a:endParaRPr lang="en-US" altLang="ja-JP" dirty="0"/>
          </a:p>
          <a:p>
            <a:pPr indent="151200" eaLnBrk="1" hangingPunct="1">
              <a:spcBef>
                <a:spcPct val="0"/>
              </a:spcBef>
            </a:pPr>
            <a:r>
              <a:rPr lang="ja-JP" altLang="en-US" dirty="0"/>
              <a:t>しかし花粉症では、くしゃみ、鼻水がひどく、花粉が飛び終わるまで続きます。重症にならない限り鼻水は透明でサラサラです。</a:t>
            </a:r>
            <a:endParaRPr lang="en-US" altLang="ja-JP" dirty="0"/>
          </a:p>
          <a:p>
            <a:pPr indent="151200" eaLnBrk="1" hangingPunct="1">
              <a:spcBef>
                <a:spcPct val="0"/>
              </a:spcBef>
            </a:pPr>
            <a:r>
              <a:rPr lang="ja-JP" altLang="en-US" dirty="0"/>
              <a:t>鼻づまりはかぜよりも花粉症の方がひどく、目のかゆみはかぜではほとんどありませんが、花粉症では涙が出て強いかゆみを伴うことが多いです。</a:t>
            </a:r>
            <a:endParaRPr lang="en-US" altLang="ja-JP" dirty="0"/>
          </a:p>
          <a:p>
            <a:pPr eaLnBrk="1" hangingPunct="1">
              <a:spcBef>
                <a:spcPct val="0"/>
              </a:spcBef>
            </a:pPr>
            <a:endParaRPr lang="ja-JP" altLang="en-US" dirty="0"/>
          </a:p>
        </p:txBody>
      </p:sp>
    </p:spTree>
    <p:extLst>
      <p:ext uri="{BB962C8B-B14F-4D97-AF65-F5344CB8AC3E}">
        <p14:creationId xmlns:p14="http://schemas.microsoft.com/office/powerpoint/2010/main" val="256263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eaLnBrk="1" hangingPunct="1">
              <a:spcBef>
                <a:spcPct val="0"/>
              </a:spcBef>
            </a:pPr>
            <a:r>
              <a:rPr lang="ja-JP" altLang="en-US" dirty="0"/>
              <a:t>これは花粉症の主な原因植物の開花期、つまり花粉が飛ぶ時期を表したものです。</a:t>
            </a:r>
            <a:endParaRPr lang="en-US" altLang="ja-JP" dirty="0"/>
          </a:p>
          <a:p>
            <a:pPr indent="151200" eaLnBrk="1" hangingPunct="1">
              <a:spcBef>
                <a:spcPct val="0"/>
              </a:spcBef>
            </a:pPr>
            <a:r>
              <a:rPr lang="ja-JP" altLang="en-US" dirty="0"/>
              <a:t>一般に「花粉症」と言われているのはスギ、ヒノキ花粉症で、</a:t>
            </a:r>
            <a:r>
              <a:rPr lang="en-US" altLang="ja-JP" dirty="0"/>
              <a:t>2</a:t>
            </a:r>
            <a:r>
              <a:rPr lang="ja-JP" altLang="en-US" dirty="0"/>
              <a:t>月から</a:t>
            </a:r>
            <a:r>
              <a:rPr lang="en-US" altLang="ja-JP" dirty="0"/>
              <a:t>5</a:t>
            </a:r>
            <a:r>
              <a:rPr lang="ja-JP" altLang="en-US" dirty="0"/>
              <a:t>月頃まで続きます。それに続いて</a:t>
            </a:r>
            <a:r>
              <a:rPr lang="en-US" altLang="ja-JP" dirty="0"/>
              <a:t>5</a:t>
            </a:r>
            <a:r>
              <a:rPr lang="ja-JP" altLang="en-US" dirty="0"/>
              <a:t>月から</a:t>
            </a:r>
            <a:r>
              <a:rPr lang="en-US" altLang="ja-JP" dirty="0"/>
              <a:t>10</a:t>
            </a:r>
            <a:r>
              <a:rPr lang="ja-JP" altLang="en-US" dirty="0"/>
              <a:t>月頃までは、カモガヤ、オオアワガエリといったイネ科の花粉が飛びます。</a:t>
            </a:r>
            <a:endParaRPr lang="en-US" altLang="ja-JP" dirty="0"/>
          </a:p>
          <a:p>
            <a:pPr indent="151200" eaLnBrk="1" hangingPunct="1">
              <a:spcBef>
                <a:spcPct val="0"/>
              </a:spcBef>
            </a:pPr>
            <a:r>
              <a:rPr lang="ja-JP" altLang="en-US" dirty="0"/>
              <a:t>その後</a:t>
            </a:r>
            <a:r>
              <a:rPr lang="en-US" altLang="ja-JP" dirty="0"/>
              <a:t>8</a:t>
            </a:r>
            <a:r>
              <a:rPr lang="ja-JP" altLang="en-US" dirty="0"/>
              <a:t>月から</a:t>
            </a:r>
            <a:r>
              <a:rPr lang="en-US" altLang="ja-JP" dirty="0"/>
              <a:t>10</a:t>
            </a:r>
            <a:r>
              <a:rPr lang="ja-JP" altLang="en-US" dirty="0"/>
              <a:t>月頃までは、ブタクサ、ヨモギといったキク科の花粉、</a:t>
            </a:r>
            <a:r>
              <a:rPr lang="en-US" altLang="ja-JP" dirty="0"/>
              <a:t>9</a:t>
            </a:r>
            <a:r>
              <a:rPr lang="ja-JP" altLang="en-US" dirty="0"/>
              <a:t>月、</a:t>
            </a:r>
            <a:r>
              <a:rPr lang="en-US" altLang="ja-JP" dirty="0"/>
              <a:t>10</a:t>
            </a:r>
            <a:r>
              <a:rPr lang="ja-JP" altLang="en-US" dirty="0"/>
              <a:t>月がクワ科のカナムグラ花粉が飛びます。</a:t>
            </a:r>
          </a:p>
        </p:txBody>
      </p:sp>
    </p:spTree>
    <p:extLst>
      <p:ext uri="{BB962C8B-B14F-4D97-AF65-F5344CB8AC3E}">
        <p14:creationId xmlns:p14="http://schemas.microsoft.com/office/powerpoint/2010/main" val="332569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a:r>
              <a:rPr kumimoji="1" lang="ja-JP" altLang="en-US" dirty="0"/>
              <a:t>まず抗原の除去についてということで、室内ダニの除去についてお話しします。</a:t>
            </a:r>
            <a:endParaRPr kumimoji="1" lang="en-US" altLang="ja-JP" dirty="0"/>
          </a:p>
          <a:p>
            <a:pPr indent="151200"/>
            <a:r>
              <a:rPr lang="ja-JP" altLang="en-US" dirty="0"/>
              <a:t>ダニは寝具（布団類）に最も多いので、まずは布団からダニの除去をします。ダニの中の抗原</a:t>
            </a:r>
            <a:r>
              <a:rPr kumimoji="1" lang="ja-JP" altLang="en-US" dirty="0"/>
              <a:t>は水に溶けやすいので、布団カバーは週に</a:t>
            </a:r>
            <a:r>
              <a:rPr kumimoji="1" lang="en-US" altLang="ja-JP" dirty="0"/>
              <a:t>1</a:t>
            </a:r>
            <a:r>
              <a:rPr kumimoji="1" lang="ja-JP" altLang="en-US" dirty="0"/>
              <a:t>回以上丸洗いして、布団も週に</a:t>
            </a:r>
            <a:r>
              <a:rPr kumimoji="1" lang="en-US" altLang="ja-JP" dirty="0"/>
              <a:t>1</a:t>
            </a:r>
            <a:r>
              <a:rPr kumimoji="1" lang="ja-JP" altLang="en-US" dirty="0"/>
              <a:t>回以上天日干しにして、週に</a:t>
            </a:r>
            <a:r>
              <a:rPr kumimoji="1" lang="en-US" altLang="ja-JP" dirty="0"/>
              <a:t>2</a:t>
            </a:r>
            <a:r>
              <a:rPr kumimoji="1" lang="ja-JP" altLang="en-US" dirty="0"/>
              <a:t>回以上</a:t>
            </a:r>
            <a:r>
              <a:rPr kumimoji="1" lang="en-US" altLang="ja-JP" dirty="0"/>
              <a:t>1㎡</a:t>
            </a:r>
            <a:r>
              <a:rPr kumimoji="1" lang="ja-JP" altLang="en-US" dirty="0"/>
              <a:t>あたり</a:t>
            </a:r>
            <a:r>
              <a:rPr kumimoji="1" lang="en-US" altLang="ja-JP" dirty="0"/>
              <a:t>20</a:t>
            </a:r>
            <a:r>
              <a:rPr kumimoji="1" lang="ja-JP" altLang="en-US" dirty="0"/>
              <a:t>秒間掃除機をかけます。布団の丸洗いも効果があります。</a:t>
            </a:r>
            <a:endParaRPr kumimoji="1" lang="en-US" altLang="ja-JP" dirty="0"/>
          </a:p>
          <a:p>
            <a:pPr indent="151200"/>
            <a:r>
              <a:rPr lang="ja-JP" altLang="en-US" dirty="0"/>
              <a:t>また、室内の布製のソファー、カーペット、畳などの使用はできるだけやめます。</a:t>
            </a:r>
            <a:endParaRPr lang="en-US" altLang="ja-JP" dirty="0"/>
          </a:p>
          <a:p>
            <a:pPr indent="151200"/>
            <a:r>
              <a:rPr kumimoji="1" lang="ja-JP" altLang="en-US" dirty="0"/>
              <a:t>それからダニは高温多湿を好むので、室温を</a:t>
            </a:r>
            <a:r>
              <a:rPr kumimoji="1" lang="en-US" altLang="ja-JP" dirty="0"/>
              <a:t>20</a:t>
            </a:r>
            <a:r>
              <a:rPr kumimoji="1" lang="ja-JP" altLang="en-US" dirty="0"/>
              <a:t>～</a:t>
            </a:r>
            <a:r>
              <a:rPr kumimoji="1" lang="en-US" altLang="ja-JP" dirty="0"/>
              <a:t>25</a:t>
            </a:r>
            <a:r>
              <a:rPr lang="ja-JP" altLang="en-US" dirty="0"/>
              <a:t>℃、部屋の湿度を</a:t>
            </a:r>
            <a:r>
              <a:rPr lang="en-US" altLang="ja-JP" dirty="0"/>
              <a:t>50</a:t>
            </a:r>
            <a:r>
              <a:rPr lang="ja-JP" altLang="en-US" dirty="0"/>
              <a:t>％程度に</a:t>
            </a:r>
            <a:r>
              <a:rPr kumimoji="1" lang="ja-JP" altLang="en-US" dirty="0"/>
              <a:t>保つようにします。</a:t>
            </a:r>
            <a:endParaRPr kumimoji="1" lang="en-US" altLang="ja-JP" dirty="0"/>
          </a:p>
          <a:p>
            <a:pPr indent="151200"/>
            <a:endParaRPr kumimoji="1" lang="ja-JP" altLang="en-US" dirty="0"/>
          </a:p>
          <a:p>
            <a:pPr indent="151200"/>
            <a:endParaRPr kumimoji="1" lang="ja-JP" altLang="en-US" dirty="0"/>
          </a:p>
        </p:txBody>
      </p:sp>
    </p:spTree>
    <p:extLst>
      <p:ext uri="{BB962C8B-B14F-4D97-AF65-F5344CB8AC3E}">
        <p14:creationId xmlns:p14="http://schemas.microsoft.com/office/powerpoint/2010/main" val="4009769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a:r>
              <a:rPr kumimoji="1" lang="ja-JP" altLang="en-US" dirty="0"/>
              <a:t>次に抗原の回避ということで、スギ花粉症対策についてお話しします。</a:t>
            </a:r>
            <a:endParaRPr kumimoji="1" lang="en-US" altLang="ja-JP" dirty="0"/>
          </a:p>
          <a:p>
            <a:pPr indent="151200"/>
            <a:r>
              <a:rPr lang="ja-JP" altLang="en-US" dirty="0"/>
              <a:t>まず花粉情報に注意し、飛散の多い時は外出を控え、窓、戸を閉めておきます。</a:t>
            </a:r>
            <a:r>
              <a:rPr kumimoji="1" lang="ja-JP" altLang="en-US" dirty="0"/>
              <a:t>外出時にはマスク、花粉症用メガネかゴーグル、ストール、つばの大きい帽子を着用して、女子は髪をなるべくまとめます。</a:t>
            </a:r>
            <a:r>
              <a:rPr lang="ja-JP" altLang="en-US" dirty="0"/>
              <a:t>また、表面がけばけばした毛織物などのコートを着ることは避けて、帰宅時には服や髪をよく払って部屋に入り、洗顔、うがいをして鼻をかみます。</a:t>
            </a:r>
            <a:endParaRPr lang="en-US" altLang="ja-JP" dirty="0"/>
          </a:p>
          <a:p>
            <a:pPr indent="151200"/>
            <a:r>
              <a:rPr kumimoji="1" lang="ja-JP" altLang="en-US" dirty="0"/>
              <a:t>またスギ花粉は部屋の中にも入ってくるので、室内の掃除もしっかりとします。</a:t>
            </a:r>
            <a:endParaRPr kumimoji="1" lang="en-US" altLang="ja-JP" dirty="0"/>
          </a:p>
          <a:p>
            <a:pPr indent="151200"/>
            <a:endParaRPr kumimoji="1" lang="ja-JP" altLang="en-US" dirty="0"/>
          </a:p>
        </p:txBody>
      </p:sp>
    </p:spTree>
    <p:extLst>
      <p:ext uri="{BB962C8B-B14F-4D97-AF65-F5344CB8AC3E}">
        <p14:creationId xmlns:p14="http://schemas.microsoft.com/office/powerpoint/2010/main" val="3437267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indent="151200"/>
            <a:r>
              <a:rPr kumimoji="1" lang="ja-JP" altLang="en-US" dirty="0"/>
              <a:t>みなさん、マッチの火と火事になってからとではどちらが</a:t>
            </a:r>
            <a:r>
              <a:rPr lang="ja-JP" altLang="en-US" dirty="0"/>
              <a:t>火を消</a:t>
            </a:r>
            <a:r>
              <a:rPr kumimoji="1" lang="ja-JP" altLang="en-US" dirty="0"/>
              <a:t>しやすいでしょうか？もちろんマッチの火ですよね。</a:t>
            </a:r>
            <a:endParaRPr kumimoji="1" lang="en-US" altLang="ja-JP" dirty="0"/>
          </a:p>
          <a:p>
            <a:pPr indent="151200"/>
            <a:r>
              <a:rPr lang="ja-JP" altLang="en-US" dirty="0"/>
              <a:t>それと同じで、花粉症も症状が始まってすぐか、症状の出る前から治療をしておくとひどくならず、症状が楽に済みます。</a:t>
            </a:r>
            <a:endParaRPr kumimoji="1" lang="ja-JP" altLang="en-US" dirty="0"/>
          </a:p>
          <a:p>
            <a:pPr indent="151200"/>
            <a:endParaRPr kumimoji="1" lang="ja-JP" altLang="en-US" dirty="0"/>
          </a:p>
        </p:txBody>
      </p:sp>
    </p:spTree>
    <p:extLst>
      <p:ext uri="{BB962C8B-B14F-4D97-AF65-F5344CB8AC3E}">
        <p14:creationId xmlns:p14="http://schemas.microsoft.com/office/powerpoint/2010/main" val="260507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56418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169763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79758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413245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269984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116471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198614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227333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203886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419634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D1762A-00EE-284A-BF58-1B41BF938FF3}" type="datetimeFigureOut">
              <a:rPr kumimoji="1" lang="ja-JP" altLang="en-US" smtClean="0"/>
              <a:t>2021/1/4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141945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DD1762A-00EE-284A-BF58-1B41BF938FF3}" type="datetimeFigureOut">
              <a:rPr kumimoji="1" lang="ja-JP" altLang="en-US" smtClean="0"/>
              <a:t>2021/1/4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8CE8FA6-0C3A-634F-B1B3-29DA02DC53A1}" type="slidenum">
              <a:rPr kumimoji="1" lang="ja-JP" altLang="en-US" smtClean="0"/>
              <a:t>‹#›</a:t>
            </a:fld>
            <a:endParaRPr kumimoji="1" lang="ja-JP" altLang="en-US"/>
          </a:p>
        </p:txBody>
      </p:sp>
    </p:spTree>
    <p:extLst>
      <p:ext uri="{BB962C8B-B14F-4D97-AF65-F5344CB8AC3E}">
        <p14:creationId xmlns:p14="http://schemas.microsoft.com/office/powerpoint/2010/main" val="950465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30.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png"/><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jpeg"/><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987481" y="2383247"/>
            <a:ext cx="8899469" cy="1753383"/>
          </a:xfrm>
        </p:spPr>
        <p:txBody>
          <a:bodyPr anchor="b">
            <a:noAutofit/>
          </a:bodyPr>
          <a:lstStyle/>
          <a:p>
            <a:pPr algn="l"/>
            <a:r>
              <a:rPr lang="ja-JP" altLang="en-US" sz="5400" b="1" dirty="0">
                <a:latin typeface="メイリオ" panose="020B0604030504040204" pitchFamily="50" charset="-128"/>
                <a:ea typeface="メイリオ" panose="020B0604030504040204" pitchFamily="50" charset="-128"/>
              </a:rPr>
              <a:t>アレルギーで起こる病気を</a:t>
            </a:r>
            <a:br>
              <a:rPr lang="ja-JP" altLang="en-US" sz="5400" b="1" dirty="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知っていますか？</a:t>
            </a: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3">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2" name="字幕 2">
            <a:extLst>
              <a:ext uri="{FF2B5EF4-FFF2-40B4-BE49-F238E27FC236}">
                <a16:creationId xmlns:a16="http://schemas.microsoft.com/office/drawing/2014/main" id="{20765BC1-87BE-4000-A56B-FCA7FF311654}"/>
              </a:ext>
            </a:extLst>
          </p:cNvPr>
          <p:cNvSpPr txBox="1">
            <a:spLocks/>
          </p:cNvSpPr>
          <p:nvPr/>
        </p:nvSpPr>
        <p:spPr>
          <a:xfrm>
            <a:off x="3149390" y="409304"/>
            <a:ext cx="2707714" cy="415747"/>
          </a:xfrm>
          <a:prstGeom prst="rect">
            <a:avLst/>
          </a:prstGeom>
          <a:solidFill>
            <a:schemeClr val="bg1"/>
          </a:solidFill>
          <a:ln>
            <a:solidFill>
              <a:schemeClr val="bg2">
                <a:lumMod val="50000"/>
              </a:schemeClr>
            </a:solidFill>
          </a:ln>
        </p:spPr>
        <p:txBody>
          <a:bodyPr vert="horz" wrap="square" lIns="36000" tIns="36000" rIns="36000" bIns="3600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游ゴシック Medium" panose="020B0500000000000000" pitchFamily="50" charset="-128"/>
                <a:ea typeface="游ゴシック Medium" panose="020B0500000000000000" pitchFamily="50" charset="-128"/>
              </a:rPr>
              <a:t>中学校・高等学校版</a:t>
            </a:r>
            <a:endParaRPr lang="en-US" altLang="ja-JP" sz="1800" dirty="0">
              <a:latin typeface="游ゴシック Medium" panose="020B0500000000000000" pitchFamily="50" charset="-128"/>
              <a:ea typeface="游ゴシック Medium" panose="020B0500000000000000" pitchFamily="50" charset="-128"/>
            </a:endParaRPr>
          </a:p>
        </p:txBody>
      </p:sp>
      <p:sp>
        <p:nvSpPr>
          <p:cNvPr id="15" name="タイトル 1">
            <a:extLst>
              <a:ext uri="{FF2B5EF4-FFF2-40B4-BE49-F238E27FC236}">
                <a16:creationId xmlns:a16="http://schemas.microsoft.com/office/drawing/2014/main" id="{8955669D-390B-4B32-A9DB-1629F9DF6E19}"/>
              </a:ext>
            </a:extLst>
          </p:cNvPr>
          <p:cNvSpPr txBox="1">
            <a:spLocks/>
          </p:cNvSpPr>
          <p:nvPr/>
        </p:nvSpPr>
        <p:spPr>
          <a:xfrm>
            <a:off x="345140" y="368741"/>
            <a:ext cx="2804250" cy="45445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2400" dirty="0">
                <a:latin typeface="HGS明朝E" panose="02020900000000000000" pitchFamily="18" charset="-128"/>
                <a:ea typeface="HGS明朝E" panose="02020900000000000000" pitchFamily="18" charset="-128"/>
              </a:rPr>
              <a:t>アレルギー</a:t>
            </a:r>
            <a:r>
              <a:rPr lang="ja-JP" altLang="en-US" sz="2400" b="1" dirty="0">
                <a:latin typeface="HGS明朝E" panose="02020900000000000000" pitchFamily="18" charset="-128"/>
                <a:ea typeface="HGS明朝E" panose="02020900000000000000" pitchFamily="18" charset="-128"/>
              </a:rPr>
              <a:t>疾患</a:t>
            </a:r>
          </a:p>
        </p:txBody>
      </p:sp>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
        <p:nvSpPr>
          <p:cNvPr id="8" name="タイトル 1">
            <a:extLst>
              <a:ext uri="{FF2B5EF4-FFF2-40B4-BE49-F238E27FC236}">
                <a16:creationId xmlns:a16="http://schemas.microsoft.com/office/drawing/2014/main" id="{48A4CCD2-6040-4A11-AE1C-B6EE7D27C186}"/>
              </a:ext>
            </a:extLst>
          </p:cNvPr>
          <p:cNvSpPr txBox="1">
            <a:spLocks/>
          </p:cNvSpPr>
          <p:nvPr/>
        </p:nvSpPr>
        <p:spPr>
          <a:xfrm>
            <a:off x="987481" y="1117996"/>
            <a:ext cx="8401071" cy="1001371"/>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5400" dirty="0">
                <a:solidFill>
                  <a:srgbClr val="0070C0"/>
                </a:solidFill>
                <a:latin typeface="HGP平成明朝体W9" panose="02020A00000000000000" pitchFamily="18" charset="-128"/>
                <a:ea typeface="HGP平成明朝体W9" panose="02020A00000000000000" pitchFamily="18" charset="-128"/>
              </a:rPr>
              <a:t>補助スライド</a:t>
            </a:r>
            <a:r>
              <a:rPr lang="ja-JP" altLang="en-US" sz="3200" dirty="0">
                <a:solidFill>
                  <a:srgbClr val="0070C0"/>
                </a:solidFill>
                <a:latin typeface="ＭＳ 明朝" panose="02020609040205080304" pitchFamily="17" charset="-128"/>
                <a:ea typeface="ＭＳ 明朝" panose="02020609040205080304" pitchFamily="17" charset="-128"/>
              </a:rPr>
              <a:t>（任意でご使用下さい）</a:t>
            </a:r>
            <a:endParaRPr lang="ja-JP" altLang="en-US" sz="2800" dirty="0">
              <a:solidFill>
                <a:srgbClr val="0070C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05D5895D-6034-4116-AC28-1DC48F2604F0}"/>
              </a:ext>
            </a:extLst>
          </p:cNvPr>
          <p:cNvGrpSpPr/>
          <p:nvPr/>
        </p:nvGrpSpPr>
        <p:grpSpPr>
          <a:xfrm>
            <a:off x="406945" y="306442"/>
            <a:ext cx="427497" cy="415776"/>
            <a:chOff x="683170" y="525517"/>
            <a:chExt cx="427497" cy="415776"/>
          </a:xfrm>
        </p:grpSpPr>
        <p:sp>
          <p:nvSpPr>
            <p:cNvPr id="8" name="四角形: 角を丸くする 7">
              <a:extLst>
                <a:ext uri="{FF2B5EF4-FFF2-40B4-BE49-F238E27FC236}">
                  <a16:creationId xmlns:a16="http://schemas.microsoft.com/office/drawing/2014/main" id="{1B277488-4B31-477D-857B-7BCBA0BACCB7}"/>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2233D65-8487-49DA-8C76-3CE457EA03F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B6DA2F85-9C59-410C-9643-9EE93B903B7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89E1E52-2CA8-4395-A331-7A7F3199552B}"/>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D9C61202-674F-4F5A-881E-BFCF7712942C}"/>
              </a:ext>
            </a:extLst>
          </p:cNvPr>
          <p:cNvSpPr txBox="1">
            <a:spLocks/>
          </p:cNvSpPr>
          <p:nvPr/>
        </p:nvSpPr>
        <p:spPr>
          <a:xfrm>
            <a:off x="834442" y="244484"/>
            <a:ext cx="9071610" cy="112711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初期療法：</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花粉飛散開始前（</a:t>
            </a:r>
            <a:r>
              <a:rPr lang="en-US" altLang="ja-JP" sz="3600" b="1" dirty="0">
                <a:latin typeface="游ゴシック" panose="020B0400000000000000" pitchFamily="50" charset="-128"/>
                <a:ea typeface="游ゴシック" panose="020B0400000000000000" pitchFamily="50" charset="-128"/>
              </a:rPr>
              <a:t>2</a:t>
            </a:r>
            <a:r>
              <a:rPr lang="ja-JP" altLang="en-US" sz="3600" b="1" dirty="0">
                <a:latin typeface="游ゴシック" panose="020B0400000000000000" pitchFamily="50" charset="-128"/>
                <a:ea typeface="游ゴシック" panose="020B0400000000000000" pitchFamily="50" charset="-128"/>
              </a:rPr>
              <a:t>月初め頃）に治療開始</a:t>
            </a:r>
          </a:p>
        </p:txBody>
      </p:sp>
      <p:sp>
        <p:nvSpPr>
          <p:cNvPr id="14" name="テキスト ボックス 13">
            <a:extLst>
              <a:ext uri="{FF2B5EF4-FFF2-40B4-BE49-F238E27FC236}">
                <a16:creationId xmlns:a16="http://schemas.microsoft.com/office/drawing/2014/main" id="{192A81FE-485F-4FFA-A00E-3E13FBEBFABB}"/>
              </a:ext>
            </a:extLst>
          </p:cNvPr>
          <p:cNvSpPr txBox="1"/>
          <p:nvPr/>
        </p:nvSpPr>
        <p:spPr>
          <a:xfrm flipH="1">
            <a:off x="359999" y="7020000"/>
            <a:ext cx="4776776"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出口秀治「アレルギー性鼻炎とその関連疾患」より</a:t>
            </a:r>
          </a:p>
        </p:txBody>
      </p:sp>
      <p:pic>
        <p:nvPicPr>
          <p:cNvPr id="13" name="コンテンツ プレースホルダー 8">
            <a:extLst>
              <a:ext uri="{FF2B5EF4-FFF2-40B4-BE49-F238E27FC236}">
                <a16:creationId xmlns:a16="http://schemas.microsoft.com/office/drawing/2014/main" id="{842A6725-D452-4138-AE0C-4064435E4B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45255" y="1621453"/>
            <a:ext cx="5575840" cy="5118710"/>
          </a:xfrm>
          <a:prstGeom prst="rect">
            <a:avLst/>
          </a:prstGeom>
        </p:spPr>
      </p:pic>
      <p:sp>
        <p:nvSpPr>
          <p:cNvPr id="2" name="吹き出し: 角を丸めた四角形 1">
            <a:extLst>
              <a:ext uri="{FF2B5EF4-FFF2-40B4-BE49-F238E27FC236}">
                <a16:creationId xmlns:a16="http://schemas.microsoft.com/office/drawing/2014/main" id="{967BCF92-70BF-48BD-9A3C-20E7FF2AB683}"/>
              </a:ext>
            </a:extLst>
          </p:cNvPr>
          <p:cNvSpPr/>
          <p:nvPr/>
        </p:nvSpPr>
        <p:spPr>
          <a:xfrm>
            <a:off x="7175791" y="3206663"/>
            <a:ext cx="2880000" cy="1423464"/>
          </a:xfrm>
          <a:prstGeom prst="wedgeRoundRectCallout">
            <a:avLst>
              <a:gd name="adj1" fmla="val -88747"/>
              <a:gd name="adj2" fmla="val -7053"/>
              <a:gd name="adj3" fmla="val 16667"/>
            </a:avLst>
          </a:prstGeom>
          <a:solidFill>
            <a:srgbClr val="F07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9">
            <a:extLst>
              <a:ext uri="{FF2B5EF4-FFF2-40B4-BE49-F238E27FC236}">
                <a16:creationId xmlns:a16="http://schemas.microsoft.com/office/drawing/2014/main" id="{F8702A6A-1B07-41D1-95B3-AE7AE7097A3A}"/>
              </a:ext>
            </a:extLst>
          </p:cNvPr>
          <p:cNvSpPr txBox="1">
            <a:spLocks noChangeArrowheads="1"/>
          </p:cNvSpPr>
          <p:nvPr/>
        </p:nvSpPr>
        <p:spPr bwMode="auto">
          <a:xfrm>
            <a:off x="7356388" y="3339687"/>
            <a:ext cx="2870766" cy="120032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800" b="1" dirty="0">
                <a:solidFill>
                  <a:schemeClr val="bg1"/>
                </a:solidFill>
                <a:latin typeface="+mn-ea"/>
                <a:ea typeface="+mn-ea"/>
              </a:rPr>
              <a:t>症状の始まる前に</a:t>
            </a:r>
            <a:br>
              <a:rPr lang="en-US" altLang="ja-JP" sz="1800" b="1" dirty="0">
                <a:solidFill>
                  <a:schemeClr val="bg1"/>
                </a:solidFill>
                <a:latin typeface="+mn-ea"/>
                <a:ea typeface="+mn-ea"/>
              </a:rPr>
            </a:br>
            <a:r>
              <a:rPr lang="ja-JP" altLang="en-US" sz="1800" b="1" dirty="0">
                <a:solidFill>
                  <a:schemeClr val="bg1"/>
                </a:solidFill>
                <a:latin typeface="+mn-ea"/>
                <a:ea typeface="+mn-ea"/>
              </a:rPr>
              <a:t>治療を開始することで、症状を軽くすることが</a:t>
            </a:r>
            <a:br>
              <a:rPr lang="en-US" altLang="ja-JP" sz="1800" b="1" dirty="0">
                <a:solidFill>
                  <a:schemeClr val="bg1"/>
                </a:solidFill>
                <a:latin typeface="+mn-ea"/>
                <a:ea typeface="+mn-ea"/>
              </a:rPr>
            </a:br>
            <a:r>
              <a:rPr lang="ja-JP" altLang="en-US" sz="1800" b="1" dirty="0">
                <a:solidFill>
                  <a:schemeClr val="bg1"/>
                </a:solidFill>
                <a:latin typeface="+mn-ea"/>
                <a:ea typeface="+mn-ea"/>
              </a:rPr>
              <a:t>できる</a:t>
            </a:r>
          </a:p>
        </p:txBody>
      </p:sp>
      <p:sp>
        <p:nvSpPr>
          <p:cNvPr id="18" name="吹き出し: 角を丸めた四角形 17">
            <a:extLst>
              <a:ext uri="{FF2B5EF4-FFF2-40B4-BE49-F238E27FC236}">
                <a16:creationId xmlns:a16="http://schemas.microsoft.com/office/drawing/2014/main" id="{91B06195-5936-4B11-9A34-1A9FBEA127F7}"/>
              </a:ext>
            </a:extLst>
          </p:cNvPr>
          <p:cNvSpPr/>
          <p:nvPr/>
        </p:nvSpPr>
        <p:spPr>
          <a:xfrm>
            <a:off x="7175791" y="1657917"/>
            <a:ext cx="2880000" cy="865194"/>
          </a:xfrm>
          <a:prstGeom prst="wedgeRoundRectCallout">
            <a:avLst>
              <a:gd name="adj1" fmla="val -89984"/>
              <a:gd name="adj2" fmla="val -6959"/>
              <a:gd name="adj3" fmla="val 16667"/>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9">
            <a:extLst>
              <a:ext uri="{FF2B5EF4-FFF2-40B4-BE49-F238E27FC236}">
                <a16:creationId xmlns:a16="http://schemas.microsoft.com/office/drawing/2014/main" id="{E9A8A7B7-6365-47B7-B9A3-9CC4B4D98D70}"/>
              </a:ext>
            </a:extLst>
          </p:cNvPr>
          <p:cNvSpPr txBox="1">
            <a:spLocks noChangeArrowheads="1"/>
          </p:cNvSpPr>
          <p:nvPr/>
        </p:nvSpPr>
        <p:spPr bwMode="auto">
          <a:xfrm>
            <a:off x="7356388" y="1767348"/>
            <a:ext cx="2870766" cy="64633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800" b="1" dirty="0">
                <a:latin typeface="+mn-ea"/>
                <a:ea typeface="+mn-ea"/>
              </a:rPr>
              <a:t>勢いがついた炎症には</a:t>
            </a:r>
            <a:br>
              <a:rPr lang="en-US" altLang="ja-JP" sz="1800" b="1" dirty="0">
                <a:latin typeface="+mn-ea"/>
                <a:ea typeface="+mn-ea"/>
              </a:rPr>
            </a:br>
            <a:r>
              <a:rPr lang="ja-JP" altLang="en-US" sz="1800" b="1" dirty="0">
                <a:latin typeface="+mn-ea"/>
                <a:ea typeface="+mn-ea"/>
              </a:rPr>
              <a:t>薬の効果は不十分</a:t>
            </a:r>
          </a:p>
        </p:txBody>
      </p:sp>
    </p:spTree>
    <p:extLst>
      <p:ext uri="{BB962C8B-B14F-4D97-AF65-F5344CB8AC3E}">
        <p14:creationId xmlns:p14="http://schemas.microsoft.com/office/powerpoint/2010/main" val="67248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A2B350FD-C321-4EEC-AF13-8D3BEBC8CEC3}"/>
              </a:ext>
            </a:extLst>
          </p:cNvPr>
          <p:cNvSpPr/>
          <p:nvPr/>
        </p:nvSpPr>
        <p:spPr>
          <a:xfrm>
            <a:off x="5755874" y="1741118"/>
            <a:ext cx="4603150" cy="4402909"/>
          </a:xfrm>
          <a:prstGeom prst="roundRect">
            <a:avLst>
              <a:gd name="adj" fmla="val 78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CC2AD4D-7248-4D77-B4D4-80EF2FA9AC71}"/>
              </a:ext>
            </a:extLst>
          </p:cNvPr>
          <p:cNvSpPr/>
          <p:nvPr/>
        </p:nvSpPr>
        <p:spPr>
          <a:xfrm>
            <a:off x="645255" y="1741118"/>
            <a:ext cx="4603150" cy="4402909"/>
          </a:xfrm>
          <a:prstGeom prst="roundRect">
            <a:avLst>
              <a:gd name="adj" fmla="val 78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22E2C858-37B8-46B1-8A50-E5C91816A703}"/>
              </a:ext>
            </a:extLst>
          </p:cNvPr>
          <p:cNvSpPr txBox="1">
            <a:spLocks/>
          </p:cNvSpPr>
          <p:nvPr/>
        </p:nvSpPr>
        <p:spPr>
          <a:xfrm>
            <a:off x="834442" y="244484"/>
            <a:ext cx="9071610" cy="1127116"/>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アレルギー性鼻炎、花粉症と関係する</a:t>
            </a:r>
            <a:br>
              <a:rPr lang="ja-JP" altLang="en-US" sz="3600" b="1" dirty="0">
                <a:latin typeface="游ゴシック" panose="020B0400000000000000" pitchFamily="50" charset="-128"/>
                <a:ea typeface="游ゴシック" panose="020B0400000000000000" pitchFamily="50" charset="-128"/>
              </a:rPr>
            </a:br>
            <a:r>
              <a:rPr lang="ja-JP" altLang="en-US" sz="3600" b="1" dirty="0">
                <a:latin typeface="游ゴシック" panose="020B0400000000000000" pitchFamily="50" charset="-128"/>
                <a:ea typeface="游ゴシック" panose="020B0400000000000000" pitchFamily="50" charset="-128"/>
              </a:rPr>
              <a:t>アレルギー性の病気</a:t>
            </a:r>
          </a:p>
        </p:txBody>
      </p:sp>
      <p:grpSp>
        <p:nvGrpSpPr>
          <p:cNvPr id="5" name="グループ化 4">
            <a:extLst>
              <a:ext uri="{FF2B5EF4-FFF2-40B4-BE49-F238E27FC236}">
                <a16:creationId xmlns:a16="http://schemas.microsoft.com/office/drawing/2014/main" id="{9CE449BB-1B38-42B5-8D9B-58E91D31BF31}"/>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E7391573-43CD-4F32-9A47-D55BB215B85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4ABFCD2-6F6B-46EA-950E-234732B17A18}"/>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E5AF9DB-0DC9-47C8-8438-E2651367F75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CCF21C2-447B-411B-AF26-3BB9FC7213D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5317D6F5-F0F6-4E81-BDC7-71B97834FA83}"/>
              </a:ext>
            </a:extLst>
          </p:cNvPr>
          <p:cNvSpPr txBox="1">
            <a:spLocks/>
          </p:cNvSpPr>
          <p:nvPr/>
        </p:nvSpPr>
        <p:spPr>
          <a:xfrm>
            <a:off x="834442" y="244484"/>
            <a:ext cx="9071610" cy="979198"/>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endParaRPr lang="ja-JP" altLang="en-US" sz="3600" dirty="0">
              <a:latin typeface="MS Gothic" panose="020B0609070205080204" pitchFamily="49" charset="-128"/>
              <a:ea typeface="MS Gothic" panose="020B0609070205080204" pitchFamily="49" charset="-128"/>
            </a:endParaRPr>
          </a:p>
        </p:txBody>
      </p:sp>
      <p:sp>
        <p:nvSpPr>
          <p:cNvPr id="11" name="テキスト ボックス 10">
            <a:extLst>
              <a:ext uri="{FF2B5EF4-FFF2-40B4-BE49-F238E27FC236}">
                <a16:creationId xmlns:a16="http://schemas.microsoft.com/office/drawing/2014/main" id="{77320C99-638E-4F23-B459-72B9B7A8E822}"/>
              </a:ext>
            </a:extLst>
          </p:cNvPr>
          <p:cNvSpPr txBox="1"/>
          <p:nvPr/>
        </p:nvSpPr>
        <p:spPr>
          <a:xfrm flipH="1">
            <a:off x="359999" y="7019999"/>
            <a:ext cx="4077529"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出口秀治「アレルギー性鼻炎とその関連疾患」より</a:t>
            </a:r>
          </a:p>
        </p:txBody>
      </p:sp>
      <p:sp>
        <p:nvSpPr>
          <p:cNvPr id="12" name="テキスト プレースホルダー 2">
            <a:extLst>
              <a:ext uri="{FF2B5EF4-FFF2-40B4-BE49-F238E27FC236}">
                <a16:creationId xmlns:a16="http://schemas.microsoft.com/office/drawing/2014/main" id="{99E0FB3B-0D32-4C99-BC84-9E03B3920398}"/>
              </a:ext>
            </a:extLst>
          </p:cNvPr>
          <p:cNvSpPr txBox="1">
            <a:spLocks/>
          </p:cNvSpPr>
          <p:nvPr/>
        </p:nvSpPr>
        <p:spPr>
          <a:xfrm>
            <a:off x="1303443" y="2255825"/>
            <a:ext cx="3160124" cy="639763"/>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buNone/>
            </a:pPr>
            <a:r>
              <a:rPr lang="ja-JP" altLang="en-US" sz="4000" b="1" dirty="0">
                <a:solidFill>
                  <a:schemeClr val="accent2">
                    <a:lumMod val="75000"/>
                  </a:schemeClr>
                </a:solidFill>
                <a:effectLst>
                  <a:outerShdw blurRad="38100" dist="38100" dir="2700000" algn="tl">
                    <a:srgbClr val="000000">
                      <a:alpha val="43137"/>
                    </a:srgbClr>
                  </a:outerShdw>
                </a:effectLst>
                <a:latin typeface="+mn-ea"/>
              </a:rPr>
              <a:t>気管支喘息</a:t>
            </a:r>
          </a:p>
        </p:txBody>
      </p:sp>
      <p:pic>
        <p:nvPicPr>
          <p:cNvPr id="13" name="コンテンツ プレースホルダー 7">
            <a:extLst>
              <a:ext uri="{FF2B5EF4-FFF2-40B4-BE49-F238E27FC236}">
                <a16:creationId xmlns:a16="http://schemas.microsoft.com/office/drawing/2014/main" id="{61C2BD7C-1A6C-4F10-9A7B-508347AFEE2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810191" y="3416662"/>
            <a:ext cx="2085404" cy="2006302"/>
          </a:xfrm>
          <a:prstGeom prst="rect">
            <a:avLst/>
          </a:prstGeom>
        </p:spPr>
      </p:pic>
      <p:pic>
        <p:nvPicPr>
          <p:cNvPr id="14" name="図 9">
            <a:extLst>
              <a:ext uri="{FF2B5EF4-FFF2-40B4-BE49-F238E27FC236}">
                <a16:creationId xmlns:a16="http://schemas.microsoft.com/office/drawing/2014/main" id="{2D1FA411-AD6D-4E38-8981-2DDD296F3C5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3228" y="3535794"/>
            <a:ext cx="2358397" cy="18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1">
            <a:extLst>
              <a:ext uri="{FF2B5EF4-FFF2-40B4-BE49-F238E27FC236}">
                <a16:creationId xmlns:a16="http://schemas.microsoft.com/office/drawing/2014/main" id="{1EBE42FA-8A24-4626-B943-D5DEFE7D0CE1}"/>
              </a:ext>
            </a:extLst>
          </p:cNvPr>
          <p:cNvSpPr>
            <a:spLocks noChangeArrowheads="1"/>
          </p:cNvSpPr>
          <p:nvPr/>
        </p:nvSpPr>
        <p:spPr bwMode="auto">
          <a:xfrm>
            <a:off x="6083877" y="2284513"/>
            <a:ext cx="36924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b="1" dirty="0">
                <a:solidFill>
                  <a:schemeClr val="accent2">
                    <a:lumMod val="75000"/>
                  </a:schemeClr>
                </a:solidFill>
                <a:effectLst>
                  <a:outerShdw blurRad="38100" dist="38100" dir="2700000" algn="tl">
                    <a:srgbClr val="000000">
                      <a:alpha val="43137"/>
                    </a:srgbClr>
                  </a:outerShdw>
                </a:effectLst>
                <a:latin typeface="+mn-ea"/>
                <a:ea typeface="+mn-ea"/>
              </a:rPr>
              <a:t>花粉皮膚炎</a:t>
            </a:r>
          </a:p>
        </p:txBody>
      </p:sp>
    </p:spTree>
    <p:extLst>
      <p:ext uri="{BB962C8B-B14F-4D97-AF65-F5344CB8AC3E}">
        <p14:creationId xmlns:p14="http://schemas.microsoft.com/office/powerpoint/2010/main" val="15400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41ADE432-2516-4336-8E24-97B4AE8C4E46}"/>
              </a:ext>
            </a:extLst>
          </p:cNvPr>
          <p:cNvSpPr/>
          <p:nvPr/>
        </p:nvSpPr>
        <p:spPr>
          <a:xfrm>
            <a:off x="645255" y="1741118"/>
            <a:ext cx="4603150" cy="4402909"/>
          </a:xfrm>
          <a:prstGeom prst="roundRect">
            <a:avLst>
              <a:gd name="adj" fmla="val 78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7EB3D56E-027E-4F28-9320-FB1D415BF531}"/>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43DC4ABA-6719-4445-9DD6-B4AA17E3BEC2}"/>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CCF2526-02AD-40CD-82EB-8F56F47A164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D0CF6AF-6602-45FD-A005-52A947F60FE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44E129A-FE2D-41A3-A667-4FED5AC69721}"/>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7C9A1EEB-278C-4A56-9B57-4EB508D5AA6B}"/>
              </a:ext>
            </a:extLst>
          </p:cNvPr>
          <p:cNvSpPr txBox="1">
            <a:spLocks/>
          </p:cNvSpPr>
          <p:nvPr/>
        </p:nvSpPr>
        <p:spPr>
          <a:xfrm>
            <a:off x="834442" y="244484"/>
            <a:ext cx="9071610" cy="111366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アレルギー性鼻炎、花粉症と関係する</a:t>
            </a:r>
            <a:br>
              <a:rPr lang="en-US" altLang="ja-JP" sz="3600" b="1" dirty="0">
                <a:latin typeface="游ゴシック" panose="020B0400000000000000" pitchFamily="50" charset="-128"/>
                <a:ea typeface="游ゴシック" panose="020B0400000000000000" pitchFamily="50" charset="-128"/>
              </a:rPr>
            </a:br>
            <a:r>
              <a:rPr lang="ja-JP" altLang="en-US" sz="3600" b="1" dirty="0">
                <a:latin typeface="游ゴシック" panose="020B0400000000000000" pitchFamily="50" charset="-128"/>
                <a:ea typeface="游ゴシック" panose="020B0400000000000000" pitchFamily="50" charset="-128"/>
              </a:rPr>
              <a:t>アレルギー性の病気</a:t>
            </a:r>
          </a:p>
        </p:txBody>
      </p:sp>
      <p:sp>
        <p:nvSpPr>
          <p:cNvPr id="11" name="テキスト ボックス 10">
            <a:extLst>
              <a:ext uri="{FF2B5EF4-FFF2-40B4-BE49-F238E27FC236}">
                <a16:creationId xmlns:a16="http://schemas.microsoft.com/office/drawing/2014/main" id="{AF26858F-8409-43D7-9A8B-371B42495D2F}"/>
              </a:ext>
            </a:extLst>
          </p:cNvPr>
          <p:cNvSpPr txBox="1"/>
          <p:nvPr/>
        </p:nvSpPr>
        <p:spPr>
          <a:xfrm flipH="1">
            <a:off x="359999" y="7020000"/>
            <a:ext cx="4413706"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出口秀治「アレルギー性鼻炎とその関連疾患」より</a:t>
            </a:r>
          </a:p>
        </p:txBody>
      </p:sp>
      <p:sp>
        <p:nvSpPr>
          <p:cNvPr id="18" name="テキスト プレースホルダー 2">
            <a:extLst>
              <a:ext uri="{FF2B5EF4-FFF2-40B4-BE49-F238E27FC236}">
                <a16:creationId xmlns:a16="http://schemas.microsoft.com/office/drawing/2014/main" id="{FD80DC9E-0845-4AD8-85EF-5517948C94AD}"/>
              </a:ext>
            </a:extLst>
          </p:cNvPr>
          <p:cNvSpPr txBox="1">
            <a:spLocks/>
          </p:cNvSpPr>
          <p:nvPr/>
        </p:nvSpPr>
        <p:spPr>
          <a:xfrm>
            <a:off x="834442" y="2125973"/>
            <a:ext cx="4247224" cy="1139251"/>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buNone/>
            </a:pPr>
            <a:r>
              <a:rPr lang="ja-JP" altLang="en-US" sz="6000" b="1" dirty="0">
                <a:solidFill>
                  <a:schemeClr val="accent2">
                    <a:lumMod val="75000"/>
                  </a:schemeClr>
                </a:solidFill>
                <a:effectLst>
                  <a:outerShdw blurRad="38100" dist="38100" dir="2700000" algn="tl">
                    <a:srgbClr val="000000">
                      <a:alpha val="43137"/>
                    </a:srgbClr>
                  </a:outerShdw>
                </a:effectLst>
                <a:latin typeface="+mn-ea"/>
              </a:rPr>
              <a:t>気管支喘息</a:t>
            </a:r>
          </a:p>
        </p:txBody>
      </p:sp>
      <p:pic>
        <p:nvPicPr>
          <p:cNvPr id="19" name="コンテンツ プレースホルダー 7">
            <a:extLst>
              <a:ext uri="{FF2B5EF4-FFF2-40B4-BE49-F238E27FC236}">
                <a16:creationId xmlns:a16="http://schemas.microsoft.com/office/drawing/2014/main" id="{0782511D-FE7E-4463-82D3-B8584AE9E8B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810191" y="3416662"/>
            <a:ext cx="2085404" cy="2006302"/>
          </a:xfrm>
          <a:prstGeom prst="rect">
            <a:avLst/>
          </a:prstGeom>
        </p:spPr>
      </p:pic>
      <p:pic>
        <p:nvPicPr>
          <p:cNvPr id="20" name="図 9">
            <a:extLst>
              <a:ext uri="{FF2B5EF4-FFF2-40B4-BE49-F238E27FC236}">
                <a16:creationId xmlns:a16="http://schemas.microsoft.com/office/drawing/2014/main" id="{B088C2FA-A77A-436B-973D-32B177A74C8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3228" y="3535794"/>
            <a:ext cx="2358397" cy="18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11">
            <a:extLst>
              <a:ext uri="{FF2B5EF4-FFF2-40B4-BE49-F238E27FC236}">
                <a16:creationId xmlns:a16="http://schemas.microsoft.com/office/drawing/2014/main" id="{BB92237E-4265-40FC-9390-EB2760701EA8}"/>
              </a:ext>
            </a:extLst>
          </p:cNvPr>
          <p:cNvSpPr>
            <a:spLocks noChangeArrowheads="1"/>
          </p:cNvSpPr>
          <p:nvPr/>
        </p:nvSpPr>
        <p:spPr bwMode="auto">
          <a:xfrm>
            <a:off x="6083877" y="2284513"/>
            <a:ext cx="36924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b="1" dirty="0">
                <a:solidFill>
                  <a:schemeClr val="accent2">
                    <a:lumMod val="75000"/>
                  </a:schemeClr>
                </a:solidFill>
                <a:latin typeface="+mn-ea"/>
                <a:ea typeface="+mn-ea"/>
              </a:rPr>
              <a:t>花粉皮膚炎</a:t>
            </a:r>
          </a:p>
        </p:txBody>
      </p:sp>
    </p:spTree>
    <p:extLst>
      <p:ext uri="{BB962C8B-B14F-4D97-AF65-F5344CB8AC3E}">
        <p14:creationId xmlns:p14="http://schemas.microsoft.com/office/powerpoint/2010/main" val="319473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4">
            <a:extLst>
              <a:ext uri="{FF2B5EF4-FFF2-40B4-BE49-F238E27FC236}">
                <a16:creationId xmlns:a16="http://schemas.microsoft.com/office/drawing/2014/main" id="{1676634F-6D22-4FD5-A449-F10DC4C87191}"/>
              </a:ext>
            </a:extLst>
          </p:cNvPr>
          <p:cNvSpPr txBox="1">
            <a:spLocks/>
          </p:cNvSpPr>
          <p:nvPr/>
        </p:nvSpPr>
        <p:spPr>
          <a:xfrm>
            <a:off x="834442" y="1015453"/>
            <a:ext cx="8316785" cy="770782"/>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defTabSz="457200">
              <a:buNone/>
              <a:defRPr/>
            </a:pPr>
            <a:r>
              <a:rPr lang="ja-JP" altLang="en-US" sz="4000" b="1" dirty="0">
                <a:solidFill>
                  <a:srgbClr val="E20000"/>
                </a:solidFill>
              </a:rPr>
              <a:t>鼻炎があると喘息が悪くなる</a:t>
            </a:r>
          </a:p>
        </p:txBody>
      </p:sp>
      <p:grpSp>
        <p:nvGrpSpPr>
          <p:cNvPr id="17" name="グループ化 16">
            <a:extLst>
              <a:ext uri="{FF2B5EF4-FFF2-40B4-BE49-F238E27FC236}">
                <a16:creationId xmlns:a16="http://schemas.microsoft.com/office/drawing/2014/main" id="{BF935DD0-57BE-4F37-809F-F2BD0540F7A7}"/>
              </a:ext>
            </a:extLst>
          </p:cNvPr>
          <p:cNvGrpSpPr/>
          <p:nvPr/>
        </p:nvGrpSpPr>
        <p:grpSpPr>
          <a:xfrm>
            <a:off x="406945" y="306442"/>
            <a:ext cx="427497" cy="415776"/>
            <a:chOff x="683170" y="525517"/>
            <a:chExt cx="427497" cy="415776"/>
          </a:xfrm>
        </p:grpSpPr>
        <p:sp>
          <p:nvSpPr>
            <p:cNvPr id="18" name="四角形: 角を丸くする 17">
              <a:extLst>
                <a:ext uri="{FF2B5EF4-FFF2-40B4-BE49-F238E27FC236}">
                  <a16:creationId xmlns:a16="http://schemas.microsoft.com/office/drawing/2014/main" id="{E946BC7D-7C48-4BB2-95C6-B1B01602C22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CF0FBCE-6B47-4F3B-822A-872E7C25B75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DAA4EE66-31EB-40FB-B07C-FE400D1C71F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73CDEC3-D50F-468D-80CA-83E3D0694E3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タイトル 1">
            <a:extLst>
              <a:ext uri="{FF2B5EF4-FFF2-40B4-BE49-F238E27FC236}">
                <a16:creationId xmlns:a16="http://schemas.microsoft.com/office/drawing/2014/main" id="{58213130-CF50-414C-9886-8DDBB1E68589}"/>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気管支喘息</a:t>
            </a:r>
          </a:p>
        </p:txBody>
      </p:sp>
      <p:sp>
        <p:nvSpPr>
          <p:cNvPr id="23" name="テキスト ボックス 22">
            <a:extLst>
              <a:ext uri="{FF2B5EF4-FFF2-40B4-BE49-F238E27FC236}">
                <a16:creationId xmlns:a16="http://schemas.microsoft.com/office/drawing/2014/main" id="{88B39BF5-84BE-4D53-B9B5-7A4D37DD8604}"/>
              </a:ext>
            </a:extLst>
          </p:cNvPr>
          <p:cNvSpPr txBox="1"/>
          <p:nvPr/>
        </p:nvSpPr>
        <p:spPr>
          <a:xfrm>
            <a:off x="360000" y="7020000"/>
            <a:ext cx="3852337" cy="507831"/>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a:t>
            </a:r>
            <a:r>
              <a:rPr lang="en-US" altLang="ja-JP" sz="900" dirty="0">
                <a:latin typeface="Yu Gothic UI" panose="020B0500000000000000" pitchFamily="50" charset="-128"/>
                <a:ea typeface="Yu Gothic UI" panose="020B0500000000000000" pitchFamily="50" charset="-128"/>
              </a:rPr>
              <a:t>―</a:t>
            </a:r>
            <a:r>
              <a:rPr lang="ja-JP" altLang="en-US" sz="900" dirty="0">
                <a:latin typeface="Yu Gothic UI" panose="020B0500000000000000" pitchFamily="50" charset="-128"/>
                <a:ea typeface="Yu Gothic UI" panose="020B0500000000000000" pitchFamily="50" charset="-128"/>
              </a:rPr>
              <a:t>性鼻炎とその関連疾患」</a:t>
            </a:r>
          </a:p>
          <a:p>
            <a:r>
              <a:rPr lang="en-US" altLang="ja-JP" sz="900" dirty="0">
                <a:latin typeface="Yu Gothic UI" panose="020B0500000000000000" pitchFamily="50" charset="-128"/>
                <a:ea typeface="Yu Gothic UI" panose="020B0500000000000000" pitchFamily="50" charset="-128"/>
              </a:rPr>
              <a:t>Clin Exp Allergy.2005 Jun;35(6):723-727</a:t>
            </a:r>
          </a:p>
          <a:p>
            <a:endParaRPr lang="ja-JP" altLang="en-US" sz="900" dirty="0">
              <a:latin typeface="Yu Gothic UI" panose="020B0500000000000000" pitchFamily="50" charset="-128"/>
              <a:ea typeface="Yu Gothic UI" panose="020B0500000000000000" pitchFamily="50" charset="-128"/>
            </a:endParaRPr>
          </a:p>
        </p:txBody>
      </p:sp>
      <p:graphicFrame>
        <p:nvGraphicFramePr>
          <p:cNvPr id="11" name="コンテンツ プレースホルダー 15">
            <a:extLst>
              <a:ext uri="{FF2B5EF4-FFF2-40B4-BE49-F238E27FC236}">
                <a16:creationId xmlns:a16="http://schemas.microsoft.com/office/drawing/2014/main" id="{276F6A0B-7B65-4A3A-8B0F-77B5B2C3DB58}"/>
              </a:ext>
            </a:extLst>
          </p:cNvPr>
          <p:cNvGraphicFramePr>
            <a:graphicFrameLocks/>
          </p:cNvGraphicFramePr>
          <p:nvPr>
            <p:extLst>
              <p:ext uri="{D42A27DB-BD31-4B8C-83A1-F6EECF244321}">
                <p14:modId xmlns:p14="http://schemas.microsoft.com/office/powerpoint/2010/main" val="100342896"/>
              </p:ext>
            </p:extLst>
          </p:nvPr>
        </p:nvGraphicFramePr>
        <p:xfrm>
          <a:off x="1339768" y="1786235"/>
          <a:ext cx="8881470" cy="51010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CB935ACE-D1B4-4D45-9A00-87693F270C6F}"/>
              </a:ext>
            </a:extLst>
          </p:cNvPr>
          <p:cNvGrpSpPr/>
          <p:nvPr/>
        </p:nvGrpSpPr>
        <p:grpSpPr>
          <a:xfrm>
            <a:off x="406945" y="306442"/>
            <a:ext cx="427497" cy="415776"/>
            <a:chOff x="683170" y="525517"/>
            <a:chExt cx="427497" cy="415776"/>
          </a:xfrm>
        </p:grpSpPr>
        <p:sp>
          <p:nvSpPr>
            <p:cNvPr id="12" name="四角形: 角を丸くする 11">
              <a:extLst>
                <a:ext uri="{FF2B5EF4-FFF2-40B4-BE49-F238E27FC236}">
                  <a16:creationId xmlns:a16="http://schemas.microsoft.com/office/drawing/2014/main" id="{E82E512F-0BDB-404E-AD76-246ECFE9F8D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DC0942FD-40F6-4511-BA5C-1C3E33FD0EF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7C1EEFA-06C2-4438-B5C9-355AF0632FB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464A233D-ED35-4AB3-A88F-E001EB13589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E956BACD-2A40-4FDB-BAD1-76D885A40276}"/>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鼻炎の治療で喘息も良くなる</a:t>
            </a:r>
          </a:p>
        </p:txBody>
      </p:sp>
      <p:sp>
        <p:nvSpPr>
          <p:cNvPr id="17" name="テキスト ボックス 16">
            <a:extLst>
              <a:ext uri="{FF2B5EF4-FFF2-40B4-BE49-F238E27FC236}">
                <a16:creationId xmlns:a16="http://schemas.microsoft.com/office/drawing/2014/main" id="{656E07B9-61C4-4782-A579-D4687D67DBFA}"/>
              </a:ext>
            </a:extLst>
          </p:cNvPr>
          <p:cNvSpPr txBox="1"/>
          <p:nvPr/>
        </p:nvSpPr>
        <p:spPr>
          <a:xfrm>
            <a:off x="360000" y="7020000"/>
            <a:ext cx="3810659" cy="3693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出口秀治「アレルギー性鼻炎とその関連疾患」</a:t>
            </a:r>
          </a:p>
          <a:p>
            <a:r>
              <a:rPr lang="en-US" altLang="ja-JP" sz="900" dirty="0" err="1">
                <a:latin typeface="Yu Gothic UI" panose="020B0500000000000000" pitchFamily="50" charset="-128"/>
                <a:ea typeface="Yu Gothic UI" panose="020B0500000000000000" pitchFamily="50" charset="-128"/>
              </a:rPr>
              <a:t>Jounal</a:t>
            </a:r>
            <a:r>
              <a:rPr lang="en-US" altLang="ja-JP" sz="900" dirty="0">
                <a:latin typeface="Yu Gothic UI" panose="020B0500000000000000" pitchFamily="50" charset="-128"/>
                <a:ea typeface="Yu Gothic UI" panose="020B0500000000000000" pitchFamily="50" charset="-128"/>
              </a:rPr>
              <a:t> of Allergy and Clinical </a:t>
            </a:r>
            <a:r>
              <a:rPr lang="en-US" altLang="ja-JP" sz="900" dirty="0" err="1">
                <a:latin typeface="Yu Gothic UI" panose="020B0500000000000000" pitchFamily="50" charset="-128"/>
                <a:ea typeface="Yu Gothic UI" panose="020B0500000000000000" pitchFamily="50" charset="-128"/>
              </a:rPr>
              <a:t>Imunology</a:t>
            </a:r>
            <a:r>
              <a:rPr lang="en-US" altLang="ja-JP" sz="900" dirty="0">
                <a:latin typeface="Yu Gothic UI" panose="020B0500000000000000" pitchFamily="50" charset="-128"/>
                <a:ea typeface="Yu Gothic UI" panose="020B0500000000000000" pitchFamily="50" charset="-128"/>
              </a:rPr>
              <a:t> 2002;109:57-62</a:t>
            </a:r>
          </a:p>
        </p:txBody>
      </p:sp>
      <p:graphicFrame>
        <p:nvGraphicFramePr>
          <p:cNvPr id="22" name="コンテンツ プレースホルダー 9">
            <a:extLst>
              <a:ext uri="{FF2B5EF4-FFF2-40B4-BE49-F238E27FC236}">
                <a16:creationId xmlns:a16="http://schemas.microsoft.com/office/drawing/2014/main" id="{C0DCB717-ED4A-4811-8221-F1C695A27104}"/>
              </a:ext>
            </a:extLst>
          </p:cNvPr>
          <p:cNvGraphicFramePr>
            <a:graphicFrameLocks noGrp="1"/>
          </p:cNvGraphicFramePr>
          <p:nvPr>
            <p:ph sz="half" idx="2"/>
            <p:extLst>
              <p:ext uri="{D42A27DB-BD31-4B8C-83A1-F6EECF244321}">
                <p14:modId xmlns:p14="http://schemas.microsoft.com/office/powerpoint/2010/main" val="4010711863"/>
              </p:ext>
            </p:extLst>
          </p:nvPr>
        </p:nvGraphicFramePr>
        <p:xfrm>
          <a:off x="1976556" y="2102570"/>
          <a:ext cx="7618381" cy="4917430"/>
        </p:xfrm>
        <a:graphic>
          <a:graphicData uri="http://schemas.openxmlformats.org/presentationml/2006/ole">
            <mc:AlternateContent xmlns:mc="http://schemas.openxmlformats.org/markup-compatibility/2006">
              <mc:Choice xmlns:v="urn:schemas-microsoft-com:vml" Requires="v">
                <p:oleObj spid="_x0000_s2067" name="Chart" r:id="rId4" imgW="7352413" imgH="4737003" progId="Excel.Chart.8">
                  <p:embed/>
                </p:oleObj>
              </mc:Choice>
              <mc:Fallback>
                <p:oleObj name="Chart" r:id="rId4" imgW="7352413" imgH="4737003" progId="Excel.Chart.8">
                  <p:embed/>
                  <p:pic>
                    <p:nvPicPr>
                      <p:cNvPr id="50180" name="コンテンツ プレースホルダー 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556" y="2102570"/>
                        <a:ext cx="7618381" cy="4917430"/>
                      </a:xfrm>
                      <a:prstGeom prst="rect">
                        <a:avLst/>
                      </a:prstGeom>
                      <a:noFill/>
                      <a:ln>
                        <a:noFill/>
                      </a:ln>
                    </p:spPr>
                  </p:pic>
                </p:oleObj>
              </mc:Fallback>
            </mc:AlternateContent>
          </a:graphicData>
        </a:graphic>
      </p:graphicFrame>
      <p:sp>
        <p:nvSpPr>
          <p:cNvPr id="19" name="矢印: 下 18">
            <a:extLst>
              <a:ext uri="{FF2B5EF4-FFF2-40B4-BE49-F238E27FC236}">
                <a16:creationId xmlns:a16="http://schemas.microsoft.com/office/drawing/2014/main" id="{526A827A-40A1-4B4D-92DF-1DE414F5C3E9}"/>
              </a:ext>
            </a:extLst>
          </p:cNvPr>
          <p:cNvSpPr/>
          <p:nvPr/>
        </p:nvSpPr>
        <p:spPr>
          <a:xfrm rot="16200000">
            <a:off x="5033319" y="1215835"/>
            <a:ext cx="625173" cy="691109"/>
          </a:xfrm>
          <a:prstGeom prst="downArrow">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3FEF65C5-1882-40E5-BED7-F24A43CEC7D7}"/>
              </a:ext>
            </a:extLst>
          </p:cNvPr>
          <p:cNvSpPr txBox="1">
            <a:spLocks/>
          </p:cNvSpPr>
          <p:nvPr/>
        </p:nvSpPr>
        <p:spPr>
          <a:xfrm>
            <a:off x="406945" y="1069598"/>
            <a:ext cx="4248518" cy="983584"/>
          </a:xfrm>
          <a:prstGeom prst="roundRect">
            <a:avLst/>
          </a:prstGeom>
          <a:solidFill>
            <a:schemeClr val="accent6">
              <a:lumMod val="40000"/>
              <a:lumOff val="60000"/>
            </a:schemeClr>
          </a:solidFill>
        </p:spPr>
        <p:txBody>
          <a:bodyPr lIns="72000" rIns="72000"/>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2200" dirty="0">
                <a:latin typeface="+mn-ea"/>
              </a:rPr>
              <a:t>成人喘息かつアレルギー性鼻炎</a:t>
            </a:r>
            <a:br>
              <a:rPr lang="en-US" altLang="ja-JP" sz="2200" dirty="0">
                <a:latin typeface="+mn-ea"/>
              </a:rPr>
            </a:br>
            <a:r>
              <a:rPr lang="ja-JP" altLang="en-US" sz="2200" dirty="0">
                <a:latin typeface="+mn-ea"/>
              </a:rPr>
              <a:t>患者</a:t>
            </a:r>
            <a:r>
              <a:rPr lang="en-US" altLang="ja-JP" sz="3000" b="1" dirty="0">
                <a:latin typeface="+mn-ea"/>
              </a:rPr>
              <a:t>4.944</a:t>
            </a:r>
            <a:r>
              <a:rPr lang="ja-JP" altLang="en-US" sz="2200" dirty="0">
                <a:latin typeface="+mn-ea"/>
              </a:rPr>
              <a:t>人</a:t>
            </a:r>
          </a:p>
        </p:txBody>
      </p:sp>
      <p:sp>
        <p:nvSpPr>
          <p:cNvPr id="23" name="コンテンツ プレースホルダー 2">
            <a:extLst>
              <a:ext uri="{FF2B5EF4-FFF2-40B4-BE49-F238E27FC236}">
                <a16:creationId xmlns:a16="http://schemas.microsoft.com/office/drawing/2014/main" id="{8F633419-2F89-42EA-91BC-B8FF1AE3E249}"/>
              </a:ext>
            </a:extLst>
          </p:cNvPr>
          <p:cNvSpPr txBox="1">
            <a:spLocks/>
          </p:cNvSpPr>
          <p:nvPr/>
        </p:nvSpPr>
        <p:spPr>
          <a:xfrm>
            <a:off x="6036348" y="1074483"/>
            <a:ext cx="3822758" cy="1032973"/>
          </a:xfrm>
          <a:prstGeom prst="roundRect">
            <a:avLst/>
          </a:prstGeom>
          <a:solidFill>
            <a:schemeClr val="accent6">
              <a:lumMod val="40000"/>
              <a:lumOff val="60000"/>
            </a:schemeClr>
          </a:solidFill>
        </p:spPr>
        <p:txBody>
          <a:bodyPr lIns="72000" rIns="72000"/>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en-US" altLang="ja-JP" sz="3000" b="1" dirty="0">
                <a:latin typeface="+mn-ea"/>
              </a:rPr>
              <a:t>73</a:t>
            </a:r>
            <a:r>
              <a:rPr lang="ja-JP" altLang="en-US" sz="2200" dirty="0">
                <a:latin typeface="+mn-ea"/>
              </a:rPr>
              <a:t>％がアレルギー性鼻炎の</a:t>
            </a:r>
            <a:endParaRPr lang="en-US" altLang="ja-JP" sz="2200" dirty="0">
              <a:latin typeface="+mn-ea"/>
            </a:endParaRPr>
          </a:p>
          <a:p>
            <a:pPr marL="0" indent="0">
              <a:lnSpc>
                <a:spcPct val="100000"/>
              </a:lnSpc>
              <a:spcBef>
                <a:spcPts val="0"/>
              </a:spcBef>
              <a:buNone/>
            </a:pPr>
            <a:r>
              <a:rPr lang="ja-JP" altLang="en-US" sz="2200" dirty="0">
                <a:latin typeface="+mn-ea"/>
              </a:rPr>
              <a:t>治療も行った</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93A9DC2E-1C2C-4D8B-AD65-727A88206F90}"/>
              </a:ext>
            </a:extLst>
          </p:cNvPr>
          <p:cNvSpPr/>
          <p:nvPr/>
        </p:nvSpPr>
        <p:spPr>
          <a:xfrm>
            <a:off x="5755874" y="1741118"/>
            <a:ext cx="4603150" cy="4402909"/>
          </a:xfrm>
          <a:prstGeom prst="roundRect">
            <a:avLst>
              <a:gd name="adj" fmla="val 78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50F359C-ED45-4271-B336-190BF5AC170D}"/>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42DF4541-FA61-4553-B470-3D6BB13290F6}"/>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DCCDC19-3416-4E94-9634-88A0C7CF725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5794ADA-F9B9-46A0-B948-A31921F5400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73351E0-42A6-4C6D-9CB8-26E6FFDFFAD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106256A3-1FE0-49FE-9DD2-5BC0799D8648}"/>
              </a:ext>
            </a:extLst>
          </p:cNvPr>
          <p:cNvSpPr txBox="1">
            <a:spLocks/>
          </p:cNvSpPr>
          <p:nvPr/>
        </p:nvSpPr>
        <p:spPr>
          <a:xfrm>
            <a:off x="834442" y="244484"/>
            <a:ext cx="9071610" cy="110640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アレルギー性鼻炎、花粉症と関係する</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アレルギー性の病気</a:t>
            </a:r>
          </a:p>
        </p:txBody>
      </p:sp>
      <p:sp>
        <p:nvSpPr>
          <p:cNvPr id="18" name="テキスト ボックス 17">
            <a:extLst>
              <a:ext uri="{FF2B5EF4-FFF2-40B4-BE49-F238E27FC236}">
                <a16:creationId xmlns:a16="http://schemas.microsoft.com/office/drawing/2014/main" id="{AFA065E3-F6CF-4FDF-AB9B-F87F4984892B}"/>
              </a:ext>
            </a:extLst>
          </p:cNvPr>
          <p:cNvSpPr txBox="1"/>
          <p:nvPr/>
        </p:nvSpPr>
        <p:spPr>
          <a:xfrm>
            <a:off x="360000" y="7020000"/>
            <a:ext cx="3975768"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出口秀治「アレルギー性鼻炎とその関連疾患」より</a:t>
            </a:r>
          </a:p>
        </p:txBody>
      </p:sp>
      <p:sp>
        <p:nvSpPr>
          <p:cNvPr id="21" name="テキスト プレースホルダー 2">
            <a:extLst>
              <a:ext uri="{FF2B5EF4-FFF2-40B4-BE49-F238E27FC236}">
                <a16:creationId xmlns:a16="http://schemas.microsoft.com/office/drawing/2014/main" id="{5E48B306-9C88-4036-B95C-CE8BA0DD4D91}"/>
              </a:ext>
            </a:extLst>
          </p:cNvPr>
          <p:cNvSpPr txBox="1">
            <a:spLocks/>
          </p:cNvSpPr>
          <p:nvPr/>
        </p:nvSpPr>
        <p:spPr>
          <a:xfrm>
            <a:off x="1303443" y="2255825"/>
            <a:ext cx="3160124" cy="639763"/>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buNone/>
            </a:pPr>
            <a:r>
              <a:rPr lang="ja-JP" altLang="en-US" sz="4000" b="1" dirty="0">
                <a:solidFill>
                  <a:schemeClr val="accent2">
                    <a:lumMod val="75000"/>
                  </a:schemeClr>
                </a:solidFill>
                <a:latin typeface="+mn-ea"/>
              </a:rPr>
              <a:t>気管支喘息</a:t>
            </a:r>
          </a:p>
        </p:txBody>
      </p:sp>
      <p:pic>
        <p:nvPicPr>
          <p:cNvPr id="22" name="コンテンツ プレースホルダー 7">
            <a:extLst>
              <a:ext uri="{FF2B5EF4-FFF2-40B4-BE49-F238E27FC236}">
                <a16:creationId xmlns:a16="http://schemas.microsoft.com/office/drawing/2014/main" id="{A4664E0A-F92E-47AD-AAE1-3E16E94BC29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810191" y="3416662"/>
            <a:ext cx="2085404" cy="2006302"/>
          </a:xfrm>
          <a:prstGeom prst="rect">
            <a:avLst/>
          </a:prstGeom>
        </p:spPr>
      </p:pic>
      <p:pic>
        <p:nvPicPr>
          <p:cNvPr id="23" name="図 9">
            <a:extLst>
              <a:ext uri="{FF2B5EF4-FFF2-40B4-BE49-F238E27FC236}">
                <a16:creationId xmlns:a16="http://schemas.microsoft.com/office/drawing/2014/main" id="{04CC9E06-1435-42F3-9645-9B87E603228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3228" y="3535794"/>
            <a:ext cx="2358397" cy="18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11">
            <a:extLst>
              <a:ext uri="{FF2B5EF4-FFF2-40B4-BE49-F238E27FC236}">
                <a16:creationId xmlns:a16="http://schemas.microsoft.com/office/drawing/2014/main" id="{E0A28721-C893-4023-B71E-903AEE7D9619}"/>
              </a:ext>
            </a:extLst>
          </p:cNvPr>
          <p:cNvSpPr>
            <a:spLocks noChangeArrowheads="1"/>
          </p:cNvSpPr>
          <p:nvPr/>
        </p:nvSpPr>
        <p:spPr bwMode="auto">
          <a:xfrm>
            <a:off x="5936105" y="2067874"/>
            <a:ext cx="42572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6000" b="1" dirty="0">
                <a:solidFill>
                  <a:schemeClr val="accent2">
                    <a:lumMod val="75000"/>
                  </a:schemeClr>
                </a:solidFill>
                <a:effectLst>
                  <a:outerShdw blurRad="38100" dist="38100" dir="2700000" algn="tl">
                    <a:srgbClr val="000000">
                      <a:alpha val="43137"/>
                    </a:srgbClr>
                  </a:outerShdw>
                </a:effectLst>
                <a:latin typeface="+mn-ea"/>
                <a:ea typeface="+mn-ea"/>
              </a:rPr>
              <a:t>花粉皮膚炎</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9D107B5-7F1A-41DE-BBD6-A72695AEE4B4}"/>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690B8742-6982-46AC-9AB5-3289F8ED1F8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520AF22-1233-4012-9A9A-10917FAB687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37F5C1A-BEC8-4FF8-8DFE-6838E9ECBEF6}"/>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E3FC2C6-52BA-44CD-89CB-FD1EB9CB4CF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558409BA-7248-42CA-A14C-3B8E5E641671}"/>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花粉皮膚炎</a:t>
            </a:r>
          </a:p>
        </p:txBody>
      </p:sp>
      <p:sp>
        <p:nvSpPr>
          <p:cNvPr id="17" name="テキスト ボックス 16">
            <a:extLst>
              <a:ext uri="{FF2B5EF4-FFF2-40B4-BE49-F238E27FC236}">
                <a16:creationId xmlns:a16="http://schemas.microsoft.com/office/drawing/2014/main" id="{FA70ECEA-4440-4D80-9CF4-1948DDABFD2A}"/>
              </a:ext>
            </a:extLst>
          </p:cNvPr>
          <p:cNvSpPr txBox="1"/>
          <p:nvPr/>
        </p:nvSpPr>
        <p:spPr>
          <a:xfrm>
            <a:off x="360000" y="7020000"/>
            <a:ext cx="3975768"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出口秀治「アレルギー性鼻炎とその関連疾患」より</a:t>
            </a:r>
          </a:p>
        </p:txBody>
      </p:sp>
      <p:pic>
        <p:nvPicPr>
          <p:cNvPr id="13" name="コンテンツ プレースホルダー 5">
            <a:extLst>
              <a:ext uri="{FF2B5EF4-FFF2-40B4-BE49-F238E27FC236}">
                <a16:creationId xmlns:a16="http://schemas.microsoft.com/office/drawing/2014/main" id="{B76D4233-B141-4817-974B-46A48566B5C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402882" y="1197206"/>
            <a:ext cx="2907267" cy="2738181"/>
          </a:xfrm>
        </p:spPr>
      </p:pic>
      <p:pic>
        <p:nvPicPr>
          <p:cNvPr id="14" name="コンテンツ プレースホルダー 6">
            <a:extLst>
              <a:ext uri="{FF2B5EF4-FFF2-40B4-BE49-F238E27FC236}">
                <a16:creationId xmlns:a16="http://schemas.microsoft.com/office/drawing/2014/main" id="{0286DC50-310B-4D98-AADE-D67D1E0544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3"/>
          <a:stretch/>
        </p:blipFill>
        <p:spPr>
          <a:xfrm>
            <a:off x="7402882" y="4224553"/>
            <a:ext cx="2907267" cy="2738181"/>
          </a:xfrm>
          <a:prstGeom prst="rect">
            <a:avLst/>
          </a:prstGeom>
        </p:spPr>
      </p:pic>
      <p:sp>
        <p:nvSpPr>
          <p:cNvPr id="18" name="テキスト ボックス 7">
            <a:extLst>
              <a:ext uri="{FF2B5EF4-FFF2-40B4-BE49-F238E27FC236}">
                <a16:creationId xmlns:a16="http://schemas.microsoft.com/office/drawing/2014/main" id="{E9BBD96F-988E-4E67-8712-008ADAE0D01F}"/>
              </a:ext>
            </a:extLst>
          </p:cNvPr>
          <p:cNvSpPr txBox="1">
            <a:spLocks noChangeArrowheads="1"/>
          </p:cNvSpPr>
          <p:nvPr/>
        </p:nvSpPr>
        <p:spPr bwMode="auto">
          <a:xfrm>
            <a:off x="360000" y="1235175"/>
            <a:ext cx="6687966" cy="544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Clr>
                <a:srgbClr val="FFC000"/>
              </a:buClr>
              <a:buSzPct val="80000"/>
              <a:buFont typeface="Wingdings" panose="05000000000000000000" pitchFamily="2" charset="2"/>
              <a:buChar char="l"/>
            </a:pPr>
            <a:r>
              <a:rPr lang="ja-JP" altLang="en-US" sz="2800" dirty="0">
                <a:latin typeface="+mn-ea"/>
                <a:ea typeface="+mn-ea"/>
              </a:rPr>
              <a:t>花粉の飛散する時期に発症、悪化する</a:t>
            </a:r>
            <a:br>
              <a:rPr lang="en-US" altLang="ja-JP" sz="2800" dirty="0">
                <a:latin typeface="+mn-ea"/>
                <a:ea typeface="+mn-ea"/>
              </a:rPr>
            </a:br>
            <a:r>
              <a:rPr lang="ja-JP" altLang="en-US" sz="2800" dirty="0">
                <a:latin typeface="+mn-ea"/>
                <a:ea typeface="+mn-ea"/>
              </a:rPr>
              <a:t>➡国内ではスギ花粉による場合が多く、</a:t>
            </a:r>
            <a:br>
              <a:rPr lang="en-US" altLang="ja-JP" sz="2800" dirty="0">
                <a:latin typeface="+mn-ea"/>
                <a:ea typeface="+mn-ea"/>
              </a:rPr>
            </a:br>
            <a:r>
              <a:rPr lang="ja-JP" altLang="en-US" sz="2800" dirty="0">
                <a:latin typeface="+mn-ea"/>
                <a:ea typeface="+mn-ea"/>
              </a:rPr>
              <a:t>　通常は</a:t>
            </a:r>
            <a:r>
              <a:rPr lang="en-US" altLang="ja-JP" sz="2800" dirty="0">
                <a:latin typeface="+mn-ea"/>
                <a:ea typeface="+mn-ea"/>
              </a:rPr>
              <a:t>2</a:t>
            </a:r>
            <a:r>
              <a:rPr lang="ja-JP" altLang="en-US" sz="2800" dirty="0">
                <a:latin typeface="+mn-ea"/>
                <a:ea typeface="+mn-ea"/>
              </a:rPr>
              <a:t>月～</a:t>
            </a:r>
            <a:r>
              <a:rPr lang="en-US" altLang="ja-JP" sz="2800" dirty="0">
                <a:latin typeface="+mn-ea"/>
                <a:ea typeface="+mn-ea"/>
              </a:rPr>
              <a:t>4</a:t>
            </a:r>
            <a:r>
              <a:rPr lang="ja-JP" altLang="en-US" sz="2800" dirty="0">
                <a:latin typeface="+mn-ea"/>
                <a:ea typeface="+mn-ea"/>
              </a:rPr>
              <a:t>月頃にみられる</a:t>
            </a:r>
            <a:endParaRPr lang="en-US" altLang="ja-JP" sz="2800" dirty="0">
              <a:latin typeface="+mn-ea"/>
              <a:ea typeface="+mn-ea"/>
            </a:endParaRPr>
          </a:p>
          <a:p>
            <a:pPr marL="342900" indent="-342900">
              <a:spcBef>
                <a:spcPct val="0"/>
              </a:spcBef>
              <a:buClr>
                <a:srgbClr val="FFC000"/>
              </a:buClr>
              <a:buSzPct val="80000"/>
              <a:buFont typeface="Wingdings" panose="05000000000000000000" pitchFamily="2" charset="2"/>
              <a:buChar char="l"/>
            </a:pPr>
            <a:endParaRPr lang="en-US" altLang="ja-JP" sz="2800" dirty="0">
              <a:latin typeface="+mn-ea"/>
              <a:ea typeface="+mn-ea"/>
            </a:endParaRPr>
          </a:p>
          <a:p>
            <a:pPr marL="342900" indent="-342900">
              <a:spcBef>
                <a:spcPct val="0"/>
              </a:spcBef>
              <a:buClr>
                <a:srgbClr val="FFC000"/>
              </a:buClr>
              <a:buSzPct val="80000"/>
              <a:buFont typeface="Wingdings" panose="05000000000000000000" pitchFamily="2" charset="2"/>
              <a:buChar char="l"/>
            </a:pPr>
            <a:r>
              <a:rPr lang="ja-JP" altLang="en-US" sz="2800" dirty="0">
                <a:latin typeface="+mn-ea"/>
                <a:ea typeface="+mn-ea"/>
              </a:rPr>
              <a:t>花粉症（鼻炎・結膜炎）のある患者に生じやすい</a:t>
            </a:r>
            <a:endParaRPr lang="en-US" altLang="ja-JP" sz="2800" dirty="0">
              <a:latin typeface="+mn-ea"/>
              <a:ea typeface="+mn-ea"/>
            </a:endParaRPr>
          </a:p>
          <a:p>
            <a:pPr marL="342900" indent="-342900">
              <a:spcBef>
                <a:spcPct val="0"/>
              </a:spcBef>
              <a:buClr>
                <a:srgbClr val="FFC000"/>
              </a:buClr>
              <a:buSzPct val="80000"/>
              <a:buFont typeface="Wingdings" panose="05000000000000000000" pitchFamily="2" charset="2"/>
              <a:buChar char="l"/>
            </a:pPr>
            <a:endParaRPr lang="en-US" altLang="ja-JP" sz="2800" dirty="0">
              <a:latin typeface="+mn-ea"/>
              <a:ea typeface="+mn-ea"/>
            </a:endParaRPr>
          </a:p>
          <a:p>
            <a:pPr marL="342900" indent="-342900">
              <a:spcBef>
                <a:spcPct val="0"/>
              </a:spcBef>
              <a:buClr>
                <a:srgbClr val="FFC000"/>
              </a:buClr>
              <a:buSzPct val="80000"/>
              <a:buFont typeface="Wingdings" panose="05000000000000000000" pitchFamily="2" charset="2"/>
              <a:buChar char="l"/>
            </a:pPr>
            <a:r>
              <a:rPr lang="ja-JP" altLang="en-US" sz="2800" dirty="0">
                <a:latin typeface="+mn-ea"/>
                <a:ea typeface="+mn-ea"/>
              </a:rPr>
              <a:t>花粉が付着しやすい露出部</a:t>
            </a:r>
            <a:br>
              <a:rPr lang="en-US" altLang="ja-JP" sz="2800" dirty="0">
                <a:latin typeface="+mn-ea"/>
                <a:ea typeface="+mn-ea"/>
              </a:rPr>
            </a:br>
            <a:r>
              <a:rPr lang="ja-JP" altLang="en-US" sz="2800" dirty="0">
                <a:latin typeface="+mn-ea"/>
                <a:ea typeface="+mn-ea"/>
              </a:rPr>
              <a:t>（とくに顔面）に好発する</a:t>
            </a:r>
            <a:endParaRPr lang="en-US" altLang="ja-JP" sz="2800" dirty="0">
              <a:latin typeface="+mn-ea"/>
              <a:ea typeface="+mn-ea"/>
            </a:endParaRPr>
          </a:p>
          <a:p>
            <a:pPr marL="342900" indent="-342900">
              <a:spcBef>
                <a:spcPct val="0"/>
              </a:spcBef>
              <a:buClr>
                <a:srgbClr val="FFC000"/>
              </a:buClr>
              <a:buSzPct val="80000"/>
              <a:buFont typeface="Wingdings" panose="05000000000000000000" pitchFamily="2" charset="2"/>
              <a:buChar char="l"/>
            </a:pPr>
            <a:endParaRPr lang="en-US" altLang="ja-JP" sz="2800" dirty="0">
              <a:latin typeface="+mn-ea"/>
              <a:ea typeface="+mn-ea"/>
            </a:endParaRPr>
          </a:p>
          <a:p>
            <a:pPr marL="342900" indent="-342900">
              <a:spcBef>
                <a:spcPct val="0"/>
              </a:spcBef>
              <a:buClr>
                <a:srgbClr val="FFC000"/>
              </a:buClr>
              <a:buSzPct val="80000"/>
              <a:buFont typeface="Wingdings" panose="05000000000000000000" pitchFamily="2" charset="2"/>
              <a:buChar char="l"/>
            </a:pPr>
            <a:r>
              <a:rPr lang="ja-JP" altLang="en-US" sz="2800" dirty="0">
                <a:latin typeface="+mn-ea"/>
                <a:ea typeface="+mn-ea"/>
              </a:rPr>
              <a:t>眼の周囲を中心とする湿疹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CA7B854-5ED6-4C14-BF3A-6205BF5BA4E6}"/>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48F80A88-13BB-499E-8EDF-73218C27B5D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F84A929-AEAE-443F-8F1D-2E1178C7FD1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67C6656-1046-48B6-AA3C-23B4F613B70A}"/>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2004243-DC18-4B6E-82D2-182646702C1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00944A9A-03B4-45C1-8686-03325C1FA091}"/>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鼻が悪くなると</a:t>
            </a:r>
          </a:p>
        </p:txBody>
      </p:sp>
      <p:pic>
        <p:nvPicPr>
          <p:cNvPr id="14" name="コンテンツ プレースホルダー 2">
            <a:extLst>
              <a:ext uri="{FF2B5EF4-FFF2-40B4-BE49-F238E27FC236}">
                <a16:creationId xmlns:a16="http://schemas.microsoft.com/office/drawing/2014/main" id="{BA6F05EF-7349-4CF8-A95D-2BE715AADF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886813" y="1018800"/>
            <a:ext cx="2303462" cy="2447925"/>
          </a:xfrm>
          <a:prstGeom prst="rect">
            <a:avLst/>
          </a:prstGeom>
        </p:spPr>
      </p:pic>
      <p:sp>
        <p:nvSpPr>
          <p:cNvPr id="15" name="テキスト ボックス 14">
            <a:extLst>
              <a:ext uri="{FF2B5EF4-FFF2-40B4-BE49-F238E27FC236}">
                <a16:creationId xmlns:a16="http://schemas.microsoft.com/office/drawing/2014/main" id="{EC8D6F09-784F-4764-9FD1-C08E563A0E86}"/>
              </a:ext>
            </a:extLst>
          </p:cNvPr>
          <p:cNvSpPr txBox="1"/>
          <p:nvPr/>
        </p:nvSpPr>
        <p:spPr>
          <a:xfrm>
            <a:off x="501537" y="5974605"/>
            <a:ext cx="9870013" cy="674137"/>
          </a:xfrm>
          <a:prstGeom prst="rect">
            <a:avLst/>
          </a:prstGeom>
          <a:noFill/>
          <a:ln>
            <a:noFill/>
          </a:ln>
        </p:spPr>
        <p:txBody>
          <a:bodyPr wrap="square" anchor="ctr" anchorCtr="0">
            <a:noAutofit/>
          </a:bodyPr>
          <a:lstStyle/>
          <a:p>
            <a:pPr>
              <a:defRPr/>
            </a:pPr>
            <a:r>
              <a:rPr lang="ja-JP" altLang="en-US" sz="3100" b="1" dirty="0">
                <a:solidFill>
                  <a:srgbClr val="E20000"/>
                </a:solidFill>
              </a:rPr>
              <a:t>鼻の病気は学習能力に影響することが分かっています</a:t>
            </a:r>
          </a:p>
        </p:txBody>
      </p:sp>
      <p:sp>
        <p:nvSpPr>
          <p:cNvPr id="18" name="テキスト ボックス 17">
            <a:extLst>
              <a:ext uri="{FF2B5EF4-FFF2-40B4-BE49-F238E27FC236}">
                <a16:creationId xmlns:a16="http://schemas.microsoft.com/office/drawing/2014/main" id="{AF8A48D6-BB2F-414B-B9DF-0569D4342B3B}"/>
              </a:ext>
            </a:extLst>
          </p:cNvPr>
          <p:cNvSpPr txBox="1"/>
          <p:nvPr/>
        </p:nvSpPr>
        <p:spPr>
          <a:xfrm>
            <a:off x="360000" y="7020000"/>
            <a:ext cx="3877985" cy="230832"/>
          </a:xfrm>
          <a:prstGeom prst="rect">
            <a:avLst/>
          </a:prstGeom>
          <a:noFill/>
        </p:spPr>
        <p:txBody>
          <a:bodyPr wrap="none" rtlCol="0">
            <a:spAutoFit/>
          </a:bodyPr>
          <a:lstStyle/>
          <a:p>
            <a:r>
              <a:rPr lang="ja-JP" altLang="en-US" sz="900" dirty="0"/>
              <a:t>日本耳鼻咽喉科学会新潟県地方部会「耳・鼻・</a:t>
            </a:r>
            <a:r>
              <a:rPr kumimoji="1" lang="ja-JP" altLang="en-US" sz="900" dirty="0"/>
              <a:t>喉の仕組みと病気」より</a:t>
            </a:r>
            <a:endParaRPr kumimoji="1" lang="en-US" altLang="ja-JP" sz="900" dirty="0"/>
          </a:p>
        </p:txBody>
      </p:sp>
      <p:sp>
        <p:nvSpPr>
          <p:cNvPr id="2" name="矢印: 下 1">
            <a:extLst>
              <a:ext uri="{FF2B5EF4-FFF2-40B4-BE49-F238E27FC236}">
                <a16:creationId xmlns:a16="http://schemas.microsoft.com/office/drawing/2014/main" id="{C57073A7-D8F8-4BFF-A422-5BACEE080CE6}"/>
              </a:ext>
            </a:extLst>
          </p:cNvPr>
          <p:cNvSpPr/>
          <p:nvPr/>
        </p:nvSpPr>
        <p:spPr>
          <a:xfrm>
            <a:off x="2926289" y="2202283"/>
            <a:ext cx="625173" cy="475185"/>
          </a:xfrm>
          <a:prstGeom prst="downArrow">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BB5FB835-EBCF-48B0-8EB1-DC322812EE24}"/>
              </a:ext>
            </a:extLst>
          </p:cNvPr>
          <p:cNvSpPr/>
          <p:nvPr/>
        </p:nvSpPr>
        <p:spPr>
          <a:xfrm>
            <a:off x="2926289" y="3950959"/>
            <a:ext cx="625173" cy="475185"/>
          </a:xfrm>
          <a:prstGeom prst="downArrow">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73C2682B-383C-4E8C-9530-6F33C54F6783}"/>
              </a:ext>
            </a:extLst>
          </p:cNvPr>
          <p:cNvSpPr txBox="1">
            <a:spLocks/>
          </p:cNvSpPr>
          <p:nvPr/>
        </p:nvSpPr>
        <p:spPr>
          <a:xfrm>
            <a:off x="394667" y="1018800"/>
            <a:ext cx="5905058" cy="1032973"/>
          </a:xfrm>
          <a:prstGeom prst="roundRect">
            <a:avLst/>
          </a:prstGeom>
          <a:solidFill>
            <a:schemeClr val="accent6">
              <a:lumMod val="40000"/>
              <a:lumOff val="60000"/>
            </a:schemeClr>
          </a:solid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2800" dirty="0"/>
              <a:t>鼻がつまったり、ムズムズしたり</a:t>
            </a:r>
            <a:endParaRPr lang="en-US" altLang="ja-JP" sz="2800" dirty="0"/>
          </a:p>
          <a:p>
            <a:pPr marL="0" indent="0">
              <a:lnSpc>
                <a:spcPct val="100000"/>
              </a:lnSpc>
              <a:spcBef>
                <a:spcPts val="0"/>
              </a:spcBef>
              <a:buFont typeface="Arial" panose="020B0604020202020204" pitchFamily="34" charset="0"/>
              <a:buNone/>
            </a:pPr>
            <a:r>
              <a:rPr lang="ja-JP" altLang="en-US" sz="2800" dirty="0"/>
              <a:t>くしゃみや鼻水が出ます</a:t>
            </a:r>
            <a:endParaRPr lang="ja-JP" altLang="en-US" sz="2400" dirty="0"/>
          </a:p>
        </p:txBody>
      </p:sp>
      <p:sp>
        <p:nvSpPr>
          <p:cNvPr id="21" name="コンテンツ プレースホルダー 2">
            <a:extLst>
              <a:ext uri="{FF2B5EF4-FFF2-40B4-BE49-F238E27FC236}">
                <a16:creationId xmlns:a16="http://schemas.microsoft.com/office/drawing/2014/main" id="{284EA1E5-0D04-45CB-9EEE-9781A201C623}"/>
              </a:ext>
            </a:extLst>
          </p:cNvPr>
          <p:cNvSpPr txBox="1">
            <a:spLocks/>
          </p:cNvSpPr>
          <p:nvPr/>
        </p:nvSpPr>
        <p:spPr>
          <a:xfrm>
            <a:off x="394667" y="2773756"/>
            <a:ext cx="5905058" cy="1032973"/>
          </a:xfrm>
          <a:prstGeom prst="roundRect">
            <a:avLst/>
          </a:prstGeom>
          <a:solidFill>
            <a:schemeClr val="accent6">
              <a:lumMod val="40000"/>
              <a:lumOff val="60000"/>
            </a:schemeClr>
          </a:solid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2800" dirty="0"/>
              <a:t>鼻をかむ回数が多くなり、</a:t>
            </a:r>
          </a:p>
          <a:p>
            <a:pPr marL="0" indent="0">
              <a:lnSpc>
                <a:spcPct val="100000"/>
              </a:lnSpc>
              <a:spcBef>
                <a:spcPts val="0"/>
              </a:spcBef>
              <a:buNone/>
            </a:pPr>
            <a:r>
              <a:rPr lang="ja-JP" altLang="en-US" sz="2800" dirty="0"/>
              <a:t>ボーっとすることも多くなります</a:t>
            </a:r>
          </a:p>
        </p:txBody>
      </p:sp>
      <p:sp>
        <p:nvSpPr>
          <p:cNvPr id="22" name="コンテンツ プレースホルダー 2">
            <a:extLst>
              <a:ext uri="{FF2B5EF4-FFF2-40B4-BE49-F238E27FC236}">
                <a16:creationId xmlns:a16="http://schemas.microsoft.com/office/drawing/2014/main" id="{A6C8FCDD-37FF-4BC3-BBC0-4A87F270A422}"/>
              </a:ext>
            </a:extLst>
          </p:cNvPr>
          <p:cNvSpPr txBox="1">
            <a:spLocks/>
          </p:cNvSpPr>
          <p:nvPr/>
        </p:nvSpPr>
        <p:spPr>
          <a:xfrm>
            <a:off x="394667" y="4570374"/>
            <a:ext cx="5905058" cy="1032973"/>
          </a:xfrm>
          <a:prstGeom prst="roundRect">
            <a:avLst/>
          </a:prstGeom>
          <a:solidFill>
            <a:schemeClr val="accent6">
              <a:lumMod val="40000"/>
              <a:lumOff val="60000"/>
            </a:schemeClr>
          </a:solid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2800" dirty="0"/>
              <a:t>集中力が低下する場合が</a:t>
            </a:r>
            <a:endParaRPr lang="en-US" altLang="ja-JP" sz="2800" dirty="0"/>
          </a:p>
          <a:p>
            <a:pPr marL="0" indent="0">
              <a:lnSpc>
                <a:spcPct val="100000"/>
              </a:lnSpc>
              <a:spcBef>
                <a:spcPts val="0"/>
              </a:spcBef>
              <a:buNone/>
            </a:pPr>
            <a:r>
              <a:rPr lang="ja-JP" altLang="en-US" sz="2800" dirty="0"/>
              <a:t>多くなります</a:t>
            </a:r>
          </a:p>
        </p:txBody>
      </p:sp>
    </p:spTree>
    <p:extLst>
      <p:ext uri="{BB962C8B-B14F-4D97-AF65-F5344CB8AC3E}">
        <p14:creationId xmlns:p14="http://schemas.microsoft.com/office/powerpoint/2010/main" val="226630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1">
            <a:extLst>
              <a:ext uri="{FF2B5EF4-FFF2-40B4-BE49-F238E27FC236}">
                <a16:creationId xmlns:a16="http://schemas.microsoft.com/office/drawing/2014/main" id="{BEA41058-9C0A-4342-91DC-A6E7AFF864E1}"/>
              </a:ext>
            </a:extLst>
          </p:cNvPr>
          <p:cNvSpPr txBox="1">
            <a:spLocks/>
          </p:cNvSpPr>
          <p:nvPr/>
        </p:nvSpPr>
        <p:spPr>
          <a:xfrm>
            <a:off x="5668916" y="988792"/>
            <a:ext cx="4745100" cy="6374774"/>
          </a:xfrm>
          <a:prstGeom prst="rect">
            <a:avLst/>
          </a:prstGeom>
        </p:spPr>
        <p:txBody>
          <a:bodyPr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457200" indent="-457200">
              <a:lnSpc>
                <a:spcPct val="100000"/>
              </a:lnSpc>
              <a:spcBef>
                <a:spcPts val="0"/>
              </a:spcBef>
              <a:buNone/>
              <a:defRPr/>
            </a:pPr>
            <a:r>
              <a:rPr lang="ja-JP" altLang="en-US" sz="2800" dirty="0">
                <a:solidFill>
                  <a:schemeClr val="accent2">
                    <a:lumMod val="75000"/>
                  </a:schemeClr>
                </a:solidFill>
                <a:latin typeface="游ゴシック Medium" panose="020B0500000000000000" pitchFamily="50" charset="-128"/>
                <a:ea typeface="游ゴシック Medium" panose="020B0500000000000000" pitchFamily="50" charset="-128"/>
              </a:rPr>
              <a:t>➍ </a:t>
            </a:r>
            <a:r>
              <a:rPr lang="ja-JP" altLang="en-US" sz="2800" b="1" dirty="0">
                <a:latin typeface="ＭＳ Ｐゴシック" pitchFamily="50" charset="-128"/>
              </a:rPr>
              <a:t>食物類</a:t>
            </a:r>
            <a:r>
              <a:rPr lang="ja-JP" altLang="en-US" sz="2800" dirty="0">
                <a:latin typeface="ＭＳ Ｐゴシック" pitchFamily="50" charset="-128"/>
              </a:rPr>
              <a:t>：</a:t>
            </a:r>
            <a:br>
              <a:rPr lang="en-US" altLang="ja-JP" sz="2800" dirty="0">
                <a:latin typeface="ＭＳ Ｐゴシック" pitchFamily="50" charset="-128"/>
              </a:rPr>
            </a:br>
            <a:r>
              <a:rPr lang="ja-JP" altLang="en-US" sz="2600" dirty="0">
                <a:latin typeface="ＭＳ Ｐゴシック" pitchFamily="50" charset="-128"/>
              </a:rPr>
              <a:t>小麦、牛乳、卵白、ソバ 他</a:t>
            </a:r>
            <a:endParaRPr lang="ja-JP" altLang="en-US" sz="2000" dirty="0"/>
          </a:p>
          <a:p>
            <a:pPr marL="457200" indent="-457200">
              <a:lnSpc>
                <a:spcPct val="100000"/>
              </a:lnSpc>
              <a:spcBef>
                <a:spcPts val="0"/>
              </a:spcBef>
              <a:buFont typeface="Wingdings" pitchFamily="2" charset="2"/>
              <a:buNone/>
              <a:defRPr/>
            </a:pPr>
            <a:endParaRPr lang="en-US" altLang="ja-JP" sz="2600" dirty="0">
              <a:solidFill>
                <a:schemeClr val="accent2">
                  <a:lumMod val="75000"/>
                </a:schemeClr>
              </a:solidFill>
              <a:latin typeface="游ゴシック Medium" panose="020B0500000000000000" pitchFamily="50" charset="-128"/>
              <a:ea typeface="游ゴシック Medium" panose="020B0500000000000000" pitchFamily="50" charset="-128"/>
            </a:endParaRPr>
          </a:p>
          <a:p>
            <a:pPr marL="457200" indent="-457200">
              <a:lnSpc>
                <a:spcPct val="100000"/>
              </a:lnSpc>
              <a:spcBef>
                <a:spcPts val="0"/>
              </a:spcBef>
              <a:buFont typeface="Wingdings" pitchFamily="2" charset="2"/>
              <a:buNone/>
              <a:defRPr/>
            </a:pPr>
            <a:endParaRPr lang="en-US" altLang="ja-JP" sz="2600" dirty="0">
              <a:solidFill>
                <a:schemeClr val="accent2">
                  <a:lumMod val="75000"/>
                </a:schemeClr>
              </a:solidFill>
              <a:latin typeface="游ゴシック Medium" panose="020B0500000000000000" pitchFamily="50" charset="-128"/>
              <a:ea typeface="游ゴシック Medium" panose="020B0500000000000000" pitchFamily="50" charset="-128"/>
            </a:endParaRPr>
          </a:p>
          <a:p>
            <a:pPr marL="457200" indent="-457200">
              <a:lnSpc>
                <a:spcPct val="100000"/>
              </a:lnSpc>
              <a:spcBef>
                <a:spcPts val="0"/>
              </a:spcBef>
              <a:buFont typeface="Wingdings" pitchFamily="2" charset="2"/>
              <a:buNone/>
              <a:defRPr/>
            </a:pPr>
            <a:r>
              <a:rPr lang="ja-JP" altLang="en-US" sz="2800" dirty="0">
                <a:solidFill>
                  <a:schemeClr val="accent2">
                    <a:lumMod val="75000"/>
                  </a:schemeClr>
                </a:solidFill>
                <a:latin typeface="游ゴシック Medium" panose="020B0500000000000000" pitchFamily="50" charset="-128"/>
                <a:ea typeface="游ゴシック Medium" panose="020B0500000000000000" pitchFamily="50" charset="-128"/>
              </a:rPr>
              <a:t>➎ </a:t>
            </a:r>
            <a:r>
              <a:rPr lang="ja-JP" altLang="en-US" sz="2800" b="1" dirty="0">
                <a:latin typeface="ＭＳ Ｐゴシック" pitchFamily="50" charset="-128"/>
              </a:rPr>
              <a:t>昆虫類</a:t>
            </a:r>
            <a:r>
              <a:rPr lang="ja-JP" altLang="en-US" sz="2800" dirty="0">
                <a:latin typeface="ＭＳ Ｐゴシック" pitchFamily="50" charset="-128"/>
              </a:rPr>
              <a:t>：</a:t>
            </a:r>
            <a:br>
              <a:rPr lang="en-US" altLang="ja-JP" sz="2800" dirty="0">
                <a:latin typeface="ＭＳ Ｐゴシック" pitchFamily="50" charset="-128"/>
              </a:rPr>
            </a:br>
            <a:r>
              <a:rPr lang="ja-JP" altLang="en-US" sz="2600" dirty="0">
                <a:latin typeface="ＭＳ Ｐゴシック" pitchFamily="50" charset="-128"/>
              </a:rPr>
              <a:t>ゴキブリ、ガ 他</a:t>
            </a:r>
            <a:endParaRPr lang="en-US" altLang="ja-JP" sz="2600" dirty="0">
              <a:latin typeface="ＭＳ Ｐゴシック" pitchFamily="50" charset="-128"/>
            </a:endParaRPr>
          </a:p>
          <a:p>
            <a:pPr marL="457200" indent="-457200">
              <a:lnSpc>
                <a:spcPct val="100000"/>
              </a:lnSpc>
              <a:spcBef>
                <a:spcPts val="0"/>
              </a:spcBef>
              <a:buFont typeface="Wingdings" pitchFamily="2" charset="2"/>
              <a:buNone/>
              <a:defRPr/>
            </a:pPr>
            <a:endParaRPr lang="en-US" altLang="ja-JP" sz="2600" dirty="0">
              <a:solidFill>
                <a:schemeClr val="accent2">
                  <a:lumMod val="75000"/>
                </a:schemeClr>
              </a:solidFill>
              <a:latin typeface="游ゴシック Medium" panose="020B0500000000000000" pitchFamily="50" charset="-128"/>
              <a:ea typeface="游ゴシック Medium" panose="020B0500000000000000" pitchFamily="50" charset="-128"/>
            </a:endParaRPr>
          </a:p>
          <a:p>
            <a:pPr marL="457200" indent="-457200">
              <a:lnSpc>
                <a:spcPct val="100000"/>
              </a:lnSpc>
              <a:spcBef>
                <a:spcPts val="0"/>
              </a:spcBef>
              <a:buFont typeface="Wingdings" pitchFamily="2" charset="2"/>
              <a:buNone/>
              <a:defRPr/>
            </a:pPr>
            <a:endParaRPr lang="en-US" altLang="ja-JP" sz="2600" dirty="0">
              <a:solidFill>
                <a:schemeClr val="accent2">
                  <a:lumMod val="75000"/>
                </a:schemeClr>
              </a:solidFill>
              <a:latin typeface="游ゴシック Medium" panose="020B0500000000000000" pitchFamily="50" charset="-128"/>
              <a:ea typeface="游ゴシック Medium" panose="020B0500000000000000" pitchFamily="50" charset="-128"/>
            </a:endParaRPr>
          </a:p>
          <a:p>
            <a:pPr marL="457200" indent="-457200">
              <a:lnSpc>
                <a:spcPct val="100000"/>
              </a:lnSpc>
              <a:spcBef>
                <a:spcPts val="0"/>
              </a:spcBef>
              <a:buFont typeface="Wingdings" pitchFamily="2" charset="2"/>
              <a:buNone/>
              <a:defRPr/>
            </a:pPr>
            <a:r>
              <a:rPr lang="ja-JP" altLang="en-US" sz="2800" dirty="0">
                <a:solidFill>
                  <a:schemeClr val="accent2">
                    <a:lumMod val="75000"/>
                  </a:schemeClr>
                </a:solidFill>
                <a:latin typeface="游ゴシック Medium" panose="020B0500000000000000" pitchFamily="50" charset="-128"/>
                <a:ea typeface="游ゴシック Medium" panose="020B0500000000000000" pitchFamily="50" charset="-128"/>
              </a:rPr>
              <a:t>➏ </a:t>
            </a:r>
            <a:r>
              <a:rPr lang="ja-JP" altLang="en-US" sz="2800" b="1" dirty="0">
                <a:latin typeface="ＭＳ Ｐゴシック" pitchFamily="50" charset="-128"/>
              </a:rPr>
              <a:t>動物の表皮類</a:t>
            </a:r>
            <a:r>
              <a:rPr lang="ja-JP" altLang="en-US" sz="2800" dirty="0">
                <a:latin typeface="ＭＳ Ｐゴシック" pitchFamily="50" charset="-128"/>
              </a:rPr>
              <a:t>：</a:t>
            </a:r>
            <a:br>
              <a:rPr lang="en-US" altLang="ja-JP" sz="2800" dirty="0">
                <a:latin typeface="ＭＳ Ｐゴシック" pitchFamily="50" charset="-128"/>
              </a:rPr>
            </a:br>
            <a:r>
              <a:rPr lang="ja-JP" altLang="en-US" sz="2600" dirty="0">
                <a:latin typeface="ＭＳ Ｐゴシック" pitchFamily="50" charset="-128"/>
              </a:rPr>
              <a:t>ネコ、イヌ、モルモット 他</a:t>
            </a:r>
            <a:endParaRPr lang="en-US" altLang="ja-JP" sz="2600" dirty="0">
              <a:latin typeface="ＭＳ Ｐゴシック" pitchFamily="50" charset="-128"/>
            </a:endParaRPr>
          </a:p>
          <a:p>
            <a:pPr marL="457200" indent="-457200">
              <a:lnSpc>
                <a:spcPct val="100000"/>
              </a:lnSpc>
              <a:spcBef>
                <a:spcPts val="0"/>
              </a:spcBef>
              <a:buFont typeface="Wingdings" pitchFamily="2" charset="2"/>
              <a:buNone/>
              <a:defRPr/>
            </a:pPr>
            <a:endParaRPr lang="en-US" altLang="ja-JP" sz="2600" dirty="0">
              <a:solidFill>
                <a:schemeClr val="accent2">
                  <a:lumMod val="75000"/>
                </a:schemeClr>
              </a:solidFill>
              <a:latin typeface="游ゴシック Medium" panose="020B0500000000000000" pitchFamily="50" charset="-128"/>
              <a:ea typeface="游ゴシック Medium" panose="020B0500000000000000" pitchFamily="50" charset="-128"/>
            </a:endParaRPr>
          </a:p>
          <a:p>
            <a:pPr marL="457200" indent="-457200">
              <a:lnSpc>
                <a:spcPct val="100000"/>
              </a:lnSpc>
              <a:spcBef>
                <a:spcPts val="0"/>
              </a:spcBef>
              <a:buFont typeface="Wingdings" pitchFamily="2" charset="2"/>
              <a:buNone/>
              <a:defRPr/>
            </a:pPr>
            <a:endParaRPr lang="en-US" altLang="ja-JP" sz="2600" dirty="0">
              <a:solidFill>
                <a:schemeClr val="accent2">
                  <a:lumMod val="75000"/>
                </a:schemeClr>
              </a:solidFill>
              <a:latin typeface="游ゴシック Medium" panose="020B0500000000000000" pitchFamily="50" charset="-128"/>
              <a:ea typeface="游ゴシック Medium" panose="020B0500000000000000" pitchFamily="50" charset="-128"/>
            </a:endParaRPr>
          </a:p>
          <a:p>
            <a:pPr marL="457200" indent="-457200">
              <a:lnSpc>
                <a:spcPct val="100000"/>
              </a:lnSpc>
              <a:spcBef>
                <a:spcPts val="0"/>
              </a:spcBef>
              <a:buFont typeface="Wingdings" pitchFamily="2" charset="2"/>
              <a:buNone/>
              <a:defRPr/>
            </a:pPr>
            <a:r>
              <a:rPr lang="ja-JP" altLang="en-US" sz="2800" dirty="0">
                <a:solidFill>
                  <a:schemeClr val="accent2">
                    <a:lumMod val="75000"/>
                  </a:schemeClr>
                </a:solidFill>
                <a:latin typeface="游ゴシック Medium" panose="020B0500000000000000" pitchFamily="50" charset="-128"/>
                <a:ea typeface="游ゴシック Medium" panose="020B0500000000000000" pitchFamily="50" charset="-128"/>
              </a:rPr>
              <a:t>➐ </a:t>
            </a:r>
            <a:r>
              <a:rPr lang="ja-JP" altLang="en-US" sz="2800" b="1" dirty="0">
                <a:latin typeface="ＭＳ Ｐゴシック" pitchFamily="50" charset="-128"/>
              </a:rPr>
              <a:t>その他</a:t>
            </a:r>
            <a:r>
              <a:rPr lang="ja-JP" altLang="en-US" sz="2800" dirty="0">
                <a:latin typeface="ＭＳ Ｐゴシック" pitchFamily="50" charset="-128"/>
              </a:rPr>
              <a:t>：</a:t>
            </a:r>
            <a:br>
              <a:rPr lang="en-US" altLang="ja-JP" sz="2800" dirty="0">
                <a:latin typeface="ＭＳ Ｐゴシック" pitchFamily="50" charset="-128"/>
              </a:rPr>
            </a:br>
            <a:r>
              <a:rPr lang="ja-JP" altLang="en-US" sz="2600" dirty="0">
                <a:latin typeface="ＭＳ Ｐゴシック" pitchFamily="50" charset="-128"/>
              </a:rPr>
              <a:t>ラテックス、絹 他</a:t>
            </a:r>
          </a:p>
          <a:p>
            <a:pPr marL="457200" indent="-457200">
              <a:defRPr/>
            </a:pPr>
            <a:endParaRPr lang="ja-JP" altLang="en-US" sz="2000" dirty="0"/>
          </a:p>
        </p:txBody>
      </p:sp>
      <p:grpSp>
        <p:nvGrpSpPr>
          <p:cNvPr id="6" name="グループ化 5">
            <a:extLst>
              <a:ext uri="{FF2B5EF4-FFF2-40B4-BE49-F238E27FC236}">
                <a16:creationId xmlns:a16="http://schemas.microsoft.com/office/drawing/2014/main" id="{EE2098A5-AA99-4D19-923E-151C33EC2E1F}"/>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D9B8BEB6-CDF5-425C-BE5A-E6D38E8CB87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FEA21AD8-9E02-48CE-B5D2-602A79B9868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D07190E-D669-4138-A096-BC682B9ACF5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038C3FD-D6BE-48F6-A03F-5122A213730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A5B3248A-64EE-46AC-A44C-16B5A7EE3AF0}"/>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アレルギー性鼻炎の原因（アレルゲン）</a:t>
            </a:r>
          </a:p>
        </p:txBody>
      </p:sp>
      <p:sp>
        <p:nvSpPr>
          <p:cNvPr id="12" name="テキスト ボックス 11">
            <a:extLst>
              <a:ext uri="{FF2B5EF4-FFF2-40B4-BE49-F238E27FC236}">
                <a16:creationId xmlns:a16="http://schemas.microsoft.com/office/drawing/2014/main" id="{11FCB796-D983-408F-A544-DEF23ACAF8FE}"/>
              </a:ext>
            </a:extLst>
          </p:cNvPr>
          <p:cNvSpPr txBox="1"/>
          <p:nvPr/>
        </p:nvSpPr>
        <p:spPr>
          <a:xfrm>
            <a:off x="360000" y="7132734"/>
            <a:ext cx="2762295"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大阪府医師会学校医部「アレルギー性鼻炎について」より</a:t>
            </a:r>
          </a:p>
        </p:txBody>
      </p:sp>
      <p:sp>
        <p:nvSpPr>
          <p:cNvPr id="13" name="コンテンツ プレースホルダー 1">
            <a:extLst>
              <a:ext uri="{FF2B5EF4-FFF2-40B4-BE49-F238E27FC236}">
                <a16:creationId xmlns:a16="http://schemas.microsoft.com/office/drawing/2014/main" id="{69A245B1-D886-4599-BE41-DAF845DEF1DE}"/>
              </a:ext>
            </a:extLst>
          </p:cNvPr>
          <p:cNvSpPr txBox="1">
            <a:spLocks/>
          </p:cNvSpPr>
          <p:nvPr/>
        </p:nvSpPr>
        <p:spPr>
          <a:xfrm>
            <a:off x="309897" y="1053151"/>
            <a:ext cx="4745100" cy="6374774"/>
          </a:xfrm>
          <a:prstGeom prst="rect">
            <a:avLst/>
          </a:prstGeom>
        </p:spPr>
        <p:txBody>
          <a:bodyPr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442800" indent="-442800">
              <a:lnSpc>
                <a:spcPct val="100000"/>
              </a:lnSpc>
              <a:spcBef>
                <a:spcPts val="0"/>
              </a:spcBef>
              <a:buFont typeface="Wingdings" pitchFamily="2" charset="2"/>
              <a:buNone/>
              <a:defRPr/>
            </a:pPr>
            <a:r>
              <a:rPr lang="ja-JP" altLang="en-US" sz="2800" dirty="0">
                <a:solidFill>
                  <a:schemeClr val="accent2">
                    <a:lumMod val="75000"/>
                  </a:schemeClr>
                </a:solidFill>
                <a:latin typeface="游ゴシック Medium" panose="020B0500000000000000" pitchFamily="50" charset="-128"/>
                <a:ea typeface="游ゴシック Medium" panose="020B0500000000000000" pitchFamily="50" charset="-128"/>
              </a:rPr>
              <a:t>➊ </a:t>
            </a:r>
            <a:r>
              <a:rPr lang="ja-JP" altLang="en-US" sz="2800" b="1" dirty="0">
                <a:latin typeface="ＭＳ Ｐゴシック" pitchFamily="50" charset="-128"/>
              </a:rPr>
              <a:t>室内塵（ハウスダスト）、　ダニ</a:t>
            </a:r>
            <a:endParaRPr lang="en-US" altLang="ja-JP" sz="2800" b="1" dirty="0">
              <a:latin typeface="ＭＳ Ｐゴシック" pitchFamily="50" charset="-128"/>
            </a:endParaRPr>
          </a:p>
          <a:p>
            <a:pPr marL="442800" indent="-442800">
              <a:lnSpc>
                <a:spcPct val="100000"/>
              </a:lnSpc>
              <a:spcBef>
                <a:spcPts val="0"/>
              </a:spcBef>
              <a:buFont typeface="Wingdings" pitchFamily="2" charset="2"/>
              <a:buNone/>
              <a:defRPr/>
            </a:pPr>
            <a:endParaRPr lang="en-US" altLang="ja-JP" sz="2600" dirty="0">
              <a:latin typeface="ＭＳ Ｐゴシック" pitchFamily="50" charset="-128"/>
            </a:endParaRPr>
          </a:p>
          <a:p>
            <a:pPr marL="442800" indent="-442800">
              <a:lnSpc>
                <a:spcPct val="100000"/>
              </a:lnSpc>
              <a:spcBef>
                <a:spcPts val="0"/>
              </a:spcBef>
              <a:buFont typeface="Wingdings" pitchFamily="2" charset="2"/>
              <a:buNone/>
              <a:defRPr/>
            </a:pPr>
            <a:endParaRPr lang="en-US" altLang="ja-JP" sz="2600" dirty="0">
              <a:latin typeface="ＭＳ Ｐゴシック" pitchFamily="50" charset="-128"/>
            </a:endParaRPr>
          </a:p>
          <a:p>
            <a:pPr marL="0" indent="0">
              <a:lnSpc>
                <a:spcPct val="100000"/>
              </a:lnSpc>
              <a:spcBef>
                <a:spcPts val="0"/>
              </a:spcBef>
              <a:buFont typeface="Wingdings" pitchFamily="2" charset="2"/>
              <a:buNone/>
              <a:defRPr/>
            </a:pPr>
            <a:r>
              <a:rPr lang="ja-JP" altLang="en-US" sz="2800" dirty="0">
                <a:solidFill>
                  <a:schemeClr val="accent2">
                    <a:lumMod val="75000"/>
                  </a:schemeClr>
                </a:solidFill>
                <a:latin typeface="游ゴシック Medium" panose="020B0500000000000000" pitchFamily="50" charset="-128"/>
                <a:ea typeface="游ゴシック Medium" panose="020B0500000000000000" pitchFamily="50" charset="-128"/>
              </a:rPr>
              <a:t>➋ </a:t>
            </a:r>
            <a:r>
              <a:rPr lang="ja-JP" altLang="en-US" sz="2800" b="1" dirty="0">
                <a:latin typeface="ＭＳ Ｐゴシック" pitchFamily="50" charset="-128"/>
              </a:rPr>
              <a:t>花粉類</a:t>
            </a:r>
            <a:r>
              <a:rPr lang="ja-JP" altLang="en-US" sz="2800" dirty="0">
                <a:latin typeface="ＭＳ Ｐゴシック" pitchFamily="50" charset="-128"/>
              </a:rPr>
              <a:t>：</a:t>
            </a:r>
            <a:endParaRPr lang="en-US" altLang="ja-JP" sz="2800" dirty="0">
              <a:latin typeface="ＭＳ Ｐゴシック" pitchFamily="50" charset="-128"/>
            </a:endParaRPr>
          </a:p>
          <a:p>
            <a:pPr marL="432000" indent="0">
              <a:lnSpc>
                <a:spcPct val="100000"/>
              </a:lnSpc>
              <a:spcBef>
                <a:spcPts val="0"/>
              </a:spcBef>
              <a:buFont typeface="Wingdings" pitchFamily="2" charset="2"/>
              <a:buNone/>
              <a:defRPr/>
            </a:pPr>
            <a:r>
              <a:rPr lang="ja-JP" altLang="en-US" sz="2200" dirty="0">
                <a:latin typeface="ＭＳ Ｐゴシック" pitchFamily="50" charset="-128"/>
              </a:rPr>
              <a:t>スギ、ヒノキ、カモガヤ、</a:t>
            </a:r>
            <a:br>
              <a:rPr lang="en-US" altLang="ja-JP" sz="2200" dirty="0">
                <a:latin typeface="ＭＳ Ｐゴシック" pitchFamily="50" charset="-128"/>
              </a:rPr>
            </a:br>
            <a:r>
              <a:rPr lang="ja-JP" altLang="en-US" sz="2200" dirty="0">
                <a:latin typeface="ＭＳ Ｐゴシック" pitchFamily="50" charset="-128"/>
              </a:rPr>
              <a:t>ブタクサ、ヨモギ、カナムグラ、ハンノキ 他</a:t>
            </a:r>
            <a:endParaRPr lang="en-US" altLang="ja-JP" sz="2200" dirty="0">
              <a:latin typeface="ＭＳ Ｐゴシック" pitchFamily="50" charset="-128"/>
            </a:endParaRPr>
          </a:p>
          <a:p>
            <a:pPr marL="432000" indent="0">
              <a:lnSpc>
                <a:spcPct val="100000"/>
              </a:lnSpc>
              <a:spcBef>
                <a:spcPts val="0"/>
              </a:spcBef>
              <a:buFont typeface="Wingdings" pitchFamily="2" charset="2"/>
              <a:buNone/>
              <a:defRPr/>
            </a:pPr>
            <a:endParaRPr lang="en-US" altLang="ja-JP" sz="2200" dirty="0">
              <a:latin typeface="ＭＳ Ｐゴシック" pitchFamily="50" charset="-128"/>
            </a:endParaRPr>
          </a:p>
          <a:p>
            <a:pPr marL="432000" indent="0">
              <a:lnSpc>
                <a:spcPct val="100000"/>
              </a:lnSpc>
              <a:spcBef>
                <a:spcPts val="0"/>
              </a:spcBef>
              <a:buFont typeface="Wingdings" pitchFamily="2" charset="2"/>
              <a:buNone/>
              <a:defRPr/>
            </a:pPr>
            <a:endParaRPr lang="en-US" altLang="ja-JP" sz="2200" dirty="0">
              <a:latin typeface="ＭＳ Ｐゴシック" pitchFamily="50" charset="-128"/>
            </a:endParaRPr>
          </a:p>
          <a:p>
            <a:pPr marL="0" indent="-648000">
              <a:lnSpc>
                <a:spcPct val="100000"/>
              </a:lnSpc>
              <a:spcBef>
                <a:spcPts val="0"/>
              </a:spcBef>
              <a:buFont typeface="Wingdings" pitchFamily="2" charset="2"/>
              <a:buNone/>
              <a:defRPr/>
            </a:pPr>
            <a:r>
              <a:rPr lang="ja-JP" altLang="en-US" sz="2800" dirty="0">
                <a:solidFill>
                  <a:schemeClr val="accent2">
                    <a:lumMod val="75000"/>
                  </a:schemeClr>
                </a:solidFill>
                <a:latin typeface="游ゴシック Medium" panose="020B0500000000000000" pitchFamily="50" charset="-128"/>
                <a:ea typeface="游ゴシック Medium" panose="020B0500000000000000" pitchFamily="50" charset="-128"/>
              </a:rPr>
              <a:t>➌ </a:t>
            </a:r>
            <a:r>
              <a:rPr lang="ja-JP" altLang="en-US" sz="2800" b="1" dirty="0">
                <a:latin typeface="ＭＳ Ｐゴシック" pitchFamily="50" charset="-128"/>
              </a:rPr>
              <a:t>真菌（カビ）類</a:t>
            </a:r>
            <a:r>
              <a:rPr lang="ja-JP" altLang="en-US" sz="2800" dirty="0">
                <a:latin typeface="ＭＳ Ｐゴシック" pitchFamily="50" charset="-128"/>
              </a:rPr>
              <a:t>：</a:t>
            </a:r>
            <a:endParaRPr lang="en-US" altLang="ja-JP" sz="2800" dirty="0">
              <a:latin typeface="ＭＳ Ｐゴシック" pitchFamily="50" charset="-128"/>
            </a:endParaRPr>
          </a:p>
          <a:p>
            <a:pPr marL="432000" indent="0">
              <a:lnSpc>
                <a:spcPct val="100000"/>
              </a:lnSpc>
              <a:spcBef>
                <a:spcPts val="0"/>
              </a:spcBef>
              <a:spcAft>
                <a:spcPts val="3000"/>
              </a:spcAft>
              <a:buFont typeface="Wingdings" pitchFamily="2" charset="2"/>
              <a:buNone/>
              <a:defRPr/>
            </a:pPr>
            <a:r>
              <a:rPr lang="ja-JP" altLang="en-US" sz="2400" dirty="0">
                <a:latin typeface="ＭＳ Ｐゴシック" pitchFamily="50" charset="-128"/>
              </a:rPr>
              <a:t>アスペル</a:t>
            </a:r>
            <a:r>
              <a:rPr lang="ja-JP" altLang="en-US" sz="2400" dirty="0">
                <a:solidFill>
                  <a:prstClr val="black"/>
                </a:solidFill>
                <a:latin typeface="ＭＳ Ｐゴシック" pitchFamily="50" charset="-128"/>
              </a:rPr>
              <a:t>ギルス</a:t>
            </a:r>
            <a:r>
              <a:rPr lang="en-US" altLang="ja-JP" sz="2400" dirty="0">
                <a:solidFill>
                  <a:prstClr val="black"/>
                </a:solidFill>
                <a:latin typeface="ＭＳ Ｐゴシック" pitchFamily="50" charset="-128"/>
              </a:rPr>
              <a:t>(</a:t>
            </a:r>
            <a:r>
              <a:rPr lang="ja-JP" altLang="en-US" sz="2400" dirty="0">
                <a:solidFill>
                  <a:prstClr val="black"/>
                </a:solidFill>
                <a:latin typeface="ＭＳ Ｐゴシック" pitchFamily="50" charset="-128"/>
              </a:rPr>
              <a:t>黒カビ）</a:t>
            </a:r>
            <a:r>
              <a:rPr lang="ja-JP" altLang="en-US" sz="2400" dirty="0">
                <a:latin typeface="ＭＳ Ｐゴシック" pitchFamily="50" charset="-128"/>
              </a:rPr>
              <a:t>、</a:t>
            </a:r>
            <a:br>
              <a:rPr lang="en-US" altLang="ja-JP" sz="2400" dirty="0">
                <a:latin typeface="ＭＳ Ｐゴシック" pitchFamily="50" charset="-128"/>
              </a:rPr>
            </a:br>
            <a:r>
              <a:rPr lang="ja-JP" altLang="en-US" sz="2400" dirty="0">
                <a:latin typeface="ＭＳ Ｐゴシック" pitchFamily="50" charset="-128"/>
              </a:rPr>
              <a:t>カンジダ（白カビ）、</a:t>
            </a:r>
            <a:br>
              <a:rPr lang="en-US" altLang="ja-JP" sz="2400" dirty="0">
                <a:latin typeface="ＭＳ Ｐゴシック" pitchFamily="50" charset="-128"/>
              </a:rPr>
            </a:br>
            <a:r>
              <a:rPr lang="ja-JP" altLang="en-US" sz="2400" dirty="0">
                <a:latin typeface="ＭＳ Ｐゴシック" pitchFamily="50" charset="-128"/>
              </a:rPr>
              <a:t>アルテルナリア 他</a:t>
            </a:r>
            <a:endParaRPr lang="en-US" altLang="ja-JP" sz="2400" dirty="0">
              <a:latin typeface="ＭＳ Ｐゴシック" pitchFamily="50" charset="-128"/>
            </a:endParaRPr>
          </a:p>
        </p:txBody>
      </p:sp>
      <p:pic>
        <p:nvPicPr>
          <p:cNvPr id="15" name="Picture 2">
            <a:extLst>
              <a:ext uri="{FF2B5EF4-FFF2-40B4-BE49-F238E27FC236}">
                <a16:creationId xmlns:a16="http://schemas.microsoft.com/office/drawing/2014/main" id="{C3D7653F-FDF5-4BFA-894C-9B9F82F64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987" y="1553119"/>
            <a:ext cx="574675" cy="5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C:\Users\moriazusa\AppData\Local\Microsoft\Windows\Temporary Internet Files\Content.IE5\MSUNWKNV\MC900053244[1].wmf">
            <a:extLst>
              <a:ext uri="{FF2B5EF4-FFF2-40B4-BE49-F238E27FC236}">
                <a16:creationId xmlns:a16="http://schemas.microsoft.com/office/drawing/2014/main" id="{B2057122-8FB1-4F1F-A4B7-20E86D97F8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23404" y="3916312"/>
            <a:ext cx="149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C:\Users\moriazusa\AppData\Local\Microsoft\Windows\Temporary Internet Files\Content.IE5\MSUNWKNV\MC900053244[1].wmf">
            <a:extLst>
              <a:ext uri="{FF2B5EF4-FFF2-40B4-BE49-F238E27FC236}">
                <a16:creationId xmlns:a16="http://schemas.microsoft.com/office/drawing/2014/main" id="{2C29B40C-740A-48D9-97E1-67212F3748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24389" y="3906907"/>
            <a:ext cx="177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C:\Users\moriazusa\AppData\Local\Microsoft\Windows\Temporary Internet Files\Content.IE5\MSUNWKNV\MC900379759[1].wmf">
            <a:extLst>
              <a:ext uri="{FF2B5EF4-FFF2-40B4-BE49-F238E27FC236}">
                <a16:creationId xmlns:a16="http://schemas.microsoft.com/office/drawing/2014/main" id="{D09BFA63-C3D4-41C2-AEB3-C4DC62C0CC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30658" y="1924003"/>
            <a:ext cx="447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C:\Users\moriazusa\AppData\Local\Microsoft\Windows\Temporary Internet Files\Content.IE5\EQ677MH9\MC900053173[1].wmf">
            <a:extLst>
              <a:ext uri="{FF2B5EF4-FFF2-40B4-BE49-F238E27FC236}">
                <a16:creationId xmlns:a16="http://schemas.microsoft.com/office/drawing/2014/main" id="{B0D4F6E4-0C32-4EDF-B597-0E73B2C933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67654">
            <a:off x="7080963" y="3557954"/>
            <a:ext cx="418369" cy="47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Users\moriazusa\AppData\Local\Microsoft\Windows\Temporary Internet Files\Content.IE5\AAGGWV3B\MC900232541[1].wmf">
            <a:extLst>
              <a:ext uri="{FF2B5EF4-FFF2-40B4-BE49-F238E27FC236}">
                <a16:creationId xmlns:a16="http://schemas.microsoft.com/office/drawing/2014/main" id="{E21E8D99-55D4-44B5-8296-464D1A1BFE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3520" y="1968186"/>
            <a:ext cx="480508" cy="44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C:\Users\moriazusa\AppData\Local\Microsoft\Windows\Temporary Internet Files\Content.IE5\EQ677MH9\MC900346909[1].wmf">
            <a:extLst>
              <a:ext uri="{FF2B5EF4-FFF2-40B4-BE49-F238E27FC236}">
                <a16:creationId xmlns:a16="http://schemas.microsoft.com/office/drawing/2014/main" id="{30D9DADB-2802-490C-A9FE-91898AAFFC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8752" y="3504827"/>
            <a:ext cx="418369" cy="4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C:\Users\moriazusa\AppData\Local\Microsoft\Windows\Temporary Internet Files\Content.IE5\EQ677MH9\MC900045454[1].wmf">
            <a:extLst>
              <a:ext uri="{FF2B5EF4-FFF2-40B4-BE49-F238E27FC236}">
                <a16:creationId xmlns:a16="http://schemas.microsoft.com/office/drawing/2014/main" id="{F8D5558D-AF00-41EE-A004-AB792781AA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2126" y="5062578"/>
            <a:ext cx="4381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C:\Users\moriazusa\AppData\Local\Microsoft\Windows\Temporary Internet Files\Content.IE5\AAGGWV3B\MC900045486[1].wmf">
            <a:extLst>
              <a:ext uri="{FF2B5EF4-FFF2-40B4-BE49-F238E27FC236}">
                <a16:creationId xmlns:a16="http://schemas.microsoft.com/office/drawing/2014/main" id="{E0ED05AD-A24C-4AAE-AFC8-C2195AC8CFA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0603" y="5062578"/>
            <a:ext cx="5508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C:\Users\moriazusa\AppData\Local\Microsoft\Windows\Temporary Internet Files\Content.IE5\AAGGWV3B\MP900321128[1].jpg">
            <a:extLst>
              <a:ext uri="{FF2B5EF4-FFF2-40B4-BE49-F238E27FC236}">
                <a16:creationId xmlns:a16="http://schemas.microsoft.com/office/drawing/2014/main" id="{D594D4CC-2E86-4C9A-907E-E971421D9F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126" y="6719660"/>
            <a:ext cx="944238" cy="67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C:\Users\moriazusa\AppData\Local\Microsoft\Windows\Temporary Internet Files\Content.IE5\AAGGWV3B\MC900222406[1].wmf">
            <a:extLst>
              <a:ext uri="{FF2B5EF4-FFF2-40B4-BE49-F238E27FC236}">
                <a16:creationId xmlns:a16="http://schemas.microsoft.com/office/drawing/2014/main" id="{B045D352-4440-4B2E-8B1B-83CBAFEFC0E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41093" y="2080454"/>
            <a:ext cx="629528"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descr="C:\Users\moriazusa\AppData\Local\Microsoft\Windows\Temporary Internet Files\Content.IE5\AAGGWV3B\MC900052829[1].wmf">
            <a:extLst>
              <a:ext uri="{FF2B5EF4-FFF2-40B4-BE49-F238E27FC236}">
                <a16:creationId xmlns:a16="http://schemas.microsoft.com/office/drawing/2014/main" id="{AB7A2195-7BC6-4936-837A-A48DAB2432B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79011" y="5079348"/>
            <a:ext cx="550863" cy="47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線コネクタ 27">
            <a:extLst>
              <a:ext uri="{FF2B5EF4-FFF2-40B4-BE49-F238E27FC236}">
                <a16:creationId xmlns:a16="http://schemas.microsoft.com/office/drawing/2014/main" id="{E90CEB22-21D3-4B18-AA23-BD2791C9D2F6}"/>
              </a:ext>
            </a:extLst>
          </p:cNvPr>
          <p:cNvCxnSpPr/>
          <p:nvPr/>
        </p:nvCxnSpPr>
        <p:spPr>
          <a:xfrm>
            <a:off x="5248405" y="1152395"/>
            <a:ext cx="0" cy="5799550"/>
          </a:xfrm>
          <a:prstGeom prst="line">
            <a:avLst/>
          </a:prstGeom>
          <a:ln w="34925">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240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95AE8DE-1164-4D4F-81CB-81DE6677B167}"/>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F6A30B05-C621-4438-B9B1-7A2209D4197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AABB20A-0E72-4198-839C-8A1374A3E6B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7F019E0-957A-4BB0-9F23-897F5828FF3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82B711B-CDD3-405D-BD0E-A73AE814593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980877B6-942A-47AC-B356-8F77A250202A}"/>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どのくらいの人がアレルギー性鼻炎なのか　　　　　</a:t>
            </a:r>
          </a:p>
        </p:txBody>
      </p:sp>
      <p:sp>
        <p:nvSpPr>
          <p:cNvPr id="11" name="テキスト ボックス 10">
            <a:extLst>
              <a:ext uri="{FF2B5EF4-FFF2-40B4-BE49-F238E27FC236}">
                <a16:creationId xmlns:a16="http://schemas.microsoft.com/office/drawing/2014/main" id="{78BA740A-2306-4D41-8A01-32B730AD4EA5}"/>
              </a:ext>
            </a:extLst>
          </p:cNvPr>
          <p:cNvSpPr txBox="1"/>
          <p:nvPr/>
        </p:nvSpPr>
        <p:spPr>
          <a:xfrm>
            <a:off x="360000" y="7020000"/>
            <a:ext cx="2762295"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大阪府医師会学校医部「アレルギー性鼻炎について」より</a:t>
            </a:r>
          </a:p>
        </p:txBody>
      </p:sp>
      <p:graphicFrame>
        <p:nvGraphicFramePr>
          <p:cNvPr id="12" name="グラフ 2">
            <a:extLst>
              <a:ext uri="{FF2B5EF4-FFF2-40B4-BE49-F238E27FC236}">
                <a16:creationId xmlns:a16="http://schemas.microsoft.com/office/drawing/2014/main" id="{2E0AEA01-37BC-45B1-99EE-CE99B85A14EF}"/>
              </a:ext>
            </a:extLst>
          </p:cNvPr>
          <p:cNvGraphicFramePr>
            <a:graphicFrameLocks/>
          </p:cNvGraphicFramePr>
          <p:nvPr>
            <p:extLst>
              <p:ext uri="{D42A27DB-BD31-4B8C-83A1-F6EECF244321}">
                <p14:modId xmlns:p14="http://schemas.microsoft.com/office/powerpoint/2010/main" val="1214651473"/>
              </p:ext>
            </p:extLst>
          </p:nvPr>
        </p:nvGraphicFramePr>
        <p:xfrm>
          <a:off x="507974" y="1351607"/>
          <a:ext cx="9675864" cy="5049838"/>
        </p:xfrm>
        <a:graphic>
          <a:graphicData uri="http://schemas.openxmlformats.org/presentationml/2006/ole">
            <mc:AlternateContent xmlns:mc="http://schemas.openxmlformats.org/markup-compatibility/2006">
              <mc:Choice xmlns:v="urn:schemas-microsoft-com:vml" Requires="v">
                <p:oleObj spid="_x0000_s1045" name="Chart" r:id="rId4" imgW="9144793" imgH="5005250" progId="Excel.Chart.8">
                  <p:embed/>
                </p:oleObj>
              </mc:Choice>
              <mc:Fallback>
                <p:oleObj name="Chart" r:id="rId4" imgW="9144793" imgH="5005250" progId="Excel.Chart.8">
                  <p:embed/>
                  <p:pic>
                    <p:nvPicPr>
                      <p:cNvPr id="24578" name="グラフ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74" y="1351607"/>
                        <a:ext cx="9675864" cy="5049838"/>
                      </a:xfrm>
                      <a:prstGeom prst="rect">
                        <a:avLst/>
                      </a:prstGeom>
                      <a:noFill/>
                      <a:ln>
                        <a:noFill/>
                      </a:ln>
                    </p:spPr>
                  </p:pic>
                </p:oleObj>
              </mc:Fallback>
            </mc:AlternateContent>
          </a:graphicData>
        </a:graphic>
      </p:graphicFrame>
      <p:sp>
        <p:nvSpPr>
          <p:cNvPr id="13" name="タイトル 5">
            <a:extLst>
              <a:ext uri="{FF2B5EF4-FFF2-40B4-BE49-F238E27FC236}">
                <a16:creationId xmlns:a16="http://schemas.microsoft.com/office/drawing/2014/main" id="{59512E5F-9FD2-4757-99F3-B2382AF6228C}"/>
              </a:ext>
            </a:extLst>
          </p:cNvPr>
          <p:cNvSpPr txBox="1">
            <a:spLocks/>
          </p:cNvSpPr>
          <p:nvPr/>
        </p:nvSpPr>
        <p:spPr bwMode="auto">
          <a:xfrm>
            <a:off x="6461093" y="6699477"/>
            <a:ext cx="387072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latin typeface="+mn-ea"/>
                <a:ea typeface="+mn-ea"/>
              </a:rPr>
              <a:t>　（鼻アレルギー診療ガイドライン</a:t>
            </a:r>
            <a:r>
              <a:rPr lang="en-US" altLang="ja-JP" sz="1400" dirty="0">
                <a:latin typeface="+mn-ea"/>
                <a:ea typeface="+mn-ea"/>
              </a:rPr>
              <a:t>2009</a:t>
            </a:r>
            <a:r>
              <a:rPr lang="ja-JP" altLang="en-US" sz="1400" dirty="0">
                <a:latin typeface="+mn-ea"/>
                <a:ea typeface="+mn-ea"/>
              </a:rPr>
              <a:t>）</a:t>
            </a:r>
          </a:p>
        </p:txBody>
      </p:sp>
      <p:sp>
        <p:nvSpPr>
          <p:cNvPr id="14" name="タイトル 5">
            <a:extLst>
              <a:ext uri="{FF2B5EF4-FFF2-40B4-BE49-F238E27FC236}">
                <a16:creationId xmlns:a16="http://schemas.microsoft.com/office/drawing/2014/main" id="{F2027671-79DA-4C6C-9B25-BFB692EB2DE3}"/>
              </a:ext>
            </a:extLst>
          </p:cNvPr>
          <p:cNvSpPr txBox="1">
            <a:spLocks/>
          </p:cNvSpPr>
          <p:nvPr/>
        </p:nvSpPr>
        <p:spPr bwMode="auto">
          <a:xfrm>
            <a:off x="8532865" y="6243340"/>
            <a:ext cx="1373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ＭＳ Ｐゴシック" panose="020B0600070205080204" pitchFamily="50" charset="-128"/>
              </a:rPr>
              <a:t>　</a:t>
            </a:r>
            <a:r>
              <a:rPr lang="ja-JP" altLang="en-US" sz="1600" b="1">
                <a:latin typeface="ＭＳ Ｐゴシック" panose="020B0600070205080204" pitchFamily="50" charset="-128"/>
              </a:rPr>
              <a:t>有病率（％）</a:t>
            </a:r>
          </a:p>
        </p:txBody>
      </p:sp>
    </p:spTree>
    <p:extLst>
      <p:ext uri="{BB962C8B-B14F-4D97-AF65-F5344CB8AC3E}">
        <p14:creationId xmlns:p14="http://schemas.microsoft.com/office/powerpoint/2010/main" val="252048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E431EB8-082E-4205-AC7C-5B278D179B67}"/>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FF31221A-44B4-4155-B553-F4AE2FDCFCB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23B4B28-CD97-44AA-86DD-4D324E3F2961}"/>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8D1E4C7-2035-4A7B-999E-1FB4507AF3E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139C1BD-CD02-4C26-B00C-CF897C2A582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94CA6ADF-8E8F-44D7-AB65-3E6D0FCE356F}"/>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かぜと花粉症の違い</a:t>
            </a:r>
          </a:p>
        </p:txBody>
      </p:sp>
      <p:sp>
        <p:nvSpPr>
          <p:cNvPr id="12" name="テキスト ボックス 11">
            <a:extLst>
              <a:ext uri="{FF2B5EF4-FFF2-40B4-BE49-F238E27FC236}">
                <a16:creationId xmlns:a16="http://schemas.microsoft.com/office/drawing/2014/main" id="{0C09B7C9-47DB-49CB-BC85-98B4141457FA}"/>
              </a:ext>
            </a:extLst>
          </p:cNvPr>
          <p:cNvSpPr txBox="1"/>
          <p:nvPr/>
        </p:nvSpPr>
        <p:spPr>
          <a:xfrm>
            <a:off x="360000" y="7020000"/>
            <a:ext cx="2762295"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大阪府医師会学校医部「アレルギー性鼻炎について」より</a:t>
            </a:r>
          </a:p>
        </p:txBody>
      </p:sp>
      <p:graphicFrame>
        <p:nvGraphicFramePr>
          <p:cNvPr id="13" name="表 12">
            <a:extLst>
              <a:ext uri="{FF2B5EF4-FFF2-40B4-BE49-F238E27FC236}">
                <a16:creationId xmlns:a16="http://schemas.microsoft.com/office/drawing/2014/main" id="{CF07D350-AD50-4207-817A-13B48A3200F2}"/>
              </a:ext>
            </a:extLst>
          </p:cNvPr>
          <p:cNvGraphicFramePr>
            <a:graphicFrameLocks noGrp="1"/>
          </p:cNvGraphicFramePr>
          <p:nvPr>
            <p:extLst>
              <p:ext uri="{D42A27DB-BD31-4B8C-83A1-F6EECF244321}">
                <p14:modId xmlns:p14="http://schemas.microsoft.com/office/powerpoint/2010/main" val="278568512"/>
              </p:ext>
            </p:extLst>
          </p:nvPr>
        </p:nvGraphicFramePr>
        <p:xfrm>
          <a:off x="596132" y="1517238"/>
          <a:ext cx="9424691" cy="4858768"/>
        </p:xfrm>
        <a:graphic>
          <a:graphicData uri="http://schemas.openxmlformats.org/drawingml/2006/table">
            <a:tbl>
              <a:tblPr firstRow="1" bandRow="1">
                <a:tableStyleId>{93296810-A885-4BE3-A3E7-6D5BEEA58F35}</a:tableStyleId>
              </a:tblPr>
              <a:tblGrid>
                <a:gridCol w="2059386">
                  <a:extLst>
                    <a:ext uri="{9D8B030D-6E8A-4147-A177-3AD203B41FA5}">
                      <a16:colId xmlns:a16="http://schemas.microsoft.com/office/drawing/2014/main" val="20000"/>
                    </a:ext>
                  </a:extLst>
                </a:gridCol>
                <a:gridCol w="3522227">
                  <a:extLst>
                    <a:ext uri="{9D8B030D-6E8A-4147-A177-3AD203B41FA5}">
                      <a16:colId xmlns:a16="http://schemas.microsoft.com/office/drawing/2014/main" val="20001"/>
                    </a:ext>
                  </a:extLst>
                </a:gridCol>
                <a:gridCol w="3843078">
                  <a:extLst>
                    <a:ext uri="{9D8B030D-6E8A-4147-A177-3AD203B41FA5}">
                      <a16:colId xmlns:a16="http://schemas.microsoft.com/office/drawing/2014/main" val="20002"/>
                    </a:ext>
                  </a:extLst>
                </a:gridCol>
              </a:tblGrid>
              <a:tr h="957470">
                <a:tc>
                  <a:txBody>
                    <a:bodyPr/>
                    <a:lstStyle/>
                    <a:p>
                      <a:pPr algn="ctr"/>
                      <a:endParaRPr kumimoji="1" lang="ja-JP" altLang="en-US" sz="2000" b="1" dirty="0">
                        <a:latin typeface="+mn-ea"/>
                        <a:ea typeface="+mn-ea"/>
                      </a:endParaRPr>
                    </a:p>
                  </a:txBody>
                  <a:tcPr marL="91423" marR="91423" marT="45717" marB="45717">
                    <a:solidFill>
                      <a:srgbClr val="70AD47"/>
                    </a:solidFill>
                  </a:tcPr>
                </a:tc>
                <a:tc>
                  <a:txBody>
                    <a:bodyPr/>
                    <a:lstStyle/>
                    <a:p>
                      <a:pPr algn="ctr"/>
                      <a:r>
                        <a:rPr kumimoji="1" lang="ja-JP" altLang="en-US" sz="2200" dirty="0">
                          <a:latin typeface="+mn-ea"/>
                          <a:ea typeface="+mn-ea"/>
                        </a:rPr>
                        <a:t>かぜ</a:t>
                      </a:r>
                      <a:endParaRPr kumimoji="1" lang="ja-JP" altLang="en-US" sz="2200" b="1" dirty="0">
                        <a:solidFill>
                          <a:schemeClr val="tx1"/>
                        </a:solidFill>
                        <a:latin typeface="+mn-ea"/>
                        <a:ea typeface="+mn-ea"/>
                      </a:endParaRPr>
                    </a:p>
                  </a:txBody>
                  <a:tcPr marL="91423" marR="91423" marT="45717" marB="45717" anchor="ctr">
                    <a:solidFill>
                      <a:srgbClr val="70AD47"/>
                    </a:solidFill>
                  </a:tcPr>
                </a:tc>
                <a:tc>
                  <a:txBody>
                    <a:bodyPr/>
                    <a:lstStyle/>
                    <a:p>
                      <a:pPr algn="ctr"/>
                      <a:r>
                        <a:rPr kumimoji="1" lang="ja-JP" altLang="en-US" sz="2200" dirty="0">
                          <a:latin typeface="+mn-ea"/>
                          <a:ea typeface="+mn-ea"/>
                        </a:rPr>
                        <a:t>花粉症</a:t>
                      </a:r>
                      <a:endParaRPr kumimoji="1" lang="ja-JP" altLang="en-US" sz="2200" b="1" dirty="0">
                        <a:solidFill>
                          <a:schemeClr val="tx1"/>
                        </a:solidFill>
                        <a:latin typeface="+mn-ea"/>
                        <a:ea typeface="+mn-ea"/>
                      </a:endParaRPr>
                    </a:p>
                  </a:txBody>
                  <a:tcPr marL="91423" marR="91423" marT="45717" marB="45717" anchor="ctr">
                    <a:solidFill>
                      <a:srgbClr val="70AD47"/>
                    </a:solidFill>
                  </a:tcPr>
                </a:tc>
                <a:extLst>
                  <a:ext uri="{0D108BD9-81ED-4DB2-BD59-A6C34878D82A}">
                    <a16:rowId xmlns:a16="http://schemas.microsoft.com/office/drawing/2014/main" val="10000"/>
                  </a:ext>
                </a:extLst>
              </a:tr>
              <a:tr h="957470">
                <a:tc>
                  <a:txBody>
                    <a:bodyPr/>
                    <a:lstStyle/>
                    <a:p>
                      <a:pPr algn="ctr"/>
                      <a:endParaRPr kumimoji="1" lang="en-US" altLang="ja-JP" sz="2000" dirty="0">
                        <a:latin typeface="+mn-ea"/>
                        <a:ea typeface="+mn-ea"/>
                      </a:endParaRPr>
                    </a:p>
                    <a:p>
                      <a:pPr algn="ctr"/>
                      <a:r>
                        <a:rPr kumimoji="1" lang="ja-JP" altLang="en-US" sz="2000" dirty="0">
                          <a:latin typeface="+mn-ea"/>
                          <a:ea typeface="+mn-ea"/>
                        </a:rPr>
                        <a:t>くしゃみ</a:t>
                      </a:r>
                      <a:endParaRPr kumimoji="1" lang="en-US" altLang="ja-JP" sz="2000" b="1" dirty="0">
                        <a:latin typeface="+mn-ea"/>
                        <a:ea typeface="+mn-ea"/>
                      </a:endParaRPr>
                    </a:p>
                  </a:txBody>
                  <a:tcPr marL="91423" marR="91423" marT="45717" marB="45717"/>
                </a:tc>
                <a:tc>
                  <a:txBody>
                    <a:bodyPr/>
                    <a:lstStyle/>
                    <a:p>
                      <a:pPr algn="l"/>
                      <a:r>
                        <a:rPr kumimoji="1" lang="ja-JP" altLang="en-US" sz="2000" dirty="0">
                          <a:latin typeface="+mn-ea"/>
                          <a:ea typeface="+mn-ea"/>
                        </a:rPr>
                        <a:t>続けて出ることもあるが、</a:t>
                      </a:r>
                      <a:endParaRPr kumimoji="1" lang="en-US" altLang="ja-JP" sz="2000" dirty="0">
                        <a:latin typeface="+mn-ea"/>
                        <a:ea typeface="+mn-ea"/>
                      </a:endParaRPr>
                    </a:p>
                    <a:p>
                      <a:pPr algn="l"/>
                      <a:r>
                        <a:rPr kumimoji="1" lang="ja-JP" altLang="en-US" sz="2000" dirty="0">
                          <a:latin typeface="+mn-ea"/>
                          <a:ea typeface="+mn-ea"/>
                        </a:rPr>
                        <a:t>１週間ほどで治まる。</a:t>
                      </a:r>
                      <a:endParaRPr kumimoji="1" lang="en-US" altLang="ja-JP" sz="2000" b="1" dirty="0">
                        <a:latin typeface="+mn-ea"/>
                        <a:ea typeface="+mn-ea"/>
                      </a:endParaRPr>
                    </a:p>
                  </a:txBody>
                  <a:tcPr marL="91423" marR="91423" marT="45717" marB="45717" anchor="ctr"/>
                </a:tc>
                <a:tc>
                  <a:txBody>
                    <a:bodyPr/>
                    <a:lstStyle/>
                    <a:p>
                      <a:pPr algn="l"/>
                      <a:r>
                        <a:rPr kumimoji="1" lang="ja-JP" altLang="en-US" sz="2000" dirty="0">
                          <a:latin typeface="+mn-ea"/>
                          <a:ea typeface="+mn-ea"/>
                        </a:rPr>
                        <a:t>程度がひどく、</a:t>
                      </a:r>
                      <a:br>
                        <a:rPr kumimoji="1" lang="en-US" altLang="ja-JP" sz="2000" dirty="0">
                          <a:latin typeface="+mn-ea"/>
                          <a:ea typeface="+mn-ea"/>
                        </a:rPr>
                      </a:br>
                      <a:r>
                        <a:rPr kumimoji="1" lang="ja-JP" altLang="en-US" sz="2000" dirty="0">
                          <a:latin typeface="+mn-ea"/>
                          <a:ea typeface="+mn-ea"/>
                        </a:rPr>
                        <a:t>花粉が飛散しなくなるまで出る。</a:t>
                      </a:r>
                      <a:endParaRPr kumimoji="1" lang="ja-JP" altLang="en-US" sz="2000" b="1" dirty="0">
                        <a:latin typeface="+mn-ea"/>
                        <a:ea typeface="+mn-ea"/>
                      </a:endParaRPr>
                    </a:p>
                  </a:txBody>
                  <a:tcPr marL="91423" marR="91423" marT="45717" marB="45717" anchor="ctr"/>
                </a:tc>
                <a:extLst>
                  <a:ext uri="{0D108BD9-81ED-4DB2-BD59-A6C34878D82A}">
                    <a16:rowId xmlns:a16="http://schemas.microsoft.com/office/drawing/2014/main" val="10001"/>
                  </a:ext>
                </a:extLst>
              </a:tr>
              <a:tr h="957470">
                <a:tc>
                  <a:txBody>
                    <a:bodyPr/>
                    <a:lstStyle/>
                    <a:p>
                      <a:pPr algn="ctr"/>
                      <a:endParaRPr kumimoji="1" lang="en-US" altLang="ja-JP" sz="2000" dirty="0">
                        <a:latin typeface="+mn-ea"/>
                        <a:ea typeface="+mn-ea"/>
                      </a:endParaRPr>
                    </a:p>
                    <a:p>
                      <a:pPr algn="ctr"/>
                      <a:r>
                        <a:rPr kumimoji="1" lang="ja-JP" altLang="en-US" sz="2000" dirty="0">
                          <a:latin typeface="+mn-ea"/>
                          <a:ea typeface="+mn-ea"/>
                        </a:rPr>
                        <a:t>鼻漏</a:t>
                      </a:r>
                      <a:endParaRPr kumimoji="1" lang="ja-JP" altLang="en-US" sz="2000" b="1" dirty="0">
                        <a:latin typeface="+mn-ea"/>
                        <a:ea typeface="+mn-ea"/>
                      </a:endParaRPr>
                    </a:p>
                  </a:txBody>
                  <a:tcPr marL="91423" marR="91423" marT="45717" marB="45717"/>
                </a:tc>
                <a:tc>
                  <a:txBody>
                    <a:bodyPr/>
                    <a:lstStyle/>
                    <a:p>
                      <a:pPr algn="l"/>
                      <a:r>
                        <a:rPr kumimoji="1" lang="ja-JP" altLang="en-US" sz="2000" dirty="0">
                          <a:latin typeface="+mn-ea"/>
                          <a:ea typeface="+mn-ea"/>
                        </a:rPr>
                        <a:t>最初透明であるが、</a:t>
                      </a:r>
                      <a:endParaRPr kumimoji="1" lang="en-US" altLang="ja-JP" sz="2000" dirty="0">
                        <a:latin typeface="+mn-ea"/>
                        <a:ea typeface="+mn-ea"/>
                      </a:endParaRPr>
                    </a:p>
                    <a:p>
                      <a:pPr algn="l"/>
                      <a:r>
                        <a:rPr kumimoji="1" lang="ja-JP" altLang="en-US" sz="2000" dirty="0">
                          <a:latin typeface="+mn-ea"/>
                          <a:ea typeface="+mn-ea"/>
                        </a:rPr>
                        <a:t>次第に粘液性に変わる。</a:t>
                      </a:r>
                      <a:endParaRPr kumimoji="1" lang="ja-JP" altLang="en-US" sz="2000" b="1" dirty="0">
                        <a:latin typeface="+mn-ea"/>
                        <a:ea typeface="+mn-ea"/>
                      </a:endParaRPr>
                    </a:p>
                  </a:txBody>
                  <a:tcPr marL="91423" marR="91423" marT="45717" marB="45717" anchor="ctr"/>
                </a:tc>
                <a:tc>
                  <a:txBody>
                    <a:bodyPr/>
                    <a:lstStyle/>
                    <a:p>
                      <a:pPr algn="l"/>
                      <a:r>
                        <a:rPr kumimoji="1" lang="ja-JP" altLang="en-US" sz="2000" dirty="0">
                          <a:latin typeface="+mn-ea"/>
                          <a:ea typeface="+mn-ea"/>
                        </a:rPr>
                        <a:t>水のように透明で、サラサラ</a:t>
                      </a:r>
                      <a:endParaRPr kumimoji="1" lang="ja-JP" altLang="en-US" sz="2000" b="1" dirty="0">
                        <a:latin typeface="+mn-ea"/>
                        <a:ea typeface="+mn-ea"/>
                      </a:endParaRPr>
                    </a:p>
                  </a:txBody>
                  <a:tcPr marL="91423" marR="91423" marT="45717" marB="45717" anchor="ctr"/>
                </a:tc>
                <a:extLst>
                  <a:ext uri="{0D108BD9-81ED-4DB2-BD59-A6C34878D82A}">
                    <a16:rowId xmlns:a16="http://schemas.microsoft.com/office/drawing/2014/main" val="10002"/>
                  </a:ext>
                </a:extLst>
              </a:tr>
              <a:tr h="980524">
                <a:tc>
                  <a:txBody>
                    <a:bodyPr/>
                    <a:lstStyle/>
                    <a:p>
                      <a:pPr algn="ctr"/>
                      <a:endParaRPr kumimoji="1" lang="en-US" altLang="ja-JP" sz="2000" dirty="0">
                        <a:latin typeface="+mn-ea"/>
                        <a:ea typeface="+mn-ea"/>
                      </a:endParaRPr>
                    </a:p>
                    <a:p>
                      <a:pPr algn="ctr"/>
                      <a:r>
                        <a:rPr kumimoji="1" lang="ja-JP" altLang="en-US" sz="2000" dirty="0">
                          <a:latin typeface="+mn-ea"/>
                          <a:ea typeface="+mn-ea"/>
                        </a:rPr>
                        <a:t>鼻閉</a:t>
                      </a:r>
                      <a:endParaRPr kumimoji="1" lang="ja-JP" altLang="en-US" sz="2000" b="1" dirty="0">
                        <a:latin typeface="+mn-ea"/>
                        <a:ea typeface="+mn-ea"/>
                      </a:endParaRPr>
                    </a:p>
                  </a:txBody>
                  <a:tcPr marL="91423" marR="91423" marT="45717" marB="45717"/>
                </a:tc>
                <a:tc>
                  <a:txBody>
                    <a:bodyPr/>
                    <a:lstStyle/>
                    <a:p>
                      <a:pPr algn="l"/>
                      <a:r>
                        <a:rPr kumimoji="1" lang="ja-JP" altLang="en-US" sz="2000" dirty="0">
                          <a:latin typeface="+mn-ea"/>
                          <a:ea typeface="+mn-ea"/>
                        </a:rPr>
                        <a:t>口呼吸となることがある。</a:t>
                      </a:r>
                      <a:endParaRPr kumimoji="1" lang="ja-JP" altLang="en-US" sz="2000" b="1" dirty="0">
                        <a:latin typeface="+mn-ea"/>
                        <a:ea typeface="+mn-ea"/>
                      </a:endParaRPr>
                    </a:p>
                  </a:txBody>
                  <a:tcPr marL="91423" marR="91423" marT="45717" marB="45717" anchor="ctr"/>
                </a:tc>
                <a:tc>
                  <a:txBody>
                    <a:bodyPr/>
                    <a:lstStyle/>
                    <a:p>
                      <a:pPr algn="l"/>
                      <a:r>
                        <a:rPr kumimoji="1" lang="ja-JP" altLang="en-US" sz="2000" dirty="0">
                          <a:latin typeface="+mn-ea"/>
                          <a:ea typeface="+mn-ea"/>
                        </a:rPr>
                        <a:t>かぜより症状がひどい。</a:t>
                      </a:r>
                      <a:br>
                        <a:rPr kumimoji="1" lang="en-US" altLang="ja-JP" sz="2000" dirty="0">
                          <a:latin typeface="+mn-ea"/>
                          <a:ea typeface="+mn-ea"/>
                        </a:rPr>
                      </a:br>
                      <a:r>
                        <a:rPr kumimoji="1" lang="ja-JP" altLang="en-US" sz="2000" dirty="0">
                          <a:latin typeface="+mn-ea"/>
                          <a:ea typeface="+mn-ea"/>
                        </a:rPr>
                        <a:t>花粉量により症状の程度に差がある。</a:t>
                      </a:r>
                      <a:endParaRPr kumimoji="1" lang="ja-JP" altLang="en-US" sz="2000" b="1" dirty="0">
                        <a:latin typeface="+mn-ea"/>
                        <a:ea typeface="+mn-ea"/>
                      </a:endParaRPr>
                    </a:p>
                  </a:txBody>
                  <a:tcPr marL="91423" marR="91423" marT="45717" marB="45717" anchor="ctr"/>
                </a:tc>
                <a:extLst>
                  <a:ext uri="{0D108BD9-81ED-4DB2-BD59-A6C34878D82A}">
                    <a16:rowId xmlns:a16="http://schemas.microsoft.com/office/drawing/2014/main" val="10003"/>
                  </a:ext>
                </a:extLst>
              </a:tr>
              <a:tr h="980524">
                <a:tc>
                  <a:txBody>
                    <a:bodyPr/>
                    <a:lstStyle/>
                    <a:p>
                      <a:pPr algn="ctr"/>
                      <a:endParaRPr kumimoji="1" lang="en-US" altLang="ja-JP" sz="2000" dirty="0">
                        <a:latin typeface="+mn-ea"/>
                        <a:ea typeface="+mn-ea"/>
                      </a:endParaRPr>
                    </a:p>
                    <a:p>
                      <a:pPr algn="ctr"/>
                      <a:r>
                        <a:rPr kumimoji="1" lang="ja-JP" altLang="en-US" sz="2000" dirty="0">
                          <a:latin typeface="+mn-ea"/>
                          <a:ea typeface="+mn-ea"/>
                        </a:rPr>
                        <a:t>目のかゆみ</a:t>
                      </a:r>
                      <a:endParaRPr kumimoji="1" lang="ja-JP" altLang="en-US" sz="2000" b="1" dirty="0">
                        <a:latin typeface="+mn-ea"/>
                        <a:ea typeface="+mn-ea"/>
                      </a:endParaRPr>
                    </a:p>
                  </a:txBody>
                  <a:tcPr marL="91423" marR="91423" marT="45717" marB="45717"/>
                </a:tc>
                <a:tc>
                  <a:txBody>
                    <a:bodyPr/>
                    <a:lstStyle/>
                    <a:p>
                      <a:pPr algn="l"/>
                      <a:r>
                        <a:rPr kumimoji="1" lang="ja-JP" altLang="en-US" sz="2000" dirty="0">
                          <a:latin typeface="+mn-ea"/>
                          <a:ea typeface="+mn-ea"/>
                        </a:rPr>
                        <a:t>目に症状が起こることは</a:t>
                      </a:r>
                      <a:br>
                        <a:rPr kumimoji="1" lang="en-US" altLang="ja-JP" sz="2000" dirty="0">
                          <a:latin typeface="+mn-ea"/>
                          <a:ea typeface="+mn-ea"/>
                        </a:rPr>
                      </a:br>
                      <a:r>
                        <a:rPr kumimoji="1" lang="ja-JP" altLang="en-US" sz="2000" dirty="0">
                          <a:latin typeface="+mn-ea"/>
                          <a:ea typeface="+mn-ea"/>
                        </a:rPr>
                        <a:t>ほとんどない。</a:t>
                      </a:r>
                      <a:endParaRPr kumimoji="1" lang="ja-JP" altLang="en-US" sz="2000" b="1" dirty="0">
                        <a:latin typeface="+mn-ea"/>
                        <a:ea typeface="+mn-ea"/>
                      </a:endParaRPr>
                    </a:p>
                  </a:txBody>
                  <a:tcPr marL="91423" marR="91423" marT="45717" marB="45717" anchor="ctr"/>
                </a:tc>
                <a:tc>
                  <a:txBody>
                    <a:bodyPr/>
                    <a:lstStyle/>
                    <a:p>
                      <a:pPr algn="l"/>
                      <a:r>
                        <a:rPr kumimoji="1" lang="ja-JP" altLang="en-US" sz="2000" dirty="0">
                          <a:latin typeface="+mn-ea"/>
                          <a:ea typeface="+mn-ea"/>
                        </a:rPr>
                        <a:t>花粉が入ると、涙が出て、</a:t>
                      </a:r>
                      <a:br>
                        <a:rPr kumimoji="1" lang="en-US" altLang="ja-JP" sz="2000" dirty="0">
                          <a:latin typeface="+mn-ea"/>
                          <a:ea typeface="+mn-ea"/>
                        </a:rPr>
                      </a:br>
                      <a:r>
                        <a:rPr kumimoji="1" lang="ja-JP" altLang="en-US" sz="2000" dirty="0">
                          <a:latin typeface="+mn-ea"/>
                          <a:ea typeface="+mn-ea"/>
                        </a:rPr>
                        <a:t>強いかゆみを伴うことが多い。</a:t>
                      </a:r>
                      <a:endParaRPr kumimoji="1" lang="ja-JP" altLang="en-US" sz="2000" b="1" dirty="0">
                        <a:latin typeface="+mn-ea"/>
                        <a:ea typeface="+mn-ea"/>
                      </a:endParaRPr>
                    </a:p>
                  </a:txBody>
                  <a:tcPr marL="91423" marR="91423" marT="45717" marB="45717"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9504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D123211-D438-49AA-B150-76793D5C7E68}"/>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486AAAAF-B49E-429E-B5EB-77B92AE4CE68}"/>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C47F943-306C-4C23-8254-F05DB93D8A08}"/>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38C5E50B-0CE3-4626-8145-69E9A718730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04D37DE-F2E0-44BC-B1DE-33FFFBD5D3A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C28E662A-0DBF-4596-ADA4-771E15F9D067}"/>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主な花粉症原因植物の開花期</a:t>
            </a:r>
          </a:p>
        </p:txBody>
      </p:sp>
      <p:sp>
        <p:nvSpPr>
          <p:cNvPr id="11" name="テキスト ボックス 10">
            <a:extLst>
              <a:ext uri="{FF2B5EF4-FFF2-40B4-BE49-F238E27FC236}">
                <a16:creationId xmlns:a16="http://schemas.microsoft.com/office/drawing/2014/main" id="{E381D4EF-2B9B-4B3D-8C71-93C468DC7AFE}"/>
              </a:ext>
            </a:extLst>
          </p:cNvPr>
          <p:cNvSpPr txBox="1"/>
          <p:nvPr/>
        </p:nvSpPr>
        <p:spPr>
          <a:xfrm>
            <a:off x="359999" y="7020000"/>
            <a:ext cx="3746487"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rPr>
              <a:t>大阪府医師会学校医部「アレルギー性鼻炎について」より</a:t>
            </a:r>
          </a:p>
        </p:txBody>
      </p:sp>
      <p:graphicFrame>
        <p:nvGraphicFramePr>
          <p:cNvPr id="12" name="表 11">
            <a:extLst>
              <a:ext uri="{FF2B5EF4-FFF2-40B4-BE49-F238E27FC236}">
                <a16:creationId xmlns:a16="http://schemas.microsoft.com/office/drawing/2014/main" id="{B22429E6-C233-43F7-8E4B-3039F572531C}"/>
              </a:ext>
            </a:extLst>
          </p:cNvPr>
          <p:cNvGraphicFramePr>
            <a:graphicFrameLocks noGrp="1"/>
          </p:cNvGraphicFramePr>
          <p:nvPr>
            <p:extLst>
              <p:ext uri="{D42A27DB-BD31-4B8C-83A1-F6EECF244321}">
                <p14:modId xmlns:p14="http://schemas.microsoft.com/office/powerpoint/2010/main" val="935666253"/>
              </p:ext>
            </p:extLst>
          </p:nvPr>
        </p:nvGraphicFramePr>
        <p:xfrm>
          <a:off x="444084" y="1259767"/>
          <a:ext cx="9851004" cy="5377129"/>
        </p:xfrm>
        <a:graphic>
          <a:graphicData uri="http://schemas.openxmlformats.org/drawingml/2006/table">
            <a:tbl>
              <a:tblPr firstRow="1" firstCol="1" bandRow="1">
                <a:tableStyleId>{7DF18680-E054-41AD-8BC1-D1AEF772440D}</a:tableStyleId>
              </a:tblPr>
              <a:tblGrid>
                <a:gridCol w="1225386">
                  <a:extLst>
                    <a:ext uri="{9D8B030D-6E8A-4147-A177-3AD203B41FA5}">
                      <a16:colId xmlns:a16="http://schemas.microsoft.com/office/drawing/2014/main" val="20000"/>
                    </a:ext>
                  </a:extLst>
                </a:gridCol>
                <a:gridCol w="705939">
                  <a:extLst>
                    <a:ext uri="{9D8B030D-6E8A-4147-A177-3AD203B41FA5}">
                      <a16:colId xmlns:a16="http://schemas.microsoft.com/office/drawing/2014/main" val="20001"/>
                    </a:ext>
                  </a:extLst>
                </a:gridCol>
                <a:gridCol w="705939">
                  <a:extLst>
                    <a:ext uri="{9D8B030D-6E8A-4147-A177-3AD203B41FA5}">
                      <a16:colId xmlns:a16="http://schemas.microsoft.com/office/drawing/2014/main" val="20002"/>
                    </a:ext>
                  </a:extLst>
                </a:gridCol>
                <a:gridCol w="243888">
                  <a:extLst>
                    <a:ext uri="{9D8B030D-6E8A-4147-A177-3AD203B41FA5}">
                      <a16:colId xmlns:a16="http://schemas.microsoft.com/office/drawing/2014/main" val="20003"/>
                    </a:ext>
                  </a:extLst>
                </a:gridCol>
                <a:gridCol w="487776">
                  <a:extLst>
                    <a:ext uri="{9D8B030D-6E8A-4147-A177-3AD203B41FA5}">
                      <a16:colId xmlns:a16="http://schemas.microsoft.com/office/drawing/2014/main" val="20004"/>
                    </a:ext>
                  </a:extLst>
                </a:gridCol>
                <a:gridCol w="705939">
                  <a:extLst>
                    <a:ext uri="{9D8B030D-6E8A-4147-A177-3AD203B41FA5}">
                      <a16:colId xmlns:a16="http://schemas.microsoft.com/office/drawing/2014/main" val="20005"/>
                    </a:ext>
                  </a:extLst>
                </a:gridCol>
                <a:gridCol w="487776">
                  <a:extLst>
                    <a:ext uri="{9D8B030D-6E8A-4147-A177-3AD203B41FA5}">
                      <a16:colId xmlns:a16="http://schemas.microsoft.com/office/drawing/2014/main" val="20006"/>
                    </a:ext>
                  </a:extLst>
                </a:gridCol>
                <a:gridCol w="243888">
                  <a:extLst>
                    <a:ext uri="{9D8B030D-6E8A-4147-A177-3AD203B41FA5}">
                      <a16:colId xmlns:a16="http://schemas.microsoft.com/office/drawing/2014/main" val="20007"/>
                    </a:ext>
                  </a:extLst>
                </a:gridCol>
                <a:gridCol w="705939">
                  <a:extLst>
                    <a:ext uri="{9D8B030D-6E8A-4147-A177-3AD203B41FA5}">
                      <a16:colId xmlns:a16="http://schemas.microsoft.com/office/drawing/2014/main" val="20008"/>
                    </a:ext>
                  </a:extLst>
                </a:gridCol>
                <a:gridCol w="705939">
                  <a:extLst>
                    <a:ext uri="{9D8B030D-6E8A-4147-A177-3AD203B41FA5}">
                      <a16:colId xmlns:a16="http://schemas.microsoft.com/office/drawing/2014/main" val="20009"/>
                    </a:ext>
                  </a:extLst>
                </a:gridCol>
                <a:gridCol w="243888">
                  <a:extLst>
                    <a:ext uri="{9D8B030D-6E8A-4147-A177-3AD203B41FA5}">
                      <a16:colId xmlns:a16="http://schemas.microsoft.com/office/drawing/2014/main" val="20010"/>
                    </a:ext>
                  </a:extLst>
                </a:gridCol>
                <a:gridCol w="243888">
                  <a:extLst>
                    <a:ext uri="{9D8B030D-6E8A-4147-A177-3AD203B41FA5}">
                      <a16:colId xmlns:a16="http://schemas.microsoft.com/office/drawing/2014/main" val="20011"/>
                    </a:ext>
                  </a:extLst>
                </a:gridCol>
                <a:gridCol w="243888">
                  <a:extLst>
                    <a:ext uri="{9D8B030D-6E8A-4147-A177-3AD203B41FA5}">
                      <a16:colId xmlns:a16="http://schemas.microsoft.com/office/drawing/2014/main" val="20012"/>
                    </a:ext>
                  </a:extLst>
                </a:gridCol>
                <a:gridCol w="243888">
                  <a:extLst>
                    <a:ext uri="{9D8B030D-6E8A-4147-A177-3AD203B41FA5}">
                      <a16:colId xmlns:a16="http://schemas.microsoft.com/office/drawing/2014/main" val="20013"/>
                    </a:ext>
                  </a:extLst>
                </a:gridCol>
                <a:gridCol w="487776">
                  <a:extLst>
                    <a:ext uri="{9D8B030D-6E8A-4147-A177-3AD203B41FA5}">
                      <a16:colId xmlns:a16="http://schemas.microsoft.com/office/drawing/2014/main" val="20014"/>
                    </a:ext>
                  </a:extLst>
                </a:gridCol>
                <a:gridCol w="243888">
                  <a:extLst>
                    <a:ext uri="{9D8B030D-6E8A-4147-A177-3AD203B41FA5}">
                      <a16:colId xmlns:a16="http://schemas.microsoft.com/office/drawing/2014/main" val="20015"/>
                    </a:ext>
                  </a:extLst>
                </a:gridCol>
                <a:gridCol w="243888">
                  <a:extLst>
                    <a:ext uri="{9D8B030D-6E8A-4147-A177-3AD203B41FA5}">
                      <a16:colId xmlns:a16="http://schemas.microsoft.com/office/drawing/2014/main" val="20016"/>
                    </a:ext>
                  </a:extLst>
                </a:gridCol>
                <a:gridCol w="243888">
                  <a:extLst>
                    <a:ext uri="{9D8B030D-6E8A-4147-A177-3AD203B41FA5}">
                      <a16:colId xmlns:a16="http://schemas.microsoft.com/office/drawing/2014/main" val="20017"/>
                    </a:ext>
                  </a:extLst>
                </a:gridCol>
                <a:gridCol w="243888">
                  <a:extLst>
                    <a:ext uri="{9D8B030D-6E8A-4147-A177-3AD203B41FA5}">
                      <a16:colId xmlns:a16="http://schemas.microsoft.com/office/drawing/2014/main" val="20018"/>
                    </a:ext>
                  </a:extLst>
                </a:gridCol>
                <a:gridCol w="487776">
                  <a:extLst>
                    <a:ext uri="{9D8B030D-6E8A-4147-A177-3AD203B41FA5}">
                      <a16:colId xmlns:a16="http://schemas.microsoft.com/office/drawing/2014/main" val="20019"/>
                    </a:ext>
                  </a:extLst>
                </a:gridCol>
                <a:gridCol w="705939">
                  <a:extLst>
                    <a:ext uri="{9D8B030D-6E8A-4147-A177-3AD203B41FA5}">
                      <a16:colId xmlns:a16="http://schemas.microsoft.com/office/drawing/2014/main" val="20020"/>
                    </a:ext>
                  </a:extLst>
                </a:gridCol>
              </a:tblGrid>
              <a:tr h="580891">
                <a:tc>
                  <a:txBody>
                    <a:bodyPr/>
                    <a:lstStyle/>
                    <a:p>
                      <a:pPr algn="ctr"/>
                      <a:endParaRPr kumimoji="1" lang="ja-JP" altLang="en-US" sz="1400" b="1" dirty="0">
                        <a:solidFill>
                          <a:schemeClr val="tx2"/>
                        </a:solidFill>
                        <a:latin typeface="ＭＳ Ｐゴシック" pitchFamily="50" charset="-128"/>
                        <a:ea typeface="ＭＳ Ｐゴシック" pitchFamily="50" charset="-128"/>
                      </a:endParaRPr>
                    </a:p>
                  </a:txBody>
                  <a:tcPr marL="91451" marR="91451" marT="45715" marB="45715" anchor="ctr">
                    <a:solidFill>
                      <a:schemeClr val="accent6">
                        <a:lumMod val="20000"/>
                        <a:lumOff val="80000"/>
                      </a:schemeClr>
                    </a:solidFill>
                  </a:tcPr>
                </a:tc>
                <a:tc>
                  <a:txBody>
                    <a:bodyPr/>
                    <a:lstStyle/>
                    <a:p>
                      <a:pPr algn="ctr"/>
                      <a:r>
                        <a:rPr kumimoji="1" lang="ja-JP" altLang="en-US" sz="1400" dirty="0"/>
                        <a:t>１月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a:txBody>
                    <a:bodyPr/>
                    <a:lstStyle/>
                    <a:p>
                      <a:pPr algn="ctr"/>
                      <a:r>
                        <a:rPr kumimoji="1" lang="ja-JP" altLang="en-US" sz="1400" dirty="0"/>
                        <a:t>２月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gridSpan="2">
                  <a:txBody>
                    <a:bodyPr/>
                    <a:lstStyle/>
                    <a:p>
                      <a:pPr algn="ctr"/>
                      <a:r>
                        <a:rPr kumimoji="1" lang="ja-JP" altLang="en-US" sz="1400" dirty="0"/>
                        <a:t>３月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hMerge="1">
                  <a:txBody>
                    <a:bodyPr/>
                    <a:lstStyle/>
                    <a:p>
                      <a:endParaRPr kumimoji="1" lang="ja-JP" altLang="en-US"/>
                    </a:p>
                  </a:txBody>
                  <a:tcPr/>
                </a:tc>
                <a:tc>
                  <a:txBody>
                    <a:bodyPr/>
                    <a:lstStyle/>
                    <a:p>
                      <a:pPr algn="ctr"/>
                      <a:r>
                        <a:rPr kumimoji="1" lang="ja-JP" altLang="en-US" sz="1400" dirty="0"/>
                        <a:t>４月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gridSpan="2">
                  <a:txBody>
                    <a:bodyPr/>
                    <a:lstStyle/>
                    <a:p>
                      <a:pPr algn="ctr"/>
                      <a:r>
                        <a:rPr kumimoji="1" lang="ja-JP" altLang="en-US" sz="1400" dirty="0"/>
                        <a:t>５月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hMerge="1">
                  <a:txBody>
                    <a:bodyPr/>
                    <a:lstStyle/>
                    <a:p>
                      <a:endParaRPr kumimoji="1" lang="ja-JP" altLang="en-US"/>
                    </a:p>
                  </a:txBody>
                  <a:tcPr/>
                </a:tc>
                <a:tc>
                  <a:txBody>
                    <a:bodyPr/>
                    <a:lstStyle/>
                    <a:p>
                      <a:pPr algn="ctr"/>
                      <a:r>
                        <a:rPr kumimoji="1" lang="ja-JP" altLang="en-US" sz="1400" dirty="0"/>
                        <a:t>６月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a:txBody>
                    <a:bodyPr/>
                    <a:lstStyle/>
                    <a:p>
                      <a:pPr algn="ctr"/>
                      <a:r>
                        <a:rPr kumimoji="1" lang="ja-JP" altLang="en-US" sz="1400" dirty="0"/>
                        <a:t>７月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gridSpan="3">
                  <a:txBody>
                    <a:bodyPr/>
                    <a:lstStyle/>
                    <a:p>
                      <a:pPr algn="ctr"/>
                      <a:r>
                        <a:rPr kumimoji="1" lang="ja-JP" altLang="en-US" sz="1400" dirty="0"/>
                        <a:t>８月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r>
                        <a:rPr kumimoji="1" lang="ja-JP" altLang="en-US" sz="1400" dirty="0"/>
                        <a:t>９月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hMerge="1">
                  <a:txBody>
                    <a:bodyPr/>
                    <a:lstStyle/>
                    <a:p>
                      <a:endParaRPr kumimoji="1" lang="ja-JP" altLang="en-US"/>
                    </a:p>
                  </a:txBody>
                  <a:tcPr/>
                </a:tc>
                <a:tc gridSpan="3">
                  <a:txBody>
                    <a:bodyPr/>
                    <a:lstStyle/>
                    <a:p>
                      <a:pPr algn="ctr"/>
                      <a:r>
                        <a:rPr kumimoji="1" lang="en-US" altLang="ja-JP" sz="1400" dirty="0"/>
                        <a:t>10</a:t>
                      </a:r>
                      <a:r>
                        <a:rPr kumimoji="1" lang="ja-JP" altLang="en-US" sz="1400" dirty="0"/>
                        <a:t>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r>
                        <a:rPr kumimoji="1" lang="en-US" altLang="ja-JP" sz="1400" dirty="0"/>
                        <a:t>11</a:t>
                      </a:r>
                      <a:r>
                        <a:rPr kumimoji="1" lang="ja-JP" altLang="en-US" sz="1400" dirty="0"/>
                        <a:t>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tc hMerge="1">
                  <a:txBody>
                    <a:bodyPr/>
                    <a:lstStyle/>
                    <a:p>
                      <a:endParaRPr kumimoji="1" lang="ja-JP" altLang="en-US"/>
                    </a:p>
                  </a:txBody>
                  <a:tcPr/>
                </a:tc>
                <a:tc>
                  <a:txBody>
                    <a:bodyPr/>
                    <a:lstStyle/>
                    <a:p>
                      <a:pPr algn="ctr"/>
                      <a:r>
                        <a:rPr kumimoji="1" lang="en-US" altLang="ja-JP" sz="1400" dirty="0"/>
                        <a:t>12</a:t>
                      </a:r>
                      <a:r>
                        <a:rPr kumimoji="1" lang="ja-JP" altLang="en-US" sz="1400" dirty="0"/>
                        <a:t>月</a:t>
                      </a:r>
                      <a:endParaRPr kumimoji="1" lang="ja-JP" altLang="en-US" sz="1400" b="1" dirty="0">
                        <a:solidFill>
                          <a:sysClr val="windowText" lastClr="000000"/>
                        </a:solidFill>
                        <a:latin typeface="ＭＳ Ｐゴシック" pitchFamily="50" charset="-128"/>
                        <a:ea typeface="ＭＳ Ｐゴシック" pitchFamily="50" charset="-128"/>
                      </a:endParaRPr>
                    </a:p>
                  </a:txBody>
                  <a:tcPr marL="91451" marR="91451" marT="45715" marB="45715" anchor="ctr">
                    <a:solidFill>
                      <a:schemeClr val="accent6">
                        <a:lumMod val="75000"/>
                      </a:schemeClr>
                    </a:solidFill>
                  </a:tcPr>
                </a:tc>
                <a:extLst>
                  <a:ext uri="{0D108BD9-81ED-4DB2-BD59-A6C34878D82A}">
                    <a16:rowId xmlns:a16="http://schemas.microsoft.com/office/drawing/2014/main" val="10000"/>
                  </a:ext>
                </a:extLst>
              </a:tr>
              <a:tr h="797194">
                <a:tc>
                  <a:txBody>
                    <a:bodyPr/>
                    <a:lstStyle/>
                    <a:p>
                      <a:pPr algn="ctr"/>
                      <a:endParaRPr kumimoji="1" lang="en-US" altLang="ja-JP" sz="1500" dirty="0"/>
                    </a:p>
                    <a:p>
                      <a:pPr algn="ctr"/>
                      <a:r>
                        <a:rPr kumimoji="1" lang="ja-JP" altLang="en-US" sz="1500" dirty="0"/>
                        <a:t>スギ</a:t>
                      </a:r>
                      <a:endParaRPr kumimoji="1" lang="en-US" altLang="ja-JP" sz="1500" b="1" dirty="0">
                        <a:solidFill>
                          <a:schemeClr val="tx2"/>
                        </a:solidFill>
                        <a:latin typeface="ＭＳ Ｐゴシック" pitchFamily="50" charset="-128"/>
                        <a:ea typeface="ＭＳ Ｐゴシック" pitchFamily="50" charset="-128"/>
                      </a:endParaRPr>
                    </a:p>
                  </a:txBody>
                  <a:tcPr marL="91451" marR="91451" marT="45715" marB="45715">
                    <a:solidFill>
                      <a:srgbClr val="70AD4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gridSpan="3">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hMerge="1">
                  <a:txBody>
                    <a:bodyPr/>
                    <a:lstStyle/>
                    <a:p>
                      <a:endParaRPr kumimoji="1" lang="ja-JP" altLang="en-US"/>
                    </a:p>
                  </a:txBody>
                  <a:tcPr/>
                </a:tc>
                <a:tc gridSpan="3">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extLst>
                  <a:ext uri="{0D108BD9-81ED-4DB2-BD59-A6C34878D82A}">
                    <a16:rowId xmlns:a16="http://schemas.microsoft.com/office/drawing/2014/main" val="10001"/>
                  </a:ext>
                </a:extLst>
              </a:tr>
              <a:tr h="797194">
                <a:tc>
                  <a:txBody>
                    <a:bodyPr/>
                    <a:lstStyle/>
                    <a:p>
                      <a:pPr algn="ctr"/>
                      <a:endParaRPr kumimoji="1" lang="en-US" altLang="ja-JP" sz="1500" dirty="0"/>
                    </a:p>
                    <a:p>
                      <a:pPr algn="ctr"/>
                      <a:r>
                        <a:rPr kumimoji="1" lang="ja-JP" altLang="en-US" sz="1500" dirty="0"/>
                        <a:t>ヒノキ科</a:t>
                      </a:r>
                      <a:endParaRPr kumimoji="1" lang="ja-JP" altLang="en-US" sz="1500" b="1" dirty="0">
                        <a:solidFill>
                          <a:schemeClr val="tx2"/>
                        </a:solidFill>
                        <a:latin typeface="ＭＳ Ｐゴシック" pitchFamily="50" charset="-128"/>
                        <a:ea typeface="ＭＳ Ｐゴシック" pitchFamily="50" charset="-128"/>
                      </a:endParaRPr>
                    </a:p>
                  </a:txBody>
                  <a:tcPr marL="91451" marR="91451" marT="45715" marB="45715">
                    <a:solidFill>
                      <a:srgbClr val="70AD4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3">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gridSpan="3">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extLst>
                  <a:ext uri="{0D108BD9-81ED-4DB2-BD59-A6C34878D82A}">
                    <a16:rowId xmlns:a16="http://schemas.microsoft.com/office/drawing/2014/main" val="10002"/>
                  </a:ext>
                </a:extLst>
              </a:tr>
              <a:tr h="797194">
                <a:tc>
                  <a:txBody>
                    <a:bodyPr/>
                    <a:lstStyle/>
                    <a:p>
                      <a:pPr algn="ctr"/>
                      <a:endParaRPr kumimoji="1" lang="en-US" altLang="ja-JP" sz="1500" dirty="0"/>
                    </a:p>
                    <a:p>
                      <a:pPr algn="ctr"/>
                      <a:r>
                        <a:rPr kumimoji="1" lang="ja-JP" altLang="en-US" sz="1500" dirty="0"/>
                        <a:t>イネ科</a:t>
                      </a:r>
                      <a:endParaRPr kumimoji="1" lang="ja-JP" altLang="en-US" sz="1500" b="1" dirty="0">
                        <a:solidFill>
                          <a:schemeClr val="tx2"/>
                        </a:solidFill>
                        <a:latin typeface="ＭＳ Ｐゴシック" pitchFamily="50" charset="-128"/>
                        <a:ea typeface="ＭＳ Ｐゴシック" pitchFamily="50" charset="-128"/>
                      </a:endParaRPr>
                    </a:p>
                  </a:txBody>
                  <a:tcPr marL="91451" marR="91451" marT="45715" marB="45715">
                    <a:solidFill>
                      <a:srgbClr val="70AD4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gridSpan="3">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gridSpan="3">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extLst>
                  <a:ext uri="{0D108BD9-81ED-4DB2-BD59-A6C34878D82A}">
                    <a16:rowId xmlns:a16="http://schemas.microsoft.com/office/drawing/2014/main" val="10003"/>
                  </a:ext>
                </a:extLst>
              </a:tr>
              <a:tr h="810268">
                <a:tc>
                  <a:txBody>
                    <a:bodyPr/>
                    <a:lstStyle/>
                    <a:p>
                      <a:pPr algn="ctr"/>
                      <a:endParaRPr kumimoji="1" lang="en-US" altLang="ja-JP" sz="1500" dirty="0"/>
                    </a:p>
                    <a:p>
                      <a:pPr algn="ctr"/>
                      <a:r>
                        <a:rPr kumimoji="1" lang="ja-JP" altLang="en-US" sz="1500" dirty="0"/>
                        <a:t>ブタクサ属</a:t>
                      </a:r>
                      <a:endParaRPr kumimoji="1" lang="ja-JP" altLang="en-US" sz="1500" b="1" dirty="0">
                        <a:solidFill>
                          <a:schemeClr val="tx2"/>
                        </a:solidFill>
                        <a:latin typeface="ＭＳ Ｐゴシック" pitchFamily="50" charset="-128"/>
                        <a:ea typeface="ＭＳ Ｐゴシック" pitchFamily="50" charset="-128"/>
                      </a:endParaRPr>
                    </a:p>
                  </a:txBody>
                  <a:tcPr marL="91451" marR="91451" marT="45715" marB="45715">
                    <a:solidFill>
                      <a:srgbClr val="70AD4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extLst>
                  <a:ext uri="{0D108BD9-81ED-4DB2-BD59-A6C34878D82A}">
                    <a16:rowId xmlns:a16="http://schemas.microsoft.com/office/drawing/2014/main" val="10004"/>
                  </a:ext>
                </a:extLst>
              </a:tr>
              <a:tr h="797194">
                <a:tc>
                  <a:txBody>
                    <a:bodyPr/>
                    <a:lstStyle/>
                    <a:p>
                      <a:pPr algn="ctr"/>
                      <a:endParaRPr kumimoji="1" lang="en-US" altLang="ja-JP" sz="1500" dirty="0"/>
                    </a:p>
                    <a:p>
                      <a:pPr algn="ctr"/>
                      <a:r>
                        <a:rPr kumimoji="1" lang="ja-JP" altLang="en-US" sz="1500" dirty="0"/>
                        <a:t>ヨモギ属</a:t>
                      </a:r>
                      <a:endParaRPr kumimoji="1" lang="ja-JP" altLang="en-US" sz="1500" b="1" dirty="0">
                        <a:solidFill>
                          <a:schemeClr val="tx2"/>
                        </a:solidFill>
                        <a:latin typeface="ＭＳ Ｐゴシック" pitchFamily="50" charset="-128"/>
                        <a:ea typeface="ＭＳ Ｐゴシック" pitchFamily="50" charset="-128"/>
                      </a:endParaRPr>
                    </a:p>
                  </a:txBody>
                  <a:tcPr marL="91451" marR="91451" marT="45715" marB="45715">
                    <a:solidFill>
                      <a:srgbClr val="70AD4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sz="1200" b="1" dirty="0">
                        <a:latin typeface="ＭＳ Ｐゴシック" pitchFamily="50" charset="-128"/>
                        <a:ea typeface="ＭＳ Ｐゴシック" pitchFamily="50" charset="-128"/>
                      </a:endParaRPr>
                    </a:p>
                  </a:txBody>
                  <a:tcPr>
                    <a:solidFill>
                      <a:schemeClr val="accent5">
                        <a:lumMod val="40000"/>
                        <a:lumOff val="60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a:p>
                  </a:txBody>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sz="1200" b="1" dirty="0">
                        <a:latin typeface="ＭＳ Ｐゴシック" pitchFamily="50" charset="-128"/>
                        <a:ea typeface="ＭＳ Ｐゴシック" pitchFamily="50" charset="-128"/>
                      </a:endParaRPr>
                    </a:p>
                  </a:txBody>
                  <a:tcPr>
                    <a:solidFill>
                      <a:schemeClr val="tx2">
                        <a:lumMod val="75000"/>
                        <a:lumOff val="25000"/>
                      </a:schemeClr>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rgbClr val="EAEFF7"/>
                    </a:solidFill>
                  </a:tcPr>
                </a:tc>
                <a:extLst>
                  <a:ext uri="{0D108BD9-81ED-4DB2-BD59-A6C34878D82A}">
                    <a16:rowId xmlns:a16="http://schemas.microsoft.com/office/drawing/2014/main" val="10005"/>
                  </a:ext>
                </a:extLst>
              </a:tr>
              <a:tr h="797194">
                <a:tc>
                  <a:txBody>
                    <a:bodyPr/>
                    <a:lstStyle/>
                    <a:p>
                      <a:pPr algn="ctr"/>
                      <a:endParaRPr kumimoji="1" lang="en-US" altLang="ja-JP" sz="1500" dirty="0"/>
                    </a:p>
                    <a:p>
                      <a:pPr algn="ctr"/>
                      <a:r>
                        <a:rPr kumimoji="1" lang="ja-JP" altLang="en-US" sz="1500" dirty="0"/>
                        <a:t>カナムグラ</a:t>
                      </a:r>
                      <a:endParaRPr kumimoji="1" lang="ja-JP" altLang="en-US" sz="1500" b="1" dirty="0">
                        <a:solidFill>
                          <a:schemeClr val="tx2"/>
                        </a:solidFill>
                        <a:latin typeface="ＭＳ Ｐゴシック" pitchFamily="50" charset="-128"/>
                        <a:ea typeface="ＭＳ Ｐゴシック" pitchFamily="50" charset="-128"/>
                      </a:endParaRPr>
                    </a:p>
                  </a:txBody>
                  <a:tcPr marL="91451" marR="91451" marT="45715" marB="45715">
                    <a:solidFill>
                      <a:srgbClr val="70AD47"/>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3">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solidFill>
                      <a:schemeClr val="accent1">
                        <a:lumMod val="60000"/>
                        <a:lumOff val="40000"/>
                      </a:schemeClr>
                    </a:solidFill>
                  </a:tcPr>
                </a:tc>
                <a:tc hMerge="1">
                  <a:txBody>
                    <a:bodyPr/>
                    <a:lstStyle/>
                    <a:p>
                      <a:endParaRPr kumimoji="1" lang="ja-JP" altLang="en-US" sz="1200" b="1" dirty="0">
                        <a:latin typeface="ＭＳ Ｐゴシック" pitchFamily="50" charset="-128"/>
                        <a:ea typeface="ＭＳ Ｐゴシック" pitchFamily="50" charset="-128"/>
                      </a:endParaRPr>
                    </a:p>
                  </a:txBody>
                  <a:tcPr>
                    <a:solidFill>
                      <a:schemeClr val="accent1"/>
                    </a:solidFill>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gridSpan="2">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tc hMerge="1">
                  <a:txBody>
                    <a:bodyPr/>
                    <a:lstStyle/>
                    <a:p>
                      <a:endParaRPr kumimoji="1" lang="ja-JP" altLang="en-US"/>
                    </a:p>
                  </a:txBody>
                  <a:tcPr/>
                </a:tc>
                <a:tc>
                  <a:txBody>
                    <a:bodyPr/>
                    <a:lstStyle/>
                    <a:p>
                      <a:endParaRPr kumimoji="1" lang="ja-JP" altLang="en-US" sz="1400" b="1" dirty="0">
                        <a:latin typeface="ＭＳ Ｐゴシック" pitchFamily="50" charset="-128"/>
                        <a:ea typeface="ＭＳ Ｐゴシック" pitchFamily="50" charset="-128"/>
                      </a:endParaRPr>
                    </a:p>
                  </a:txBody>
                  <a:tcPr marL="91451" marR="91451" marT="45715" marB="45715"/>
                </a:tc>
                <a:extLst>
                  <a:ext uri="{0D108BD9-81ED-4DB2-BD59-A6C34878D82A}">
                    <a16:rowId xmlns:a16="http://schemas.microsoft.com/office/drawing/2014/main" val="10006"/>
                  </a:ext>
                </a:extLst>
              </a:tr>
            </a:tbl>
          </a:graphicData>
        </a:graphic>
      </p:graphicFrame>
      <p:pic>
        <p:nvPicPr>
          <p:cNvPr id="13" name="Picture 11">
            <a:extLst>
              <a:ext uri="{FF2B5EF4-FFF2-40B4-BE49-F238E27FC236}">
                <a16:creationId xmlns:a16="http://schemas.microsoft.com/office/drawing/2014/main" id="{0BF93591-4610-4CF2-A02B-8B61B9CBA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5096506"/>
            <a:ext cx="609600" cy="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65D80DAD-7E19-4EF9-84C6-18309FE6E7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005" y="5957380"/>
            <a:ext cx="653166" cy="61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70892EFF-967C-41C8-BD0D-37FD60F223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702" y="4271276"/>
            <a:ext cx="939310" cy="72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C935D26C-E06E-446A-85BD-B9A7F2C89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3904" y="2700655"/>
            <a:ext cx="898304" cy="67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D11AC77B-3C83-4696-B5C9-EA93E76284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4110" y="3540526"/>
            <a:ext cx="1399287" cy="61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59872495-4471-492F-A8BD-E03D8C9441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8389" y="3520014"/>
            <a:ext cx="1245056" cy="61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25A04D74-7F5A-48BE-9202-F31F520FE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2308" y="1886069"/>
            <a:ext cx="1174178" cy="7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88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5">
            <a:extLst>
              <a:ext uri="{FF2B5EF4-FFF2-40B4-BE49-F238E27FC236}">
                <a16:creationId xmlns:a16="http://schemas.microsoft.com/office/drawing/2014/main" id="{865968D0-87E0-4025-A6BA-FF77D8C1FDE0}"/>
              </a:ext>
            </a:extLst>
          </p:cNvPr>
          <p:cNvSpPr txBox="1">
            <a:spLocks/>
          </p:cNvSpPr>
          <p:nvPr/>
        </p:nvSpPr>
        <p:spPr>
          <a:xfrm>
            <a:off x="309895" y="1013670"/>
            <a:ext cx="9848713" cy="6012973"/>
          </a:xfrm>
          <a:prstGeom prst="rect">
            <a:avLst/>
          </a:prstGeom>
          <a:noFill/>
          <a:ln>
            <a:noFill/>
          </a:ln>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360000" indent="-360000">
              <a:lnSpc>
                <a:spcPct val="100000"/>
              </a:lnSpc>
              <a:spcBef>
                <a:spcPts val="0"/>
              </a:spcBef>
              <a:spcAft>
                <a:spcPts val="1400"/>
              </a:spcAft>
              <a:buClr>
                <a:srgbClr val="FFC000"/>
              </a:buClr>
              <a:buSzPct val="80000"/>
              <a:buFont typeface="Wingdings" panose="05000000000000000000" pitchFamily="2" charset="2"/>
              <a:buChar char="l"/>
              <a:defRPr/>
            </a:pPr>
            <a:r>
              <a:rPr lang="ja-JP" altLang="en-US" sz="2800" dirty="0"/>
              <a:t>まずは寝具（布団類）から</a:t>
            </a:r>
            <a:endParaRPr lang="en-US" altLang="ja-JP" sz="2800" dirty="0"/>
          </a:p>
          <a:p>
            <a:pPr marL="360000" indent="-360000">
              <a:lnSpc>
                <a:spcPct val="100000"/>
              </a:lnSpc>
              <a:spcBef>
                <a:spcPts val="0"/>
              </a:spcBef>
              <a:spcAft>
                <a:spcPts val="1400"/>
              </a:spcAft>
              <a:buClr>
                <a:srgbClr val="FFC000"/>
              </a:buClr>
              <a:buSzPct val="80000"/>
              <a:buFont typeface="Wingdings" panose="05000000000000000000" pitchFamily="2" charset="2"/>
              <a:buChar char="l"/>
              <a:defRPr/>
            </a:pPr>
            <a:r>
              <a:rPr lang="ja-JP" altLang="en-US" sz="2800" dirty="0"/>
              <a:t>布団カバー：週</a:t>
            </a:r>
            <a:r>
              <a:rPr lang="en-US" altLang="ja-JP" sz="2800" dirty="0"/>
              <a:t>1</a:t>
            </a:r>
            <a:r>
              <a:rPr lang="ja-JP" altLang="en-US" sz="2800" dirty="0"/>
              <a:t>回以上丸洗い（アレルゲンは水溶性）。</a:t>
            </a:r>
            <a:endParaRPr lang="en-US" altLang="ja-JP" sz="2800" dirty="0"/>
          </a:p>
          <a:p>
            <a:pPr marL="360000" indent="-360000">
              <a:lnSpc>
                <a:spcPct val="100000"/>
              </a:lnSpc>
              <a:spcBef>
                <a:spcPts val="0"/>
              </a:spcBef>
              <a:spcAft>
                <a:spcPts val="1400"/>
              </a:spcAft>
              <a:buClr>
                <a:srgbClr val="FFC000"/>
              </a:buClr>
              <a:buSzPct val="80000"/>
              <a:buFont typeface="Wingdings" panose="05000000000000000000" pitchFamily="2" charset="2"/>
              <a:buChar char="l"/>
              <a:defRPr/>
            </a:pPr>
            <a:r>
              <a:rPr lang="ja-JP" altLang="en-US" sz="2800" dirty="0"/>
              <a:t>布団：週</a:t>
            </a:r>
            <a:r>
              <a:rPr lang="en-US" altLang="ja-JP" sz="2800" dirty="0"/>
              <a:t>1</a:t>
            </a:r>
            <a:r>
              <a:rPr lang="ja-JP" altLang="en-US" sz="2800" dirty="0"/>
              <a:t>回以上天日干し（湿度の管理）</a:t>
            </a:r>
            <a:r>
              <a:rPr lang="ja-JP" altLang="en-US" sz="2800" b="1" dirty="0"/>
              <a:t>＋</a:t>
            </a:r>
            <a:r>
              <a:rPr lang="ja-JP" altLang="en-US" sz="2800" dirty="0"/>
              <a:t> </a:t>
            </a:r>
            <a:br>
              <a:rPr lang="en-US" altLang="ja-JP" sz="2800" dirty="0"/>
            </a:br>
            <a:r>
              <a:rPr lang="ja-JP" altLang="en-US" sz="2800" dirty="0"/>
              <a:t>　　　表面に週</a:t>
            </a:r>
            <a:r>
              <a:rPr lang="en-US" altLang="ja-JP" sz="2800" dirty="0"/>
              <a:t>2</a:t>
            </a:r>
            <a:r>
              <a:rPr lang="ja-JP" altLang="en-US" sz="2800" dirty="0"/>
              <a:t>回以上家庭用掃除機をかける（</a:t>
            </a:r>
            <a:r>
              <a:rPr lang="en-US" altLang="ja-JP" sz="2800" dirty="0"/>
              <a:t>20</a:t>
            </a:r>
            <a:r>
              <a:rPr lang="ja-JP" altLang="en-US" sz="2800" dirty="0"/>
              <a:t>秒</a:t>
            </a:r>
            <a:r>
              <a:rPr lang="en-US" altLang="ja-JP" sz="2800" dirty="0"/>
              <a:t>/</a:t>
            </a:r>
            <a:r>
              <a:rPr lang="ja-JP" altLang="en-US" sz="2800" dirty="0"/>
              <a:t>㎡）。</a:t>
            </a:r>
            <a:endParaRPr lang="en-US" altLang="ja-JP" sz="2800" dirty="0"/>
          </a:p>
          <a:p>
            <a:pPr marL="360000" indent="-360000">
              <a:lnSpc>
                <a:spcPct val="100000"/>
              </a:lnSpc>
              <a:spcBef>
                <a:spcPts val="0"/>
              </a:spcBef>
              <a:spcAft>
                <a:spcPts val="1400"/>
              </a:spcAft>
              <a:buClr>
                <a:srgbClr val="FFC000"/>
              </a:buClr>
              <a:buSzPct val="80000"/>
              <a:buFont typeface="Wingdings" panose="05000000000000000000" pitchFamily="2" charset="2"/>
              <a:buChar char="l"/>
              <a:defRPr/>
            </a:pPr>
            <a:r>
              <a:rPr lang="ja-JP" altLang="en-US" sz="2800" dirty="0"/>
              <a:t>布団の丸洗いも効果的！（水洗い）</a:t>
            </a:r>
            <a:endParaRPr lang="en-US" altLang="ja-JP" sz="2800" dirty="0"/>
          </a:p>
          <a:p>
            <a:pPr marL="360000" indent="-360000">
              <a:lnSpc>
                <a:spcPct val="100000"/>
              </a:lnSpc>
              <a:spcBef>
                <a:spcPts val="0"/>
              </a:spcBef>
              <a:spcAft>
                <a:spcPts val="1400"/>
              </a:spcAft>
              <a:buClr>
                <a:srgbClr val="FFC000"/>
              </a:buClr>
              <a:buSzPct val="80000"/>
              <a:buFont typeface="Wingdings" panose="05000000000000000000" pitchFamily="2" charset="2"/>
              <a:buChar char="l"/>
              <a:defRPr/>
            </a:pPr>
            <a:r>
              <a:rPr lang="ja-JP" altLang="en-US" sz="2800" dirty="0"/>
              <a:t>室内の布製のソファ、カーペット、</a:t>
            </a:r>
            <a:br>
              <a:rPr lang="en-US" altLang="ja-JP" sz="2800" dirty="0"/>
            </a:br>
            <a:r>
              <a:rPr lang="ja-JP" altLang="en-US" sz="2800" dirty="0"/>
              <a:t>畳はできるだけやめる。</a:t>
            </a:r>
            <a:endParaRPr lang="en-US" altLang="ja-JP" sz="2800" dirty="0"/>
          </a:p>
          <a:p>
            <a:pPr marL="360000" indent="-360000">
              <a:lnSpc>
                <a:spcPct val="100000"/>
              </a:lnSpc>
              <a:spcBef>
                <a:spcPts val="0"/>
              </a:spcBef>
              <a:spcAft>
                <a:spcPts val="1400"/>
              </a:spcAft>
              <a:buClr>
                <a:srgbClr val="FFC000"/>
              </a:buClr>
              <a:buSzPct val="80000"/>
              <a:buFont typeface="Wingdings" panose="05000000000000000000" pitchFamily="2" charset="2"/>
              <a:buChar char="l"/>
              <a:defRPr/>
            </a:pPr>
            <a:r>
              <a:rPr lang="ja-JP" altLang="en-US" sz="2800" dirty="0"/>
              <a:t>部屋の湿度を</a:t>
            </a:r>
            <a:r>
              <a:rPr lang="en-US" altLang="ja-JP" sz="2800" dirty="0"/>
              <a:t>50</a:t>
            </a:r>
            <a:r>
              <a:rPr lang="ja-JP" altLang="en-US" sz="2800" dirty="0"/>
              <a:t>％、</a:t>
            </a:r>
            <a:br>
              <a:rPr lang="en-US" altLang="ja-JP" sz="2800" dirty="0"/>
            </a:br>
            <a:r>
              <a:rPr lang="ja-JP" altLang="en-US" sz="2800" dirty="0"/>
              <a:t>室温を</a:t>
            </a:r>
            <a:r>
              <a:rPr lang="en-US" altLang="ja-JP" sz="2800" dirty="0"/>
              <a:t>20</a:t>
            </a:r>
            <a:r>
              <a:rPr lang="ja-JP" altLang="en-US" sz="2800" dirty="0"/>
              <a:t>～</a:t>
            </a:r>
            <a:r>
              <a:rPr lang="en-US" altLang="ja-JP" sz="2800" dirty="0"/>
              <a:t>25</a:t>
            </a:r>
            <a:r>
              <a:rPr lang="ja-JP" altLang="en-US" sz="2800" dirty="0"/>
              <a:t>℃に保つようにする</a:t>
            </a:r>
            <a:br>
              <a:rPr lang="en-US" altLang="ja-JP" sz="2800" dirty="0"/>
            </a:br>
            <a:r>
              <a:rPr lang="ja-JP" altLang="en-US" sz="2800" dirty="0"/>
              <a:t>（ダニは高温多湿を好む）。</a:t>
            </a:r>
            <a:endParaRPr lang="en-US" altLang="ja-JP" sz="2800" dirty="0"/>
          </a:p>
          <a:p>
            <a:pPr>
              <a:buFont typeface="Wingdings" panose="05000000000000000000" pitchFamily="2" charset="2"/>
              <a:buChar char="l"/>
              <a:defRPr/>
            </a:pPr>
            <a:endParaRPr lang="en-US" altLang="ja-JP" dirty="0"/>
          </a:p>
          <a:p>
            <a:pPr>
              <a:buFont typeface="Wingdings" panose="05000000000000000000" pitchFamily="2" charset="2"/>
              <a:buChar char="l"/>
              <a:defRPr/>
            </a:pPr>
            <a:endParaRPr lang="ja-JP" altLang="en-US" dirty="0"/>
          </a:p>
        </p:txBody>
      </p:sp>
      <p:grpSp>
        <p:nvGrpSpPr>
          <p:cNvPr id="4" name="グループ化 3">
            <a:extLst>
              <a:ext uri="{FF2B5EF4-FFF2-40B4-BE49-F238E27FC236}">
                <a16:creationId xmlns:a16="http://schemas.microsoft.com/office/drawing/2014/main" id="{1D06FB99-7148-4E53-9CFD-E275BE0701F1}"/>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F127AA72-AE76-444A-B1A0-D734E068114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A1151CF5-6E3B-4A1F-AB00-7EF41647B7B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EF10041-18B9-4170-8976-2F4E0E35DCC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D561F03-6816-4A2C-AB4A-70696B614F1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C1DCC434-A23A-4255-8056-7B58B53D85E8}"/>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室内ダニの除去</a:t>
            </a:r>
          </a:p>
        </p:txBody>
      </p:sp>
      <p:sp>
        <p:nvSpPr>
          <p:cNvPr id="10" name="テキスト ボックス 9">
            <a:extLst>
              <a:ext uri="{FF2B5EF4-FFF2-40B4-BE49-F238E27FC236}">
                <a16:creationId xmlns:a16="http://schemas.microsoft.com/office/drawing/2014/main" id="{E7DE4B82-26C0-4A6E-9A91-DBCC8DA134D9}"/>
              </a:ext>
            </a:extLst>
          </p:cNvPr>
          <p:cNvSpPr txBox="1"/>
          <p:nvPr/>
        </p:nvSpPr>
        <p:spPr>
          <a:xfrm>
            <a:off x="360000" y="7020000"/>
            <a:ext cx="2762295"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大阪府医師会学校医部「アレルギー性鼻炎について」より</a:t>
            </a:r>
          </a:p>
        </p:txBody>
      </p:sp>
      <p:sp>
        <p:nvSpPr>
          <p:cNvPr id="11" name="テキスト プレースホルダー 2">
            <a:extLst>
              <a:ext uri="{FF2B5EF4-FFF2-40B4-BE49-F238E27FC236}">
                <a16:creationId xmlns:a16="http://schemas.microsoft.com/office/drawing/2014/main" id="{EE661A0E-35F0-42AA-A9C8-D58996102D77}"/>
              </a:ext>
            </a:extLst>
          </p:cNvPr>
          <p:cNvSpPr txBox="1">
            <a:spLocks/>
          </p:cNvSpPr>
          <p:nvPr/>
        </p:nvSpPr>
        <p:spPr>
          <a:xfrm>
            <a:off x="7569519" y="6842116"/>
            <a:ext cx="3024187" cy="473075"/>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800" b="1" dirty="0">
                <a:solidFill>
                  <a:srgbClr val="C00000"/>
                </a:solidFill>
              </a:rPr>
              <a:t>布団は一番のダニの棲家</a:t>
            </a:r>
          </a:p>
        </p:txBody>
      </p:sp>
      <p:pic>
        <p:nvPicPr>
          <p:cNvPr id="12" name="コンテンツ プレースホルダー 7">
            <a:extLst>
              <a:ext uri="{FF2B5EF4-FFF2-40B4-BE49-F238E27FC236}">
                <a16:creationId xmlns:a16="http://schemas.microsoft.com/office/drawing/2014/main" id="{B2919493-F0F7-4D7D-9E00-3FC2378158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794625" y="4319051"/>
            <a:ext cx="2389277" cy="2386893"/>
          </a:xfrm>
          <a:prstGeom prst="rect">
            <a:avLst/>
          </a:prstGeom>
        </p:spPr>
      </p:pic>
    </p:spTree>
    <p:extLst>
      <p:ext uri="{BB962C8B-B14F-4D97-AF65-F5344CB8AC3E}">
        <p14:creationId xmlns:p14="http://schemas.microsoft.com/office/powerpoint/2010/main" val="7554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3">
            <a:extLst>
              <a:ext uri="{FF2B5EF4-FFF2-40B4-BE49-F238E27FC236}">
                <a16:creationId xmlns:a16="http://schemas.microsoft.com/office/drawing/2014/main" id="{756EA7F3-6BD9-4A97-8024-9AB00FD201C9}"/>
              </a:ext>
            </a:extLst>
          </p:cNvPr>
          <p:cNvSpPr txBox="1">
            <a:spLocks/>
          </p:cNvSpPr>
          <p:nvPr/>
        </p:nvSpPr>
        <p:spPr>
          <a:xfrm>
            <a:off x="359999" y="1052381"/>
            <a:ext cx="10331813" cy="5827869"/>
          </a:xfrm>
          <a:prstGeom prst="rect">
            <a:avLst/>
          </a:prstGeom>
          <a:noFill/>
          <a:ln>
            <a:noFill/>
          </a:ln>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360000" indent="-360000">
              <a:buClr>
                <a:srgbClr val="FFC000"/>
              </a:buClr>
              <a:buSzPct val="80000"/>
              <a:buFont typeface="Wingdings" panose="05000000000000000000" pitchFamily="2" charset="2"/>
              <a:buChar char="l"/>
              <a:defRPr/>
            </a:pPr>
            <a:r>
              <a:rPr lang="ja-JP" altLang="en-US" sz="2800" dirty="0"/>
              <a:t>花粉情報に注意する。</a:t>
            </a:r>
            <a:endParaRPr lang="en-US" altLang="ja-JP" sz="2800" dirty="0"/>
          </a:p>
          <a:p>
            <a:pPr marL="360000" indent="-360000">
              <a:buClr>
                <a:srgbClr val="FFC000"/>
              </a:buClr>
              <a:buSzPct val="80000"/>
              <a:buFont typeface="Wingdings" panose="05000000000000000000" pitchFamily="2" charset="2"/>
              <a:buChar char="l"/>
              <a:defRPr/>
            </a:pPr>
            <a:r>
              <a:rPr lang="ja-JP" altLang="en-US" sz="2800" dirty="0"/>
              <a:t>飛散の多い時は外出を控え、窓、戸を閉めておく。</a:t>
            </a:r>
            <a:endParaRPr lang="en-US" altLang="ja-JP" sz="2800" dirty="0"/>
          </a:p>
          <a:p>
            <a:pPr marL="360000" indent="-360000">
              <a:buClr>
                <a:srgbClr val="FFC000"/>
              </a:buClr>
              <a:buSzPct val="80000"/>
              <a:buFont typeface="Wingdings" panose="05000000000000000000" pitchFamily="2" charset="2"/>
              <a:buChar char="l"/>
              <a:defRPr/>
            </a:pPr>
            <a:r>
              <a:rPr lang="ja-JP" altLang="en-US" sz="2800" dirty="0"/>
              <a:t>外出時にはマスク、花粉症用メガネか</a:t>
            </a:r>
            <a:br>
              <a:rPr lang="en-US" altLang="ja-JP" sz="2800" dirty="0"/>
            </a:br>
            <a:r>
              <a:rPr lang="ja-JP" altLang="en-US" sz="2800" dirty="0"/>
              <a:t>ゴーグル、ストール、つばの大きい帽子を</a:t>
            </a:r>
            <a:br>
              <a:rPr lang="en-US" altLang="ja-JP" sz="2800" dirty="0"/>
            </a:br>
            <a:r>
              <a:rPr lang="ja-JP" altLang="en-US" sz="2800" dirty="0"/>
              <a:t>着用し、女子は髪をなるべくまとめる。</a:t>
            </a:r>
            <a:endParaRPr lang="en-US" altLang="ja-JP" sz="2800" dirty="0"/>
          </a:p>
          <a:p>
            <a:pPr marL="360000" indent="-360000">
              <a:buClr>
                <a:srgbClr val="FFC000"/>
              </a:buClr>
              <a:buSzPct val="80000"/>
              <a:buFont typeface="Wingdings" panose="05000000000000000000" pitchFamily="2" charset="2"/>
              <a:buChar char="l"/>
              <a:defRPr/>
            </a:pPr>
            <a:r>
              <a:rPr lang="ja-JP" altLang="en-US" sz="2800" dirty="0"/>
              <a:t>表面がけばけばした、毛織物などの</a:t>
            </a:r>
            <a:br>
              <a:rPr lang="en-US" altLang="ja-JP" sz="2800" dirty="0"/>
            </a:br>
            <a:r>
              <a:rPr lang="ja-JP" altLang="en-US" sz="2800" dirty="0"/>
              <a:t>コートの着用は避ける。</a:t>
            </a:r>
            <a:endParaRPr lang="en-US" altLang="ja-JP" sz="2800" dirty="0"/>
          </a:p>
          <a:p>
            <a:pPr marL="360000" indent="-360000">
              <a:buClr>
                <a:srgbClr val="FFC000"/>
              </a:buClr>
              <a:buSzPct val="80000"/>
              <a:buFont typeface="Wingdings" panose="05000000000000000000" pitchFamily="2" charset="2"/>
              <a:buChar char="l"/>
              <a:defRPr/>
            </a:pPr>
            <a:r>
              <a:rPr lang="ja-JP" altLang="en-US" sz="2800" dirty="0"/>
              <a:t>帰宅時には、服や髪をよく払って入室する。</a:t>
            </a:r>
            <a:br>
              <a:rPr lang="en-US" altLang="ja-JP" sz="2800" dirty="0"/>
            </a:br>
            <a:r>
              <a:rPr lang="ja-JP" altLang="en-US" sz="2800" dirty="0"/>
              <a:t>洗顔、うがいをして、鼻をかむ。</a:t>
            </a:r>
            <a:endParaRPr lang="en-US" altLang="ja-JP" sz="2800" dirty="0"/>
          </a:p>
          <a:p>
            <a:pPr marL="360000" indent="-360000">
              <a:buClr>
                <a:srgbClr val="FFC000"/>
              </a:buClr>
              <a:buSzPct val="80000"/>
              <a:buFont typeface="Wingdings" panose="05000000000000000000" pitchFamily="2" charset="2"/>
              <a:buChar char="l"/>
              <a:defRPr/>
            </a:pPr>
            <a:r>
              <a:rPr lang="ja-JP" altLang="en-US" sz="2800" dirty="0"/>
              <a:t>花粉は室内にも入ってくるので、</a:t>
            </a:r>
            <a:br>
              <a:rPr lang="en-US" altLang="ja-JP" sz="2800" dirty="0"/>
            </a:br>
            <a:r>
              <a:rPr lang="ja-JP" altLang="en-US" sz="2800" dirty="0"/>
              <a:t>掃除もしっかりする。</a:t>
            </a:r>
            <a:endParaRPr lang="en-US" altLang="ja-JP" sz="2800" dirty="0"/>
          </a:p>
          <a:p>
            <a:pPr marL="360000" indent="-360000">
              <a:buFont typeface="Arial" panose="020B0604020202020204" pitchFamily="34" charset="0"/>
              <a:buNone/>
              <a:defRPr/>
            </a:pPr>
            <a:endParaRPr lang="ja-JP" altLang="en-US" dirty="0"/>
          </a:p>
        </p:txBody>
      </p:sp>
      <p:pic>
        <p:nvPicPr>
          <p:cNvPr id="14" name="コンテンツ プレースホルダー 9">
            <a:extLst>
              <a:ext uri="{FF2B5EF4-FFF2-40B4-BE49-F238E27FC236}">
                <a16:creationId xmlns:a16="http://schemas.microsoft.com/office/drawing/2014/main" id="{80F31F6E-BDAB-49B8-A057-FA6AD4D4458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139836" y="4643537"/>
            <a:ext cx="3426716" cy="2671654"/>
          </a:xfrm>
          <a:prstGeom prst="rect">
            <a:avLst/>
          </a:prstGeom>
        </p:spPr>
      </p:pic>
      <p:sp>
        <p:nvSpPr>
          <p:cNvPr id="4" name="吹き出し: 円形 3">
            <a:extLst>
              <a:ext uri="{FF2B5EF4-FFF2-40B4-BE49-F238E27FC236}">
                <a16:creationId xmlns:a16="http://schemas.microsoft.com/office/drawing/2014/main" id="{F02126C0-7C1A-4F86-8BCD-562EBFCA0BA8}"/>
              </a:ext>
            </a:extLst>
          </p:cNvPr>
          <p:cNvSpPr/>
          <p:nvPr/>
        </p:nvSpPr>
        <p:spPr>
          <a:xfrm>
            <a:off x="9093896" y="3997608"/>
            <a:ext cx="914400" cy="645929"/>
          </a:xfrm>
          <a:prstGeom prst="wedgeEllipseCallout">
            <a:avLst>
              <a:gd name="adj1" fmla="val -16723"/>
              <a:gd name="adj2" fmla="val 7801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テキスト プレースホルダー 4">
            <a:extLst>
              <a:ext uri="{FF2B5EF4-FFF2-40B4-BE49-F238E27FC236}">
                <a16:creationId xmlns:a16="http://schemas.microsoft.com/office/drawing/2014/main" id="{6BE561F3-EE7C-49F6-B0E9-F4B29B52B791}"/>
              </a:ext>
            </a:extLst>
          </p:cNvPr>
          <p:cNvSpPr txBox="1">
            <a:spLocks/>
          </p:cNvSpPr>
          <p:nvPr/>
        </p:nvSpPr>
        <p:spPr>
          <a:xfrm>
            <a:off x="9125212" y="4162827"/>
            <a:ext cx="1006475" cy="358775"/>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800" b="1" dirty="0">
                <a:solidFill>
                  <a:schemeClr val="bg1"/>
                </a:solidFill>
              </a:rPr>
              <a:t>外出時</a:t>
            </a:r>
          </a:p>
        </p:txBody>
      </p:sp>
      <p:grpSp>
        <p:nvGrpSpPr>
          <p:cNvPr id="5" name="グループ化 4">
            <a:extLst>
              <a:ext uri="{FF2B5EF4-FFF2-40B4-BE49-F238E27FC236}">
                <a16:creationId xmlns:a16="http://schemas.microsoft.com/office/drawing/2014/main" id="{33CAE136-92CE-45A9-B8A4-482E434D412C}"/>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263A38EF-1D5B-4FE4-BC6B-96BA3B1E7102}"/>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EB3D42C-2C13-465B-990C-891ED55E0D3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4F9F23C-EFC8-42C9-8C40-8DE945919B6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D1FB045-32D8-40AD-90F5-1CF03D27FDB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65E31506-FCAD-4A33-AB65-5042D2E61DA1}"/>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スギ花粉の回避</a:t>
            </a:r>
          </a:p>
        </p:txBody>
      </p:sp>
      <p:sp>
        <p:nvSpPr>
          <p:cNvPr id="12" name="テキスト ボックス 11">
            <a:extLst>
              <a:ext uri="{FF2B5EF4-FFF2-40B4-BE49-F238E27FC236}">
                <a16:creationId xmlns:a16="http://schemas.microsoft.com/office/drawing/2014/main" id="{423BD230-12E5-4AD4-B2AC-9E7586FDDE22}"/>
              </a:ext>
            </a:extLst>
          </p:cNvPr>
          <p:cNvSpPr txBox="1"/>
          <p:nvPr/>
        </p:nvSpPr>
        <p:spPr>
          <a:xfrm>
            <a:off x="360000" y="7020000"/>
            <a:ext cx="2762295"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大阪府医師会学校医部「アレルギー性鼻炎について」より</a:t>
            </a:r>
          </a:p>
        </p:txBody>
      </p:sp>
    </p:spTree>
    <p:extLst>
      <p:ext uri="{BB962C8B-B14F-4D97-AF65-F5344CB8AC3E}">
        <p14:creationId xmlns:p14="http://schemas.microsoft.com/office/powerpoint/2010/main" val="203822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EAF58AE-EF16-4C47-A9BA-8091A32AFBD7}"/>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84018189-9BA3-4177-8776-52778C5C8F78}"/>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574D3E37-FA49-4E84-9F86-1B735F72BBA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0A040A15-1E85-42FD-BA33-0F594E696AC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4733A2F-7C29-4707-A6BE-721BBA932EE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9662B2C5-EC04-442E-8E6C-3A4780CAB6ED}"/>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初期消火が大事</a:t>
            </a:r>
          </a:p>
        </p:txBody>
      </p:sp>
      <p:sp>
        <p:nvSpPr>
          <p:cNvPr id="10" name="テキスト ボックス 9">
            <a:extLst>
              <a:ext uri="{FF2B5EF4-FFF2-40B4-BE49-F238E27FC236}">
                <a16:creationId xmlns:a16="http://schemas.microsoft.com/office/drawing/2014/main" id="{28B99B84-C4F2-49C7-A76A-7C4C8598011C}"/>
              </a:ext>
            </a:extLst>
          </p:cNvPr>
          <p:cNvSpPr txBox="1"/>
          <p:nvPr/>
        </p:nvSpPr>
        <p:spPr>
          <a:xfrm>
            <a:off x="360000" y="6840000"/>
            <a:ext cx="3975768" cy="230832"/>
          </a:xfrm>
          <a:prstGeom prst="rect">
            <a:avLst/>
          </a:prstGeom>
          <a:noFill/>
        </p:spPr>
        <p:txBody>
          <a:bodyPr wrap="none" rtlCol="0">
            <a:spAutoFit/>
          </a:bodyPr>
          <a:lstStyle/>
          <a:p>
            <a:r>
              <a:rPr lang="ja-JP" altLang="en-US" sz="900" dirty="0">
                <a:latin typeface="Yu Gothic UI" panose="020B0500000000000000" pitchFamily="50" charset="-128"/>
                <a:ea typeface="Yu Gothic UI" panose="020B0500000000000000" pitchFamily="50" charset="-128"/>
              </a:rPr>
              <a:t>出口アレルギー呼吸器クリニック　出口秀治「アレルギー性鼻炎とその関連疾患」より</a:t>
            </a:r>
          </a:p>
        </p:txBody>
      </p:sp>
      <p:pic>
        <p:nvPicPr>
          <p:cNvPr id="12" name="コンテンツ プレースホルダー 7">
            <a:extLst>
              <a:ext uri="{FF2B5EF4-FFF2-40B4-BE49-F238E27FC236}">
                <a16:creationId xmlns:a16="http://schemas.microsoft.com/office/drawing/2014/main" id="{B21527D8-50B8-4094-916A-94A9D5CBA3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251718" y="495628"/>
            <a:ext cx="2243057" cy="2249306"/>
          </a:xfrm>
          <a:prstGeom prst="rect">
            <a:avLst/>
          </a:prstGeom>
        </p:spPr>
      </p:pic>
      <p:sp>
        <p:nvSpPr>
          <p:cNvPr id="13" name="テキスト プレースホルダー 4">
            <a:extLst>
              <a:ext uri="{FF2B5EF4-FFF2-40B4-BE49-F238E27FC236}">
                <a16:creationId xmlns:a16="http://schemas.microsoft.com/office/drawing/2014/main" id="{2DA7CFC0-F8C5-4DF3-9554-A81350A5E3E6}"/>
              </a:ext>
            </a:extLst>
          </p:cNvPr>
          <p:cNvSpPr txBox="1">
            <a:spLocks/>
          </p:cNvSpPr>
          <p:nvPr/>
        </p:nvSpPr>
        <p:spPr>
          <a:xfrm>
            <a:off x="834442" y="1136533"/>
            <a:ext cx="8316785" cy="770782"/>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defTabSz="457200">
              <a:buNone/>
              <a:defRPr/>
            </a:pPr>
            <a:r>
              <a:rPr lang="ja-JP" altLang="en-US" sz="4000" b="1" dirty="0">
                <a:solidFill>
                  <a:srgbClr val="E20000"/>
                </a:solidFill>
              </a:rPr>
              <a:t>どちらが消しやすいでしょうか？</a:t>
            </a:r>
          </a:p>
          <a:p>
            <a:endParaRPr lang="ja-JP" altLang="en-US" sz="4000" dirty="0"/>
          </a:p>
        </p:txBody>
      </p:sp>
      <p:pic>
        <p:nvPicPr>
          <p:cNvPr id="14" name="コンテンツ プレースホルダー 8">
            <a:extLst>
              <a:ext uri="{FF2B5EF4-FFF2-40B4-BE49-F238E27FC236}">
                <a16:creationId xmlns:a16="http://schemas.microsoft.com/office/drawing/2014/main" id="{EDE3C806-94FB-40AF-97B2-48110624BE5D}"/>
              </a:ext>
            </a:extLst>
          </p:cNvPr>
          <p:cNvPicPr>
            <a:picLocks noChangeAspect="1"/>
          </p:cNvPicPr>
          <p:nvPr/>
        </p:nvPicPr>
        <p:blipFill rotWithShape="1">
          <a:blip r:embed="rId4">
            <a:extLst>
              <a:ext uri="{28A0092B-C50C-407E-A947-70E740481C1C}">
                <a14:useLocalDpi xmlns:a14="http://schemas.microsoft.com/office/drawing/2010/main" val="0"/>
              </a:ext>
            </a:extLst>
          </a:blip>
          <a:srcRect t="4506" r="6652"/>
          <a:stretch/>
        </p:blipFill>
        <p:spPr>
          <a:xfrm>
            <a:off x="483346" y="2774811"/>
            <a:ext cx="4672207" cy="3463598"/>
          </a:xfrm>
          <a:prstGeom prst="rect">
            <a:avLst/>
          </a:prstGeom>
        </p:spPr>
      </p:pic>
      <p:pic>
        <p:nvPicPr>
          <p:cNvPr id="15" name="図 9">
            <a:extLst>
              <a:ext uri="{FF2B5EF4-FFF2-40B4-BE49-F238E27FC236}">
                <a16:creationId xmlns:a16="http://schemas.microsoft.com/office/drawing/2014/main" id="{6E1D68CF-9538-44C2-B8FE-2ABBFC7920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0247" y="2789418"/>
            <a:ext cx="5142353" cy="345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4259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3390</TotalTime>
  <Words>2342</Words>
  <Application>Microsoft Office PowerPoint</Application>
  <PresentationFormat>ユーザー設定</PresentationFormat>
  <Paragraphs>209</Paragraphs>
  <Slides>16</Slides>
  <Notes>16</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32" baseType="lpstr">
      <vt:lpstr>HGP平成明朝体W9</vt:lpstr>
      <vt:lpstr>HGS明朝E</vt:lpstr>
      <vt:lpstr>ＭＳ Ｐゴシック</vt:lpstr>
      <vt:lpstr>MS Gothic</vt:lpstr>
      <vt:lpstr>ＭＳ 明朝</vt:lpstr>
      <vt:lpstr>Yu Gothic UI</vt:lpstr>
      <vt:lpstr>メイリオ</vt:lpstr>
      <vt:lpstr>游ゴシック</vt:lpstr>
      <vt:lpstr>游ゴシック Medium</vt:lpstr>
      <vt:lpstr>游明朝</vt:lpstr>
      <vt:lpstr>Arial</vt:lpstr>
      <vt:lpstr>Calibri</vt:lpstr>
      <vt:lpstr>Calibri Light</vt:lpstr>
      <vt:lpstr>Wingdings</vt:lpstr>
      <vt:lpstr>Office テーマ</vt:lpstr>
      <vt:lpstr>Chart</vt:lpstr>
      <vt:lpstr>アレルギーで起こる病気を 知っていますか？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正常の気管支と喘息発作時の気管支</dc:title>
  <dc:creator>Microsoft Office User</dc:creator>
  <cp:lastModifiedBy>髙橋 保智</cp:lastModifiedBy>
  <cp:revision>170</cp:revision>
  <cp:lastPrinted>2020-11-10T08:33:52Z</cp:lastPrinted>
  <dcterms:created xsi:type="dcterms:W3CDTF">2018-11-27T15:04:44Z</dcterms:created>
  <dcterms:modified xsi:type="dcterms:W3CDTF">2021-01-04T06:55:07Z</dcterms:modified>
</cp:coreProperties>
</file>