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1"/>
  </p:sldMasterIdLst>
  <p:notesMasterIdLst>
    <p:notesMasterId r:id="rId25"/>
  </p:notesMasterIdLst>
  <p:sldIdLst>
    <p:sldId id="326" r:id="rId2"/>
    <p:sldId id="292" r:id="rId3"/>
    <p:sldId id="363" r:id="rId4"/>
    <p:sldId id="390" r:id="rId5"/>
    <p:sldId id="346" r:id="rId6"/>
    <p:sldId id="303" r:id="rId7"/>
    <p:sldId id="355" r:id="rId8"/>
    <p:sldId id="449" r:id="rId9"/>
    <p:sldId id="394" r:id="rId10"/>
    <p:sldId id="359" r:id="rId11"/>
    <p:sldId id="450" r:id="rId12"/>
    <p:sldId id="393" r:id="rId13"/>
    <p:sldId id="451" r:id="rId14"/>
    <p:sldId id="293" r:id="rId15"/>
    <p:sldId id="456" r:id="rId16"/>
    <p:sldId id="452" r:id="rId17"/>
    <p:sldId id="273" r:id="rId18"/>
    <p:sldId id="316" r:id="rId19"/>
    <p:sldId id="446" r:id="rId20"/>
    <p:sldId id="448" r:id="rId21"/>
    <p:sldId id="454" r:id="rId22"/>
    <p:sldId id="455" r:id="rId23"/>
    <p:sldId id="257" r:id="rId24"/>
  </p:sldIdLst>
  <p:sldSz cx="10691813" cy="7559675"/>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0080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95" autoAdjust="0"/>
    <p:restoredTop sz="67506" autoAdjust="0"/>
  </p:normalViewPr>
  <p:slideViewPr>
    <p:cSldViewPr snapToGrid="0" snapToObjects="1">
      <p:cViewPr varScale="1">
        <p:scale>
          <a:sx n="52" d="100"/>
          <a:sy n="52" d="100"/>
        </p:scale>
        <p:origin x="1930" y="53"/>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6" d="100"/>
          <a:sy n="86" d="100"/>
        </p:scale>
        <p:origin x="1098"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329452226429888E-2"/>
          <c:y val="4.3357813273186663E-2"/>
          <c:w val="0.84261300288585483"/>
          <c:h val="0.89236145072677076"/>
        </c:manualLayout>
      </c:layout>
      <c:lineChart>
        <c:grouping val="standard"/>
        <c:varyColors val="0"/>
        <c:ser>
          <c:idx val="0"/>
          <c:order val="0"/>
          <c:tx>
            <c:strRef>
              <c:f>Sheet1!$B$2</c:f>
              <c:strCache>
                <c:ptCount val="1"/>
                <c:pt idx="0">
                  <c:v>両親が近視ではない</c:v>
                </c:pt>
              </c:strCache>
            </c:strRef>
          </c:tx>
          <c:spPr>
            <a:ln w="38100" cap="rnd" cmpd="sng" algn="ctr">
              <a:solidFill>
                <a:schemeClr val="accent6">
                  <a:lumMod val="60000"/>
                  <a:lumOff val="40000"/>
                </a:schemeClr>
              </a:solidFill>
              <a:round/>
            </a:ln>
            <a:effectLst/>
          </c:spPr>
          <c:marker>
            <c:symbol val="none"/>
          </c:marker>
          <c:cat>
            <c:strRef>
              <c:f>Sheet1!$A$3:$A$6</c:f>
              <c:strCache>
                <c:ptCount val="4"/>
                <c:pt idx="0">
                  <c:v>0〜5時間</c:v>
                </c:pt>
                <c:pt idx="1">
                  <c:v>6〜9時間</c:v>
                </c:pt>
                <c:pt idx="2">
                  <c:v>10〜14時間</c:v>
                </c:pt>
                <c:pt idx="3">
                  <c:v>&gt;14時間</c:v>
                </c:pt>
              </c:strCache>
            </c:strRef>
          </c:cat>
          <c:val>
            <c:numRef>
              <c:f>Sheet1!$B$3:$B$6</c:f>
              <c:numCache>
                <c:formatCode>General</c:formatCode>
                <c:ptCount val="4"/>
                <c:pt idx="0">
                  <c:v>0.3</c:v>
                </c:pt>
                <c:pt idx="1">
                  <c:v>0.11</c:v>
                </c:pt>
                <c:pt idx="2">
                  <c:v>0.05</c:v>
                </c:pt>
                <c:pt idx="3">
                  <c:v>0.03</c:v>
                </c:pt>
              </c:numCache>
            </c:numRef>
          </c:val>
          <c:smooth val="0"/>
          <c:extLst>
            <c:ext xmlns:c16="http://schemas.microsoft.com/office/drawing/2014/chart" uri="{C3380CC4-5D6E-409C-BE32-E72D297353CC}">
              <c16:uniqueId val="{00000000-679F-014C-8494-58DB4F0C8C93}"/>
            </c:ext>
          </c:extLst>
        </c:ser>
        <c:ser>
          <c:idx val="1"/>
          <c:order val="1"/>
          <c:tx>
            <c:strRef>
              <c:f>Sheet1!$C$2</c:f>
              <c:strCache>
                <c:ptCount val="1"/>
                <c:pt idx="0">
                  <c:v>片親が近視</c:v>
                </c:pt>
              </c:strCache>
            </c:strRef>
          </c:tx>
          <c:spPr>
            <a:ln w="38100" cap="rnd" cmpd="sng" algn="ctr">
              <a:solidFill>
                <a:schemeClr val="accent5">
                  <a:lumMod val="75000"/>
                </a:schemeClr>
              </a:solidFill>
              <a:round/>
            </a:ln>
            <a:effectLst/>
          </c:spPr>
          <c:marker>
            <c:symbol val="none"/>
          </c:marker>
          <c:cat>
            <c:strRef>
              <c:f>Sheet1!$A$3:$A$6</c:f>
              <c:strCache>
                <c:ptCount val="4"/>
                <c:pt idx="0">
                  <c:v>0〜5時間</c:v>
                </c:pt>
                <c:pt idx="1">
                  <c:v>6〜9時間</c:v>
                </c:pt>
                <c:pt idx="2">
                  <c:v>10〜14時間</c:v>
                </c:pt>
                <c:pt idx="3">
                  <c:v>&gt;14時間</c:v>
                </c:pt>
              </c:strCache>
            </c:strRef>
          </c:cat>
          <c:val>
            <c:numRef>
              <c:f>Sheet1!$C$3:$C$6</c:f>
              <c:numCache>
                <c:formatCode>General</c:formatCode>
                <c:ptCount val="4"/>
                <c:pt idx="0">
                  <c:v>0.3</c:v>
                </c:pt>
                <c:pt idx="1">
                  <c:v>0.25</c:v>
                </c:pt>
                <c:pt idx="2">
                  <c:v>0.13</c:v>
                </c:pt>
                <c:pt idx="3">
                  <c:v>0.16</c:v>
                </c:pt>
              </c:numCache>
            </c:numRef>
          </c:val>
          <c:smooth val="0"/>
          <c:extLst>
            <c:ext xmlns:c16="http://schemas.microsoft.com/office/drawing/2014/chart" uri="{C3380CC4-5D6E-409C-BE32-E72D297353CC}">
              <c16:uniqueId val="{00000001-679F-014C-8494-58DB4F0C8C93}"/>
            </c:ext>
          </c:extLst>
        </c:ser>
        <c:ser>
          <c:idx val="2"/>
          <c:order val="2"/>
          <c:tx>
            <c:strRef>
              <c:f>Sheet1!$D$2</c:f>
              <c:strCache>
                <c:ptCount val="1"/>
                <c:pt idx="0">
                  <c:v>両親が近視</c:v>
                </c:pt>
              </c:strCache>
            </c:strRef>
          </c:tx>
          <c:spPr>
            <a:ln w="38100" cap="rnd" cmpd="sng" algn="ctr">
              <a:solidFill>
                <a:schemeClr val="accent4">
                  <a:lumMod val="60000"/>
                  <a:lumOff val="40000"/>
                  <a:alpha val="83000"/>
                </a:schemeClr>
              </a:solidFill>
              <a:round/>
            </a:ln>
            <a:effectLst/>
          </c:spPr>
          <c:marker>
            <c:symbol val="none"/>
          </c:marker>
          <c:cat>
            <c:strRef>
              <c:f>Sheet1!$A$3:$A$6</c:f>
              <c:strCache>
                <c:ptCount val="4"/>
                <c:pt idx="0">
                  <c:v>0〜5時間</c:v>
                </c:pt>
                <c:pt idx="1">
                  <c:v>6〜9時間</c:v>
                </c:pt>
                <c:pt idx="2">
                  <c:v>10〜14時間</c:v>
                </c:pt>
                <c:pt idx="3">
                  <c:v>&gt;14時間</c:v>
                </c:pt>
              </c:strCache>
            </c:strRef>
          </c:cat>
          <c:val>
            <c:numRef>
              <c:f>Sheet1!$D$3:$D$6</c:f>
              <c:numCache>
                <c:formatCode>General</c:formatCode>
                <c:ptCount val="4"/>
                <c:pt idx="0">
                  <c:v>0.6</c:v>
                </c:pt>
                <c:pt idx="1">
                  <c:v>0.38</c:v>
                </c:pt>
                <c:pt idx="2">
                  <c:v>0.36</c:v>
                </c:pt>
                <c:pt idx="3">
                  <c:v>0.15</c:v>
                </c:pt>
              </c:numCache>
            </c:numRef>
          </c:val>
          <c:smooth val="0"/>
          <c:extLst>
            <c:ext xmlns:c16="http://schemas.microsoft.com/office/drawing/2014/chart" uri="{C3380CC4-5D6E-409C-BE32-E72D297353CC}">
              <c16:uniqueId val="{00000002-679F-014C-8494-58DB4F0C8C93}"/>
            </c:ext>
          </c:extLst>
        </c:ser>
        <c:dLbls>
          <c:showLegendKey val="0"/>
          <c:showVal val="0"/>
          <c:showCatName val="0"/>
          <c:showSerName val="0"/>
          <c:showPercent val="0"/>
          <c:showBubbleSize val="0"/>
        </c:dLbls>
        <c:smooth val="0"/>
        <c:axId val="1505624624"/>
        <c:axId val="1487652592"/>
      </c:lineChart>
      <c:catAx>
        <c:axId val="1505624624"/>
        <c:scaling>
          <c:orientation val="minMax"/>
        </c:scaling>
        <c:delete val="0"/>
        <c:axPos val="b"/>
        <c:numFmt formatCode="General" sourceLinked="1"/>
        <c:majorTickMark val="none"/>
        <c:minorTickMark val="none"/>
        <c:tickLblPos val="nextTo"/>
        <c:spPr>
          <a:noFill/>
          <a:ln w="9525" cap="flat" cmpd="sng" algn="ctr">
            <a:solidFill>
              <a:schemeClr val="tx1">
                <a:lumMod val="65000"/>
                <a:lumOff val="35000"/>
              </a:schemeClr>
            </a:solidFill>
            <a:round/>
          </a:ln>
          <a:effectLst/>
        </c:spPr>
        <c:txPr>
          <a:bodyPr rot="-60000000" spcFirstLastPara="1" vertOverflow="ellipsis" vert="horz" wrap="square" anchor="ctr" anchorCtr="1"/>
          <a:lstStyle/>
          <a:p>
            <a:pPr>
              <a:defRPr sz="1800" b="0" i="0" u="none" strike="noStrike" kern="1200" spc="20" baseline="0">
                <a:solidFill>
                  <a:schemeClr val="dk1">
                    <a:lumMod val="65000"/>
                    <a:lumOff val="35000"/>
                  </a:schemeClr>
                </a:solidFill>
                <a:latin typeface="+mn-ea"/>
                <a:ea typeface="+mn-ea"/>
                <a:cs typeface="+mn-cs"/>
              </a:defRPr>
            </a:pPr>
            <a:endParaRPr lang="ja-JP"/>
          </a:p>
        </c:txPr>
        <c:crossAx val="1487652592"/>
        <c:crossesAt val="0"/>
        <c:auto val="1"/>
        <c:lblAlgn val="ctr"/>
        <c:lblOffset val="100"/>
        <c:noMultiLvlLbl val="0"/>
      </c:catAx>
      <c:valAx>
        <c:axId val="1487652592"/>
        <c:scaling>
          <c:orientation val="minMax"/>
          <c:max val="1"/>
        </c:scaling>
        <c:delete val="0"/>
        <c:axPos val="l"/>
        <c:numFmt formatCode="General" sourceLinked="1"/>
        <c:majorTickMark val="none"/>
        <c:minorTickMark val="none"/>
        <c:tickLblPos val="nextTo"/>
        <c:spPr>
          <a:noFill/>
          <a:ln>
            <a:solidFill>
              <a:schemeClr val="tx1">
                <a:lumMod val="65000"/>
                <a:lumOff val="35000"/>
              </a:schemeClr>
            </a:solidFill>
          </a:ln>
          <a:effectLst/>
        </c:spPr>
        <c:txPr>
          <a:bodyPr rot="-60000000" spcFirstLastPara="1" vertOverflow="ellipsis" vert="horz" wrap="square" anchor="ctr" anchorCtr="1"/>
          <a:lstStyle/>
          <a:p>
            <a:pPr>
              <a:defRPr sz="1800" b="0" i="0" u="none" strike="noStrike" kern="1200" spc="20" baseline="0">
                <a:solidFill>
                  <a:schemeClr val="dk1">
                    <a:lumMod val="65000"/>
                    <a:lumOff val="35000"/>
                  </a:schemeClr>
                </a:solidFill>
                <a:latin typeface="+mn-ea"/>
                <a:ea typeface="+mn-ea"/>
                <a:cs typeface="+mn-cs"/>
              </a:defRPr>
            </a:pPr>
            <a:endParaRPr lang="ja-JP"/>
          </a:p>
        </c:txPr>
        <c:crossAx val="1505624624"/>
        <c:crosses val="autoZero"/>
        <c:crossBetween val="midCat"/>
      </c:valAx>
      <c:spPr>
        <a:gradFill>
          <a:gsLst>
            <a:gs pos="100000">
              <a:schemeClr val="lt1">
                <a:lumMod val="95000"/>
              </a:schemeClr>
            </a:gs>
            <a:gs pos="0">
              <a:schemeClr val="lt1"/>
            </a:gs>
          </a:gsLst>
          <a:lin ang="5400000" scaled="0"/>
        </a:gradFill>
        <a:ln>
          <a:solidFill>
            <a:schemeClr val="bg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4B0454C9-4152-984A-A00C-686FB6208A72}" type="datetimeFigureOut">
              <a:rPr kumimoji="1" lang="ja-JP" altLang="en-US" smtClean="0"/>
              <a:t>2020/12/15</a:t>
            </a:fld>
            <a:endParaRPr kumimoji="1" lang="ja-JP" altLang="en-US"/>
          </a:p>
        </p:txBody>
      </p:sp>
      <p:sp>
        <p:nvSpPr>
          <p:cNvPr id="4" name="スライド イメージ プレースホルダー 3"/>
          <p:cNvSpPr>
            <a:spLocks noGrp="1" noRot="1" noChangeAspect="1"/>
          </p:cNvSpPr>
          <p:nvPr>
            <p:ph type="sldImg" idx="2"/>
          </p:nvPr>
        </p:nvSpPr>
        <p:spPr>
          <a:xfrm>
            <a:off x="1108075" y="1279525"/>
            <a:ext cx="4883150" cy="3454400"/>
          </a:xfrm>
          <a:prstGeom prst="rect">
            <a:avLst/>
          </a:prstGeom>
          <a:noFill/>
          <a:ln w="12700">
            <a:solidFill>
              <a:prstClr val="black"/>
            </a:solidFill>
          </a:ln>
        </p:spPr>
        <p:txBody>
          <a:bodyPr vert="horz" lIns="99048" tIns="49524" rIns="99048" bIns="49524" rtlCol="0" anchor="ctr"/>
          <a:lstStyle/>
          <a:p>
            <a:endParaRPr lang="ja-JP" altLang="en-US"/>
          </a:p>
        </p:txBody>
      </p:sp>
      <p:sp>
        <p:nvSpPr>
          <p:cNvPr id="5" name="ノート プレースホルダー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kumimoji="1" lang="ja-JP" altLang="en-US"/>
          </a:p>
        </p:txBody>
      </p:sp>
    </p:spTree>
    <p:extLst>
      <p:ext uri="{BB962C8B-B14F-4D97-AF65-F5344CB8AC3E}">
        <p14:creationId xmlns:p14="http://schemas.microsoft.com/office/powerpoint/2010/main" val="67082688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游明朝" panose="02020400000000000000" pitchFamily="18" charset="-128"/>
        <a:ea typeface="游明朝" panose="02020400000000000000" pitchFamily="18" charset="-128"/>
        <a:cs typeface="+mn-cs"/>
      </a:defRPr>
    </a:lvl1pPr>
    <a:lvl2pPr marL="457200" algn="l" defTabSz="914400" rtl="0" eaLnBrk="1" latinLnBrk="0" hangingPunct="1">
      <a:defRPr kumimoji="1" sz="1200" kern="1200">
        <a:solidFill>
          <a:schemeClr val="tx1"/>
        </a:solidFill>
        <a:latin typeface="游明朝" panose="02020400000000000000" pitchFamily="18" charset="-128"/>
        <a:ea typeface="游明朝" panose="02020400000000000000" pitchFamily="18" charset="-128"/>
        <a:cs typeface="+mn-cs"/>
      </a:defRPr>
    </a:lvl2pPr>
    <a:lvl3pPr marL="914400" algn="l" defTabSz="914400" rtl="0" eaLnBrk="1" latinLnBrk="0" hangingPunct="1">
      <a:defRPr kumimoji="1" sz="1200" kern="1200">
        <a:solidFill>
          <a:schemeClr val="tx1"/>
        </a:solidFill>
        <a:latin typeface="游明朝" panose="02020400000000000000" pitchFamily="18" charset="-128"/>
        <a:ea typeface="游明朝" panose="02020400000000000000" pitchFamily="18" charset="-128"/>
        <a:cs typeface="+mn-cs"/>
      </a:defRPr>
    </a:lvl3pPr>
    <a:lvl4pPr marL="1371600" algn="l" defTabSz="914400" rtl="0" eaLnBrk="1" latinLnBrk="0" hangingPunct="1">
      <a:defRPr kumimoji="1" sz="1200" kern="1200">
        <a:solidFill>
          <a:schemeClr val="tx1"/>
        </a:solidFill>
        <a:latin typeface="游明朝" panose="02020400000000000000" pitchFamily="18" charset="-128"/>
        <a:ea typeface="游明朝" panose="02020400000000000000" pitchFamily="18" charset="-128"/>
        <a:cs typeface="+mn-cs"/>
      </a:defRPr>
    </a:lvl4pPr>
    <a:lvl5pPr marL="1828800" algn="l" defTabSz="914400" rtl="0" eaLnBrk="1" latinLnBrk="0" hangingPunct="1">
      <a:defRPr kumimoji="1" sz="1200" kern="1200">
        <a:solidFill>
          <a:schemeClr val="tx1"/>
        </a:solidFill>
        <a:latin typeface="游明朝" panose="02020400000000000000" pitchFamily="18" charset="-128"/>
        <a:ea typeface="游明朝" panose="02020400000000000000"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566993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4400"/>
          </a:xfrm>
        </p:spPr>
      </p:sp>
      <p:sp>
        <p:nvSpPr>
          <p:cNvPr id="3" name="ノート プレースホルダー 2"/>
          <p:cNvSpPr>
            <a:spLocks noGrp="1"/>
          </p:cNvSpPr>
          <p:nvPr>
            <p:ph type="body" idx="1"/>
          </p:nvPr>
        </p:nvSpPr>
        <p:spPr/>
        <p:txBody>
          <a:bodyPr/>
          <a:lstStyle/>
          <a:p>
            <a:pPr indent="165080"/>
            <a:r>
              <a:rPr kumimoji="1" lang="ja-JP" altLang="en-US" dirty="0"/>
              <a:t>現代社会は読んだり書いたりすることが多く、生活の中でも近くを見ることが多くなっています。</a:t>
            </a:r>
            <a:endParaRPr kumimoji="1" lang="en-US" altLang="ja-JP" dirty="0"/>
          </a:p>
          <a:p>
            <a:pPr indent="165080"/>
            <a:endParaRPr kumimoji="1" lang="en-US" altLang="ja-JP" dirty="0"/>
          </a:p>
          <a:p>
            <a:pPr indent="165080"/>
            <a:r>
              <a:rPr kumimoji="1" lang="ja-JP" altLang="en-US" dirty="0"/>
              <a:t>近視は、近くのものを見るために適応してしまった眼だとも考えられます。</a:t>
            </a:r>
            <a:endParaRPr kumimoji="1" lang="en-US" altLang="ja-JP" dirty="0"/>
          </a:p>
          <a:p>
            <a:pPr indent="165080"/>
            <a:endParaRPr kumimoji="1" lang="en-US" altLang="ja-JP" dirty="0"/>
          </a:p>
          <a:p>
            <a:pPr indent="165080"/>
            <a:r>
              <a:rPr kumimoji="1" lang="ja-JP" altLang="en-US" dirty="0"/>
              <a:t>強くない近視の人は遠くのものが見えにくいだけで、特別な支障はありません。</a:t>
            </a:r>
            <a:endParaRPr kumimoji="1" lang="en-US" altLang="ja-JP" dirty="0"/>
          </a:p>
          <a:p>
            <a:pPr indent="165080"/>
            <a:endParaRPr kumimoji="1" lang="en-US" altLang="ja-JP" dirty="0"/>
          </a:p>
          <a:p>
            <a:pPr indent="165080"/>
            <a:r>
              <a:rPr kumimoji="1" lang="ja-JP" altLang="en-US" dirty="0"/>
              <a:t>近視は「悪い眼」だということではないのです。</a:t>
            </a:r>
          </a:p>
        </p:txBody>
      </p:sp>
    </p:spTree>
    <p:extLst>
      <p:ext uri="{BB962C8B-B14F-4D97-AF65-F5344CB8AC3E}">
        <p14:creationId xmlns:p14="http://schemas.microsoft.com/office/powerpoint/2010/main" val="3328074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4400"/>
          </a:xfrm>
        </p:spPr>
      </p:sp>
      <p:sp>
        <p:nvSpPr>
          <p:cNvPr id="3" name="ノート プレースホルダー 2"/>
          <p:cNvSpPr>
            <a:spLocks noGrp="1"/>
          </p:cNvSpPr>
          <p:nvPr>
            <p:ph type="body" idx="1"/>
          </p:nvPr>
        </p:nvSpPr>
        <p:spPr/>
        <p:txBody>
          <a:bodyPr/>
          <a:lstStyle/>
          <a:p>
            <a:pPr indent="165080"/>
            <a:r>
              <a:rPr kumimoji="1" lang="ja-JP" altLang="en-US" dirty="0"/>
              <a:t>ただし、近視になりますと、大人になってから網膜剥離や緑内障、近視性網脈絡膜変性といった病気の危険性が高まります。</a:t>
            </a:r>
            <a:endParaRPr kumimoji="1" lang="en-US" altLang="ja-JP" dirty="0"/>
          </a:p>
          <a:p>
            <a:pPr indent="165080"/>
            <a:endParaRPr kumimoji="1" lang="en-US" altLang="ja-JP" dirty="0"/>
          </a:p>
          <a:p>
            <a:pPr indent="165080"/>
            <a:r>
              <a:rPr kumimoji="1" lang="ja-JP" altLang="en-US" dirty="0"/>
              <a:t>網膜剥離は、網膜に穴があいて、目の中の水が網膜の下に回り込み、網膜が剥がれて見えなくなってしまう病気で、手術が必要になります。</a:t>
            </a:r>
            <a:endParaRPr kumimoji="1" lang="en-US" altLang="ja-JP" dirty="0"/>
          </a:p>
          <a:p>
            <a:pPr indent="165080"/>
            <a:endParaRPr kumimoji="1" lang="en-US" altLang="ja-JP" dirty="0"/>
          </a:p>
          <a:p>
            <a:pPr indent="165080"/>
            <a:r>
              <a:rPr kumimoji="1" lang="ja-JP" altLang="en-US" dirty="0"/>
              <a:t>緑内障は、</a:t>
            </a:r>
            <a:r>
              <a:rPr kumimoji="1" lang="en-US" altLang="ja-JP" dirty="0"/>
              <a:t> </a:t>
            </a:r>
            <a:r>
              <a:rPr kumimoji="1" lang="ja-JP" altLang="en-US" dirty="0"/>
              <a:t>視神経がダメージを受けて、徐々に視野が狭くなっていく病気で、現在失明原因のトップになっています。</a:t>
            </a:r>
            <a:endParaRPr kumimoji="1" lang="en-US" altLang="ja-JP" dirty="0"/>
          </a:p>
          <a:p>
            <a:pPr indent="165080"/>
            <a:endParaRPr kumimoji="1" lang="en-US" altLang="ja-JP" dirty="0"/>
          </a:p>
          <a:p>
            <a:pPr indent="165080"/>
            <a:r>
              <a:rPr kumimoji="1" lang="ja-JP" altLang="en-US" dirty="0"/>
              <a:t>近視性網脈絡膜変性は、近視が強いために網膜やその下の脈絡膜が痛んでしまって見えにくくなる病気です。</a:t>
            </a:r>
            <a:endParaRPr kumimoji="1" lang="en-US" altLang="ja-JP" dirty="0"/>
          </a:p>
          <a:p>
            <a:pPr indent="165080"/>
            <a:endParaRPr kumimoji="1" lang="en-US" altLang="ja-JP" dirty="0"/>
          </a:p>
          <a:p>
            <a:pPr indent="165080"/>
            <a:r>
              <a:rPr kumimoji="1" lang="ja-JP" altLang="en-US" dirty="0"/>
              <a:t>ですから、できるだけ近視の進行を遅らせ、強い近視にしたくないのです。</a:t>
            </a:r>
            <a:endParaRPr kumimoji="1" lang="en-US" altLang="ja-JP" dirty="0"/>
          </a:p>
          <a:p>
            <a:endParaRPr kumimoji="1" lang="en-US" altLang="ja-JP" dirty="0"/>
          </a:p>
        </p:txBody>
      </p:sp>
    </p:spTree>
    <p:extLst>
      <p:ext uri="{BB962C8B-B14F-4D97-AF65-F5344CB8AC3E}">
        <p14:creationId xmlns:p14="http://schemas.microsoft.com/office/powerpoint/2010/main" val="3956255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indent="165080"/>
            <a:r>
              <a:rPr lang="ja-JP" altLang="en-US" dirty="0"/>
              <a:t>先ほど述べましたように、近視は網膜の前にピントが合っている状態です。</a:t>
            </a:r>
            <a:endParaRPr lang="en-US" altLang="ja-JP" dirty="0"/>
          </a:p>
          <a:p>
            <a:pPr indent="165080"/>
            <a:endParaRPr lang="en-US" altLang="ja-JP" dirty="0"/>
          </a:p>
          <a:p>
            <a:pPr indent="165080"/>
            <a:r>
              <a:rPr lang="ja-JP" altLang="en-US" dirty="0"/>
              <a:t>網膜から焦点までの距離が遠いほど近視が強い状態です。</a:t>
            </a:r>
            <a:endParaRPr lang="en-US" altLang="ja-JP" dirty="0"/>
          </a:p>
          <a:p>
            <a:pPr indent="165080"/>
            <a:endParaRPr lang="en-US" altLang="ja-JP" dirty="0"/>
          </a:p>
          <a:p>
            <a:pPr indent="165080"/>
            <a:r>
              <a:rPr lang="ja-JP" altLang="en-US" dirty="0"/>
              <a:t>このため、眼球が大きくなると、近視は強くなってしまうのです。</a:t>
            </a:r>
            <a:endParaRPr lang="en-US" altLang="ja-JP" dirty="0"/>
          </a:p>
          <a:p>
            <a:pPr indent="165080"/>
            <a:endParaRPr lang="en-US" altLang="ja-JP" dirty="0"/>
          </a:p>
          <a:p>
            <a:pPr indent="165080"/>
            <a:r>
              <a:rPr lang="ja-JP" altLang="en-US" dirty="0"/>
              <a:t>成長期に体が大きくなる時期に、眼球も大きくなってしまうことが多く、</a:t>
            </a:r>
            <a:r>
              <a:rPr lang="en-US" altLang="ja-JP" dirty="0"/>
              <a:t>7</a:t>
            </a:r>
            <a:r>
              <a:rPr lang="ja-JP" altLang="en-US" dirty="0"/>
              <a:t>歳から</a:t>
            </a:r>
            <a:r>
              <a:rPr lang="en-US" altLang="ja-JP" dirty="0"/>
              <a:t>11</a:t>
            </a:r>
            <a:r>
              <a:rPr lang="ja-JP" altLang="en-US" dirty="0"/>
              <a:t>歳頃までが特に近視の進みやすい時期と言われています。一度近視になるとほとんど必ずと言って良いほど近視は進行していきます。</a:t>
            </a:r>
            <a:endParaRPr lang="en-US" altLang="ja-JP" dirty="0"/>
          </a:p>
          <a:p>
            <a:pPr indent="165080"/>
            <a:endParaRPr lang="en-US" altLang="ja-JP" dirty="0"/>
          </a:p>
          <a:p>
            <a:pPr indent="165080"/>
            <a:r>
              <a:rPr lang="ja-JP" altLang="en-US" dirty="0"/>
              <a:t>近視の進行には、体の成長と、眼の使い方両方が関係するため、最近は大人になってから進行する人もいます。高校生だからといって安心というわけではありません。</a:t>
            </a:r>
          </a:p>
          <a:p>
            <a:endParaRPr lang="en-US" altLang="ja-JP" dirty="0"/>
          </a:p>
          <a:p>
            <a:endParaRPr lang="ja-JP" altLang="en-US" dirty="0"/>
          </a:p>
          <a:p>
            <a:endParaRPr lang="ja-JP" altLang="en-US" dirty="0"/>
          </a:p>
        </p:txBody>
      </p:sp>
      <p:sp>
        <p:nvSpPr>
          <p:cNvPr id="5" name="スライド イメージ プレースホルダー 4">
            <a:extLst>
              <a:ext uri="{FF2B5EF4-FFF2-40B4-BE49-F238E27FC236}">
                <a16:creationId xmlns:a16="http://schemas.microsoft.com/office/drawing/2014/main" id="{EEAB61CB-C9A8-4831-B22D-6BE084EA4FE8}"/>
              </a:ext>
            </a:extLst>
          </p:cNvPr>
          <p:cNvSpPr>
            <a:spLocks noGrp="1" noRot="1" noChangeAspect="1"/>
          </p:cNvSpPr>
          <p:nvPr>
            <p:ph type="sldImg"/>
          </p:nvPr>
        </p:nvSpPr>
        <p:spPr/>
      </p:sp>
    </p:spTree>
    <p:extLst>
      <p:ext uri="{BB962C8B-B14F-4D97-AF65-F5344CB8AC3E}">
        <p14:creationId xmlns:p14="http://schemas.microsoft.com/office/powerpoint/2010/main" val="943473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4400"/>
          </a:xfrm>
        </p:spPr>
      </p:sp>
      <p:sp>
        <p:nvSpPr>
          <p:cNvPr id="3" name="ノート プレースホルダー 2"/>
          <p:cNvSpPr>
            <a:spLocks noGrp="1"/>
          </p:cNvSpPr>
          <p:nvPr>
            <p:ph type="body" idx="1"/>
          </p:nvPr>
        </p:nvSpPr>
        <p:spPr/>
        <p:txBody>
          <a:bodyPr/>
          <a:lstStyle/>
          <a:p>
            <a:pPr indent="165080"/>
            <a:r>
              <a:rPr kumimoji="1" lang="ja-JP" altLang="en-US" dirty="0"/>
              <a:t>父親、母親、兄弟が近視であれば、近視になる率が高いこと</a:t>
            </a:r>
            <a:r>
              <a:rPr kumimoji="1" lang="en-US" altLang="ja-JP" dirty="0"/>
              <a:t>,</a:t>
            </a:r>
            <a:r>
              <a:rPr kumimoji="1" lang="ja-JP" altLang="en-US" dirty="0"/>
              <a:t>両親が近視の子供は、両親ともに近視でない子供に比べて</a:t>
            </a:r>
            <a:r>
              <a:rPr kumimoji="1" lang="en-US" altLang="ja-JP" dirty="0"/>
              <a:t>7</a:t>
            </a:r>
            <a:r>
              <a:rPr kumimoji="1" lang="ja-JP" altLang="en-US" dirty="0"/>
              <a:t>から</a:t>
            </a:r>
            <a:r>
              <a:rPr kumimoji="1" lang="en-US" altLang="ja-JP" dirty="0"/>
              <a:t>8</a:t>
            </a:r>
            <a:r>
              <a:rPr kumimoji="1" lang="ja-JP" altLang="en-US" dirty="0"/>
              <a:t>倍近視になりやすいことなどが最近の研究でも確認されており、以前から近視に関しては、遺伝因子が大きく働き、環境因子の関与は小さいのではないかと考えられてきました。</a:t>
            </a:r>
            <a:endParaRPr kumimoji="1" lang="en-US" altLang="ja-JP" dirty="0"/>
          </a:p>
          <a:p>
            <a:endParaRPr kumimoji="1" lang="en-US" altLang="ja-JP" dirty="0"/>
          </a:p>
          <a:p>
            <a:r>
              <a:rPr kumimoji="1" lang="en-US" altLang="ja-JP" dirty="0">
                <a:solidFill>
                  <a:schemeClr val="tx1"/>
                </a:solidFill>
              </a:rPr>
              <a:t>【</a:t>
            </a:r>
            <a:r>
              <a:rPr kumimoji="1" lang="ja-JP" altLang="en-US" dirty="0">
                <a:solidFill>
                  <a:schemeClr val="tx1"/>
                </a:solidFill>
              </a:rPr>
              <a:t>参考文献</a:t>
            </a:r>
            <a:r>
              <a:rPr lang="en-US" altLang="ja-JP" dirty="0"/>
              <a:t>】</a:t>
            </a:r>
            <a:endParaRPr kumimoji="1" lang="en-US" altLang="ja-JP" dirty="0">
              <a:solidFill>
                <a:schemeClr val="tx1"/>
              </a:solidFill>
            </a:endParaRPr>
          </a:p>
          <a:p>
            <a:pPr indent="304800"/>
            <a:r>
              <a:rPr kumimoji="1" lang="en-US" altLang="ja-JP" baseline="0" dirty="0" err="1">
                <a:solidFill>
                  <a:schemeClr val="tx1"/>
                </a:solidFill>
              </a:rPr>
              <a:t>Czeptia</a:t>
            </a:r>
            <a:r>
              <a:rPr kumimoji="1" lang="en-US" altLang="ja-JP" baseline="0" dirty="0">
                <a:solidFill>
                  <a:schemeClr val="tx1"/>
                </a:solidFill>
              </a:rPr>
              <a:t> D et al ; The effect of genetic factors on the occurrence of myopia.  </a:t>
            </a:r>
            <a:r>
              <a:rPr kumimoji="1" lang="en-US" altLang="ja-JP" baseline="0" dirty="0" err="1">
                <a:solidFill>
                  <a:schemeClr val="tx1"/>
                </a:solidFill>
              </a:rPr>
              <a:t>Klin</a:t>
            </a:r>
            <a:r>
              <a:rPr kumimoji="1" lang="en-US" altLang="ja-JP" baseline="0" dirty="0">
                <a:solidFill>
                  <a:schemeClr val="tx1"/>
                </a:solidFill>
              </a:rPr>
              <a:t> Oczna,2011;113(1-3)22-4</a:t>
            </a:r>
          </a:p>
          <a:p>
            <a:pPr indent="304800"/>
            <a:r>
              <a:rPr kumimoji="1" lang="en-US" altLang="ja-JP" baseline="0" dirty="0" err="1">
                <a:solidFill>
                  <a:schemeClr val="tx1"/>
                </a:solidFill>
              </a:rPr>
              <a:t>Gwiazda</a:t>
            </a:r>
            <a:r>
              <a:rPr kumimoji="1" lang="en-US" altLang="ja-JP" baseline="0" dirty="0">
                <a:solidFill>
                  <a:schemeClr val="tx1"/>
                </a:solidFill>
              </a:rPr>
              <a:t> J et al; </a:t>
            </a:r>
            <a:r>
              <a:rPr kumimoji="1" lang="en-US" altLang="ja-JP" baseline="0" dirty="0" err="1">
                <a:solidFill>
                  <a:schemeClr val="tx1"/>
                </a:solidFill>
              </a:rPr>
              <a:t>Factores</a:t>
            </a:r>
            <a:r>
              <a:rPr kumimoji="1" lang="en-US" altLang="ja-JP" baseline="0" dirty="0">
                <a:solidFill>
                  <a:schemeClr val="tx1"/>
                </a:solidFill>
              </a:rPr>
              <a:t> associated with high myopia after 7years</a:t>
            </a:r>
            <a:r>
              <a:rPr kumimoji="1" lang="ja-JP" altLang="en-US" baseline="0" dirty="0">
                <a:solidFill>
                  <a:schemeClr val="tx1"/>
                </a:solidFill>
              </a:rPr>
              <a:t> </a:t>
            </a:r>
            <a:r>
              <a:rPr kumimoji="1" lang="en-US" altLang="ja-JP" baseline="0" dirty="0">
                <a:solidFill>
                  <a:schemeClr val="tx1"/>
                </a:solidFill>
              </a:rPr>
              <a:t>of follow-up in the COMET cohort. Ophthalmic </a:t>
            </a:r>
            <a:r>
              <a:rPr kumimoji="1" lang="en-US" altLang="ja-JP" baseline="0" dirty="0" err="1">
                <a:solidFill>
                  <a:schemeClr val="tx1"/>
                </a:solidFill>
              </a:rPr>
              <a:t>Epidemiol</a:t>
            </a:r>
            <a:r>
              <a:rPr kumimoji="1" lang="en-US" altLang="ja-JP" baseline="0" dirty="0">
                <a:solidFill>
                  <a:schemeClr val="tx1"/>
                </a:solidFill>
              </a:rPr>
              <a:t>. 2007;Jul-Aug;14(4)230-7.</a:t>
            </a:r>
          </a:p>
        </p:txBody>
      </p:sp>
    </p:spTree>
    <p:extLst>
      <p:ext uri="{BB962C8B-B14F-4D97-AF65-F5344CB8AC3E}">
        <p14:creationId xmlns:p14="http://schemas.microsoft.com/office/powerpoint/2010/main" val="2870712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4400"/>
          </a:xfrm>
        </p:spPr>
      </p:sp>
      <p:sp>
        <p:nvSpPr>
          <p:cNvPr id="3" name="ノート プレースホルダー 2"/>
          <p:cNvSpPr>
            <a:spLocks noGrp="1"/>
          </p:cNvSpPr>
          <p:nvPr>
            <p:ph type="body" idx="1"/>
          </p:nvPr>
        </p:nvSpPr>
        <p:spPr/>
        <p:txBody>
          <a:bodyPr/>
          <a:lstStyle/>
          <a:p>
            <a:pPr indent="165080"/>
            <a:r>
              <a:rPr kumimoji="1" lang="ja-JP" altLang="en-US" dirty="0"/>
              <a:t>このグラフは平成</a:t>
            </a:r>
            <a:r>
              <a:rPr kumimoji="1" lang="en-US" altLang="ja-JP" dirty="0"/>
              <a:t>29</a:t>
            </a:r>
            <a:r>
              <a:rPr kumimoji="1" lang="ja-JP" altLang="en-US" dirty="0"/>
              <a:t>年の統計で、裸眼視力</a:t>
            </a:r>
            <a:r>
              <a:rPr kumimoji="1" lang="en-US" altLang="ja-JP" dirty="0"/>
              <a:t>1.0</a:t>
            </a:r>
            <a:r>
              <a:rPr kumimoji="1" lang="ja-JP" altLang="en-US" dirty="0"/>
              <a:t>未満の人が親の世代と子供の世代でどのくらいの割合なのかを表しています。</a:t>
            </a:r>
            <a:endParaRPr kumimoji="1" lang="en-US" altLang="ja-JP" dirty="0"/>
          </a:p>
          <a:p>
            <a:pPr indent="165080"/>
            <a:endParaRPr kumimoji="1" lang="en-US" altLang="ja-JP" dirty="0"/>
          </a:p>
          <a:p>
            <a:pPr indent="165080"/>
            <a:r>
              <a:rPr kumimoji="1" lang="ja-JP" altLang="en-US" dirty="0"/>
              <a:t>上の段の緑色が親の世代です。下の赤茶色の段が子供の世代です。</a:t>
            </a:r>
            <a:endParaRPr kumimoji="1" lang="en-US" altLang="ja-JP" dirty="0"/>
          </a:p>
          <a:p>
            <a:pPr indent="165080"/>
            <a:endParaRPr kumimoji="1" lang="en-US" altLang="ja-JP" dirty="0"/>
          </a:p>
          <a:p>
            <a:pPr indent="165080"/>
            <a:r>
              <a:rPr kumimoji="1" lang="ja-JP" altLang="en-US" dirty="0"/>
              <a:t>高等学校、中学校、小学校、幼稚園のいずれも親世代より子世代の方が、視力</a:t>
            </a:r>
            <a:r>
              <a:rPr kumimoji="1" lang="en-US" altLang="ja-JP" dirty="0"/>
              <a:t>1.0</a:t>
            </a:r>
            <a:r>
              <a:rPr kumimoji="1" lang="ja-JP" altLang="en-US" dirty="0"/>
              <a:t>未満の人が増えていることがわかります。</a:t>
            </a:r>
            <a:endParaRPr kumimoji="1" lang="en-US" altLang="ja-JP" dirty="0"/>
          </a:p>
          <a:p>
            <a:endParaRPr kumimoji="1" lang="en-US" altLang="ja-JP" dirty="0"/>
          </a:p>
          <a:p>
            <a:pPr defTabSz="990478">
              <a:defRPr/>
            </a:pPr>
            <a:r>
              <a:rPr lang="en-US" altLang="ja-JP" dirty="0">
                <a:cs typeface="Aharoni" panose="02010803020104030203" pitchFamily="2" charset="-79"/>
              </a:rPr>
              <a:t>【</a:t>
            </a:r>
            <a:r>
              <a:rPr lang="ja-JP" altLang="en-US" dirty="0">
                <a:cs typeface="Aharoni" panose="02010803020104030203" pitchFamily="2" charset="-79"/>
              </a:rPr>
              <a:t>出典</a:t>
            </a:r>
            <a:r>
              <a:rPr lang="en-US" altLang="ja-JP" dirty="0">
                <a:cs typeface="Aharoni" panose="02010803020104030203" pitchFamily="2" charset="-79"/>
              </a:rPr>
              <a:t>】</a:t>
            </a:r>
          </a:p>
          <a:p>
            <a:pPr defTabSz="990478">
              <a:defRPr/>
            </a:pPr>
            <a:r>
              <a:rPr lang="ja-JP" altLang="en-US" dirty="0">
                <a:cs typeface="Aharoni" panose="02010803020104030203" pitchFamily="2" charset="-79"/>
              </a:rPr>
              <a:t>文部科学省 </a:t>
            </a:r>
            <a:r>
              <a:rPr lang="en-US" altLang="ja-JP" dirty="0">
                <a:cs typeface="Aharoni" panose="02010803020104030203" pitchFamily="2" charset="-79"/>
              </a:rPr>
              <a:t>:</a:t>
            </a:r>
            <a:r>
              <a:rPr lang="ja-JP" altLang="en-US" dirty="0">
                <a:cs typeface="Aharoni" panose="02010803020104030203" pitchFamily="2" charset="-79"/>
              </a:rPr>
              <a:t>平成</a:t>
            </a:r>
            <a:r>
              <a:rPr lang="en-US" altLang="ja-JP" dirty="0">
                <a:cs typeface="Aharoni" panose="02010803020104030203" pitchFamily="2" charset="-79"/>
              </a:rPr>
              <a:t>29</a:t>
            </a:r>
            <a:r>
              <a:rPr lang="ja-JP" altLang="en-US" dirty="0">
                <a:cs typeface="Aharoni" panose="02010803020104030203" pitchFamily="2" charset="-79"/>
              </a:rPr>
              <a:t>年度学校保健統計</a:t>
            </a:r>
            <a:r>
              <a:rPr lang="en-US" altLang="ja-JP" dirty="0">
                <a:cs typeface="Aharoni" panose="02010803020104030203" pitchFamily="2" charset="-79"/>
              </a:rPr>
              <a:t>(</a:t>
            </a:r>
            <a:r>
              <a:rPr lang="ja-JP" altLang="en-US" dirty="0">
                <a:cs typeface="Aharoni" panose="02010803020104030203" pitchFamily="2" charset="-79"/>
              </a:rPr>
              <a:t>学校保健統計調査報告書）の公表について　より</a:t>
            </a:r>
          </a:p>
        </p:txBody>
      </p:sp>
    </p:spTree>
    <p:extLst>
      <p:ext uri="{BB962C8B-B14F-4D97-AF65-F5344CB8AC3E}">
        <p14:creationId xmlns:p14="http://schemas.microsoft.com/office/powerpoint/2010/main" val="2755302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4400"/>
          </a:xfrm>
        </p:spPr>
      </p:sp>
      <p:sp>
        <p:nvSpPr>
          <p:cNvPr id="3" name="ノート プレースホルダー 2"/>
          <p:cNvSpPr>
            <a:spLocks noGrp="1"/>
          </p:cNvSpPr>
          <p:nvPr>
            <p:ph type="body" idx="1"/>
          </p:nvPr>
        </p:nvSpPr>
        <p:spPr/>
        <p:txBody>
          <a:bodyPr/>
          <a:lstStyle/>
          <a:p>
            <a:pPr indent="165080" defTabSz="990478">
              <a:defRPr/>
            </a:pPr>
            <a:r>
              <a:rPr kumimoji="1" lang="ja-JP" altLang="en-US" dirty="0"/>
              <a:t>実は近視の人の増加は日本だけでなく、全世界的に見られており、特に日本を含む東アジアでは顕著になっています。</a:t>
            </a:r>
            <a:endParaRPr kumimoji="1" lang="en-US" altLang="ja-JP" dirty="0"/>
          </a:p>
          <a:p>
            <a:pPr indent="165080" defTabSz="990478">
              <a:defRPr/>
            </a:pPr>
            <a:endParaRPr kumimoji="1" lang="en-US" altLang="ja-JP" dirty="0"/>
          </a:p>
          <a:p>
            <a:pPr indent="165080"/>
            <a:r>
              <a:rPr kumimoji="1" lang="ja-JP" altLang="en-US" dirty="0"/>
              <a:t>このグラフは</a:t>
            </a:r>
            <a:r>
              <a:rPr kumimoji="1" lang="en-US" altLang="ja-JP" dirty="0"/>
              <a:t>20</a:t>
            </a:r>
            <a:r>
              <a:rPr kumimoji="1" lang="ja-JP" altLang="en-US" dirty="0"/>
              <a:t>歳の人の近視の人の割合が、赤のグラフ香港、黄色のグラフ台湾、水色のグラフシンガポール、紺色のグラフ韓国いずれの国でも過去</a:t>
            </a:r>
            <a:r>
              <a:rPr kumimoji="1" lang="en-US" altLang="ja-JP" dirty="0"/>
              <a:t>50</a:t>
            </a:r>
            <a:r>
              <a:rPr kumimoji="1" lang="ja-JP" altLang="en-US" dirty="0"/>
              <a:t>年の間に急増していることを示しています。</a:t>
            </a:r>
            <a:endParaRPr kumimoji="1" lang="en-US" altLang="ja-JP" dirty="0"/>
          </a:p>
          <a:p>
            <a:endParaRPr kumimoji="1" lang="en-US" altLang="ja-JP" dirty="0"/>
          </a:p>
          <a:p>
            <a:r>
              <a:rPr kumimoji="1" lang="en-US" altLang="ja-JP" dirty="0"/>
              <a:t>【</a:t>
            </a:r>
            <a:r>
              <a:rPr kumimoji="1" lang="ja-JP" altLang="en-US" dirty="0"/>
              <a:t>出典</a:t>
            </a:r>
            <a:r>
              <a:rPr kumimoji="1" lang="en-US" altLang="ja-JP" dirty="0"/>
              <a:t>】</a:t>
            </a:r>
          </a:p>
          <a:p>
            <a:r>
              <a:rPr lang="en-US" altLang="ja-JP" dirty="0" err="1">
                <a:cs typeface="Aharoni" panose="02010803020104030203" pitchFamily="2" charset="-79"/>
              </a:rPr>
              <a:t>Dolgin</a:t>
            </a:r>
            <a:r>
              <a:rPr lang="en-US" altLang="ja-JP" dirty="0">
                <a:cs typeface="Aharoni" panose="02010803020104030203" pitchFamily="2" charset="-79"/>
              </a:rPr>
              <a:t> E; The myopia boom; Nature 519,276-278 (March 2015</a:t>
            </a:r>
            <a:r>
              <a:rPr lang="ja-JP" altLang="en-US" dirty="0">
                <a:cs typeface="Aharoni" panose="02010803020104030203" pitchFamily="2" charset="-79"/>
              </a:rPr>
              <a:t>）</a:t>
            </a:r>
            <a:endParaRPr kumimoji="1" lang="ja-JP" altLang="en-US" dirty="0"/>
          </a:p>
        </p:txBody>
      </p:sp>
    </p:spTree>
    <p:extLst>
      <p:ext uri="{BB962C8B-B14F-4D97-AF65-F5344CB8AC3E}">
        <p14:creationId xmlns:p14="http://schemas.microsoft.com/office/powerpoint/2010/main" val="1027300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4400"/>
          </a:xfrm>
        </p:spPr>
      </p:sp>
      <p:sp>
        <p:nvSpPr>
          <p:cNvPr id="3" name="ノート プレースホルダー 2"/>
          <p:cNvSpPr>
            <a:spLocks noGrp="1"/>
          </p:cNvSpPr>
          <p:nvPr>
            <p:ph type="body" idx="1"/>
          </p:nvPr>
        </p:nvSpPr>
        <p:spPr/>
        <p:txBody>
          <a:bodyPr/>
          <a:lstStyle/>
          <a:p>
            <a:pPr indent="165080"/>
            <a:r>
              <a:rPr kumimoji="1" lang="ja-JP" altLang="en-US" dirty="0"/>
              <a:t>親の世代に比べて、子供の世代で近視の人が増えていること。そして全世界的に近視人口が増加していることを考えると、遺伝因子だけではなく、環境因子が大きく関与しているはずです。</a:t>
            </a:r>
            <a:endParaRPr kumimoji="1" lang="en-US" altLang="ja-JP" dirty="0"/>
          </a:p>
          <a:p>
            <a:pPr indent="165080"/>
            <a:endParaRPr kumimoji="1" lang="en-US" altLang="ja-JP" dirty="0"/>
          </a:p>
          <a:p>
            <a:pPr indent="165080"/>
            <a:r>
              <a:rPr kumimoji="1" lang="ja-JP" altLang="en-US" dirty="0"/>
              <a:t>現在、世界中の多くの眼科の研究者が近視進行の要因と、その予防について調べていると言っても過言ではありません。</a:t>
            </a:r>
            <a:endParaRPr kumimoji="1" lang="en-US" altLang="ja-JP" dirty="0"/>
          </a:p>
          <a:p>
            <a:pPr indent="165080"/>
            <a:endParaRPr kumimoji="1" lang="en-US" altLang="ja-JP" dirty="0"/>
          </a:p>
          <a:p>
            <a:pPr indent="165080"/>
            <a:r>
              <a:rPr kumimoji="1" lang="ja-JP" altLang="en-US" dirty="0"/>
              <a:t>その中で、いくつかのことがわかってきました。</a:t>
            </a:r>
          </a:p>
        </p:txBody>
      </p:sp>
    </p:spTree>
    <p:extLst>
      <p:ext uri="{BB962C8B-B14F-4D97-AF65-F5344CB8AC3E}">
        <p14:creationId xmlns:p14="http://schemas.microsoft.com/office/powerpoint/2010/main" val="1849975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4400"/>
          </a:xfrm>
        </p:spPr>
      </p:sp>
      <p:sp>
        <p:nvSpPr>
          <p:cNvPr id="3" name="ノート プレースホルダー 2"/>
          <p:cNvSpPr>
            <a:spLocks noGrp="1"/>
          </p:cNvSpPr>
          <p:nvPr>
            <p:ph type="body" idx="1"/>
          </p:nvPr>
        </p:nvSpPr>
        <p:spPr/>
        <p:txBody>
          <a:bodyPr/>
          <a:lstStyle/>
          <a:p>
            <a:pPr indent="165080"/>
            <a:r>
              <a:rPr lang="ja-JP" altLang="en-US" dirty="0"/>
              <a:t>今までの世界中の研究から集めた結果では、まず先ほどお話ししましたように遺伝の影響が強いこと。</a:t>
            </a:r>
            <a:endParaRPr lang="en-US" altLang="ja-JP" dirty="0"/>
          </a:p>
          <a:p>
            <a:pPr indent="165080"/>
            <a:endParaRPr lang="en-US" altLang="ja-JP" dirty="0"/>
          </a:p>
          <a:p>
            <a:pPr indent="165080"/>
            <a:r>
              <a:rPr lang="ja-JP" altLang="en-US" dirty="0"/>
              <a:t>環境の影響としては、</a:t>
            </a:r>
            <a:r>
              <a:rPr lang="en-US" altLang="ja-JP" dirty="0"/>
              <a:t>30cm</a:t>
            </a:r>
            <a:r>
              <a:rPr lang="ja-JP" altLang="en-US" dirty="0"/>
              <a:t>以内に近づいて作業をすることと、</a:t>
            </a:r>
            <a:r>
              <a:rPr lang="en-US" altLang="ja-JP" dirty="0"/>
              <a:t>30</a:t>
            </a:r>
            <a:r>
              <a:rPr lang="ja-JP" altLang="en-US" dirty="0"/>
              <a:t>分以上連続して本を読んだり、字を書いたりしていると近視が早く進行することがわかりました。</a:t>
            </a:r>
            <a:endParaRPr lang="en-US" altLang="ja-JP" dirty="0"/>
          </a:p>
          <a:p>
            <a:pPr indent="165080"/>
            <a:endParaRPr lang="en-US" altLang="ja-JP" dirty="0"/>
          </a:p>
          <a:p>
            <a:pPr indent="165080"/>
            <a:r>
              <a:rPr lang="ja-JP" altLang="en-US" dirty="0"/>
              <a:t>そして日光の下での屋外活動によって近視の進行が抑えられることもわかってきました。</a:t>
            </a:r>
            <a:endParaRPr lang="en-US" altLang="ja-JP" dirty="0"/>
          </a:p>
          <a:p>
            <a:endParaRPr lang="en-US" altLang="ja-JP" dirty="0"/>
          </a:p>
          <a:p>
            <a:r>
              <a:rPr lang="en-US" altLang="ja-JP" dirty="0"/>
              <a:t>【</a:t>
            </a:r>
            <a:r>
              <a:rPr lang="ja-JP" altLang="en-US" dirty="0"/>
              <a:t>出典</a:t>
            </a:r>
            <a:r>
              <a:rPr lang="en-US" altLang="ja-JP" dirty="0"/>
              <a:t>】</a:t>
            </a:r>
            <a:r>
              <a:rPr lang="ja-JP" altLang="en-US" dirty="0"/>
              <a:t>オーストラリアでの研究；　　</a:t>
            </a:r>
            <a:endParaRPr lang="en-US" altLang="ja-JP" dirty="0"/>
          </a:p>
          <a:p>
            <a:pPr marL="452438" indent="-452438"/>
            <a:r>
              <a:rPr kumimoji="1" lang="ja-JP" altLang="en-US" dirty="0"/>
              <a:t>対象；</a:t>
            </a:r>
            <a:r>
              <a:rPr kumimoji="1" lang="en-US" altLang="ja-JP" dirty="0"/>
              <a:t>12</a:t>
            </a:r>
            <a:r>
              <a:rPr kumimoji="1" lang="ja-JP" altLang="en-US" dirty="0"/>
              <a:t>歳児</a:t>
            </a:r>
            <a:r>
              <a:rPr kumimoji="1" lang="en-US" altLang="ja-JP" dirty="0"/>
              <a:t>2339</a:t>
            </a:r>
            <a:r>
              <a:rPr kumimoji="1" lang="ja-JP" altLang="en-US" dirty="0"/>
              <a:t>例：；</a:t>
            </a:r>
            <a:r>
              <a:rPr kumimoji="1" lang="en-US" altLang="ja-JP" dirty="0"/>
              <a:t>30cm</a:t>
            </a:r>
            <a:r>
              <a:rPr kumimoji="1" lang="ja-JP" altLang="en-US" dirty="0"/>
              <a:t>以内の近業を</a:t>
            </a:r>
            <a:r>
              <a:rPr kumimoji="1" lang="en-US" altLang="ja-JP" dirty="0"/>
              <a:t>30</a:t>
            </a:r>
            <a:r>
              <a:rPr kumimoji="1" lang="ja-JP" altLang="en-US" dirty="0"/>
              <a:t>分以上連続して行っていると近視になりやすいと報告されています。　　　　　</a:t>
            </a:r>
            <a:r>
              <a:rPr lang="en-US" altLang="ja-JP" dirty="0"/>
              <a:t>                                                           </a:t>
            </a:r>
          </a:p>
          <a:p>
            <a:pPr indent="330159"/>
            <a:r>
              <a:rPr kumimoji="1" lang="en-US" altLang="ja-JP" dirty="0"/>
              <a:t>Rose K.A. et al; </a:t>
            </a:r>
            <a:r>
              <a:rPr kumimoji="1" lang="en-US" altLang="ja-JP" dirty="0" err="1"/>
              <a:t>Ip</a:t>
            </a:r>
            <a:r>
              <a:rPr kumimoji="1" lang="en-US" altLang="ja-JP" dirty="0"/>
              <a:t> JM, et </a:t>
            </a:r>
            <a:r>
              <a:rPr kumimoji="1" lang="en-US" altLang="ja-JP" dirty="0" err="1"/>
              <a:t>al;Role</a:t>
            </a:r>
            <a:r>
              <a:rPr kumimoji="1" lang="en-US" altLang="ja-JP" dirty="0"/>
              <a:t> of near work in myopia:</a:t>
            </a:r>
            <a:r>
              <a:rPr kumimoji="1" lang="en-US" altLang="ja-JP" baseline="0" dirty="0"/>
              <a:t> findings in a sample of Australian school children. Invest </a:t>
            </a:r>
            <a:r>
              <a:rPr kumimoji="1" lang="en-US" altLang="ja-JP" dirty="0" err="1"/>
              <a:t>Ophthalmol</a:t>
            </a:r>
            <a:r>
              <a:rPr kumimoji="1" lang="en-US" altLang="ja-JP" baseline="0" dirty="0"/>
              <a:t> Vis Sce.</a:t>
            </a:r>
            <a:r>
              <a:rPr kumimoji="1" lang="en-US" altLang="ja-JP" dirty="0"/>
              <a:t>2008 jul;49(7);2903-10</a:t>
            </a:r>
          </a:p>
          <a:p>
            <a:pPr indent="330159"/>
            <a:r>
              <a:rPr kumimoji="1" lang="en-US" altLang="ja-JP" dirty="0"/>
              <a:t>Willem J et al; Environmental risk factors can reduce axial length elongation and myopia incidence in 6-to 9-year old children. Ophthalmology.</a:t>
            </a:r>
            <a:r>
              <a:rPr lang="en-US" altLang="ja-JP" sz="1300" dirty="0"/>
              <a:t>  2019 126 ; 127-136</a:t>
            </a:r>
          </a:p>
          <a:p>
            <a:endParaRPr kumimoji="1" lang="ja-JP" altLang="en-US" dirty="0"/>
          </a:p>
        </p:txBody>
      </p:sp>
    </p:spTree>
    <p:extLst>
      <p:ext uri="{BB962C8B-B14F-4D97-AF65-F5344CB8AC3E}">
        <p14:creationId xmlns:p14="http://schemas.microsoft.com/office/powerpoint/2010/main" val="1520124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4400"/>
          </a:xfrm>
        </p:spPr>
      </p:sp>
      <p:sp>
        <p:nvSpPr>
          <p:cNvPr id="3" name="ノート プレースホルダー 2"/>
          <p:cNvSpPr>
            <a:spLocks noGrp="1"/>
          </p:cNvSpPr>
          <p:nvPr>
            <p:ph type="body" idx="1"/>
          </p:nvPr>
        </p:nvSpPr>
        <p:spPr/>
        <p:txBody>
          <a:bodyPr/>
          <a:lstStyle/>
          <a:p>
            <a:pPr indent="165080"/>
            <a:r>
              <a:rPr kumimoji="1" lang="ja-JP" altLang="en-US" dirty="0"/>
              <a:t>これは平成</a:t>
            </a:r>
            <a:r>
              <a:rPr kumimoji="1" lang="en-US" altLang="ja-JP" dirty="0"/>
              <a:t>30</a:t>
            </a:r>
            <a:r>
              <a:rPr kumimoji="1" lang="ja-JP" altLang="en-US" dirty="0"/>
              <a:t>年度のインターネットの利用状況を示しています。水色の棒グラフを見てください。小学生では</a:t>
            </a:r>
            <a:r>
              <a:rPr kumimoji="1" lang="en-US" altLang="ja-JP" dirty="0"/>
              <a:t>34.8%</a:t>
            </a:r>
            <a:r>
              <a:rPr kumimoji="1" lang="ja-JP" altLang="en-US" dirty="0"/>
              <a:t>中学生では</a:t>
            </a:r>
            <a:r>
              <a:rPr kumimoji="1" lang="en-US" altLang="ja-JP" dirty="0"/>
              <a:t>62.6%</a:t>
            </a:r>
            <a:r>
              <a:rPr kumimoji="1" lang="ja-JP" altLang="en-US" dirty="0"/>
              <a:t>が、また高校生では</a:t>
            </a:r>
            <a:r>
              <a:rPr kumimoji="1" lang="en-US" altLang="ja-JP" dirty="0"/>
              <a:t>93.4</a:t>
            </a:r>
            <a:r>
              <a:rPr kumimoji="1" lang="ja-JP" altLang="en-US" dirty="0"/>
              <a:t>％がスマートフォンを用いてインターネットを利用していました。</a:t>
            </a:r>
            <a:endParaRPr kumimoji="1" lang="en-US" altLang="ja-JP"/>
          </a:p>
          <a:p>
            <a:pPr indent="165080"/>
            <a:endParaRPr lang="en-US" altLang="ja-JP" dirty="0">
              <a:cs typeface="Aharoni" panose="02010803020104030203" pitchFamily="2" charset="-79"/>
            </a:endParaRPr>
          </a:p>
          <a:p>
            <a:pPr defTabSz="990478">
              <a:defRPr/>
            </a:pPr>
            <a:r>
              <a:rPr lang="en-US" altLang="ja-JP" dirty="0">
                <a:cs typeface="Aharoni" panose="02010803020104030203" pitchFamily="2" charset="-79"/>
              </a:rPr>
              <a:t>【</a:t>
            </a:r>
            <a:r>
              <a:rPr lang="ja-JP" altLang="en-US" dirty="0">
                <a:cs typeface="Aharoni" panose="02010803020104030203" pitchFamily="2" charset="-79"/>
              </a:rPr>
              <a:t>出典</a:t>
            </a:r>
            <a:r>
              <a:rPr lang="en-US" altLang="ja-JP" dirty="0">
                <a:cs typeface="Aharoni" panose="02010803020104030203" pitchFamily="2" charset="-79"/>
              </a:rPr>
              <a:t>】</a:t>
            </a:r>
          </a:p>
          <a:p>
            <a:pPr defTabSz="990478">
              <a:defRPr/>
            </a:pPr>
            <a:r>
              <a:rPr lang="ja-JP" altLang="en-US" dirty="0">
                <a:cs typeface="Aharoni" panose="02010803020104030203" pitchFamily="2" charset="-79"/>
              </a:rPr>
              <a:t>平成</a:t>
            </a:r>
            <a:r>
              <a:rPr lang="en-US" altLang="ja-JP" dirty="0">
                <a:cs typeface="Aharoni" panose="02010803020104030203" pitchFamily="2" charset="-79"/>
              </a:rPr>
              <a:t>30</a:t>
            </a:r>
            <a:r>
              <a:rPr lang="ja-JP" altLang="en-US" dirty="0">
                <a:cs typeface="Aharoni" panose="02010803020104030203" pitchFamily="2" charset="-79"/>
              </a:rPr>
              <a:t>年度青少年のインターネット利用環境実態調査　内閣府より転載</a:t>
            </a:r>
          </a:p>
        </p:txBody>
      </p:sp>
    </p:spTree>
    <p:extLst>
      <p:ext uri="{BB962C8B-B14F-4D97-AF65-F5344CB8AC3E}">
        <p14:creationId xmlns:p14="http://schemas.microsoft.com/office/powerpoint/2010/main" val="4264114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4400"/>
          </a:xfrm>
        </p:spPr>
      </p:sp>
      <p:sp>
        <p:nvSpPr>
          <p:cNvPr id="3" name="ノート プレースホルダー 2"/>
          <p:cNvSpPr>
            <a:spLocks noGrp="1"/>
          </p:cNvSpPr>
          <p:nvPr>
            <p:ph type="body" idx="1"/>
          </p:nvPr>
        </p:nvSpPr>
        <p:spPr/>
        <p:txBody>
          <a:bodyPr>
            <a:normAutofit fontScale="92500" lnSpcReduction="10000"/>
          </a:bodyPr>
          <a:lstStyle/>
          <a:p>
            <a:pPr indent="165080"/>
            <a:r>
              <a:rPr kumimoji="1" lang="ja-JP" altLang="en-US" dirty="0"/>
              <a:t>今度は屋外活動についてみてみましょう。</a:t>
            </a:r>
            <a:endParaRPr kumimoji="1" lang="en-US" altLang="ja-JP" dirty="0"/>
          </a:p>
          <a:p>
            <a:pPr indent="165080"/>
            <a:endParaRPr kumimoji="1" lang="en-US" altLang="ja-JP" dirty="0"/>
          </a:p>
          <a:p>
            <a:pPr indent="165080"/>
            <a:r>
              <a:rPr kumimoji="1" lang="ja-JP" altLang="en-US" dirty="0"/>
              <a:t>右のグラフは親の近視の数別に、屋外活動時間と近視になる割合を調査した結果を表しています。</a:t>
            </a:r>
            <a:endParaRPr kumimoji="1" lang="en-US" altLang="ja-JP" dirty="0"/>
          </a:p>
          <a:p>
            <a:pPr indent="165080"/>
            <a:endParaRPr kumimoji="1" lang="en-US" altLang="ja-JP" dirty="0"/>
          </a:p>
          <a:p>
            <a:pPr indent="165080"/>
            <a:r>
              <a:rPr kumimoji="1" lang="ja-JP" altLang="en-US" dirty="0"/>
              <a:t>グラフの一番上のオレンジの線は両親が近視の人。ブルー（青）の線はどちらかの親が近視の人、一番下のグリーン（緑）の線は両親が近視ではない人を表しています。</a:t>
            </a:r>
            <a:endParaRPr kumimoji="1" lang="en-US" altLang="ja-JP" dirty="0"/>
          </a:p>
          <a:p>
            <a:pPr indent="165080"/>
            <a:r>
              <a:rPr kumimoji="1" lang="ja-JP" altLang="en-US" dirty="0"/>
              <a:t>両親が近視であっても、週に</a:t>
            </a:r>
            <a:r>
              <a:rPr kumimoji="1" lang="en-US" altLang="ja-JP" dirty="0"/>
              <a:t>14</a:t>
            </a:r>
            <a:r>
              <a:rPr kumimoji="1" lang="ja-JP" altLang="en-US" dirty="0"/>
              <a:t>時間以上屋外活動があれば、近視になる割合はかなり減っていることがわかると思います。</a:t>
            </a:r>
            <a:endParaRPr kumimoji="1" lang="en-US" altLang="ja-JP" dirty="0"/>
          </a:p>
          <a:p>
            <a:pPr indent="165080"/>
            <a:endParaRPr kumimoji="1" lang="en-US" altLang="ja-JP" dirty="0"/>
          </a:p>
          <a:p>
            <a:pPr indent="165080"/>
            <a:r>
              <a:rPr kumimoji="1" lang="ja-JP" altLang="en-US" dirty="0"/>
              <a:t>このように</a:t>
            </a:r>
            <a:r>
              <a:rPr kumimoji="1" lang="en-US" altLang="ja-JP" dirty="0"/>
              <a:t>1</a:t>
            </a:r>
            <a:r>
              <a:rPr kumimoji="1" lang="ja-JP" altLang="en-US" dirty="0"/>
              <a:t>日</a:t>
            </a:r>
            <a:r>
              <a:rPr kumimoji="1" lang="en-US" altLang="ja-JP" dirty="0"/>
              <a:t>2</a:t>
            </a:r>
            <a:r>
              <a:rPr kumimoji="1" lang="ja-JP" altLang="en-US" dirty="0"/>
              <a:t>時間以上屋外活動ができると、遺伝による影響を緩和できると考えられています。</a:t>
            </a:r>
            <a:endParaRPr kumimoji="1" lang="en-US" altLang="ja-JP" dirty="0"/>
          </a:p>
          <a:p>
            <a:pPr indent="165080"/>
            <a:endParaRPr kumimoji="1" lang="en-US" altLang="ja-JP" dirty="0"/>
          </a:p>
          <a:p>
            <a:pPr indent="165080"/>
            <a:r>
              <a:rPr kumimoji="1" lang="ja-JP" altLang="en-US" dirty="0"/>
              <a:t>近業時間が長くても屋外活動時間を長くすれば近視のリスクを減らせる可能性があるという報告も出ています。</a:t>
            </a:r>
            <a:endParaRPr kumimoji="1" lang="en-US" altLang="ja-JP" dirty="0"/>
          </a:p>
          <a:p>
            <a:pPr indent="165080"/>
            <a:endParaRPr kumimoji="1" lang="en-US" altLang="ja-JP" dirty="0"/>
          </a:p>
          <a:p>
            <a:r>
              <a:rPr kumimoji="1" lang="en-US" altLang="ja-JP" dirty="0"/>
              <a:t>【</a:t>
            </a:r>
            <a:r>
              <a:rPr kumimoji="1" lang="ja-JP" altLang="en-US" dirty="0"/>
              <a:t>参考文献</a:t>
            </a:r>
            <a:r>
              <a:rPr kumimoji="1" lang="en-US" altLang="ja-JP" dirty="0"/>
              <a:t>】</a:t>
            </a:r>
          </a:p>
          <a:p>
            <a:pPr indent="327560"/>
            <a:r>
              <a:rPr kumimoji="1" lang="en-US" altLang="ja-JP" dirty="0"/>
              <a:t>Wu PC.  et.al :</a:t>
            </a:r>
            <a:r>
              <a:rPr lang="en-US" altLang="ja-JP" dirty="0"/>
              <a:t> </a:t>
            </a:r>
            <a:r>
              <a:rPr lang="en-US" altLang="ja-JP" sz="1300" dirty="0"/>
              <a:t>Myopia Prevention and Outdoor Light Intensity in a School-Based Cluster Randomized Trial </a:t>
            </a:r>
            <a:r>
              <a:rPr lang="en-US" altLang="ja-JP" sz="1300" dirty="0" err="1"/>
              <a:t>Ophthalmol</a:t>
            </a:r>
            <a:r>
              <a:rPr lang="en-US" altLang="ja-JP" sz="1300" dirty="0"/>
              <a:t>. 2008 125 (8);1239-1250.</a:t>
            </a:r>
          </a:p>
          <a:p>
            <a:pPr indent="327560" defTabSz="990478">
              <a:defRPr/>
            </a:pPr>
            <a:r>
              <a:rPr lang="en-US" altLang="ja-JP" sz="1300" dirty="0"/>
              <a:t>Jones LA, et al: Parental History of Myopia, Sports and Outdoor Activities, and Future Myopia Invest. </a:t>
            </a:r>
            <a:r>
              <a:rPr lang="en-US" altLang="ja-JP" sz="1300" dirty="0" err="1"/>
              <a:t>Ophthalmol</a:t>
            </a:r>
            <a:r>
              <a:rPr lang="en-US" altLang="ja-JP" sz="1300" dirty="0"/>
              <a:t>. Vis.Scien.2007 48 (8);3534-3532.</a:t>
            </a:r>
          </a:p>
          <a:p>
            <a:pPr indent="327560" defTabSz="990478">
              <a:defRPr/>
            </a:pPr>
            <a:r>
              <a:rPr lang="en-US" altLang="ja-JP" sz="1300" dirty="0"/>
              <a:t>Rose KA et.al: Outdoor Activity Reduces the Prevalence of Myopia in Children </a:t>
            </a:r>
            <a:r>
              <a:rPr lang="en-US" altLang="ja-JP" sz="1300" dirty="0" err="1"/>
              <a:t>Ophthalmol</a:t>
            </a:r>
            <a:r>
              <a:rPr lang="en-US" altLang="ja-JP" sz="1300" dirty="0"/>
              <a:t>, 2008 115 (8);1279-1285</a:t>
            </a:r>
            <a:endParaRPr lang="en-US" altLang="ja-JP" b="0" dirty="0"/>
          </a:p>
          <a:p>
            <a:pPr indent="165080"/>
            <a:endParaRPr lang="en-US" altLang="ja-JP" dirty="0"/>
          </a:p>
          <a:p>
            <a:pPr indent="165080"/>
            <a:endParaRPr kumimoji="1" lang="ja-JP" altLang="en-US" dirty="0"/>
          </a:p>
        </p:txBody>
      </p:sp>
    </p:spTree>
    <p:extLst>
      <p:ext uri="{BB962C8B-B14F-4D97-AF65-F5344CB8AC3E}">
        <p14:creationId xmlns:p14="http://schemas.microsoft.com/office/powerpoint/2010/main" val="3583413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4400"/>
          </a:xfrm>
        </p:spPr>
      </p:sp>
      <p:sp>
        <p:nvSpPr>
          <p:cNvPr id="3" name="ノート プレースホルダー 2"/>
          <p:cNvSpPr>
            <a:spLocks noGrp="1"/>
          </p:cNvSpPr>
          <p:nvPr>
            <p:ph type="body" idx="1"/>
          </p:nvPr>
        </p:nvSpPr>
        <p:spPr/>
        <p:txBody>
          <a:bodyPr/>
          <a:lstStyle/>
          <a:p>
            <a:pPr indent="165080"/>
            <a:r>
              <a:rPr kumimoji="1" lang="ja-JP" altLang="en-US" dirty="0"/>
              <a:t>これは、令和元年度学校保健統計調査結果から、裸眼視力</a:t>
            </a:r>
            <a:r>
              <a:rPr kumimoji="1" lang="en-US" altLang="ja-JP" dirty="0"/>
              <a:t>1.0</a:t>
            </a:r>
            <a:r>
              <a:rPr kumimoji="1" lang="ja-JP" altLang="en-US" dirty="0"/>
              <a:t>未満の人の割合がどのように変化してきたかを示すグラフです。</a:t>
            </a:r>
            <a:endParaRPr kumimoji="1" lang="en-US" altLang="ja-JP" dirty="0"/>
          </a:p>
          <a:p>
            <a:pPr indent="165080"/>
            <a:endParaRPr kumimoji="1" lang="en-US" altLang="ja-JP" dirty="0"/>
          </a:p>
          <a:p>
            <a:pPr indent="165080"/>
            <a:r>
              <a:rPr kumimoji="1" lang="ja-JP" altLang="en-US" dirty="0"/>
              <a:t>令和元年度では、小学校、中学校、高等学校で過去最高値となっており、高等学校では</a:t>
            </a:r>
            <a:r>
              <a:rPr kumimoji="1" lang="en-US" altLang="ja-JP" dirty="0"/>
              <a:t>67.64%</a:t>
            </a:r>
            <a:r>
              <a:rPr kumimoji="1" lang="ja-JP" altLang="en-US" dirty="0"/>
              <a:t>と、大体</a:t>
            </a:r>
            <a:r>
              <a:rPr kumimoji="1" lang="en-US" altLang="ja-JP" dirty="0"/>
              <a:t>2/3</a:t>
            </a:r>
            <a:r>
              <a:rPr kumimoji="1" lang="ja-JP" altLang="en-US" dirty="0"/>
              <a:t>の人が裸眼視力</a:t>
            </a:r>
            <a:r>
              <a:rPr kumimoji="1" lang="en-US" altLang="ja-JP" dirty="0"/>
              <a:t>1.0</a:t>
            </a:r>
            <a:r>
              <a:rPr kumimoji="1" lang="ja-JP" altLang="en-US" dirty="0"/>
              <a:t>未満でした。</a:t>
            </a:r>
            <a:endParaRPr kumimoji="1" lang="en-US" altLang="ja-JP" dirty="0"/>
          </a:p>
          <a:p>
            <a:pPr indent="165080"/>
            <a:endParaRPr kumimoji="1" lang="en-US" altLang="ja-JP" dirty="0"/>
          </a:p>
          <a:p>
            <a:pPr indent="165080"/>
            <a:r>
              <a:rPr kumimoji="1" lang="ja-JP" altLang="en-US" dirty="0"/>
              <a:t>このほとんどは、近視の人が増加しているためと考えられています。</a:t>
            </a:r>
            <a:endParaRPr kumimoji="1" lang="en-US" altLang="ja-JP" dirty="0"/>
          </a:p>
          <a:p>
            <a:endParaRPr kumimoji="1" lang="en-US" altLang="ja-JP" dirty="0"/>
          </a:p>
          <a:p>
            <a:pPr defTabSz="990478">
              <a:defRPr/>
            </a:pPr>
            <a:r>
              <a:rPr lang="en-US" altLang="ja-JP" dirty="0">
                <a:cs typeface="Aharoni" panose="02010803020104030203" pitchFamily="2" charset="-79"/>
              </a:rPr>
              <a:t>【</a:t>
            </a:r>
            <a:r>
              <a:rPr lang="ja-JP" altLang="en-US" dirty="0">
                <a:cs typeface="Aharoni" panose="02010803020104030203" pitchFamily="2" charset="-79"/>
              </a:rPr>
              <a:t>出典</a:t>
            </a:r>
            <a:r>
              <a:rPr lang="en-US" altLang="ja-JP" dirty="0">
                <a:cs typeface="Aharoni" panose="02010803020104030203" pitchFamily="2" charset="-79"/>
              </a:rPr>
              <a:t>】</a:t>
            </a:r>
          </a:p>
          <a:p>
            <a:pPr defTabSz="990478">
              <a:defRPr/>
            </a:pPr>
            <a:r>
              <a:rPr lang="ja-JP" altLang="en-US" dirty="0">
                <a:cs typeface="Aharoni" panose="02010803020104030203" pitchFamily="2" charset="-79"/>
              </a:rPr>
              <a:t>文部科学省；令和元年度学校保健統計（学校保健統計調査報告書）の公表について　より</a:t>
            </a:r>
          </a:p>
          <a:p>
            <a:endParaRPr kumimoji="1" lang="en-US" altLang="ja-JP" dirty="0"/>
          </a:p>
          <a:p>
            <a:endParaRPr kumimoji="1" lang="ja-JP" altLang="en-US" dirty="0"/>
          </a:p>
        </p:txBody>
      </p:sp>
    </p:spTree>
    <p:extLst>
      <p:ext uri="{BB962C8B-B14F-4D97-AF65-F5344CB8AC3E}">
        <p14:creationId xmlns:p14="http://schemas.microsoft.com/office/powerpoint/2010/main" val="2315887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ノート プレースホルダー 2"/>
          <p:cNvSpPr>
            <a:spLocks noGrp="1"/>
          </p:cNvSpPr>
          <p:nvPr>
            <p:ph type="body" idx="1"/>
          </p:nvPr>
        </p:nvSpPr>
        <p:spPr/>
        <p:txBody>
          <a:bodyPr/>
          <a:lstStyle/>
          <a:p>
            <a:pPr indent="165080"/>
            <a:r>
              <a:rPr lang="ja-JP" altLang="en-US" dirty="0"/>
              <a:t>晴天の日であれば、太陽光は</a:t>
            </a:r>
            <a:r>
              <a:rPr lang="en-US" altLang="ja-JP" dirty="0"/>
              <a:t>10</a:t>
            </a:r>
            <a:r>
              <a:rPr lang="ja-JP" altLang="en-US" dirty="0"/>
              <a:t>万</a:t>
            </a:r>
            <a:r>
              <a:rPr lang="en-US" altLang="ja-JP" dirty="0"/>
              <a:t>lx</a:t>
            </a:r>
            <a:r>
              <a:rPr lang="ja-JP" altLang="en-US" dirty="0"/>
              <a:t>あります。</a:t>
            </a:r>
            <a:endParaRPr lang="en-US" altLang="ja-JP" dirty="0"/>
          </a:p>
          <a:p>
            <a:pPr indent="165080"/>
            <a:endParaRPr lang="en-US" altLang="ja-JP" dirty="0"/>
          </a:p>
          <a:p>
            <a:pPr indent="165080"/>
            <a:r>
              <a:rPr lang="ja-JP" altLang="en-US" dirty="0"/>
              <a:t>普通のお部屋では大体</a:t>
            </a:r>
            <a:r>
              <a:rPr lang="en-US" altLang="ja-JP" dirty="0"/>
              <a:t>400lx</a:t>
            </a:r>
            <a:r>
              <a:rPr lang="ja-JP" altLang="en-US" dirty="0"/>
              <a:t>窓際でも</a:t>
            </a:r>
            <a:r>
              <a:rPr lang="en-US" altLang="ja-JP" dirty="0"/>
              <a:t>800lx</a:t>
            </a:r>
            <a:r>
              <a:rPr lang="ja-JP" altLang="en-US" dirty="0"/>
              <a:t>くらいと言われています。</a:t>
            </a:r>
            <a:endParaRPr lang="en-US" altLang="ja-JP" dirty="0"/>
          </a:p>
          <a:p>
            <a:pPr indent="165080"/>
            <a:endParaRPr lang="en-US" altLang="ja-JP" dirty="0"/>
          </a:p>
          <a:p>
            <a:pPr indent="165080"/>
            <a:r>
              <a:rPr lang="ja-JP" altLang="en-US" dirty="0"/>
              <a:t>つまり屋外では、室内光の</a:t>
            </a:r>
            <a:r>
              <a:rPr lang="en-US" altLang="ja-JP" dirty="0"/>
              <a:t>250</a:t>
            </a:r>
            <a:r>
              <a:rPr lang="ja-JP" altLang="en-US" dirty="0"/>
              <a:t>倍、曇りの日であっても室内光の</a:t>
            </a:r>
            <a:r>
              <a:rPr lang="en-US" altLang="ja-JP" dirty="0"/>
              <a:t>80</a:t>
            </a:r>
            <a:r>
              <a:rPr lang="ja-JP" altLang="en-US" dirty="0"/>
              <a:t>倍の照度があり、桁違いに光の量が多いことがわかります。</a:t>
            </a:r>
            <a:endParaRPr lang="en-US" altLang="ja-JP" dirty="0"/>
          </a:p>
          <a:p>
            <a:pPr indent="165080"/>
            <a:endParaRPr lang="en-US" altLang="ja-JP" dirty="0"/>
          </a:p>
          <a:p>
            <a:pPr indent="165080"/>
            <a:r>
              <a:rPr lang="ja-JP" altLang="en-US" dirty="0"/>
              <a:t>近視進行予防には数千ルクスあれば良いとされ、木陰でも屋外なら十分だそうです。</a:t>
            </a:r>
          </a:p>
        </p:txBody>
      </p:sp>
      <p:sp>
        <p:nvSpPr>
          <p:cNvPr id="4" name="スライド イメージ プレースホルダー 3">
            <a:extLst>
              <a:ext uri="{FF2B5EF4-FFF2-40B4-BE49-F238E27FC236}">
                <a16:creationId xmlns:a16="http://schemas.microsoft.com/office/drawing/2014/main" id="{49676C3B-0444-4FDC-8C20-554B9D203654}"/>
              </a:ext>
            </a:extLst>
          </p:cNvPr>
          <p:cNvSpPr>
            <a:spLocks noGrp="1" noRot="1" noChangeAspect="1"/>
          </p:cNvSpPr>
          <p:nvPr>
            <p:ph type="sldImg"/>
          </p:nvPr>
        </p:nvSpPr>
        <p:spPr/>
      </p:sp>
    </p:spTree>
    <p:extLst>
      <p:ext uri="{BB962C8B-B14F-4D97-AF65-F5344CB8AC3E}">
        <p14:creationId xmlns:p14="http://schemas.microsoft.com/office/powerpoint/2010/main" val="3458825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4400"/>
          </a:xfrm>
        </p:spPr>
      </p:sp>
      <p:sp>
        <p:nvSpPr>
          <p:cNvPr id="3" name="ノート プレースホルダー 2"/>
          <p:cNvSpPr>
            <a:spLocks noGrp="1"/>
          </p:cNvSpPr>
          <p:nvPr>
            <p:ph type="body" idx="1"/>
          </p:nvPr>
        </p:nvSpPr>
        <p:spPr/>
        <p:txBody>
          <a:bodyPr/>
          <a:lstStyle/>
          <a:p>
            <a:pPr indent="165080"/>
            <a:r>
              <a:rPr kumimoji="1" lang="ja-JP" altLang="en-US" dirty="0"/>
              <a:t>視力が悪いことがわかったら眼科で調べてもらいましょう。</a:t>
            </a:r>
            <a:endParaRPr kumimoji="1" lang="en-US" altLang="ja-JP" dirty="0"/>
          </a:p>
          <a:p>
            <a:pPr indent="165080"/>
            <a:endParaRPr kumimoji="1" lang="en-US" altLang="ja-JP" dirty="0"/>
          </a:p>
          <a:p>
            <a:pPr indent="165080"/>
            <a:r>
              <a:rPr kumimoji="1" lang="ja-JP" altLang="en-US" dirty="0"/>
              <a:t>近視になって眼鏡が必要と言われたら、しっかりかけましょう。</a:t>
            </a:r>
            <a:endParaRPr kumimoji="1" lang="en-US" altLang="ja-JP" dirty="0"/>
          </a:p>
          <a:p>
            <a:pPr indent="165080"/>
            <a:endParaRPr kumimoji="1" lang="en-US" altLang="ja-JP" dirty="0"/>
          </a:p>
          <a:p>
            <a:pPr indent="165080"/>
            <a:r>
              <a:rPr kumimoji="1" lang="ja-JP" altLang="en-US" dirty="0"/>
              <a:t>コンタクトレンズは眼科で相談しましょう。</a:t>
            </a:r>
          </a:p>
        </p:txBody>
      </p:sp>
    </p:spTree>
    <p:extLst>
      <p:ext uri="{BB962C8B-B14F-4D97-AF65-F5344CB8AC3E}">
        <p14:creationId xmlns:p14="http://schemas.microsoft.com/office/powerpoint/2010/main" val="2087974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4400"/>
          </a:xfrm>
        </p:spPr>
      </p:sp>
      <p:sp>
        <p:nvSpPr>
          <p:cNvPr id="3" name="ノート プレースホルダー 2"/>
          <p:cNvSpPr>
            <a:spLocks noGrp="1"/>
          </p:cNvSpPr>
          <p:nvPr>
            <p:ph type="body" idx="1"/>
          </p:nvPr>
        </p:nvSpPr>
        <p:spPr/>
        <p:txBody>
          <a:bodyPr/>
          <a:lstStyle/>
          <a:p>
            <a:pPr indent="165080"/>
            <a:r>
              <a:rPr kumimoji="1" lang="ja-JP" altLang="en-US" dirty="0"/>
              <a:t>近視の進行を早めないように、</a:t>
            </a:r>
            <a:r>
              <a:rPr kumimoji="1" lang="en-US" altLang="ja-JP" dirty="0"/>
              <a:t>30cm</a:t>
            </a:r>
            <a:r>
              <a:rPr kumimoji="1" lang="ja-JP" altLang="en-US" dirty="0"/>
              <a:t>以内に近づいて読んだり書いたりしないようにしましょう。</a:t>
            </a:r>
            <a:endParaRPr kumimoji="1" lang="en-US" altLang="ja-JP" dirty="0"/>
          </a:p>
          <a:p>
            <a:pPr indent="165080"/>
            <a:endParaRPr kumimoji="1" lang="en-US" altLang="ja-JP" dirty="0"/>
          </a:p>
          <a:p>
            <a:pPr indent="165080"/>
            <a:r>
              <a:rPr kumimoji="1" lang="ja-JP" altLang="en-US" dirty="0"/>
              <a:t>また、</a:t>
            </a:r>
            <a:r>
              <a:rPr kumimoji="1" lang="en-US" altLang="ja-JP" dirty="0"/>
              <a:t>30</a:t>
            </a:r>
            <a:r>
              <a:rPr kumimoji="1" lang="ja-JP" altLang="en-US" dirty="0"/>
              <a:t>分以上続けないように気をつけましょう。</a:t>
            </a:r>
            <a:endParaRPr kumimoji="1" lang="en-US" altLang="ja-JP" dirty="0"/>
          </a:p>
          <a:p>
            <a:pPr indent="165080"/>
            <a:endParaRPr kumimoji="1" lang="en-US" altLang="ja-JP" dirty="0"/>
          </a:p>
          <a:p>
            <a:pPr indent="165080"/>
            <a:r>
              <a:rPr kumimoji="1" lang="ja-JP" altLang="en-US" dirty="0"/>
              <a:t>屋外活動を積極的にしましょう。</a:t>
            </a:r>
            <a:endParaRPr kumimoji="1" lang="en-US" altLang="ja-JP" dirty="0"/>
          </a:p>
        </p:txBody>
      </p:sp>
    </p:spTree>
    <p:extLst>
      <p:ext uri="{BB962C8B-B14F-4D97-AF65-F5344CB8AC3E}">
        <p14:creationId xmlns:p14="http://schemas.microsoft.com/office/powerpoint/2010/main" val="34873987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　</a:t>
            </a:r>
          </a:p>
        </p:txBody>
      </p:sp>
      <p:sp>
        <p:nvSpPr>
          <p:cNvPr id="5" name="スライド イメージ プレースホルダー 4">
            <a:extLst>
              <a:ext uri="{FF2B5EF4-FFF2-40B4-BE49-F238E27FC236}">
                <a16:creationId xmlns:a16="http://schemas.microsoft.com/office/drawing/2014/main" id="{52EF23C8-B219-4912-AA6A-D376C127DC8A}"/>
              </a:ext>
            </a:extLst>
          </p:cNvPr>
          <p:cNvSpPr>
            <a:spLocks noGrp="1" noRot="1" noChangeAspect="1"/>
          </p:cNvSpPr>
          <p:nvPr>
            <p:ph type="sldImg"/>
          </p:nvPr>
        </p:nvSpPr>
        <p:spPr>
          <a:xfrm>
            <a:off x="1106488" y="1277938"/>
            <a:ext cx="4884737" cy="3455987"/>
          </a:xfrm>
        </p:spPr>
      </p:sp>
    </p:spTree>
    <p:extLst>
      <p:ext uri="{BB962C8B-B14F-4D97-AF65-F5344CB8AC3E}">
        <p14:creationId xmlns:p14="http://schemas.microsoft.com/office/powerpoint/2010/main" val="1723357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4400"/>
          </a:xfrm>
        </p:spPr>
      </p:sp>
      <p:sp>
        <p:nvSpPr>
          <p:cNvPr id="3" name="ノート プレースホルダー 2"/>
          <p:cNvSpPr>
            <a:spLocks noGrp="1"/>
          </p:cNvSpPr>
          <p:nvPr>
            <p:ph type="body" idx="1"/>
          </p:nvPr>
        </p:nvSpPr>
        <p:spPr/>
        <p:txBody>
          <a:bodyPr/>
          <a:lstStyle/>
          <a:p>
            <a:pPr indent="165080"/>
            <a:r>
              <a:rPr kumimoji="1" lang="ja-JP" altLang="en-US" dirty="0"/>
              <a:t>これは眼球の断面図です。</a:t>
            </a:r>
            <a:endParaRPr kumimoji="1" lang="en-US" altLang="ja-JP" dirty="0"/>
          </a:p>
          <a:p>
            <a:pPr indent="165080"/>
            <a:endParaRPr kumimoji="1" lang="en-US" altLang="ja-JP" dirty="0"/>
          </a:p>
          <a:p>
            <a:pPr indent="165080"/>
            <a:r>
              <a:rPr kumimoji="1" lang="ja-JP" altLang="en-US" dirty="0"/>
              <a:t>眼の中に入ってきた光は、「角膜」と「水晶体」での２か所で屈折して、網膜の中でも最も画像を受け取る力の強い「中心窩」という場所に像を結びます。</a:t>
            </a:r>
            <a:endParaRPr kumimoji="1" lang="en-US" altLang="ja-JP" dirty="0"/>
          </a:p>
          <a:p>
            <a:pPr indent="165080"/>
            <a:endParaRPr kumimoji="1" lang="en-US" altLang="ja-JP" dirty="0"/>
          </a:p>
          <a:p>
            <a:pPr indent="165080"/>
            <a:r>
              <a:rPr kumimoji="1" lang="ja-JP" altLang="en-US" dirty="0"/>
              <a:t>この像が、視神経を通じて脳に運ばれて行きます。</a:t>
            </a:r>
            <a:endParaRPr kumimoji="1" lang="en-US" altLang="ja-JP" dirty="0"/>
          </a:p>
          <a:p>
            <a:endParaRPr kumimoji="1" lang="en-US" altLang="ja-JP" dirty="0"/>
          </a:p>
          <a:p>
            <a:pPr defTabSz="990478">
              <a:defRPr/>
            </a:pPr>
            <a:r>
              <a:rPr lang="en-US" altLang="ja-JP" dirty="0">
                <a:cs typeface="Aharoni" panose="02010803020104030203" pitchFamily="2" charset="-79"/>
              </a:rPr>
              <a:t>【</a:t>
            </a:r>
            <a:r>
              <a:rPr lang="ja-JP" altLang="en-US" dirty="0">
                <a:cs typeface="Aharoni" panose="02010803020104030203" pitchFamily="2" charset="-79"/>
              </a:rPr>
              <a:t>出典</a:t>
            </a:r>
            <a:r>
              <a:rPr lang="en-US" altLang="ja-JP" dirty="0">
                <a:cs typeface="Aharoni" panose="02010803020104030203" pitchFamily="2" charset="-79"/>
              </a:rPr>
              <a:t>】</a:t>
            </a:r>
          </a:p>
          <a:p>
            <a:pPr defTabSz="990478">
              <a:defRPr/>
            </a:pPr>
            <a:r>
              <a:rPr lang="ja-JP" altLang="en-US" dirty="0">
                <a:cs typeface="Aharoni" panose="02010803020104030203" pitchFamily="2" charset="-79"/>
              </a:rPr>
              <a:t>日本眼科医会「学校保健教材　視力について」より転載、改編</a:t>
            </a:r>
            <a:endParaRPr kumimoji="1" lang="en-US" altLang="ja-JP" dirty="0"/>
          </a:p>
        </p:txBody>
      </p:sp>
    </p:spTree>
    <p:extLst>
      <p:ext uri="{BB962C8B-B14F-4D97-AF65-F5344CB8AC3E}">
        <p14:creationId xmlns:p14="http://schemas.microsoft.com/office/powerpoint/2010/main" val="2717794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indent="165080"/>
            <a:r>
              <a:rPr lang="ja-JP" altLang="en-US" dirty="0"/>
              <a:t>遠くから来た平行な光が網膜にピッタリ焦点を結ぶのが正視です。</a:t>
            </a:r>
            <a:endParaRPr lang="en-US" altLang="ja-JP" dirty="0"/>
          </a:p>
          <a:p>
            <a:pPr indent="165080"/>
            <a:endParaRPr lang="en-US" altLang="ja-JP" dirty="0"/>
          </a:p>
          <a:p>
            <a:pPr indent="165080"/>
            <a:r>
              <a:rPr lang="ja-JP" altLang="en-US" dirty="0"/>
              <a:t>遠視の場合は網膜の後ろに、また近視の場合は網膜の前に焦点があっています。</a:t>
            </a:r>
            <a:endParaRPr lang="en-US" altLang="ja-JP" dirty="0"/>
          </a:p>
          <a:p>
            <a:pPr indent="165080"/>
            <a:endParaRPr lang="en-US" altLang="ja-JP" dirty="0"/>
          </a:p>
          <a:p>
            <a:pPr indent="165080"/>
            <a:r>
              <a:rPr lang="ja-JP" altLang="en-US" dirty="0"/>
              <a:t>乱視の場合は、角膜がいびつなため、光が入った方向によって焦点の位置がずれている状態を言います。</a:t>
            </a:r>
            <a:endParaRPr lang="en-US" altLang="ja-JP" dirty="0"/>
          </a:p>
          <a:p>
            <a:pPr indent="165080"/>
            <a:endParaRPr lang="en-US" altLang="ja-JP" dirty="0"/>
          </a:p>
          <a:p>
            <a:pPr indent="165080"/>
            <a:r>
              <a:rPr lang="ja-JP" altLang="en-US" dirty="0"/>
              <a:t>近視の人は、網膜の前にピントが合っているため、網膜像はピンボケです。</a:t>
            </a:r>
            <a:endParaRPr lang="en-US" altLang="ja-JP" dirty="0"/>
          </a:p>
          <a:p>
            <a:pPr indent="165080"/>
            <a:endParaRPr lang="en-US" altLang="ja-JP" dirty="0"/>
          </a:p>
          <a:p>
            <a:pPr indent="165080"/>
            <a:r>
              <a:rPr lang="ja-JP" altLang="en-US" dirty="0"/>
              <a:t>でも近づいて行くと、この焦点は網膜の方に近づいていきますので、ピントが合うようになります。</a:t>
            </a:r>
            <a:endParaRPr lang="en-US" altLang="ja-JP" dirty="0"/>
          </a:p>
          <a:p>
            <a:pPr indent="165080"/>
            <a:endParaRPr lang="en-US" altLang="ja-JP" dirty="0"/>
          </a:p>
          <a:p>
            <a:pPr indent="165080"/>
            <a:r>
              <a:rPr lang="ja-JP" altLang="en-US" dirty="0"/>
              <a:t>遠くが見えにくくて、近くが見やすい眼の状態が近視なのです。</a:t>
            </a:r>
            <a:endParaRPr lang="en-US" altLang="ja-JP" dirty="0"/>
          </a:p>
          <a:p>
            <a:endParaRPr lang="ja-JP" altLang="en-US" dirty="0"/>
          </a:p>
        </p:txBody>
      </p:sp>
      <p:sp>
        <p:nvSpPr>
          <p:cNvPr id="5" name="スライド イメージ プレースホルダー 4">
            <a:extLst>
              <a:ext uri="{FF2B5EF4-FFF2-40B4-BE49-F238E27FC236}">
                <a16:creationId xmlns:a16="http://schemas.microsoft.com/office/drawing/2014/main" id="{840F9DD4-9AF9-4D20-AAE5-7B9E221011BA}"/>
              </a:ext>
            </a:extLst>
          </p:cNvPr>
          <p:cNvSpPr>
            <a:spLocks noGrp="1" noRot="1" noChangeAspect="1"/>
          </p:cNvSpPr>
          <p:nvPr>
            <p:ph type="sldImg"/>
          </p:nvPr>
        </p:nvSpPr>
        <p:spPr/>
      </p:sp>
    </p:spTree>
    <p:extLst>
      <p:ext uri="{BB962C8B-B14F-4D97-AF65-F5344CB8AC3E}">
        <p14:creationId xmlns:p14="http://schemas.microsoft.com/office/powerpoint/2010/main" val="494870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4400"/>
          </a:xfrm>
        </p:spPr>
      </p:sp>
      <p:sp>
        <p:nvSpPr>
          <p:cNvPr id="3" name="ノート プレースホルダー 2"/>
          <p:cNvSpPr>
            <a:spLocks noGrp="1"/>
          </p:cNvSpPr>
          <p:nvPr>
            <p:ph type="body" idx="1"/>
          </p:nvPr>
        </p:nvSpPr>
        <p:spPr/>
        <p:txBody>
          <a:bodyPr/>
          <a:lstStyle/>
          <a:p>
            <a:pPr indent="165080" defTabSz="990478">
              <a:defRPr/>
            </a:pPr>
            <a:r>
              <a:rPr kumimoji="1" lang="ja-JP" altLang="en-US" dirty="0"/>
              <a:t>上の段のように正視の人は網膜にピントがしっかりあっているので、遠くのものがくっきり見えます。</a:t>
            </a:r>
            <a:endParaRPr kumimoji="1" lang="en-US" altLang="ja-JP" dirty="0"/>
          </a:p>
          <a:p>
            <a:pPr indent="165080" defTabSz="990478">
              <a:defRPr/>
            </a:pPr>
            <a:endParaRPr kumimoji="1" lang="en-US" altLang="ja-JP" dirty="0"/>
          </a:p>
          <a:p>
            <a:pPr indent="165080"/>
            <a:r>
              <a:rPr kumimoji="1" lang="ja-JP" altLang="en-US" dirty="0"/>
              <a:t>近視の人は眼球が大きくなって眼軸長が長くなり、網膜にピントがあっていません。このため遠くが見えにくく、後ろの席から黒板を見たりするとはっきり見えなくて、授業では困ることがあります。</a:t>
            </a:r>
            <a:endParaRPr kumimoji="1" lang="en-US" altLang="ja-JP" dirty="0"/>
          </a:p>
          <a:p>
            <a:pPr indent="165080"/>
            <a:endParaRPr kumimoji="1" lang="en-US" altLang="ja-JP" dirty="0"/>
          </a:p>
          <a:p>
            <a:pPr indent="165080"/>
            <a:r>
              <a:rPr kumimoji="1" lang="ja-JP" altLang="en-US" dirty="0"/>
              <a:t>また、教室の中だけではなく、学校では遠くの距離を見ることが多いので、黒板の文字さえ見えれば大丈夫というわけでもありません。</a:t>
            </a:r>
            <a:endParaRPr kumimoji="1" lang="en-US" altLang="ja-JP" dirty="0"/>
          </a:p>
          <a:p>
            <a:pPr defTabSz="990478">
              <a:defRPr/>
            </a:pPr>
            <a:endParaRPr lang="en-US" altLang="ja-JP" dirty="0">
              <a:cs typeface="Aharoni" panose="02010803020104030203" pitchFamily="2" charset="-79"/>
            </a:endParaRPr>
          </a:p>
          <a:p>
            <a:pPr defTabSz="990478">
              <a:defRPr/>
            </a:pPr>
            <a:r>
              <a:rPr lang="en-US" altLang="ja-JP" dirty="0">
                <a:cs typeface="Aharoni" panose="02010803020104030203" pitchFamily="2" charset="-79"/>
              </a:rPr>
              <a:t>【</a:t>
            </a:r>
            <a:r>
              <a:rPr lang="ja-JP" altLang="en-US" dirty="0">
                <a:cs typeface="Aharoni" panose="02010803020104030203" pitchFamily="2" charset="-79"/>
              </a:rPr>
              <a:t>出典</a:t>
            </a:r>
            <a:r>
              <a:rPr lang="en-US" altLang="ja-JP" dirty="0">
                <a:cs typeface="Aharoni" panose="02010803020104030203" pitchFamily="2" charset="-79"/>
              </a:rPr>
              <a:t>】</a:t>
            </a:r>
          </a:p>
          <a:p>
            <a:pPr defTabSz="990478">
              <a:defRPr/>
            </a:pPr>
            <a:r>
              <a:rPr lang="ja-JP" altLang="en-US" dirty="0">
                <a:cs typeface="Aharoni" panose="02010803020104030203" pitchFamily="2" charset="-79"/>
              </a:rPr>
              <a:t>日本眼科医会「学校保健教材　視力について」より転載</a:t>
            </a:r>
          </a:p>
        </p:txBody>
      </p:sp>
    </p:spTree>
    <p:extLst>
      <p:ext uri="{BB962C8B-B14F-4D97-AF65-F5344CB8AC3E}">
        <p14:creationId xmlns:p14="http://schemas.microsoft.com/office/powerpoint/2010/main" val="2132167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1108075" y="1279525"/>
            <a:ext cx="4883150" cy="3454400"/>
          </a:xfrm>
          <a:ln/>
        </p:spPr>
      </p:sp>
      <p:sp>
        <p:nvSpPr>
          <p:cNvPr id="20483" name="Rectangle 3"/>
          <p:cNvSpPr>
            <a:spLocks noGrp="1" noChangeArrowheads="1"/>
          </p:cNvSpPr>
          <p:nvPr>
            <p:ph type="body" idx="1"/>
          </p:nvPr>
        </p:nvSpPr>
        <p:spPr/>
        <p:txBody>
          <a:bodyPr/>
          <a:lstStyle/>
          <a:p>
            <a:pPr indent="165080"/>
            <a:r>
              <a:rPr lang="en-US" altLang="ja-JP" dirty="0"/>
              <a:t>A</a:t>
            </a:r>
            <a:r>
              <a:rPr lang="ja-JP" altLang="en-US" dirty="0"/>
              <a:t>の人は</a:t>
            </a:r>
            <a:r>
              <a:rPr lang="en-US" altLang="ja-JP" dirty="0"/>
              <a:t>1.0</a:t>
            </a:r>
            <a:r>
              <a:rPr lang="ja-JP" altLang="en-US" dirty="0"/>
              <a:t>以上の視力があり、一番後ろの席からでも、黒板の文字は良く見えます。</a:t>
            </a:r>
            <a:endParaRPr lang="en-US" altLang="ja-JP" dirty="0"/>
          </a:p>
          <a:p>
            <a:pPr indent="165080"/>
            <a:endParaRPr lang="en-US" altLang="ja-JP" dirty="0"/>
          </a:p>
          <a:p>
            <a:pPr indent="165080"/>
            <a:r>
              <a:rPr lang="en-US" altLang="ja-JP" dirty="0"/>
              <a:t>B</a:t>
            </a:r>
            <a:r>
              <a:rPr lang="ja-JP" altLang="en-US" dirty="0"/>
              <a:t>の人は</a:t>
            </a:r>
            <a:r>
              <a:rPr lang="en-US" altLang="ja-JP" dirty="0"/>
              <a:t>0.7</a:t>
            </a:r>
            <a:r>
              <a:rPr lang="ja-JP" altLang="en-US" dirty="0"/>
              <a:t>から</a:t>
            </a:r>
            <a:r>
              <a:rPr lang="en-US" altLang="ja-JP" dirty="0"/>
              <a:t>0.9</a:t>
            </a:r>
            <a:r>
              <a:rPr lang="ja-JP" altLang="en-US" dirty="0"/>
              <a:t>の視力です。後ろの方でも黒板の文字はほとんど読めるのですが、近視が始まっていることも多いので眼科の受診が勧められます。</a:t>
            </a:r>
            <a:endParaRPr lang="en-US" altLang="ja-JP" dirty="0"/>
          </a:p>
          <a:p>
            <a:pPr indent="165080"/>
            <a:endParaRPr lang="en-US" altLang="ja-JP" dirty="0"/>
          </a:p>
          <a:p>
            <a:pPr indent="165080"/>
            <a:r>
              <a:rPr lang="en-US" altLang="ja-JP" dirty="0"/>
              <a:t>C</a:t>
            </a:r>
            <a:r>
              <a:rPr lang="ja-JP" altLang="en-US" dirty="0"/>
              <a:t>の人は</a:t>
            </a:r>
            <a:r>
              <a:rPr lang="en-US" altLang="ja-JP" dirty="0"/>
              <a:t>0.3</a:t>
            </a:r>
            <a:r>
              <a:rPr lang="ja-JP" altLang="en-US" dirty="0"/>
              <a:t>から</a:t>
            </a:r>
            <a:r>
              <a:rPr lang="en-US" altLang="ja-JP" dirty="0"/>
              <a:t>0.6</a:t>
            </a:r>
            <a:r>
              <a:rPr lang="ja-JP" altLang="en-US" dirty="0"/>
              <a:t>の視力で、後ろの方では黒板の文字は見えにくいです。眼科の受診が必要です。</a:t>
            </a:r>
            <a:endParaRPr lang="en-US" altLang="ja-JP" dirty="0"/>
          </a:p>
          <a:p>
            <a:pPr indent="165080"/>
            <a:endParaRPr lang="en-US" altLang="ja-JP" dirty="0"/>
          </a:p>
          <a:p>
            <a:pPr indent="165080"/>
            <a:r>
              <a:rPr lang="en-US" altLang="ja-JP" dirty="0"/>
              <a:t>D</a:t>
            </a:r>
            <a:r>
              <a:rPr lang="ja-JP" altLang="en-US" dirty="0"/>
              <a:t>の人は</a:t>
            </a:r>
            <a:r>
              <a:rPr lang="en-US" altLang="ja-JP" dirty="0"/>
              <a:t>0.2</a:t>
            </a:r>
            <a:r>
              <a:rPr lang="ja-JP" altLang="en-US" dirty="0"/>
              <a:t>以下です。前の方でも黒板の見え方は十分とはいえません。すぐに眼科を受診する必要があります。</a:t>
            </a:r>
            <a:endParaRPr lang="en-US" altLang="ja-JP" dirty="0"/>
          </a:p>
          <a:p>
            <a:pPr indent="165080"/>
            <a:endParaRPr lang="en-US" altLang="ja-JP" dirty="0"/>
          </a:p>
          <a:p>
            <a:pPr defTabSz="990478">
              <a:defRPr/>
            </a:pPr>
            <a:r>
              <a:rPr lang="en-US" altLang="ja-JP" dirty="0">
                <a:cs typeface="Aharoni" panose="02010803020104030203" pitchFamily="2" charset="-79"/>
              </a:rPr>
              <a:t>【</a:t>
            </a:r>
            <a:r>
              <a:rPr lang="ja-JP" altLang="en-US" dirty="0">
                <a:cs typeface="Aharoni" panose="02010803020104030203" pitchFamily="2" charset="-79"/>
              </a:rPr>
              <a:t>出典</a:t>
            </a:r>
            <a:r>
              <a:rPr lang="en-US" altLang="ja-JP" dirty="0">
                <a:cs typeface="Aharoni" panose="02010803020104030203" pitchFamily="2" charset="-79"/>
              </a:rPr>
              <a:t>】</a:t>
            </a:r>
          </a:p>
          <a:p>
            <a:pPr defTabSz="990478">
              <a:defRPr/>
            </a:pPr>
            <a:r>
              <a:rPr lang="ja-JP" altLang="en-US" dirty="0">
                <a:cs typeface="Aharoni" panose="02010803020104030203" pitchFamily="2" charset="-79"/>
              </a:rPr>
              <a:t>日本眼科医会「学校保健教材　視力について」より転載</a:t>
            </a:r>
          </a:p>
          <a:p>
            <a:pPr indent="165080"/>
            <a:endParaRPr lang="en-US" altLang="ja-JP" dirty="0"/>
          </a:p>
          <a:p>
            <a:pPr indent="165080"/>
            <a:endParaRPr lang="ja-JP" altLang="en-US" dirty="0"/>
          </a:p>
        </p:txBody>
      </p:sp>
    </p:spTree>
    <p:extLst>
      <p:ext uri="{BB962C8B-B14F-4D97-AF65-F5344CB8AC3E}">
        <p14:creationId xmlns:p14="http://schemas.microsoft.com/office/powerpoint/2010/main" val="1497522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4400"/>
          </a:xfrm>
        </p:spPr>
      </p:sp>
      <p:sp>
        <p:nvSpPr>
          <p:cNvPr id="3" name="ノート プレースホルダー 2"/>
          <p:cNvSpPr>
            <a:spLocks noGrp="1"/>
          </p:cNvSpPr>
          <p:nvPr>
            <p:ph type="body" idx="1"/>
          </p:nvPr>
        </p:nvSpPr>
        <p:spPr/>
        <p:txBody>
          <a:bodyPr/>
          <a:lstStyle/>
          <a:p>
            <a:pPr indent="165080"/>
            <a:r>
              <a:rPr kumimoji="1" lang="ja-JP" altLang="en-US" dirty="0"/>
              <a:t>視力が悪い原因は、近視だけとは限りません。</a:t>
            </a:r>
            <a:endParaRPr kumimoji="1" lang="en-US" altLang="ja-JP" dirty="0"/>
          </a:p>
          <a:p>
            <a:pPr indent="165080"/>
            <a:endParaRPr kumimoji="1" lang="en-US" altLang="ja-JP" dirty="0"/>
          </a:p>
          <a:p>
            <a:pPr indent="165080"/>
            <a:r>
              <a:rPr kumimoji="1" lang="ja-JP" altLang="en-US" dirty="0"/>
              <a:t>遠視や乱視、それに他の眼の病気で視力が悪くなっていることがあります。</a:t>
            </a:r>
            <a:endParaRPr kumimoji="1" lang="en-US" altLang="ja-JP" dirty="0"/>
          </a:p>
          <a:p>
            <a:pPr indent="165080"/>
            <a:endParaRPr kumimoji="1" lang="en-US" altLang="ja-JP" dirty="0"/>
          </a:p>
          <a:p>
            <a:pPr indent="165080"/>
            <a:r>
              <a:rPr kumimoji="1" lang="ja-JP" altLang="en-US" dirty="0"/>
              <a:t>きちんと眼の状態を調べてもらうためにも、必ず眼科で診てもらいましょう。</a:t>
            </a:r>
            <a:endParaRPr kumimoji="1" lang="en-US" altLang="ja-JP" dirty="0"/>
          </a:p>
          <a:p>
            <a:pPr indent="165080"/>
            <a:endParaRPr kumimoji="1" lang="en-US" altLang="ja-JP" dirty="0"/>
          </a:p>
          <a:p>
            <a:pPr indent="165080"/>
            <a:r>
              <a:rPr kumimoji="1" lang="ja-JP" altLang="en-US" dirty="0"/>
              <a:t>眼科に行った時に、眼鏡やコンタクトレンズのこともしっかり説明を聞いて、相談してしてみてください。</a:t>
            </a:r>
            <a:endParaRPr kumimoji="1" lang="en-US" altLang="ja-JP" dirty="0"/>
          </a:p>
          <a:p>
            <a:pPr indent="165080"/>
            <a:endParaRPr kumimoji="1" lang="en-US" altLang="ja-JP" dirty="0"/>
          </a:p>
          <a:p>
            <a:pPr defTabSz="990478">
              <a:defRPr/>
            </a:pPr>
            <a:r>
              <a:rPr kumimoji="1" lang="en-US" altLang="ja-JP" dirty="0"/>
              <a:t>【</a:t>
            </a:r>
            <a:r>
              <a:rPr lang="ja-JP" altLang="en-US" dirty="0">
                <a:cs typeface="Aharoni" panose="02010803020104030203" pitchFamily="2" charset="-79"/>
              </a:rPr>
              <a:t>出典</a:t>
            </a:r>
            <a:r>
              <a:rPr lang="en-US" altLang="ja-JP" dirty="0">
                <a:cs typeface="Aharoni" panose="02010803020104030203" pitchFamily="2" charset="-79"/>
              </a:rPr>
              <a:t>】</a:t>
            </a:r>
          </a:p>
          <a:p>
            <a:pPr defTabSz="990478">
              <a:defRPr/>
            </a:pPr>
            <a:r>
              <a:rPr lang="ja-JP" altLang="en-US" dirty="0">
                <a:cs typeface="Aharoni" panose="02010803020104030203" pitchFamily="2" charset="-79"/>
              </a:rPr>
              <a:t>日本眼科医会　イラスト集より</a:t>
            </a:r>
            <a:endParaRPr kumimoji="1" lang="en-US" altLang="ja-JP" dirty="0"/>
          </a:p>
        </p:txBody>
      </p:sp>
    </p:spTree>
    <p:extLst>
      <p:ext uri="{BB962C8B-B14F-4D97-AF65-F5344CB8AC3E}">
        <p14:creationId xmlns:p14="http://schemas.microsoft.com/office/powerpoint/2010/main" val="3056246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4400"/>
          </a:xfrm>
        </p:spPr>
      </p:sp>
      <p:sp>
        <p:nvSpPr>
          <p:cNvPr id="3" name="ノート プレースホルダー 2"/>
          <p:cNvSpPr>
            <a:spLocks noGrp="1"/>
          </p:cNvSpPr>
          <p:nvPr>
            <p:ph type="body" idx="1"/>
          </p:nvPr>
        </p:nvSpPr>
        <p:spPr/>
        <p:txBody>
          <a:bodyPr/>
          <a:lstStyle/>
          <a:p>
            <a:pPr indent="165080"/>
            <a:r>
              <a:rPr kumimoji="1" lang="ja-JP" altLang="en-US" dirty="0"/>
              <a:t>コンタクトレンズは眼に直接乗せて使います。</a:t>
            </a:r>
            <a:endParaRPr kumimoji="1" lang="en-US" altLang="ja-JP" dirty="0"/>
          </a:p>
          <a:p>
            <a:pPr indent="165080"/>
            <a:endParaRPr kumimoji="1" lang="en-US" altLang="ja-JP" dirty="0"/>
          </a:p>
          <a:p>
            <a:pPr indent="165080"/>
            <a:r>
              <a:rPr kumimoji="1" lang="ja-JP" altLang="en-US" dirty="0"/>
              <a:t>使い方を間違えると眼に傷をつけ、重い視力障害を残すことがあります。</a:t>
            </a:r>
            <a:endParaRPr kumimoji="1" lang="en-US" altLang="ja-JP" dirty="0"/>
          </a:p>
          <a:p>
            <a:pPr indent="165080"/>
            <a:endParaRPr kumimoji="1" lang="en-US" altLang="ja-JP" dirty="0"/>
          </a:p>
          <a:p>
            <a:pPr indent="165080" defTabSz="990478">
              <a:defRPr/>
            </a:pPr>
            <a:r>
              <a:rPr kumimoji="1" lang="ja-JP" altLang="en-US" dirty="0"/>
              <a:t>使いたい場合は、眼科できちんと処方してもらい、正しい使い方をしっかり練習してから使うことが大切です。</a:t>
            </a:r>
            <a:endParaRPr kumimoji="1" lang="en-US" altLang="ja-JP" dirty="0"/>
          </a:p>
          <a:p>
            <a:pPr defTabSz="990478">
              <a:defRPr/>
            </a:pPr>
            <a:endParaRPr kumimoji="1" lang="en-US" altLang="ja-JP" dirty="0"/>
          </a:p>
          <a:p>
            <a:pPr defTabSz="990478">
              <a:defRPr/>
            </a:pPr>
            <a:r>
              <a:rPr kumimoji="1" lang="en-US" altLang="ja-JP" dirty="0"/>
              <a:t>【</a:t>
            </a:r>
            <a:r>
              <a:rPr lang="ja-JP" altLang="en-US" dirty="0">
                <a:cs typeface="Aharoni" panose="02010803020104030203" pitchFamily="2" charset="-79"/>
              </a:rPr>
              <a:t>出典</a:t>
            </a:r>
            <a:r>
              <a:rPr lang="en-US" altLang="ja-JP" dirty="0">
                <a:cs typeface="Aharoni" panose="02010803020104030203" pitchFamily="2" charset="-79"/>
              </a:rPr>
              <a:t>】</a:t>
            </a:r>
          </a:p>
          <a:p>
            <a:pPr defTabSz="990478">
              <a:defRPr/>
            </a:pPr>
            <a:r>
              <a:rPr lang="ja-JP" altLang="en-US" dirty="0">
                <a:cs typeface="Aharoni" panose="02010803020104030203" pitchFamily="2" charset="-79"/>
              </a:rPr>
              <a:t>日本眼科医会　イラスト集より</a:t>
            </a:r>
            <a:endParaRPr kumimoji="1" lang="en-US" altLang="ja-JP" dirty="0"/>
          </a:p>
          <a:p>
            <a:endParaRPr kumimoji="1" lang="ja-JP" altLang="en-US" dirty="0"/>
          </a:p>
        </p:txBody>
      </p:sp>
    </p:spTree>
    <p:extLst>
      <p:ext uri="{BB962C8B-B14F-4D97-AF65-F5344CB8AC3E}">
        <p14:creationId xmlns:p14="http://schemas.microsoft.com/office/powerpoint/2010/main" val="3900033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4400"/>
          </a:xfrm>
        </p:spPr>
      </p:sp>
      <p:sp>
        <p:nvSpPr>
          <p:cNvPr id="3" name="ノート プレースホルダー 2"/>
          <p:cNvSpPr>
            <a:spLocks noGrp="1"/>
          </p:cNvSpPr>
          <p:nvPr>
            <p:ph type="body" idx="1"/>
          </p:nvPr>
        </p:nvSpPr>
        <p:spPr/>
        <p:txBody>
          <a:bodyPr/>
          <a:lstStyle/>
          <a:p>
            <a:r>
              <a:rPr kumimoji="1" lang="ja-JP" altLang="en-US" dirty="0"/>
              <a:t>１）コンタクトレンズはいつも使えるとは限りません。</a:t>
            </a:r>
            <a:endParaRPr kumimoji="1" lang="en-US" altLang="ja-JP" dirty="0"/>
          </a:p>
          <a:p>
            <a:pPr marL="306000"/>
            <a:r>
              <a:rPr kumimoji="1" lang="ja-JP" altLang="en-US" dirty="0"/>
              <a:t>コンタクトレンズを外した時に使う眼鏡が必ず必要だということも覚えておいて欲しいです。</a:t>
            </a:r>
            <a:endParaRPr kumimoji="1" lang="en-US" altLang="ja-JP" dirty="0"/>
          </a:p>
          <a:p>
            <a:pPr marL="350957"/>
            <a:endParaRPr kumimoji="1" lang="en-US" altLang="ja-JP" dirty="0"/>
          </a:p>
          <a:p>
            <a:r>
              <a:rPr kumimoji="1" lang="ja-JP" altLang="en-US" dirty="0"/>
              <a:t>２）コンタクトレンズがあると角膜は酸素不足になってしまいます。</a:t>
            </a:r>
            <a:endParaRPr kumimoji="1" lang="en-US" altLang="ja-JP" dirty="0"/>
          </a:p>
          <a:p>
            <a:pPr marL="306000"/>
            <a:r>
              <a:rPr kumimoji="1" lang="ja-JP" altLang="en-US" dirty="0"/>
              <a:t>酸素を十分に角膜に与えるため、</a:t>
            </a:r>
            <a:r>
              <a:rPr kumimoji="1" lang="en-US" altLang="ja-JP" dirty="0"/>
              <a:t>1</a:t>
            </a:r>
            <a:r>
              <a:rPr kumimoji="1" lang="ja-JP" altLang="en-US" dirty="0"/>
              <a:t>日２時間以上は眼鏡で過ごしてください。</a:t>
            </a:r>
            <a:endParaRPr kumimoji="1" lang="en-US" altLang="ja-JP" dirty="0"/>
          </a:p>
          <a:p>
            <a:pPr marL="350957"/>
            <a:endParaRPr kumimoji="1" lang="en-US" altLang="ja-JP" dirty="0"/>
          </a:p>
          <a:p>
            <a:pPr defTabSz="990478">
              <a:defRPr/>
            </a:pPr>
            <a:r>
              <a:rPr kumimoji="1" lang="ja-JP" altLang="en-US" dirty="0"/>
              <a:t>３）眼科の定期検査は</a:t>
            </a:r>
            <a:r>
              <a:rPr kumimoji="1" lang="en-US" altLang="ja-JP" dirty="0"/>
              <a:t>3</a:t>
            </a:r>
            <a:r>
              <a:rPr kumimoji="1" lang="ja-JP" altLang="en-US" dirty="0"/>
              <a:t>ヶ月ごとに必ず行ってください。</a:t>
            </a:r>
            <a:endParaRPr kumimoji="1" lang="en-US" altLang="ja-JP" dirty="0"/>
          </a:p>
          <a:p>
            <a:pPr marL="306000" defTabSz="990478">
              <a:defRPr/>
            </a:pPr>
            <a:r>
              <a:rPr kumimoji="1" lang="ja-JP" altLang="en-US" dirty="0"/>
              <a:t>大丈夫と思っていても、少しずつ度数が変わっていたり、目の状態が変化していることがあります。</a:t>
            </a:r>
            <a:endParaRPr kumimoji="1" lang="en-US" altLang="ja-JP" dirty="0"/>
          </a:p>
          <a:p>
            <a:pPr marL="350957" defTabSz="990478">
              <a:defRPr/>
            </a:pPr>
            <a:endParaRPr kumimoji="1" lang="en-US" altLang="ja-JP" dirty="0"/>
          </a:p>
          <a:p>
            <a:pPr defTabSz="990478">
              <a:defRPr/>
            </a:pPr>
            <a:r>
              <a:rPr kumimoji="1" lang="ja-JP" altLang="en-US" dirty="0"/>
              <a:t>４）きちんと手を洗うことなど、レンズの取扱には十分注意してください。</a:t>
            </a:r>
            <a:endParaRPr kumimoji="1" lang="en-US" altLang="ja-JP" dirty="0"/>
          </a:p>
          <a:p>
            <a:pPr marL="306000" defTabSz="990478">
              <a:defRPr/>
            </a:pPr>
            <a:r>
              <a:rPr kumimoji="1" lang="ja-JP" altLang="en-US" dirty="0"/>
              <a:t>汚い手のままでコンタクトレンズを触るといろいろな病気が眼に入るようになります。</a:t>
            </a:r>
            <a:endParaRPr kumimoji="1" lang="en-US" altLang="ja-JP" dirty="0"/>
          </a:p>
          <a:p>
            <a:pPr marL="350957" defTabSz="990478">
              <a:defRPr/>
            </a:pPr>
            <a:endParaRPr kumimoji="1" lang="en-US" altLang="ja-JP" dirty="0"/>
          </a:p>
          <a:p>
            <a:pPr defTabSz="990478">
              <a:defRPr/>
            </a:pPr>
            <a:r>
              <a:rPr kumimoji="1" lang="ja-JP" altLang="en-US" dirty="0"/>
              <a:t>５）コンタクトレンズを入れたまま寝たりしないようにしてください。</a:t>
            </a:r>
            <a:endParaRPr kumimoji="1" lang="en-US" altLang="ja-JP" dirty="0"/>
          </a:p>
          <a:p>
            <a:pPr marL="306000" defTabSz="990478">
              <a:defRPr/>
            </a:pPr>
            <a:r>
              <a:rPr kumimoji="1" lang="ja-JP" altLang="en-US" dirty="0"/>
              <a:t>寝てしまうと角膜は起きている時以上に酸素不足になって、傷がつきやすくなります。</a:t>
            </a:r>
            <a:endParaRPr kumimoji="1" lang="en-US" altLang="ja-JP" dirty="0"/>
          </a:p>
          <a:p>
            <a:pPr defTabSz="990478">
              <a:defRPr/>
            </a:pPr>
            <a:endParaRPr kumimoji="1" lang="en-US" altLang="ja-JP" dirty="0"/>
          </a:p>
          <a:p>
            <a:pPr defTabSz="990478">
              <a:defRPr/>
            </a:pPr>
            <a:r>
              <a:rPr kumimoji="1" lang="en-US" altLang="ja-JP" dirty="0"/>
              <a:t>【</a:t>
            </a:r>
            <a:r>
              <a:rPr lang="ja-JP" altLang="en-US" dirty="0">
                <a:cs typeface="Aharoni" panose="02010803020104030203" pitchFamily="2" charset="-79"/>
              </a:rPr>
              <a:t>出典</a:t>
            </a:r>
            <a:r>
              <a:rPr lang="en-US" altLang="ja-JP" dirty="0">
                <a:cs typeface="Aharoni" panose="02010803020104030203" pitchFamily="2" charset="-79"/>
              </a:rPr>
              <a:t>】</a:t>
            </a:r>
          </a:p>
          <a:p>
            <a:pPr defTabSz="990478">
              <a:defRPr/>
            </a:pPr>
            <a:r>
              <a:rPr lang="ja-JP" altLang="en-US" dirty="0">
                <a:cs typeface="Aharoni" panose="02010803020104030203" pitchFamily="2" charset="-79"/>
              </a:rPr>
              <a:t>日本眼科医会　イラスト集より</a:t>
            </a:r>
            <a:endParaRPr kumimoji="1" lang="en-US" altLang="ja-JP" dirty="0"/>
          </a:p>
          <a:p>
            <a:pPr defTabSz="990478">
              <a:defRPr/>
            </a:pPr>
            <a:endParaRPr kumimoji="1" lang="en-US" altLang="ja-JP" dirty="0"/>
          </a:p>
          <a:p>
            <a:pPr defTabSz="990478">
              <a:defRPr/>
            </a:pPr>
            <a:endParaRPr kumimoji="1" lang="en-US" altLang="ja-JP" dirty="0"/>
          </a:p>
          <a:p>
            <a:pPr defTabSz="990478">
              <a:defRPr/>
            </a:pPr>
            <a:endParaRPr kumimoji="1" lang="en-US" altLang="ja-JP" dirty="0"/>
          </a:p>
          <a:p>
            <a:pPr defTabSz="990478">
              <a:defRPr/>
            </a:pPr>
            <a:endParaRPr kumimoji="1" lang="en-US" altLang="ja-JP" dirty="0"/>
          </a:p>
          <a:p>
            <a:endParaRPr kumimoji="1" lang="en-US" altLang="ja-JP" dirty="0"/>
          </a:p>
          <a:p>
            <a:endParaRPr kumimoji="1" lang="ja-JP" altLang="en-US" dirty="0"/>
          </a:p>
        </p:txBody>
      </p:sp>
    </p:spTree>
    <p:extLst>
      <p:ext uri="{BB962C8B-B14F-4D97-AF65-F5344CB8AC3E}">
        <p14:creationId xmlns:p14="http://schemas.microsoft.com/office/powerpoint/2010/main" val="1131286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A69AAED-20D4-2544-8B21-160EFAA239F9}" type="datetimeFigureOut">
              <a:rPr kumimoji="1" lang="ja-JP" altLang="en-US" smtClean="0"/>
              <a:t>2020/12/15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D85C53-A112-8F49-81F6-EB4937573808}" type="slidenum">
              <a:rPr kumimoji="1" lang="ja-JP" altLang="en-US" smtClean="0"/>
              <a:t>‹#›</a:t>
            </a:fld>
            <a:endParaRPr kumimoji="1" lang="ja-JP" altLang="en-US"/>
          </a:p>
        </p:txBody>
      </p:sp>
    </p:spTree>
    <p:extLst>
      <p:ext uri="{BB962C8B-B14F-4D97-AF65-F5344CB8AC3E}">
        <p14:creationId xmlns:p14="http://schemas.microsoft.com/office/powerpoint/2010/main" val="201421654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6FEE441-818B-C04F-8120-33757CF5D7F5}" type="datetimeFigureOut">
              <a:rPr kumimoji="1" lang="ja-JP" altLang="en-US" smtClean="0"/>
              <a:t>2020/12/15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A380D06-31A7-9F49-9F12-FAEF95E4CA1B}" type="slidenum">
              <a:rPr kumimoji="1" lang="ja-JP" altLang="en-US" smtClean="0"/>
              <a:t>‹#›</a:t>
            </a:fld>
            <a:endParaRPr kumimoji="1" lang="ja-JP" altLang="en-US"/>
          </a:p>
        </p:txBody>
      </p:sp>
    </p:spTree>
    <p:extLst>
      <p:ext uri="{BB962C8B-B14F-4D97-AF65-F5344CB8AC3E}">
        <p14:creationId xmlns:p14="http://schemas.microsoft.com/office/powerpoint/2010/main" val="4140187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6FEE441-818B-C04F-8120-33757CF5D7F5}" type="datetimeFigureOut">
              <a:rPr kumimoji="1" lang="ja-JP" altLang="en-US" smtClean="0"/>
              <a:t>2020/12/15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A380D06-31A7-9F49-9F12-FAEF95E4CA1B}" type="slidenum">
              <a:rPr kumimoji="1" lang="ja-JP" altLang="en-US" smtClean="0"/>
              <a:t>‹#›</a:t>
            </a:fld>
            <a:endParaRPr kumimoji="1" lang="ja-JP" altLang="en-US"/>
          </a:p>
        </p:txBody>
      </p:sp>
    </p:spTree>
    <p:extLst>
      <p:ext uri="{BB962C8B-B14F-4D97-AF65-F5344CB8AC3E}">
        <p14:creationId xmlns:p14="http://schemas.microsoft.com/office/powerpoint/2010/main" val="2631031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6FEE441-818B-C04F-8120-33757CF5D7F5}" type="datetimeFigureOut">
              <a:rPr kumimoji="1" lang="ja-JP" altLang="en-US" smtClean="0"/>
              <a:t>2020/12/15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A380D06-31A7-9F49-9F12-FAEF95E4CA1B}" type="slidenum">
              <a:rPr kumimoji="1" lang="ja-JP" altLang="en-US" smtClean="0"/>
              <a:t>‹#›</a:t>
            </a:fld>
            <a:endParaRPr kumimoji="1" lang="ja-JP" altLang="en-US"/>
          </a:p>
        </p:txBody>
      </p:sp>
    </p:spTree>
    <p:extLst>
      <p:ext uri="{BB962C8B-B14F-4D97-AF65-F5344CB8AC3E}">
        <p14:creationId xmlns:p14="http://schemas.microsoft.com/office/powerpoint/2010/main" val="86317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6FEE441-818B-C04F-8120-33757CF5D7F5}" type="datetimeFigureOut">
              <a:rPr kumimoji="1" lang="ja-JP" altLang="en-US" smtClean="0"/>
              <a:t>2020/12/15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A380D06-31A7-9F49-9F12-FAEF95E4CA1B}" type="slidenum">
              <a:rPr kumimoji="1" lang="ja-JP" altLang="en-US" smtClean="0"/>
              <a:t>‹#›</a:t>
            </a:fld>
            <a:endParaRPr kumimoji="1" lang="ja-JP" altLang="en-US"/>
          </a:p>
        </p:txBody>
      </p:sp>
    </p:spTree>
    <p:extLst>
      <p:ext uri="{BB962C8B-B14F-4D97-AF65-F5344CB8AC3E}">
        <p14:creationId xmlns:p14="http://schemas.microsoft.com/office/powerpoint/2010/main" val="2224491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6FEE441-818B-C04F-8120-33757CF5D7F5}" type="datetimeFigureOut">
              <a:rPr kumimoji="1" lang="ja-JP" altLang="en-US" smtClean="0"/>
              <a:t>2020/12/15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A380D06-31A7-9F49-9F12-FAEF95E4CA1B}" type="slidenum">
              <a:rPr kumimoji="1" lang="ja-JP" altLang="en-US" smtClean="0"/>
              <a:t>‹#›</a:t>
            </a:fld>
            <a:endParaRPr kumimoji="1" lang="ja-JP" altLang="en-US"/>
          </a:p>
        </p:txBody>
      </p:sp>
    </p:spTree>
    <p:extLst>
      <p:ext uri="{BB962C8B-B14F-4D97-AF65-F5344CB8AC3E}">
        <p14:creationId xmlns:p14="http://schemas.microsoft.com/office/powerpoint/2010/main" val="1615316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4" name="Content Placeholder 3"/>
          <p:cNvSpPr>
            <a:spLocks noGrp="1"/>
          </p:cNvSpPr>
          <p:nvPr>
            <p:ph sz="half" idx="2"/>
          </p:nvPr>
        </p:nvSpPr>
        <p:spPr>
          <a:xfrm>
            <a:off x="736456" y="2761381"/>
            <a:ext cx="4523137"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6" name="Content Placeholder 5"/>
          <p:cNvSpPr>
            <a:spLocks noGrp="1"/>
          </p:cNvSpPr>
          <p:nvPr>
            <p:ph sz="quarter" idx="4"/>
          </p:nvPr>
        </p:nvSpPr>
        <p:spPr>
          <a:xfrm>
            <a:off x="5412731" y="2761381"/>
            <a:ext cx="4545413"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6FEE441-818B-C04F-8120-33757CF5D7F5}" type="datetimeFigureOut">
              <a:rPr kumimoji="1" lang="ja-JP" altLang="en-US" smtClean="0"/>
              <a:t>2020/12/15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A380D06-31A7-9F49-9F12-FAEF95E4CA1B}" type="slidenum">
              <a:rPr kumimoji="1" lang="ja-JP" altLang="en-US" smtClean="0"/>
              <a:t>‹#›</a:t>
            </a:fld>
            <a:endParaRPr kumimoji="1" lang="ja-JP" altLang="en-US"/>
          </a:p>
        </p:txBody>
      </p:sp>
    </p:spTree>
    <p:extLst>
      <p:ext uri="{BB962C8B-B14F-4D97-AF65-F5344CB8AC3E}">
        <p14:creationId xmlns:p14="http://schemas.microsoft.com/office/powerpoint/2010/main" val="2586929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6FEE441-818B-C04F-8120-33757CF5D7F5}" type="datetimeFigureOut">
              <a:rPr kumimoji="1" lang="ja-JP" altLang="en-US" smtClean="0"/>
              <a:t>2020/12/15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A380D06-31A7-9F49-9F12-FAEF95E4CA1B}" type="slidenum">
              <a:rPr kumimoji="1" lang="ja-JP" altLang="en-US" smtClean="0"/>
              <a:t>‹#›</a:t>
            </a:fld>
            <a:endParaRPr kumimoji="1" lang="ja-JP" altLang="en-US"/>
          </a:p>
        </p:txBody>
      </p:sp>
    </p:spTree>
    <p:extLst>
      <p:ext uri="{BB962C8B-B14F-4D97-AF65-F5344CB8AC3E}">
        <p14:creationId xmlns:p14="http://schemas.microsoft.com/office/powerpoint/2010/main" val="130613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69AAED-20D4-2544-8B21-160EFAA239F9}" type="datetimeFigureOut">
              <a:rPr kumimoji="1" lang="ja-JP" altLang="en-US" smtClean="0"/>
              <a:t>2020/12/15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BD85C53-A112-8F49-81F6-EB4937573808}" type="slidenum">
              <a:rPr kumimoji="1" lang="ja-JP" altLang="en-US" smtClean="0"/>
              <a:t>‹#›</a:t>
            </a:fld>
            <a:endParaRPr kumimoji="1" lang="ja-JP" altLang="en-US"/>
          </a:p>
        </p:txBody>
      </p:sp>
    </p:spTree>
    <p:extLst>
      <p:ext uri="{BB962C8B-B14F-4D97-AF65-F5344CB8AC3E}">
        <p14:creationId xmlns:p14="http://schemas.microsoft.com/office/powerpoint/2010/main" val="756413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6FEE441-818B-C04F-8120-33757CF5D7F5}" type="datetimeFigureOut">
              <a:rPr kumimoji="1" lang="ja-JP" altLang="en-US" smtClean="0"/>
              <a:t>2020/12/15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A380D06-31A7-9F49-9F12-FAEF95E4CA1B}" type="slidenum">
              <a:rPr kumimoji="1" lang="ja-JP" altLang="en-US" smtClean="0"/>
              <a:t>‹#›</a:t>
            </a:fld>
            <a:endParaRPr kumimoji="1" lang="ja-JP" altLang="en-US"/>
          </a:p>
        </p:txBody>
      </p:sp>
    </p:spTree>
    <p:extLst>
      <p:ext uri="{BB962C8B-B14F-4D97-AF65-F5344CB8AC3E}">
        <p14:creationId xmlns:p14="http://schemas.microsoft.com/office/powerpoint/2010/main" val="2666373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6FEE441-818B-C04F-8120-33757CF5D7F5}" type="datetimeFigureOut">
              <a:rPr kumimoji="1" lang="ja-JP" altLang="en-US" smtClean="0"/>
              <a:t>2020/12/15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A380D06-31A7-9F49-9F12-FAEF95E4CA1B}" type="slidenum">
              <a:rPr kumimoji="1" lang="ja-JP" altLang="en-US" smtClean="0"/>
              <a:t>‹#›</a:t>
            </a:fld>
            <a:endParaRPr kumimoji="1" lang="ja-JP" altLang="en-US"/>
          </a:p>
        </p:txBody>
      </p:sp>
    </p:spTree>
    <p:extLst>
      <p:ext uri="{BB962C8B-B14F-4D97-AF65-F5344CB8AC3E}">
        <p14:creationId xmlns:p14="http://schemas.microsoft.com/office/powerpoint/2010/main" val="246783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86FEE441-818B-C04F-8120-33757CF5D7F5}" type="datetimeFigureOut">
              <a:rPr kumimoji="1" lang="ja-JP" altLang="en-US" smtClean="0"/>
              <a:t>2020/12/15</a:t>
            </a:fld>
            <a:endParaRPr kumimoji="1" lang="ja-JP" altLang="en-U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8A380D06-31A7-9F49-9F12-FAEF95E4CA1B}" type="slidenum">
              <a:rPr kumimoji="1" lang="ja-JP" altLang="en-US" smtClean="0"/>
              <a:t>‹#›</a:t>
            </a:fld>
            <a:endParaRPr kumimoji="1" lang="ja-JP" altLang="en-US"/>
          </a:p>
        </p:txBody>
      </p:sp>
    </p:spTree>
    <p:extLst>
      <p:ext uri="{BB962C8B-B14F-4D97-AF65-F5344CB8AC3E}">
        <p14:creationId xmlns:p14="http://schemas.microsoft.com/office/powerpoint/2010/main" val="3006238256"/>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tif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image" Target="../media/image19.tiff"/><Relationship Id="rId7" Type="http://schemas.openxmlformats.org/officeDocument/2006/relationships/image" Target="../media/image23.tif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tiff"/></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6C3229BB-BCE3-4BBA-99E5-56E8E4C89FD8}"/>
              </a:ext>
            </a:extLst>
          </p:cNvPr>
          <p:cNvPicPr>
            <a:picLocks noChangeAspect="1"/>
          </p:cNvPicPr>
          <p:nvPr/>
        </p:nvPicPr>
        <p:blipFill rotWithShape="1">
          <a:blip r:embed="rId3">
            <a:clrChange>
              <a:clrFrom>
                <a:srgbClr val="FFFFFF"/>
              </a:clrFrom>
              <a:clrTo>
                <a:srgbClr val="FFFFFF">
                  <a:alpha val="0"/>
                </a:srgbClr>
              </a:clrTo>
            </a:clrChange>
          </a:blip>
          <a:srcRect r="14671"/>
          <a:stretch/>
        </p:blipFill>
        <p:spPr>
          <a:xfrm>
            <a:off x="0" y="3121573"/>
            <a:ext cx="10681303" cy="4459186"/>
          </a:xfrm>
          <a:prstGeom prst="rect">
            <a:avLst/>
          </a:prstGeom>
        </p:spPr>
      </p:pic>
      <p:sp>
        <p:nvSpPr>
          <p:cNvPr id="10" name="タイトル 1">
            <a:extLst>
              <a:ext uri="{FF2B5EF4-FFF2-40B4-BE49-F238E27FC236}">
                <a16:creationId xmlns:a16="http://schemas.microsoft.com/office/drawing/2014/main" id="{0A3B7AF2-6EC2-43EC-92E6-4ACF27AB362B}"/>
              </a:ext>
            </a:extLst>
          </p:cNvPr>
          <p:cNvSpPr>
            <a:spLocks noGrp="1"/>
          </p:cNvSpPr>
          <p:nvPr>
            <p:ph type="ctrTitle"/>
          </p:nvPr>
        </p:nvSpPr>
        <p:spPr>
          <a:xfrm>
            <a:off x="987481" y="1629944"/>
            <a:ext cx="7768148" cy="1753383"/>
          </a:xfrm>
        </p:spPr>
        <p:txBody>
          <a:bodyPr anchor="b">
            <a:noAutofit/>
          </a:bodyPr>
          <a:lstStyle/>
          <a:p>
            <a:pPr algn="l"/>
            <a:br>
              <a:rPr lang="en-US" altLang="ja-JP" sz="5400" b="1" dirty="0">
                <a:latin typeface="メイリオ" panose="020B0604030504040204" pitchFamily="50" charset="-128"/>
                <a:ea typeface="メイリオ" panose="020B0604030504040204" pitchFamily="50" charset="-128"/>
              </a:rPr>
            </a:br>
            <a:r>
              <a:rPr lang="ja-JP" altLang="en-US" sz="5400" b="1" dirty="0">
                <a:latin typeface="メイリオ" panose="020B0604030504040204" pitchFamily="50" charset="-128"/>
                <a:ea typeface="メイリオ" panose="020B0604030504040204" pitchFamily="50" charset="-128"/>
              </a:rPr>
              <a:t>近  視</a:t>
            </a:r>
            <a:endParaRPr kumimoji="1" lang="ja-JP" altLang="en-US" sz="5400" b="1" dirty="0">
              <a:latin typeface="メイリオ" panose="020B0604030504040204" pitchFamily="50" charset="-128"/>
              <a:ea typeface="メイリオ" panose="020B0604030504040204" pitchFamily="50" charset="-128"/>
            </a:endParaRPr>
          </a:p>
        </p:txBody>
      </p:sp>
      <p:pic>
        <p:nvPicPr>
          <p:cNvPr id="11" name="図 10" descr="黒い背景と白い文字のロゴ&#10;&#10;自動的に生成された説明">
            <a:extLst>
              <a:ext uri="{FF2B5EF4-FFF2-40B4-BE49-F238E27FC236}">
                <a16:creationId xmlns:a16="http://schemas.microsoft.com/office/drawing/2014/main" id="{CEA0F6B2-3EE9-4F02-90C6-F97A78B44155}"/>
              </a:ext>
            </a:extLst>
          </p:cNvPr>
          <p:cNvPicPr>
            <a:picLocks noChangeAspect="1"/>
          </p:cNvPicPr>
          <p:nvPr/>
        </p:nvPicPr>
        <p:blipFill rotWithShape="1">
          <a:blip r:embed="rId4">
            <a:clrChange>
              <a:clrFrom>
                <a:srgbClr val="FFFFFF"/>
              </a:clrFrom>
              <a:clrTo>
                <a:srgbClr val="FFFFFF">
                  <a:alpha val="0"/>
                </a:srgbClr>
              </a:clrTo>
            </a:clrChange>
          </a:blip>
          <a:srcRect l="22952" t="22096" r="7709" b="25978"/>
          <a:stretch/>
        </p:blipFill>
        <p:spPr>
          <a:xfrm>
            <a:off x="9388552" y="409305"/>
            <a:ext cx="788765" cy="838728"/>
          </a:xfrm>
          <a:prstGeom prst="rect">
            <a:avLst/>
          </a:prstGeom>
        </p:spPr>
      </p:pic>
      <p:sp>
        <p:nvSpPr>
          <p:cNvPr id="12" name="字幕 2">
            <a:extLst>
              <a:ext uri="{FF2B5EF4-FFF2-40B4-BE49-F238E27FC236}">
                <a16:creationId xmlns:a16="http://schemas.microsoft.com/office/drawing/2014/main" id="{20765BC1-87BE-4000-A56B-FCA7FF311654}"/>
              </a:ext>
            </a:extLst>
          </p:cNvPr>
          <p:cNvSpPr txBox="1">
            <a:spLocks/>
          </p:cNvSpPr>
          <p:nvPr/>
        </p:nvSpPr>
        <p:spPr>
          <a:xfrm>
            <a:off x="1540046" y="409304"/>
            <a:ext cx="2707714" cy="415747"/>
          </a:xfrm>
          <a:prstGeom prst="rect">
            <a:avLst/>
          </a:prstGeom>
          <a:solidFill>
            <a:schemeClr val="bg1"/>
          </a:solidFill>
          <a:ln>
            <a:solidFill>
              <a:schemeClr val="bg2">
                <a:lumMod val="50000"/>
              </a:schemeClr>
            </a:solidFill>
          </a:ln>
        </p:spPr>
        <p:txBody>
          <a:bodyPr vert="horz" wrap="square" lIns="36000" tIns="36000" rIns="36000" bIns="3600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1800" dirty="0">
                <a:latin typeface="游ゴシック Medium" panose="020B0500000000000000" pitchFamily="50" charset="-128"/>
                <a:ea typeface="游ゴシック Medium" panose="020B0500000000000000" pitchFamily="50" charset="-128"/>
              </a:rPr>
              <a:t>中学校・高等学校版</a:t>
            </a:r>
            <a:endParaRPr lang="en-US" altLang="ja-JP" sz="1800" dirty="0">
              <a:latin typeface="游ゴシック Medium" panose="020B0500000000000000" pitchFamily="50" charset="-128"/>
              <a:ea typeface="游ゴシック Medium" panose="020B0500000000000000" pitchFamily="50" charset="-128"/>
            </a:endParaRPr>
          </a:p>
        </p:txBody>
      </p:sp>
      <p:sp>
        <p:nvSpPr>
          <p:cNvPr id="14" name="タイトル 1">
            <a:extLst>
              <a:ext uri="{FF2B5EF4-FFF2-40B4-BE49-F238E27FC236}">
                <a16:creationId xmlns:a16="http://schemas.microsoft.com/office/drawing/2014/main" id="{A7E1BE68-6B83-4C2F-A308-F4213985BE3D}"/>
              </a:ext>
            </a:extLst>
          </p:cNvPr>
          <p:cNvSpPr txBox="1">
            <a:spLocks/>
          </p:cNvSpPr>
          <p:nvPr/>
        </p:nvSpPr>
        <p:spPr>
          <a:xfrm>
            <a:off x="988077" y="3317719"/>
            <a:ext cx="7768148" cy="811160"/>
          </a:xfrm>
          <a:prstGeom prst="rect">
            <a:avLst/>
          </a:prstGeom>
        </p:spPr>
        <p:txBody>
          <a:bodyPr vert="horz" lIns="91440" tIns="45720" rIns="91440" bIns="45720" rtlCol="0" anchor="b">
            <a:noAutofit/>
          </a:bodyPr>
          <a:lstStyle>
            <a:lvl1pPr algn="ctr" defTabSz="1007943" rtl="0" eaLnBrk="1" latinLnBrk="0" hangingPunct="1">
              <a:lnSpc>
                <a:spcPct val="90000"/>
              </a:lnSpc>
              <a:spcBef>
                <a:spcPct val="0"/>
              </a:spcBef>
              <a:buNone/>
              <a:defRPr kumimoji="1" sz="6614" kern="1200">
                <a:solidFill>
                  <a:schemeClr val="tx1"/>
                </a:solidFill>
                <a:latin typeface="+mj-lt"/>
                <a:ea typeface="+mj-ea"/>
                <a:cs typeface="+mj-cs"/>
              </a:defRPr>
            </a:lvl1pPr>
          </a:lstStyle>
          <a:p>
            <a:pPr algn="l"/>
            <a:r>
              <a:rPr lang="ja-JP" altLang="en-US" sz="4400" b="1" dirty="0">
                <a:solidFill>
                  <a:schemeClr val="tx1">
                    <a:lumMod val="50000"/>
                    <a:lumOff val="50000"/>
                  </a:schemeClr>
                </a:solidFill>
                <a:latin typeface="AR P丸ゴシック体M04" panose="020F0600000000000000" pitchFamily="50" charset="-128"/>
                <a:ea typeface="AR P丸ゴシック体M04" panose="020F0600000000000000" pitchFamily="50" charset="-128"/>
              </a:rPr>
              <a:t>～遠くが見えにくい</a:t>
            </a:r>
            <a:r>
              <a:rPr lang="en-US" altLang="ja-JP" sz="4400" b="1" dirty="0">
                <a:solidFill>
                  <a:schemeClr val="tx1">
                    <a:lumMod val="50000"/>
                    <a:lumOff val="50000"/>
                  </a:schemeClr>
                </a:solidFill>
                <a:latin typeface="AR P丸ゴシック体M04" panose="020F0600000000000000" pitchFamily="50" charset="-128"/>
                <a:ea typeface="AR P丸ゴシック体M04" panose="020F0600000000000000" pitchFamily="50" charset="-128"/>
              </a:rPr>
              <a:t>!?</a:t>
            </a:r>
            <a:r>
              <a:rPr lang="ja-JP" altLang="en-US" sz="4400" b="1" dirty="0">
                <a:solidFill>
                  <a:schemeClr val="tx1">
                    <a:lumMod val="50000"/>
                    <a:lumOff val="50000"/>
                  </a:schemeClr>
                </a:solidFill>
                <a:latin typeface="AR P丸ゴシック体M04" panose="020F0600000000000000" pitchFamily="50" charset="-128"/>
                <a:ea typeface="AR P丸ゴシック体M04" panose="020F0600000000000000" pitchFamily="50" charset="-128"/>
              </a:rPr>
              <a:t>～</a:t>
            </a:r>
          </a:p>
        </p:txBody>
      </p:sp>
      <p:sp>
        <p:nvSpPr>
          <p:cNvPr id="15" name="タイトル 1">
            <a:extLst>
              <a:ext uri="{FF2B5EF4-FFF2-40B4-BE49-F238E27FC236}">
                <a16:creationId xmlns:a16="http://schemas.microsoft.com/office/drawing/2014/main" id="{8955669D-390B-4B32-A9DB-1629F9DF6E19}"/>
              </a:ext>
            </a:extLst>
          </p:cNvPr>
          <p:cNvSpPr txBox="1">
            <a:spLocks/>
          </p:cNvSpPr>
          <p:nvPr/>
        </p:nvSpPr>
        <p:spPr>
          <a:xfrm>
            <a:off x="345140" y="368741"/>
            <a:ext cx="1252012" cy="454450"/>
          </a:xfrm>
          <a:prstGeom prst="rect">
            <a:avLst/>
          </a:prstGeom>
        </p:spPr>
        <p:txBody>
          <a:bodyPr vert="horz" lIns="91440" tIns="45720" rIns="91440" bIns="45720" rtlCol="0" anchor="b">
            <a:noAutofit/>
          </a:bodyPr>
          <a:lstStyle>
            <a:lvl1pPr algn="ctr" defTabSz="1007943" rtl="0" eaLnBrk="1" latinLnBrk="0" hangingPunct="1">
              <a:lnSpc>
                <a:spcPct val="90000"/>
              </a:lnSpc>
              <a:spcBef>
                <a:spcPct val="0"/>
              </a:spcBef>
              <a:buNone/>
              <a:defRPr kumimoji="1" sz="6614" kern="1200">
                <a:solidFill>
                  <a:schemeClr val="tx1"/>
                </a:solidFill>
                <a:latin typeface="+mj-lt"/>
                <a:ea typeface="+mj-ea"/>
                <a:cs typeface="+mj-cs"/>
              </a:defRPr>
            </a:lvl1pPr>
          </a:lstStyle>
          <a:p>
            <a:pPr algn="l"/>
            <a:r>
              <a:rPr lang="ja-JP" altLang="en-US" sz="2400" dirty="0">
                <a:latin typeface="HGS明朝E" panose="02020900000000000000" pitchFamily="18" charset="-128"/>
                <a:ea typeface="HGS明朝E" panose="02020900000000000000" pitchFamily="18" charset="-128"/>
              </a:rPr>
              <a:t>近視</a:t>
            </a:r>
            <a:endParaRPr lang="ja-JP" altLang="en-US" sz="2400" b="1" dirty="0">
              <a:latin typeface="HGS明朝E" panose="02020900000000000000" pitchFamily="18" charset="-128"/>
              <a:ea typeface="HGS明朝E" panose="02020900000000000000" pitchFamily="18" charset="-128"/>
            </a:endParaRPr>
          </a:p>
        </p:txBody>
      </p:sp>
      <p:sp>
        <p:nvSpPr>
          <p:cNvPr id="19" name="字幕 2">
            <a:extLst>
              <a:ext uri="{FF2B5EF4-FFF2-40B4-BE49-F238E27FC236}">
                <a16:creationId xmlns:a16="http://schemas.microsoft.com/office/drawing/2014/main" id="{EF96A6DA-B1FC-4188-974F-EDBE540EF19B}"/>
              </a:ext>
            </a:extLst>
          </p:cNvPr>
          <p:cNvSpPr>
            <a:spLocks noGrp="1"/>
          </p:cNvSpPr>
          <p:nvPr>
            <p:ph type="subTitle" idx="1"/>
          </p:nvPr>
        </p:nvSpPr>
        <p:spPr>
          <a:xfrm>
            <a:off x="7081962" y="6633402"/>
            <a:ext cx="3095356" cy="335986"/>
          </a:xfrm>
        </p:spPr>
        <p:txBody>
          <a:bodyPr anchor="t">
            <a:noAutofit/>
          </a:bodyPr>
          <a:lstStyle/>
          <a:p>
            <a:pPr algn="l"/>
            <a:r>
              <a:rPr lang="ja-JP" altLang="en-US" sz="2200" b="1" dirty="0">
                <a:latin typeface="游ゴシック Medium" panose="020B0500000000000000" pitchFamily="50" charset="-128"/>
                <a:ea typeface="游ゴシック Medium" panose="020B0500000000000000" pitchFamily="50" charset="-128"/>
              </a:rPr>
              <a:t>（公社）東京都医師会</a:t>
            </a:r>
          </a:p>
        </p:txBody>
      </p:sp>
    </p:spTree>
    <p:extLst>
      <p:ext uri="{BB962C8B-B14F-4D97-AF65-F5344CB8AC3E}">
        <p14:creationId xmlns:p14="http://schemas.microsoft.com/office/powerpoint/2010/main" val="814006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2C126FA5-1736-1E43-B2B9-E0000C60FF56}"/>
              </a:ext>
            </a:extLst>
          </p:cNvPr>
          <p:cNvSpPr>
            <a:spLocks noGrp="1"/>
          </p:cNvSpPr>
          <p:nvPr>
            <p:ph idx="1"/>
          </p:nvPr>
        </p:nvSpPr>
        <p:spPr>
          <a:xfrm>
            <a:off x="227813" y="1625443"/>
            <a:ext cx="10284868" cy="4863927"/>
          </a:xfrm>
        </p:spPr>
        <p:txBody>
          <a:bodyPr>
            <a:noAutofit/>
          </a:bodyPr>
          <a:lstStyle/>
          <a:p>
            <a:pPr marL="360000" indent="-360000">
              <a:lnSpc>
                <a:spcPct val="100000"/>
              </a:lnSpc>
              <a:spcBef>
                <a:spcPts val="0"/>
              </a:spcBef>
              <a:spcAft>
                <a:spcPts val="3500"/>
              </a:spcAft>
              <a:buClr>
                <a:srgbClr val="FFC000"/>
              </a:buClr>
              <a:buSzPct val="80000"/>
              <a:buFont typeface="Wingdings" panose="05000000000000000000" pitchFamily="2" charset="2"/>
              <a:buChar char="l"/>
            </a:pPr>
            <a:r>
              <a:rPr lang="ja-JP" altLang="en-US" sz="3600" dirty="0">
                <a:latin typeface="游ゴシック Medium" panose="020B0500000000000000" pitchFamily="50" charset="-128"/>
                <a:ea typeface="游ゴシック Medium" panose="020B0500000000000000" pitchFamily="50" charset="-128"/>
              </a:rPr>
              <a:t>近くのものを見るために適応してしまった</a:t>
            </a:r>
            <a:br>
              <a:rPr lang="en-US" altLang="ja-JP" sz="3600" dirty="0">
                <a:latin typeface="游ゴシック Medium" panose="020B0500000000000000" pitchFamily="50" charset="-128"/>
                <a:ea typeface="游ゴシック Medium" panose="020B0500000000000000" pitchFamily="50" charset="-128"/>
              </a:rPr>
            </a:br>
            <a:r>
              <a:rPr lang="ja-JP" altLang="en-US" sz="3600" dirty="0">
                <a:latin typeface="游ゴシック Medium" panose="020B0500000000000000" pitchFamily="50" charset="-128"/>
                <a:ea typeface="游ゴシック Medium" panose="020B0500000000000000" pitchFamily="50" charset="-128"/>
              </a:rPr>
              <a:t>眼だとも考えられる</a:t>
            </a:r>
            <a:endParaRPr lang="en-US" altLang="ja-JP" sz="3600" dirty="0">
              <a:latin typeface="游ゴシック Medium" panose="020B0500000000000000" pitchFamily="50" charset="-128"/>
              <a:ea typeface="游ゴシック Medium" panose="020B0500000000000000" pitchFamily="50" charset="-128"/>
            </a:endParaRPr>
          </a:p>
          <a:p>
            <a:pPr marL="360000" indent="-360000">
              <a:lnSpc>
                <a:spcPct val="100000"/>
              </a:lnSpc>
              <a:spcBef>
                <a:spcPts val="0"/>
              </a:spcBef>
              <a:spcAft>
                <a:spcPts val="3500"/>
              </a:spcAft>
              <a:buClr>
                <a:srgbClr val="FFC000"/>
              </a:buClr>
              <a:buSzPct val="80000"/>
              <a:buFont typeface="Wingdings" panose="05000000000000000000" pitchFamily="2" charset="2"/>
              <a:buChar char="l"/>
            </a:pPr>
            <a:r>
              <a:rPr lang="ja-JP" altLang="en-US" sz="3600" dirty="0">
                <a:latin typeface="游ゴシック Medium" panose="020B0500000000000000" pitchFamily="50" charset="-128"/>
                <a:ea typeface="游ゴシック Medium" panose="020B0500000000000000" pitchFamily="50" charset="-128"/>
              </a:rPr>
              <a:t>強くない近視の人は、遠くが見えにくいだけで</a:t>
            </a:r>
            <a:br>
              <a:rPr lang="en-US" altLang="ja-JP" sz="3600" dirty="0">
                <a:latin typeface="游ゴシック Medium" panose="020B0500000000000000" pitchFamily="50" charset="-128"/>
                <a:ea typeface="游ゴシック Medium" panose="020B0500000000000000" pitchFamily="50" charset="-128"/>
              </a:rPr>
            </a:br>
            <a:r>
              <a:rPr lang="ja-JP" altLang="en-US" sz="3600" dirty="0">
                <a:latin typeface="游ゴシック Medium" panose="020B0500000000000000" pitchFamily="50" charset="-128"/>
                <a:ea typeface="游ゴシック Medium" panose="020B0500000000000000" pitchFamily="50" charset="-128"/>
              </a:rPr>
              <a:t>これといった支障はない</a:t>
            </a:r>
            <a:endParaRPr lang="en-US" altLang="ja-JP" sz="3600" dirty="0">
              <a:latin typeface="游ゴシック Medium" panose="020B0500000000000000" pitchFamily="50" charset="-128"/>
              <a:ea typeface="游ゴシック Medium" panose="020B0500000000000000" pitchFamily="50" charset="-128"/>
            </a:endParaRPr>
          </a:p>
          <a:p>
            <a:pPr marL="360000" indent="-360000">
              <a:lnSpc>
                <a:spcPct val="100000"/>
              </a:lnSpc>
              <a:spcBef>
                <a:spcPts val="0"/>
              </a:spcBef>
              <a:spcAft>
                <a:spcPts val="3500"/>
              </a:spcAft>
              <a:buClr>
                <a:srgbClr val="FFC000"/>
              </a:buClr>
              <a:buSzPct val="80000"/>
              <a:buFont typeface="Wingdings" panose="05000000000000000000" pitchFamily="2" charset="2"/>
              <a:buChar char="l"/>
            </a:pPr>
            <a:r>
              <a:rPr lang="ja-JP" altLang="en-US" sz="3600" dirty="0">
                <a:latin typeface="游ゴシック Medium" panose="020B0500000000000000" pitchFamily="50" charset="-128"/>
                <a:ea typeface="游ゴシック Medium" panose="020B0500000000000000" pitchFamily="50" charset="-128"/>
              </a:rPr>
              <a:t>決して悪い眼だということではない！</a:t>
            </a:r>
          </a:p>
        </p:txBody>
      </p:sp>
      <p:grpSp>
        <p:nvGrpSpPr>
          <p:cNvPr id="6" name="グループ化 5">
            <a:extLst>
              <a:ext uri="{FF2B5EF4-FFF2-40B4-BE49-F238E27FC236}">
                <a16:creationId xmlns:a16="http://schemas.microsoft.com/office/drawing/2014/main" id="{BFE29712-A001-4DFB-8171-EB14E5022A4F}"/>
              </a:ext>
            </a:extLst>
          </p:cNvPr>
          <p:cNvGrpSpPr/>
          <p:nvPr/>
        </p:nvGrpSpPr>
        <p:grpSpPr>
          <a:xfrm>
            <a:off x="406945" y="306442"/>
            <a:ext cx="427497" cy="415776"/>
            <a:chOff x="683170" y="525517"/>
            <a:chExt cx="427497" cy="415776"/>
          </a:xfrm>
        </p:grpSpPr>
        <p:sp>
          <p:nvSpPr>
            <p:cNvPr id="7" name="四角形: 角を丸くする 6">
              <a:extLst>
                <a:ext uri="{FF2B5EF4-FFF2-40B4-BE49-F238E27FC236}">
                  <a16:creationId xmlns:a16="http://schemas.microsoft.com/office/drawing/2014/main" id="{D0B987A9-79AB-4A67-9766-2C879CA6D21F}"/>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60825D22-70DF-4863-95D6-176B85CAD5EF}"/>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B29113C1-DDF7-40D3-84B8-29D526509C35}"/>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84AC35AF-D676-42C6-9D22-DD8CE184C6C1}"/>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タイトル 1">
            <a:extLst>
              <a:ext uri="{FF2B5EF4-FFF2-40B4-BE49-F238E27FC236}">
                <a16:creationId xmlns:a16="http://schemas.microsoft.com/office/drawing/2014/main" id="{EA484ED5-33E0-4A04-B714-CB891DFB0CC5}"/>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近視の状態</a:t>
            </a:r>
          </a:p>
        </p:txBody>
      </p:sp>
    </p:spTree>
    <p:extLst>
      <p:ext uri="{BB962C8B-B14F-4D97-AF65-F5344CB8AC3E}">
        <p14:creationId xmlns:p14="http://schemas.microsoft.com/office/powerpoint/2010/main" val="2569836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ECA3ECB4-F725-4EC2-AA25-D357FE527556}"/>
              </a:ext>
            </a:extLst>
          </p:cNvPr>
          <p:cNvGrpSpPr/>
          <p:nvPr/>
        </p:nvGrpSpPr>
        <p:grpSpPr>
          <a:xfrm>
            <a:off x="406945" y="306442"/>
            <a:ext cx="427497" cy="415776"/>
            <a:chOff x="683170" y="525517"/>
            <a:chExt cx="427497" cy="415776"/>
          </a:xfrm>
        </p:grpSpPr>
        <p:sp>
          <p:nvSpPr>
            <p:cNvPr id="6" name="四角形: 角を丸くする 5">
              <a:extLst>
                <a:ext uri="{FF2B5EF4-FFF2-40B4-BE49-F238E27FC236}">
                  <a16:creationId xmlns:a16="http://schemas.microsoft.com/office/drawing/2014/main" id="{D2C428DB-EF00-4641-AABD-E930B75B5CCB}"/>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D100A8C3-CABA-49A1-87A2-E16C726B2940}"/>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20C8881A-BD28-4757-89F8-56C76C09E1F3}"/>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6E3D948A-180A-4314-AE23-6111700B9683}"/>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タイトル 1">
            <a:extLst>
              <a:ext uri="{FF2B5EF4-FFF2-40B4-BE49-F238E27FC236}">
                <a16:creationId xmlns:a16="http://schemas.microsoft.com/office/drawing/2014/main" id="{3A6D0649-A8E2-4FC4-846A-CD96C398135B}"/>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近視になると</a:t>
            </a:r>
            <a:r>
              <a:rPr lang="en-US" altLang="ja-JP" sz="3600" b="1" dirty="0">
                <a:latin typeface="游ゴシック" panose="020B0400000000000000" pitchFamily="50" charset="-128"/>
                <a:ea typeface="游ゴシック" panose="020B0400000000000000" pitchFamily="50" charset="-128"/>
              </a:rPr>
              <a:t>…</a:t>
            </a:r>
            <a:r>
              <a:rPr lang="ja-JP" altLang="en-US" sz="3600" b="1" dirty="0">
                <a:latin typeface="游ゴシック" panose="020B0400000000000000" pitchFamily="50" charset="-128"/>
                <a:ea typeface="游ゴシック" panose="020B0400000000000000" pitchFamily="50" charset="-128"/>
              </a:rPr>
              <a:t>　　</a:t>
            </a:r>
          </a:p>
        </p:txBody>
      </p:sp>
      <p:sp>
        <p:nvSpPr>
          <p:cNvPr id="2" name="四角形: 角を丸くする 1">
            <a:extLst>
              <a:ext uri="{FF2B5EF4-FFF2-40B4-BE49-F238E27FC236}">
                <a16:creationId xmlns:a16="http://schemas.microsoft.com/office/drawing/2014/main" id="{66DA0851-D909-4EFF-B42D-B32C6FF7233A}"/>
              </a:ext>
            </a:extLst>
          </p:cNvPr>
          <p:cNvSpPr/>
          <p:nvPr/>
        </p:nvSpPr>
        <p:spPr>
          <a:xfrm>
            <a:off x="406946" y="1430769"/>
            <a:ext cx="9514495" cy="61748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000" b="1" dirty="0">
                <a:solidFill>
                  <a:schemeClr val="tx1"/>
                </a:solidFill>
                <a:latin typeface="+mn-ea"/>
                <a:cs typeface="MS Gothic" charset="-128"/>
              </a:rPr>
              <a:t>網膜剥離</a:t>
            </a:r>
            <a:endParaRPr kumimoji="1" lang="ja-JP" altLang="en-US" sz="3000" b="1" dirty="0">
              <a:solidFill>
                <a:schemeClr val="tx1"/>
              </a:solidFill>
              <a:latin typeface="+mn-ea"/>
            </a:endParaRPr>
          </a:p>
        </p:txBody>
      </p:sp>
      <p:sp>
        <p:nvSpPr>
          <p:cNvPr id="11" name="四角形: 角を丸くする 10">
            <a:extLst>
              <a:ext uri="{FF2B5EF4-FFF2-40B4-BE49-F238E27FC236}">
                <a16:creationId xmlns:a16="http://schemas.microsoft.com/office/drawing/2014/main" id="{17232DA1-7ECC-4DEB-A3A0-F3C52BF8D8EF}"/>
              </a:ext>
            </a:extLst>
          </p:cNvPr>
          <p:cNvSpPr/>
          <p:nvPr/>
        </p:nvSpPr>
        <p:spPr>
          <a:xfrm>
            <a:off x="406945" y="3360813"/>
            <a:ext cx="9514495" cy="61748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000" b="1" dirty="0">
                <a:solidFill>
                  <a:schemeClr val="tx1"/>
                </a:solidFill>
                <a:latin typeface="+mn-ea"/>
                <a:cs typeface="MS Gothic" charset="-128"/>
              </a:rPr>
              <a:t>緑内障</a:t>
            </a:r>
            <a:endParaRPr kumimoji="1" lang="ja-JP" altLang="en-US" sz="3000" b="1" dirty="0">
              <a:solidFill>
                <a:schemeClr val="tx1"/>
              </a:solidFill>
              <a:latin typeface="+mn-ea"/>
            </a:endParaRPr>
          </a:p>
        </p:txBody>
      </p:sp>
      <p:sp>
        <p:nvSpPr>
          <p:cNvPr id="12" name="四角形: 角を丸くする 11">
            <a:extLst>
              <a:ext uri="{FF2B5EF4-FFF2-40B4-BE49-F238E27FC236}">
                <a16:creationId xmlns:a16="http://schemas.microsoft.com/office/drawing/2014/main" id="{D320A97B-B54C-4DFF-AC44-12E990850AAB}"/>
              </a:ext>
            </a:extLst>
          </p:cNvPr>
          <p:cNvSpPr/>
          <p:nvPr/>
        </p:nvSpPr>
        <p:spPr>
          <a:xfrm>
            <a:off x="406946" y="5092552"/>
            <a:ext cx="9514495" cy="61748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3000" b="1" dirty="0">
                <a:solidFill>
                  <a:schemeClr val="tx1"/>
                </a:solidFill>
                <a:latin typeface="游ゴシック" panose="020B0400000000000000" pitchFamily="50" charset="-128"/>
                <a:ea typeface="游ゴシック" panose="020B0400000000000000" pitchFamily="50" charset="-128"/>
                <a:cs typeface="MS Gothic" charset="-128"/>
              </a:rPr>
              <a:t>近視性網脈絡膜変性</a:t>
            </a:r>
            <a:endParaRPr kumimoji="1" lang="ja-JP" altLang="en-US" sz="3000" b="1" dirty="0">
              <a:solidFill>
                <a:schemeClr val="tx1"/>
              </a:solidFill>
              <a:latin typeface="游ゴシック" panose="020B0400000000000000" pitchFamily="50" charset="-128"/>
              <a:ea typeface="游ゴシック" panose="020B0400000000000000" pitchFamily="50" charset="-128"/>
            </a:endParaRPr>
          </a:p>
        </p:txBody>
      </p:sp>
      <p:sp>
        <p:nvSpPr>
          <p:cNvPr id="4" name="テキスト ボックス 3">
            <a:extLst>
              <a:ext uri="{FF2B5EF4-FFF2-40B4-BE49-F238E27FC236}">
                <a16:creationId xmlns:a16="http://schemas.microsoft.com/office/drawing/2014/main" id="{CEEF7ED0-4A34-4268-94F1-D0F34D195DAF}"/>
              </a:ext>
            </a:extLst>
          </p:cNvPr>
          <p:cNvSpPr txBox="1"/>
          <p:nvPr/>
        </p:nvSpPr>
        <p:spPr>
          <a:xfrm>
            <a:off x="530015" y="2163404"/>
            <a:ext cx="9514495" cy="1015663"/>
          </a:xfrm>
          <a:prstGeom prst="rect">
            <a:avLst/>
          </a:prstGeom>
          <a:noFill/>
        </p:spPr>
        <p:txBody>
          <a:bodyPr wrap="square" rtlCol="0">
            <a:noAutofit/>
          </a:bodyPr>
          <a:lstStyle/>
          <a:p>
            <a:r>
              <a:rPr lang="ja-JP" altLang="en-US" sz="2800" dirty="0">
                <a:latin typeface="游ゴシック Medium" panose="020B0500000000000000" pitchFamily="50" charset="-128"/>
                <a:ea typeface="游ゴシック Medium" panose="020B0500000000000000" pitchFamily="50" charset="-128"/>
                <a:cs typeface="MS Gothic" charset="-128"/>
              </a:rPr>
              <a:t>網膜に穴があいて、目の中の水が網膜の下に回り込み</a:t>
            </a:r>
            <a:br>
              <a:rPr lang="en-US" altLang="ja-JP" sz="2800" dirty="0">
                <a:latin typeface="游ゴシック Medium" panose="020B0500000000000000" pitchFamily="50" charset="-128"/>
                <a:ea typeface="游ゴシック Medium" panose="020B0500000000000000" pitchFamily="50" charset="-128"/>
                <a:cs typeface="MS Gothic" charset="-128"/>
              </a:rPr>
            </a:br>
            <a:r>
              <a:rPr lang="ja-JP" altLang="en-US" sz="2800" dirty="0">
                <a:latin typeface="游ゴシック Medium" panose="020B0500000000000000" pitchFamily="50" charset="-128"/>
                <a:ea typeface="游ゴシック Medium" panose="020B0500000000000000" pitchFamily="50" charset="-128"/>
                <a:cs typeface="MS Gothic" charset="-128"/>
              </a:rPr>
              <a:t>網膜が剥がれてしまう病気</a:t>
            </a:r>
            <a:endParaRPr lang="en-US" altLang="ja-JP" sz="2800" dirty="0">
              <a:latin typeface="游ゴシック Medium" panose="020B0500000000000000" pitchFamily="50" charset="-128"/>
              <a:ea typeface="游ゴシック Medium" panose="020B0500000000000000" pitchFamily="50" charset="-128"/>
              <a:cs typeface="MS Gothic" charset="-128"/>
            </a:endParaRPr>
          </a:p>
          <a:p>
            <a:endParaRPr kumimoji="1" lang="ja-JP" altLang="en-US" sz="2800" dirty="0">
              <a:latin typeface="游ゴシック Medium" panose="020B0500000000000000" pitchFamily="50" charset="-128"/>
              <a:ea typeface="游ゴシック Medium" panose="020B0500000000000000" pitchFamily="50" charset="-128"/>
            </a:endParaRPr>
          </a:p>
        </p:txBody>
      </p:sp>
      <p:sp>
        <p:nvSpPr>
          <p:cNvPr id="13" name="テキスト ボックス 12">
            <a:extLst>
              <a:ext uri="{FF2B5EF4-FFF2-40B4-BE49-F238E27FC236}">
                <a16:creationId xmlns:a16="http://schemas.microsoft.com/office/drawing/2014/main" id="{174AA7B0-D353-42FD-A9A4-7ACB2BA3CB3C}"/>
              </a:ext>
            </a:extLst>
          </p:cNvPr>
          <p:cNvSpPr txBox="1"/>
          <p:nvPr/>
        </p:nvSpPr>
        <p:spPr>
          <a:xfrm>
            <a:off x="530015" y="4085651"/>
            <a:ext cx="9514495" cy="1015663"/>
          </a:xfrm>
          <a:prstGeom prst="rect">
            <a:avLst/>
          </a:prstGeom>
          <a:noFill/>
        </p:spPr>
        <p:txBody>
          <a:bodyPr wrap="square" rtlCol="0">
            <a:noAutofit/>
          </a:bodyPr>
          <a:lstStyle/>
          <a:p>
            <a:r>
              <a:rPr lang="ja-JP" altLang="en-US" sz="2800" dirty="0">
                <a:latin typeface="游ゴシック Medium" panose="020B0500000000000000" pitchFamily="50" charset="-128"/>
                <a:ea typeface="游ゴシック Medium" panose="020B0500000000000000" pitchFamily="50" charset="-128"/>
                <a:cs typeface="MS Gothic" charset="-128"/>
              </a:rPr>
              <a:t>徐々に視野が狭くなっていく病気</a:t>
            </a:r>
          </a:p>
          <a:p>
            <a:endParaRPr kumimoji="1" lang="ja-JP" altLang="en-US" sz="2800" dirty="0">
              <a:latin typeface="游ゴシック Medium" panose="020B0500000000000000" pitchFamily="50" charset="-128"/>
              <a:ea typeface="游ゴシック Medium" panose="020B0500000000000000" pitchFamily="50" charset="-128"/>
            </a:endParaRPr>
          </a:p>
        </p:txBody>
      </p:sp>
      <p:sp>
        <p:nvSpPr>
          <p:cNvPr id="14" name="テキスト ボックス 13">
            <a:extLst>
              <a:ext uri="{FF2B5EF4-FFF2-40B4-BE49-F238E27FC236}">
                <a16:creationId xmlns:a16="http://schemas.microsoft.com/office/drawing/2014/main" id="{1D08B3F6-CD7A-47A3-8261-E325761A4288}"/>
              </a:ext>
            </a:extLst>
          </p:cNvPr>
          <p:cNvSpPr txBox="1"/>
          <p:nvPr/>
        </p:nvSpPr>
        <p:spPr>
          <a:xfrm>
            <a:off x="530015" y="5781870"/>
            <a:ext cx="9514495" cy="1015663"/>
          </a:xfrm>
          <a:prstGeom prst="rect">
            <a:avLst/>
          </a:prstGeom>
          <a:noFill/>
        </p:spPr>
        <p:txBody>
          <a:bodyPr wrap="square" rtlCol="0">
            <a:noAutofit/>
          </a:bodyPr>
          <a:lstStyle/>
          <a:p>
            <a:r>
              <a:rPr lang="ja-JP" altLang="en-US" sz="2800" dirty="0">
                <a:latin typeface="游ゴシック Medium" panose="020B0500000000000000" pitchFamily="50" charset="-128"/>
                <a:ea typeface="游ゴシック Medium" panose="020B0500000000000000" pitchFamily="50" charset="-128"/>
                <a:cs typeface="MS Gothic" charset="-128"/>
              </a:rPr>
              <a:t>近視が強いために網膜やその下の脈絡膜が痛んでしまって</a:t>
            </a:r>
            <a:br>
              <a:rPr lang="en-US" altLang="ja-JP" sz="2800" dirty="0">
                <a:latin typeface="游ゴシック Medium" panose="020B0500000000000000" pitchFamily="50" charset="-128"/>
                <a:ea typeface="游ゴシック Medium" panose="020B0500000000000000" pitchFamily="50" charset="-128"/>
                <a:cs typeface="MS Gothic" charset="-128"/>
              </a:rPr>
            </a:br>
            <a:r>
              <a:rPr lang="ja-JP" altLang="en-US" sz="2800" dirty="0">
                <a:latin typeface="游ゴシック Medium" panose="020B0500000000000000" pitchFamily="50" charset="-128"/>
                <a:ea typeface="游ゴシック Medium" panose="020B0500000000000000" pitchFamily="50" charset="-128"/>
                <a:cs typeface="MS Gothic" charset="-128"/>
              </a:rPr>
              <a:t>見えにくくなる病気</a:t>
            </a:r>
          </a:p>
          <a:p>
            <a:endParaRPr kumimoji="1" lang="ja-JP" altLang="en-US" sz="280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5987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05B6791-BBE6-AA48-9B51-7811397D3CB2}"/>
              </a:ext>
            </a:extLst>
          </p:cNvPr>
          <p:cNvPicPr>
            <a:picLocks noChangeAspect="1"/>
          </p:cNvPicPr>
          <p:nvPr/>
        </p:nvPicPr>
        <p:blipFill>
          <a:blip r:embed="rId3"/>
          <a:stretch>
            <a:fillRect/>
          </a:stretch>
        </p:blipFill>
        <p:spPr>
          <a:xfrm>
            <a:off x="1777953" y="861967"/>
            <a:ext cx="5918016" cy="3669297"/>
          </a:xfrm>
          <a:prstGeom prst="rect">
            <a:avLst/>
          </a:prstGeom>
        </p:spPr>
      </p:pic>
      <p:pic>
        <p:nvPicPr>
          <p:cNvPr id="14" name="図 13">
            <a:extLst>
              <a:ext uri="{FF2B5EF4-FFF2-40B4-BE49-F238E27FC236}">
                <a16:creationId xmlns:a16="http://schemas.microsoft.com/office/drawing/2014/main" id="{B118BC23-CF04-984C-8CF1-2C6731D6055F}"/>
              </a:ext>
            </a:extLst>
          </p:cNvPr>
          <p:cNvPicPr>
            <a:picLocks noChangeAspect="1"/>
          </p:cNvPicPr>
          <p:nvPr/>
        </p:nvPicPr>
        <p:blipFill rotWithShape="1">
          <a:blip r:embed="rId4"/>
          <a:srcRect t="14537" r="9671"/>
          <a:stretch/>
        </p:blipFill>
        <p:spPr>
          <a:xfrm>
            <a:off x="1777953" y="4249271"/>
            <a:ext cx="5918016" cy="3065920"/>
          </a:xfrm>
          <a:prstGeom prst="rect">
            <a:avLst/>
          </a:prstGeom>
        </p:spPr>
      </p:pic>
      <p:sp>
        <p:nvSpPr>
          <p:cNvPr id="2" name="テキスト ボックス 1">
            <a:extLst>
              <a:ext uri="{FF2B5EF4-FFF2-40B4-BE49-F238E27FC236}">
                <a16:creationId xmlns:a16="http://schemas.microsoft.com/office/drawing/2014/main" id="{4CE63CB6-C285-CD46-8852-1F4835FF9657}"/>
              </a:ext>
            </a:extLst>
          </p:cNvPr>
          <p:cNvSpPr txBox="1"/>
          <p:nvPr/>
        </p:nvSpPr>
        <p:spPr>
          <a:xfrm>
            <a:off x="6045762" y="1004203"/>
            <a:ext cx="1736643" cy="524118"/>
          </a:xfrm>
          <a:prstGeom prst="rect">
            <a:avLst/>
          </a:prstGeom>
          <a:noFill/>
        </p:spPr>
        <p:txBody>
          <a:bodyPr wrap="square" rtlCol="0">
            <a:spAutoFit/>
          </a:bodyPr>
          <a:lstStyle/>
          <a:p>
            <a:r>
              <a:rPr lang="ja-JP" altLang="en-US" sz="2806" b="1" dirty="0">
                <a:latin typeface="+mn-ea"/>
              </a:rPr>
              <a:t>近視度数</a:t>
            </a:r>
            <a:endParaRPr lang="en-US" altLang="ja-JP" sz="2806" b="1" dirty="0">
              <a:latin typeface="+mn-ea"/>
            </a:endParaRPr>
          </a:p>
        </p:txBody>
      </p:sp>
      <p:cxnSp>
        <p:nvCxnSpPr>
          <p:cNvPr id="17" name="直線コネクタ 16">
            <a:extLst>
              <a:ext uri="{FF2B5EF4-FFF2-40B4-BE49-F238E27FC236}">
                <a16:creationId xmlns:a16="http://schemas.microsoft.com/office/drawing/2014/main" id="{80235FBE-116A-1C48-B3E0-776DF561104B}"/>
              </a:ext>
            </a:extLst>
          </p:cNvPr>
          <p:cNvCxnSpPr>
            <a:cxnSpLocks/>
          </p:cNvCxnSpPr>
          <p:nvPr/>
        </p:nvCxnSpPr>
        <p:spPr>
          <a:xfrm>
            <a:off x="6561055" y="1517749"/>
            <a:ext cx="0" cy="116671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C22590D9-35D9-B842-BF8B-8CAE25202985}"/>
              </a:ext>
            </a:extLst>
          </p:cNvPr>
          <p:cNvCxnSpPr>
            <a:cxnSpLocks/>
          </p:cNvCxnSpPr>
          <p:nvPr/>
        </p:nvCxnSpPr>
        <p:spPr>
          <a:xfrm>
            <a:off x="7211122" y="1517748"/>
            <a:ext cx="9522" cy="12960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BE621A2E-DF6C-3D49-A26B-CBBBDFCD60AB}"/>
              </a:ext>
            </a:extLst>
          </p:cNvPr>
          <p:cNvCxnSpPr>
            <a:cxnSpLocks/>
          </p:cNvCxnSpPr>
          <p:nvPr/>
        </p:nvCxnSpPr>
        <p:spPr>
          <a:xfrm>
            <a:off x="6372637" y="5495836"/>
            <a:ext cx="0" cy="1358948"/>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9416F6A2-E6AA-8B4C-BCD1-091270B7BD83}"/>
              </a:ext>
            </a:extLst>
          </p:cNvPr>
          <p:cNvCxnSpPr>
            <a:cxnSpLocks/>
          </p:cNvCxnSpPr>
          <p:nvPr/>
        </p:nvCxnSpPr>
        <p:spPr>
          <a:xfrm>
            <a:off x="7504479" y="5306291"/>
            <a:ext cx="0" cy="1557545"/>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左右矢印 34">
            <a:extLst>
              <a:ext uri="{FF2B5EF4-FFF2-40B4-BE49-F238E27FC236}">
                <a16:creationId xmlns:a16="http://schemas.microsoft.com/office/drawing/2014/main" id="{F7552B5B-5EAC-B149-97C0-E47F9EB14098}"/>
              </a:ext>
            </a:extLst>
          </p:cNvPr>
          <p:cNvSpPr/>
          <p:nvPr/>
        </p:nvSpPr>
        <p:spPr>
          <a:xfrm>
            <a:off x="6570577" y="1636706"/>
            <a:ext cx="650067" cy="268560"/>
          </a:xfrm>
          <a:prstGeom prst="leftRightArrow">
            <a:avLst/>
          </a:prstGeom>
          <a:solidFill>
            <a:srgbClr val="C000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79"/>
          </a:p>
        </p:txBody>
      </p:sp>
      <p:sp>
        <p:nvSpPr>
          <p:cNvPr id="3" name="テキスト ボックス 2">
            <a:extLst>
              <a:ext uri="{FF2B5EF4-FFF2-40B4-BE49-F238E27FC236}">
                <a16:creationId xmlns:a16="http://schemas.microsoft.com/office/drawing/2014/main" id="{B716D6D0-CBD7-F049-8D88-CCB8A03B6344}"/>
              </a:ext>
            </a:extLst>
          </p:cNvPr>
          <p:cNvSpPr txBox="1"/>
          <p:nvPr/>
        </p:nvSpPr>
        <p:spPr>
          <a:xfrm>
            <a:off x="7520322" y="6468651"/>
            <a:ext cx="2177857" cy="584775"/>
          </a:xfrm>
          <a:prstGeom prst="rect">
            <a:avLst/>
          </a:prstGeom>
          <a:noFill/>
        </p:spPr>
        <p:txBody>
          <a:bodyPr wrap="square" rtlCol="0">
            <a:spAutoFit/>
          </a:bodyPr>
          <a:lstStyle/>
          <a:p>
            <a:r>
              <a:rPr lang="ja-JP" altLang="en-US" sz="3200" b="1" dirty="0">
                <a:solidFill>
                  <a:schemeClr val="accent2">
                    <a:lumMod val="75000"/>
                  </a:schemeClr>
                </a:solidFill>
                <a:latin typeface="+mn-ea"/>
              </a:rPr>
              <a:t>強い近視</a:t>
            </a:r>
          </a:p>
        </p:txBody>
      </p:sp>
      <p:grpSp>
        <p:nvGrpSpPr>
          <p:cNvPr id="13" name="グループ化 12">
            <a:extLst>
              <a:ext uri="{FF2B5EF4-FFF2-40B4-BE49-F238E27FC236}">
                <a16:creationId xmlns:a16="http://schemas.microsoft.com/office/drawing/2014/main" id="{BE60897D-B460-4DB6-BE73-AD233CF4E72C}"/>
              </a:ext>
            </a:extLst>
          </p:cNvPr>
          <p:cNvGrpSpPr/>
          <p:nvPr/>
        </p:nvGrpSpPr>
        <p:grpSpPr>
          <a:xfrm>
            <a:off x="406945" y="306442"/>
            <a:ext cx="427497" cy="415776"/>
            <a:chOff x="683170" y="525517"/>
            <a:chExt cx="427497" cy="415776"/>
          </a:xfrm>
        </p:grpSpPr>
        <p:sp>
          <p:nvSpPr>
            <p:cNvPr id="15" name="四角形: 角を丸くする 14">
              <a:extLst>
                <a:ext uri="{FF2B5EF4-FFF2-40B4-BE49-F238E27FC236}">
                  <a16:creationId xmlns:a16="http://schemas.microsoft.com/office/drawing/2014/main" id="{8CF08D6A-0840-4BA3-AF07-33BFD64539BE}"/>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A38C0C5F-1861-4D29-BF9C-4DE25C1E0521}"/>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四角形: 角を丸くする 17">
              <a:extLst>
                <a:ext uri="{FF2B5EF4-FFF2-40B4-BE49-F238E27FC236}">
                  <a16:creationId xmlns:a16="http://schemas.microsoft.com/office/drawing/2014/main" id="{F6982C2B-A31D-494E-BC4B-A01DB02A6AA1}"/>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extLst>
                <a:ext uri="{FF2B5EF4-FFF2-40B4-BE49-F238E27FC236}">
                  <a16:creationId xmlns:a16="http://schemas.microsoft.com/office/drawing/2014/main" id="{7B4337AE-1164-403E-A0EA-F30F1A410F84}"/>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タイトル 1">
            <a:extLst>
              <a:ext uri="{FF2B5EF4-FFF2-40B4-BE49-F238E27FC236}">
                <a16:creationId xmlns:a16="http://schemas.microsoft.com/office/drawing/2014/main" id="{23A6D7EB-16CA-41DC-941B-020A4F96AC86}"/>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近視は眼球が大きくなることで進行する！　　</a:t>
            </a:r>
          </a:p>
        </p:txBody>
      </p:sp>
      <p:sp>
        <p:nvSpPr>
          <p:cNvPr id="21" name="左右矢印 34">
            <a:extLst>
              <a:ext uri="{FF2B5EF4-FFF2-40B4-BE49-F238E27FC236}">
                <a16:creationId xmlns:a16="http://schemas.microsoft.com/office/drawing/2014/main" id="{371F13E8-4721-49A7-88C5-86503532F904}"/>
              </a:ext>
            </a:extLst>
          </p:cNvPr>
          <p:cNvSpPr/>
          <p:nvPr/>
        </p:nvSpPr>
        <p:spPr>
          <a:xfrm>
            <a:off x="6372636" y="6586224"/>
            <a:ext cx="1116000" cy="268560"/>
          </a:xfrm>
          <a:prstGeom prst="leftRightArrow">
            <a:avLst/>
          </a:prstGeom>
          <a:solidFill>
            <a:srgbClr val="C000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79"/>
          </a:p>
        </p:txBody>
      </p:sp>
    </p:spTree>
    <p:extLst>
      <p:ext uri="{BB962C8B-B14F-4D97-AF65-F5344CB8AC3E}">
        <p14:creationId xmlns:p14="http://schemas.microsoft.com/office/powerpoint/2010/main" val="132841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円/楕円 3"/>
          <p:cNvSpPr/>
          <p:nvPr/>
        </p:nvSpPr>
        <p:spPr>
          <a:xfrm>
            <a:off x="1989934" y="1921639"/>
            <a:ext cx="4399200" cy="4397843"/>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79"/>
          </a:p>
        </p:txBody>
      </p:sp>
      <p:sp>
        <p:nvSpPr>
          <p:cNvPr id="5" name="円/楕円 4"/>
          <p:cNvSpPr/>
          <p:nvPr/>
        </p:nvSpPr>
        <p:spPr>
          <a:xfrm>
            <a:off x="5429275" y="2704728"/>
            <a:ext cx="2658103" cy="2656800"/>
          </a:xfrm>
          <a:prstGeom prst="ellipse">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79"/>
          </a:p>
        </p:txBody>
      </p:sp>
      <p:sp>
        <p:nvSpPr>
          <p:cNvPr id="6" name="テキスト ボックス 5"/>
          <p:cNvSpPr txBox="1"/>
          <p:nvPr/>
        </p:nvSpPr>
        <p:spPr>
          <a:xfrm>
            <a:off x="3705080" y="3663989"/>
            <a:ext cx="1187979" cy="632161"/>
          </a:xfrm>
          <a:prstGeom prst="rect">
            <a:avLst/>
          </a:prstGeom>
          <a:noFill/>
        </p:spPr>
        <p:txBody>
          <a:bodyPr wrap="square" rtlCol="0">
            <a:spAutoFit/>
          </a:bodyPr>
          <a:lstStyle/>
          <a:p>
            <a:r>
              <a:rPr lang="ja-JP" altLang="en-US" sz="3508" b="1" dirty="0">
                <a:latin typeface="+mn-ea"/>
              </a:rPr>
              <a:t>遺伝</a:t>
            </a:r>
          </a:p>
        </p:txBody>
      </p:sp>
      <p:sp>
        <p:nvSpPr>
          <p:cNvPr id="7" name="テキスト ボックス 6"/>
          <p:cNvSpPr txBox="1"/>
          <p:nvPr/>
        </p:nvSpPr>
        <p:spPr>
          <a:xfrm>
            <a:off x="6299045" y="3663989"/>
            <a:ext cx="1085554" cy="632161"/>
          </a:xfrm>
          <a:prstGeom prst="rect">
            <a:avLst/>
          </a:prstGeom>
          <a:noFill/>
        </p:spPr>
        <p:txBody>
          <a:bodyPr wrap="none" rtlCol="0">
            <a:spAutoFit/>
          </a:bodyPr>
          <a:lstStyle/>
          <a:p>
            <a:r>
              <a:rPr lang="ja-JP" altLang="en-US" sz="3508" b="1" dirty="0">
                <a:latin typeface="+mn-ea"/>
              </a:rPr>
              <a:t>環境</a:t>
            </a:r>
          </a:p>
        </p:txBody>
      </p:sp>
      <p:grpSp>
        <p:nvGrpSpPr>
          <p:cNvPr id="9" name="グループ化 8">
            <a:extLst>
              <a:ext uri="{FF2B5EF4-FFF2-40B4-BE49-F238E27FC236}">
                <a16:creationId xmlns:a16="http://schemas.microsoft.com/office/drawing/2014/main" id="{3AA12B7A-2F2D-4945-B4A6-AF4DE2EEA3AC}"/>
              </a:ext>
            </a:extLst>
          </p:cNvPr>
          <p:cNvGrpSpPr/>
          <p:nvPr/>
        </p:nvGrpSpPr>
        <p:grpSpPr>
          <a:xfrm>
            <a:off x="406945" y="306442"/>
            <a:ext cx="427497" cy="415776"/>
            <a:chOff x="683170" y="525517"/>
            <a:chExt cx="427497" cy="415776"/>
          </a:xfrm>
        </p:grpSpPr>
        <p:sp>
          <p:nvSpPr>
            <p:cNvPr id="10" name="四角形: 角を丸くする 9">
              <a:extLst>
                <a:ext uri="{FF2B5EF4-FFF2-40B4-BE49-F238E27FC236}">
                  <a16:creationId xmlns:a16="http://schemas.microsoft.com/office/drawing/2014/main" id="{3EEB36C9-E29B-428A-ADA5-7AD3F3FA24C8}"/>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B0F2A404-880F-48B3-BF1A-622FBAEAF9FD}"/>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1855B338-7C78-4393-8CC5-B71378748CF9}"/>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9B50DC49-C399-4EBA-8B61-B93C96D0813F}"/>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タイトル 1">
            <a:extLst>
              <a:ext uri="{FF2B5EF4-FFF2-40B4-BE49-F238E27FC236}">
                <a16:creationId xmlns:a16="http://schemas.microsoft.com/office/drawing/2014/main" id="{9F4A69D7-B7CF-435C-8B9F-89A51C0B5404}"/>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近視の原因と進行　</a:t>
            </a:r>
          </a:p>
        </p:txBody>
      </p:sp>
    </p:spTree>
    <p:extLst>
      <p:ext uri="{BB962C8B-B14F-4D97-AF65-F5344CB8AC3E}">
        <p14:creationId xmlns:p14="http://schemas.microsoft.com/office/powerpoint/2010/main" val="3256529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srcRect l="6015" t="11882" r="4344"/>
          <a:stretch/>
        </p:blipFill>
        <p:spPr>
          <a:xfrm>
            <a:off x="0" y="1665270"/>
            <a:ext cx="10622537" cy="5030236"/>
          </a:xfrm>
          <a:prstGeom prst="rect">
            <a:avLst/>
          </a:prstGeom>
        </p:spPr>
      </p:pic>
      <p:sp>
        <p:nvSpPr>
          <p:cNvPr id="6" name="テキスト ボックス 5">
            <a:extLst>
              <a:ext uri="{FF2B5EF4-FFF2-40B4-BE49-F238E27FC236}">
                <a16:creationId xmlns:a16="http://schemas.microsoft.com/office/drawing/2014/main" id="{0E691669-0588-44FE-9830-209C369858FE}"/>
              </a:ext>
            </a:extLst>
          </p:cNvPr>
          <p:cNvSpPr txBox="1"/>
          <p:nvPr/>
        </p:nvSpPr>
        <p:spPr>
          <a:xfrm>
            <a:off x="360000" y="7200000"/>
            <a:ext cx="5168785"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出典：文部科学省 </a:t>
            </a:r>
            <a:r>
              <a:rPr lang="en-US" altLang="ja-JP" sz="900" dirty="0">
                <a:latin typeface="Yu Gothic UI" panose="020B0500000000000000" pitchFamily="50" charset="-128"/>
                <a:ea typeface="Yu Gothic UI" panose="020B0500000000000000" pitchFamily="50" charset="-128"/>
                <a:cs typeface="Aharoni" panose="02010803020104030203" pitchFamily="2" charset="-79"/>
              </a:rPr>
              <a:t>:</a:t>
            </a:r>
            <a:r>
              <a:rPr lang="ja-JP" altLang="en-US" sz="900" dirty="0">
                <a:latin typeface="Yu Gothic UI" panose="020B0500000000000000" pitchFamily="50" charset="-128"/>
                <a:ea typeface="Yu Gothic UI" panose="020B0500000000000000" pitchFamily="50" charset="-128"/>
                <a:cs typeface="Aharoni" panose="02010803020104030203" pitchFamily="2" charset="-79"/>
              </a:rPr>
              <a:t>平成</a:t>
            </a:r>
            <a:r>
              <a:rPr lang="en-US" altLang="ja-JP" sz="900" dirty="0">
                <a:latin typeface="Yu Gothic UI" panose="020B0500000000000000" pitchFamily="50" charset="-128"/>
                <a:ea typeface="Yu Gothic UI" panose="020B0500000000000000" pitchFamily="50" charset="-128"/>
                <a:cs typeface="Aharoni" panose="02010803020104030203" pitchFamily="2" charset="-79"/>
              </a:rPr>
              <a:t>29</a:t>
            </a:r>
            <a:r>
              <a:rPr lang="ja-JP" altLang="en-US" sz="900" dirty="0">
                <a:latin typeface="Yu Gothic UI" panose="020B0500000000000000" pitchFamily="50" charset="-128"/>
                <a:ea typeface="Yu Gothic UI" panose="020B0500000000000000" pitchFamily="50" charset="-128"/>
                <a:cs typeface="Aharoni" panose="02010803020104030203" pitchFamily="2" charset="-79"/>
              </a:rPr>
              <a:t>年度学校保健統計</a:t>
            </a:r>
            <a:r>
              <a:rPr lang="en-US" altLang="ja-JP" sz="900" dirty="0">
                <a:latin typeface="Yu Gothic UI" panose="020B0500000000000000" pitchFamily="50" charset="-128"/>
                <a:ea typeface="Yu Gothic UI" panose="020B0500000000000000" pitchFamily="50" charset="-128"/>
                <a:cs typeface="Aharoni" panose="02010803020104030203" pitchFamily="2" charset="-79"/>
              </a:rPr>
              <a:t>(</a:t>
            </a:r>
            <a:r>
              <a:rPr lang="ja-JP" altLang="en-US" sz="900" dirty="0">
                <a:latin typeface="Yu Gothic UI" panose="020B0500000000000000" pitchFamily="50" charset="-128"/>
                <a:ea typeface="Yu Gothic UI" panose="020B0500000000000000" pitchFamily="50" charset="-128"/>
                <a:cs typeface="Aharoni" panose="02010803020104030203" pitchFamily="2" charset="-79"/>
              </a:rPr>
              <a:t>学校保健統計調査報告書）の公表について　より</a:t>
            </a:r>
          </a:p>
        </p:txBody>
      </p:sp>
      <p:grpSp>
        <p:nvGrpSpPr>
          <p:cNvPr id="5" name="グループ化 4">
            <a:extLst>
              <a:ext uri="{FF2B5EF4-FFF2-40B4-BE49-F238E27FC236}">
                <a16:creationId xmlns:a16="http://schemas.microsoft.com/office/drawing/2014/main" id="{4A274B18-BAB7-488F-A995-22EC10ABBDF0}"/>
              </a:ext>
            </a:extLst>
          </p:cNvPr>
          <p:cNvGrpSpPr/>
          <p:nvPr/>
        </p:nvGrpSpPr>
        <p:grpSpPr>
          <a:xfrm>
            <a:off x="406945" y="306442"/>
            <a:ext cx="427497" cy="415776"/>
            <a:chOff x="683170" y="525517"/>
            <a:chExt cx="427497" cy="415776"/>
          </a:xfrm>
        </p:grpSpPr>
        <p:sp>
          <p:nvSpPr>
            <p:cNvPr id="7" name="四角形: 角を丸くする 6">
              <a:extLst>
                <a:ext uri="{FF2B5EF4-FFF2-40B4-BE49-F238E27FC236}">
                  <a16:creationId xmlns:a16="http://schemas.microsoft.com/office/drawing/2014/main" id="{804CD237-4895-4D6A-8D05-0D52345585F6}"/>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410F3516-4F57-45FC-954D-C47738C3F2D9}"/>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7588A6EF-A11D-456B-B2B6-627D42BC6599}"/>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8D0AF3D5-0294-4829-A4D2-C83BF88C6B62}"/>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タイトル 1">
            <a:extLst>
              <a:ext uri="{FF2B5EF4-FFF2-40B4-BE49-F238E27FC236}">
                <a16:creationId xmlns:a16="http://schemas.microsoft.com/office/drawing/2014/main" id="{651F0D8F-B81C-4106-8E8F-101D698FB786}"/>
              </a:ext>
            </a:extLst>
          </p:cNvPr>
          <p:cNvSpPr txBox="1">
            <a:spLocks/>
          </p:cNvSpPr>
          <p:nvPr/>
        </p:nvSpPr>
        <p:spPr>
          <a:xfrm>
            <a:off x="834442" y="22812"/>
            <a:ext cx="9071610" cy="153577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裸眼視力</a:t>
            </a:r>
            <a:r>
              <a:rPr lang="en-US" altLang="ja-JP" sz="3600" b="1" dirty="0">
                <a:latin typeface="游ゴシック" panose="020B0400000000000000" pitchFamily="50" charset="-128"/>
                <a:ea typeface="游ゴシック" panose="020B0400000000000000" pitchFamily="50" charset="-128"/>
              </a:rPr>
              <a:t>1.0</a:t>
            </a:r>
            <a:r>
              <a:rPr lang="ja-JP" altLang="en-US" sz="3600" b="1" dirty="0">
                <a:latin typeface="游ゴシック" panose="020B0400000000000000" pitchFamily="50" charset="-128"/>
                <a:ea typeface="游ゴシック" panose="020B0400000000000000" pitchFamily="50" charset="-128"/>
              </a:rPr>
              <a:t>未満の者は、親の世代に比べ</a:t>
            </a:r>
            <a:br>
              <a:rPr lang="en-US" altLang="ja-JP" sz="3600" b="1" dirty="0">
                <a:latin typeface="游ゴシック" panose="020B0400000000000000" pitchFamily="50" charset="-128"/>
                <a:ea typeface="游ゴシック" panose="020B0400000000000000" pitchFamily="50" charset="-128"/>
              </a:rPr>
            </a:br>
            <a:r>
              <a:rPr lang="ja-JP" altLang="en-US" sz="3600" b="1" dirty="0">
                <a:latin typeface="游ゴシック" panose="020B0400000000000000" pitchFamily="50" charset="-128"/>
                <a:ea typeface="游ゴシック" panose="020B0400000000000000" pitchFamily="50" charset="-128"/>
              </a:rPr>
              <a:t>子世代では多くなっている</a:t>
            </a:r>
          </a:p>
        </p:txBody>
      </p:sp>
    </p:spTree>
    <p:extLst>
      <p:ext uri="{BB962C8B-B14F-4D97-AF65-F5344CB8AC3E}">
        <p14:creationId xmlns:p14="http://schemas.microsoft.com/office/powerpoint/2010/main" val="2736537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l="10829" t="55062"/>
          <a:stretch/>
        </p:blipFill>
        <p:spPr>
          <a:xfrm>
            <a:off x="1062592" y="1544553"/>
            <a:ext cx="8566627" cy="5507359"/>
          </a:xfrm>
          <a:prstGeom prst="rect">
            <a:avLst/>
          </a:prstGeom>
        </p:spPr>
      </p:pic>
      <p:sp>
        <p:nvSpPr>
          <p:cNvPr id="5" name="テキスト ボックス 4">
            <a:extLst>
              <a:ext uri="{FF2B5EF4-FFF2-40B4-BE49-F238E27FC236}">
                <a16:creationId xmlns:a16="http://schemas.microsoft.com/office/drawing/2014/main" id="{B006B767-51C8-DC4D-A20A-A614559CFCF3}"/>
              </a:ext>
            </a:extLst>
          </p:cNvPr>
          <p:cNvSpPr txBox="1"/>
          <p:nvPr/>
        </p:nvSpPr>
        <p:spPr>
          <a:xfrm>
            <a:off x="4419697" y="2153722"/>
            <a:ext cx="1396536" cy="1064394"/>
          </a:xfrm>
          <a:prstGeom prst="rect">
            <a:avLst/>
          </a:prstGeom>
          <a:noFill/>
        </p:spPr>
        <p:txBody>
          <a:bodyPr wrap="none" rtlCol="0">
            <a:spAutoFit/>
          </a:bodyPr>
          <a:lstStyle/>
          <a:p>
            <a:r>
              <a:rPr lang="ja-JP" altLang="en-US" sz="1579" b="1" dirty="0">
                <a:latin typeface="+mn-ea"/>
              </a:rPr>
              <a:t>香港</a:t>
            </a:r>
            <a:endParaRPr lang="en-US" altLang="ja-JP" sz="1579" b="1" dirty="0">
              <a:latin typeface="+mn-ea"/>
            </a:endParaRPr>
          </a:p>
          <a:p>
            <a:r>
              <a:rPr lang="ja-JP" altLang="en-US" sz="1579" b="1" dirty="0">
                <a:latin typeface="+mn-ea"/>
              </a:rPr>
              <a:t>台湾</a:t>
            </a:r>
            <a:endParaRPr lang="en-US" altLang="ja-JP" sz="1579" b="1" dirty="0">
              <a:latin typeface="+mn-ea"/>
            </a:endParaRPr>
          </a:p>
          <a:p>
            <a:r>
              <a:rPr lang="ja-JP" altLang="en-US" sz="1579" b="1" dirty="0">
                <a:latin typeface="+mn-ea"/>
              </a:rPr>
              <a:t>シンガポール</a:t>
            </a:r>
            <a:endParaRPr lang="en-US" altLang="ja-JP" sz="1579" b="1" dirty="0">
              <a:latin typeface="+mn-ea"/>
            </a:endParaRPr>
          </a:p>
          <a:p>
            <a:r>
              <a:rPr lang="ja-JP" altLang="en-US" sz="1579" b="1" dirty="0">
                <a:latin typeface="+mn-ea"/>
              </a:rPr>
              <a:t>韓国</a:t>
            </a:r>
          </a:p>
        </p:txBody>
      </p:sp>
      <p:sp>
        <p:nvSpPr>
          <p:cNvPr id="7" name="テキスト ボックス 6">
            <a:extLst>
              <a:ext uri="{FF2B5EF4-FFF2-40B4-BE49-F238E27FC236}">
                <a16:creationId xmlns:a16="http://schemas.microsoft.com/office/drawing/2014/main" id="{C390CA33-0880-453F-B0EF-EABF849F7FE0}"/>
              </a:ext>
            </a:extLst>
          </p:cNvPr>
          <p:cNvSpPr txBox="1"/>
          <p:nvPr/>
        </p:nvSpPr>
        <p:spPr>
          <a:xfrm>
            <a:off x="360000" y="7200000"/>
            <a:ext cx="5168785"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a:t>
            </a:r>
            <a:r>
              <a:rPr lang="en-US" altLang="ja-JP" sz="900" dirty="0" err="1">
                <a:latin typeface="Yu Gothic UI" panose="020B0500000000000000" pitchFamily="50" charset="-128"/>
                <a:ea typeface="Yu Gothic UI" panose="020B0500000000000000" pitchFamily="50" charset="-128"/>
                <a:cs typeface="Aharoni" panose="02010803020104030203" pitchFamily="2" charset="-79"/>
              </a:rPr>
              <a:t>Dolgin</a:t>
            </a:r>
            <a:r>
              <a:rPr lang="en-US" altLang="ja-JP" sz="900" dirty="0">
                <a:latin typeface="Yu Gothic UI" panose="020B0500000000000000" pitchFamily="50" charset="-128"/>
                <a:ea typeface="Yu Gothic UI" panose="020B0500000000000000" pitchFamily="50" charset="-128"/>
                <a:cs typeface="Aharoni" panose="02010803020104030203" pitchFamily="2" charset="-79"/>
              </a:rPr>
              <a:t> E; The myopia boom; Nature 519,276-278 (March 2015)</a:t>
            </a:r>
          </a:p>
        </p:txBody>
      </p:sp>
      <p:grpSp>
        <p:nvGrpSpPr>
          <p:cNvPr id="6" name="グループ化 5">
            <a:extLst>
              <a:ext uri="{FF2B5EF4-FFF2-40B4-BE49-F238E27FC236}">
                <a16:creationId xmlns:a16="http://schemas.microsoft.com/office/drawing/2014/main" id="{754613DD-7D5B-4855-AAAA-B5410D3F981D}"/>
              </a:ext>
            </a:extLst>
          </p:cNvPr>
          <p:cNvGrpSpPr/>
          <p:nvPr/>
        </p:nvGrpSpPr>
        <p:grpSpPr>
          <a:xfrm>
            <a:off x="406945" y="306442"/>
            <a:ext cx="427497" cy="415776"/>
            <a:chOff x="683170" y="525517"/>
            <a:chExt cx="427497" cy="415776"/>
          </a:xfrm>
        </p:grpSpPr>
        <p:sp>
          <p:nvSpPr>
            <p:cNvPr id="8" name="四角形: 角を丸くする 7">
              <a:extLst>
                <a:ext uri="{FF2B5EF4-FFF2-40B4-BE49-F238E27FC236}">
                  <a16:creationId xmlns:a16="http://schemas.microsoft.com/office/drawing/2014/main" id="{B3A2B94E-AD97-485B-A1B8-FFD83697629B}"/>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CA6E7DE3-8853-436E-8725-F4E2ED25CAAC}"/>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C61094FC-263D-4DA8-A637-9354423EB75C}"/>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A7769412-5DFB-4F19-83F2-269111FE3216}"/>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タイトル 1">
            <a:extLst>
              <a:ext uri="{FF2B5EF4-FFF2-40B4-BE49-F238E27FC236}">
                <a16:creationId xmlns:a16="http://schemas.microsoft.com/office/drawing/2014/main" id="{ABF84EEE-8BD2-438A-867D-5D90A4703FAC}"/>
              </a:ext>
            </a:extLst>
          </p:cNvPr>
          <p:cNvSpPr txBox="1">
            <a:spLocks/>
          </p:cNvSpPr>
          <p:nvPr/>
        </p:nvSpPr>
        <p:spPr>
          <a:xfrm>
            <a:off x="834442" y="711349"/>
            <a:ext cx="9450426"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東南アジアの国々における</a:t>
            </a:r>
            <a:r>
              <a:rPr lang="en-US" altLang="ja-JP" sz="3600" b="1" dirty="0">
                <a:latin typeface="游ゴシック" panose="020B0400000000000000" pitchFamily="50" charset="-128"/>
                <a:ea typeface="游ゴシック" panose="020B0400000000000000" pitchFamily="50" charset="-128"/>
              </a:rPr>
              <a:t>20</a:t>
            </a:r>
            <a:r>
              <a:rPr lang="ja-JP" altLang="en-US" sz="3600" b="1" dirty="0">
                <a:latin typeface="游ゴシック" panose="020B0400000000000000" pitchFamily="50" charset="-128"/>
                <a:ea typeface="游ゴシック" panose="020B0400000000000000" pitchFamily="50" charset="-128"/>
              </a:rPr>
              <a:t>歳の人の近視の推定有病率の推移</a:t>
            </a:r>
          </a:p>
          <a:p>
            <a:r>
              <a:rPr lang="ja-JP" altLang="en-US" sz="3600" b="1" dirty="0">
                <a:latin typeface="游ゴシック" panose="020B0400000000000000" pitchFamily="50" charset="-128"/>
                <a:ea typeface="游ゴシック" panose="020B0400000000000000" pitchFamily="50" charset="-128"/>
              </a:rPr>
              <a:t>　　</a:t>
            </a:r>
          </a:p>
        </p:txBody>
      </p:sp>
    </p:spTree>
    <p:extLst>
      <p:ext uri="{BB962C8B-B14F-4D97-AF65-F5344CB8AC3E}">
        <p14:creationId xmlns:p14="http://schemas.microsoft.com/office/powerpoint/2010/main" val="1239737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円/楕円 3"/>
          <p:cNvSpPr/>
          <p:nvPr/>
        </p:nvSpPr>
        <p:spPr>
          <a:xfrm>
            <a:off x="1753265" y="1799388"/>
            <a:ext cx="4399200" cy="4397843"/>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79"/>
          </a:p>
        </p:txBody>
      </p:sp>
      <p:sp>
        <p:nvSpPr>
          <p:cNvPr id="5" name="円/楕円 4"/>
          <p:cNvSpPr/>
          <p:nvPr/>
        </p:nvSpPr>
        <p:spPr>
          <a:xfrm>
            <a:off x="4656390" y="2136327"/>
            <a:ext cx="4107078" cy="4052387"/>
          </a:xfrm>
          <a:prstGeom prst="ellipse">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79"/>
          </a:p>
        </p:txBody>
      </p:sp>
      <p:sp>
        <p:nvSpPr>
          <p:cNvPr id="6" name="テキスト ボックス 5"/>
          <p:cNvSpPr txBox="1"/>
          <p:nvPr/>
        </p:nvSpPr>
        <p:spPr>
          <a:xfrm>
            <a:off x="3345900" y="3660929"/>
            <a:ext cx="1187979" cy="632161"/>
          </a:xfrm>
          <a:prstGeom prst="rect">
            <a:avLst/>
          </a:prstGeom>
          <a:noFill/>
        </p:spPr>
        <p:txBody>
          <a:bodyPr wrap="square" rtlCol="0">
            <a:spAutoFit/>
          </a:bodyPr>
          <a:lstStyle/>
          <a:p>
            <a:r>
              <a:rPr lang="ja-JP" altLang="en-US" sz="3508" b="1" dirty="0">
                <a:latin typeface="游ゴシック" panose="020B0400000000000000" pitchFamily="50" charset="-128"/>
                <a:ea typeface="游ゴシック" panose="020B0400000000000000" pitchFamily="50" charset="-128"/>
              </a:rPr>
              <a:t>遺伝</a:t>
            </a:r>
          </a:p>
        </p:txBody>
      </p:sp>
      <p:sp>
        <p:nvSpPr>
          <p:cNvPr id="7" name="テキスト ボックス 6"/>
          <p:cNvSpPr txBox="1"/>
          <p:nvPr/>
        </p:nvSpPr>
        <p:spPr>
          <a:xfrm>
            <a:off x="6179114" y="3727896"/>
            <a:ext cx="1085554" cy="632161"/>
          </a:xfrm>
          <a:prstGeom prst="rect">
            <a:avLst/>
          </a:prstGeom>
          <a:noFill/>
        </p:spPr>
        <p:txBody>
          <a:bodyPr wrap="none" rtlCol="0">
            <a:spAutoFit/>
          </a:bodyPr>
          <a:lstStyle/>
          <a:p>
            <a:r>
              <a:rPr lang="ja-JP" altLang="en-US" sz="3508" b="1" dirty="0">
                <a:latin typeface="游ゴシック" panose="020B0400000000000000" pitchFamily="50" charset="-128"/>
                <a:ea typeface="游ゴシック" panose="020B0400000000000000" pitchFamily="50" charset="-128"/>
              </a:rPr>
              <a:t>環境</a:t>
            </a:r>
          </a:p>
        </p:txBody>
      </p:sp>
      <p:grpSp>
        <p:nvGrpSpPr>
          <p:cNvPr id="8" name="グループ化 7">
            <a:extLst>
              <a:ext uri="{FF2B5EF4-FFF2-40B4-BE49-F238E27FC236}">
                <a16:creationId xmlns:a16="http://schemas.microsoft.com/office/drawing/2014/main" id="{B57D2708-A883-4A7C-8136-BC0E126BC626}"/>
              </a:ext>
            </a:extLst>
          </p:cNvPr>
          <p:cNvGrpSpPr/>
          <p:nvPr/>
        </p:nvGrpSpPr>
        <p:grpSpPr>
          <a:xfrm>
            <a:off x="406945" y="306442"/>
            <a:ext cx="427497" cy="415776"/>
            <a:chOff x="683170" y="525517"/>
            <a:chExt cx="427497" cy="415776"/>
          </a:xfrm>
        </p:grpSpPr>
        <p:sp>
          <p:nvSpPr>
            <p:cNvPr id="9" name="四角形: 角を丸くする 8">
              <a:extLst>
                <a:ext uri="{FF2B5EF4-FFF2-40B4-BE49-F238E27FC236}">
                  <a16:creationId xmlns:a16="http://schemas.microsoft.com/office/drawing/2014/main" id="{A142A8D9-5DD8-4D1E-8406-F1CEFA71C64E}"/>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472297B5-6438-4612-8DBD-5E65B49C955C}"/>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B7D23895-9231-4A86-AC1F-9992EC5D8A2C}"/>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49F1E7DD-655F-4B03-B39D-DC83B7F626EF}"/>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タイトル 1">
            <a:extLst>
              <a:ext uri="{FF2B5EF4-FFF2-40B4-BE49-F238E27FC236}">
                <a16:creationId xmlns:a16="http://schemas.microsoft.com/office/drawing/2014/main" id="{D3B05B52-FD8B-4BFE-B559-F0B31F271FF7}"/>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近視の原因と進行　</a:t>
            </a:r>
          </a:p>
        </p:txBody>
      </p:sp>
    </p:spTree>
    <p:extLst>
      <p:ext uri="{BB962C8B-B14F-4D97-AF65-F5344CB8AC3E}">
        <p14:creationId xmlns:p14="http://schemas.microsoft.com/office/powerpoint/2010/main" val="3177117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792000" y="1694035"/>
            <a:ext cx="9221689" cy="4796544"/>
          </a:xfrm>
        </p:spPr>
        <p:txBody>
          <a:bodyPr>
            <a:noAutofit/>
          </a:bodyPr>
          <a:lstStyle/>
          <a:p>
            <a:pPr marL="360000" indent="-360000">
              <a:lnSpc>
                <a:spcPct val="100000"/>
              </a:lnSpc>
              <a:spcBef>
                <a:spcPts val="0"/>
              </a:spcBef>
              <a:spcAft>
                <a:spcPts val="3500"/>
              </a:spcAft>
              <a:buNone/>
            </a:pPr>
            <a:r>
              <a:rPr lang="ja-JP" altLang="en-US" sz="3600" dirty="0">
                <a:solidFill>
                  <a:schemeClr val="accent2">
                    <a:lumMod val="75000"/>
                  </a:schemeClr>
                </a:solidFill>
                <a:latin typeface="游ゴシック Medium" panose="020B0500000000000000" pitchFamily="50" charset="-128"/>
                <a:ea typeface="游ゴシック Medium" panose="020B0500000000000000" pitchFamily="50" charset="-128"/>
              </a:rPr>
              <a:t>➊ </a:t>
            </a:r>
            <a:r>
              <a:rPr lang="ja-JP" altLang="en-US" sz="3600" dirty="0">
                <a:latin typeface="游ゴシック Medium" panose="020B0500000000000000" pitchFamily="50" charset="-128"/>
                <a:ea typeface="游ゴシック Medium" panose="020B0500000000000000" pitchFamily="50" charset="-128"/>
              </a:rPr>
              <a:t>遺伝の影響が強い</a:t>
            </a:r>
            <a:endParaRPr lang="en-US" altLang="ja-JP" sz="3600" dirty="0">
              <a:latin typeface="游ゴシック Medium" panose="020B0500000000000000" pitchFamily="50" charset="-128"/>
              <a:ea typeface="游ゴシック Medium" panose="020B0500000000000000" pitchFamily="50" charset="-128"/>
            </a:endParaRPr>
          </a:p>
          <a:p>
            <a:pPr marL="360000" indent="-360000">
              <a:lnSpc>
                <a:spcPct val="100000"/>
              </a:lnSpc>
              <a:spcBef>
                <a:spcPts val="0"/>
              </a:spcBef>
              <a:spcAft>
                <a:spcPts val="1000"/>
              </a:spcAft>
              <a:buNone/>
            </a:pPr>
            <a:r>
              <a:rPr lang="ja-JP" altLang="en-US" sz="3600" dirty="0">
                <a:solidFill>
                  <a:schemeClr val="accent2">
                    <a:lumMod val="75000"/>
                  </a:schemeClr>
                </a:solidFill>
                <a:latin typeface="游ゴシック Medium" panose="020B0500000000000000" pitchFamily="50" charset="-128"/>
                <a:ea typeface="游ゴシック Medium" panose="020B0500000000000000" pitchFamily="50" charset="-128"/>
              </a:rPr>
              <a:t>➋ </a:t>
            </a:r>
            <a:r>
              <a:rPr lang="ja-JP" altLang="en-US" sz="3600" dirty="0">
                <a:latin typeface="游ゴシック Medium" panose="020B0500000000000000" pitchFamily="50" charset="-128"/>
                <a:ea typeface="游ゴシック Medium" panose="020B0500000000000000" pitchFamily="50" charset="-128"/>
              </a:rPr>
              <a:t>近業の程度が強いほど速く進行する。</a:t>
            </a:r>
            <a:endParaRPr lang="en-US" altLang="ja-JP" sz="3600" dirty="0">
              <a:latin typeface="游ゴシック Medium" panose="020B0500000000000000" pitchFamily="50" charset="-128"/>
              <a:ea typeface="游ゴシック Medium" panose="020B0500000000000000" pitchFamily="50" charset="-128"/>
            </a:endParaRPr>
          </a:p>
          <a:p>
            <a:pPr marL="538163" indent="268288">
              <a:lnSpc>
                <a:spcPct val="100000"/>
              </a:lnSpc>
              <a:spcBef>
                <a:spcPts val="0"/>
              </a:spcBef>
              <a:spcAft>
                <a:spcPts val="1000"/>
              </a:spcAft>
              <a:buClr>
                <a:schemeClr val="tx1"/>
              </a:buClr>
            </a:pPr>
            <a:r>
              <a:rPr lang="en-US" altLang="ja-JP" sz="3600" b="1" dirty="0">
                <a:solidFill>
                  <a:srgbClr val="008000"/>
                </a:solidFill>
                <a:latin typeface="游ゴシック" panose="020B0400000000000000" pitchFamily="50" charset="-128"/>
                <a:ea typeface="游ゴシック" panose="020B0400000000000000" pitchFamily="50" charset="-128"/>
              </a:rPr>
              <a:t>30cm</a:t>
            </a:r>
            <a:r>
              <a:rPr lang="ja-JP" altLang="en-US" sz="3600" b="1" dirty="0">
                <a:solidFill>
                  <a:srgbClr val="008000"/>
                </a:solidFill>
                <a:latin typeface="游ゴシック" panose="020B0400000000000000" pitchFamily="50" charset="-128"/>
                <a:ea typeface="游ゴシック" panose="020B0400000000000000" pitchFamily="50" charset="-128"/>
              </a:rPr>
              <a:t>以内</a:t>
            </a:r>
            <a:r>
              <a:rPr lang="ja-JP" altLang="en-US" sz="3600" dirty="0">
                <a:latin typeface="游ゴシック Medium" panose="020B0500000000000000" pitchFamily="50" charset="-128"/>
                <a:ea typeface="游ゴシック Medium" panose="020B0500000000000000" pitchFamily="50" charset="-128"/>
              </a:rPr>
              <a:t>に近づいて作業をすること</a:t>
            </a:r>
            <a:endParaRPr lang="en-US" altLang="ja-JP" sz="3600" dirty="0">
              <a:latin typeface="游ゴシック Medium" panose="020B0500000000000000" pitchFamily="50" charset="-128"/>
              <a:ea typeface="游ゴシック Medium" panose="020B0500000000000000" pitchFamily="50" charset="-128"/>
            </a:endParaRPr>
          </a:p>
          <a:p>
            <a:pPr marL="538163" indent="268288">
              <a:lnSpc>
                <a:spcPct val="100000"/>
              </a:lnSpc>
              <a:spcBef>
                <a:spcPts val="0"/>
              </a:spcBef>
              <a:spcAft>
                <a:spcPts val="3500"/>
              </a:spcAft>
              <a:buClr>
                <a:schemeClr val="tx1"/>
              </a:buClr>
            </a:pPr>
            <a:r>
              <a:rPr lang="en-US" altLang="ja-JP" sz="3600" b="1" dirty="0">
                <a:solidFill>
                  <a:srgbClr val="008000"/>
                </a:solidFill>
                <a:latin typeface="游ゴシック" panose="020B0400000000000000" pitchFamily="50" charset="-128"/>
                <a:ea typeface="游ゴシック" panose="020B0400000000000000" pitchFamily="50" charset="-128"/>
              </a:rPr>
              <a:t>30</a:t>
            </a:r>
            <a:r>
              <a:rPr lang="ja-JP" altLang="en-US" sz="3600" b="1" dirty="0">
                <a:solidFill>
                  <a:srgbClr val="008000"/>
                </a:solidFill>
                <a:latin typeface="游ゴシック" panose="020B0400000000000000" pitchFamily="50" charset="-128"/>
                <a:ea typeface="游ゴシック" panose="020B0400000000000000" pitchFamily="50" charset="-128"/>
              </a:rPr>
              <a:t>分以上</a:t>
            </a:r>
            <a:r>
              <a:rPr lang="ja-JP" altLang="en-US" sz="3600" dirty="0">
                <a:latin typeface="游ゴシック Medium" panose="020B0500000000000000" pitchFamily="50" charset="-128"/>
                <a:ea typeface="游ゴシック Medium" panose="020B0500000000000000" pitchFamily="50" charset="-128"/>
              </a:rPr>
              <a:t>連続して近業を続けること</a:t>
            </a:r>
            <a:endParaRPr lang="en-US" altLang="ja-JP" sz="3600" dirty="0">
              <a:latin typeface="游ゴシック Medium" panose="020B0500000000000000" pitchFamily="50" charset="-128"/>
              <a:ea typeface="游ゴシック Medium" panose="020B0500000000000000" pitchFamily="50" charset="-128"/>
            </a:endParaRPr>
          </a:p>
          <a:p>
            <a:pPr marL="360000" indent="-360000">
              <a:lnSpc>
                <a:spcPct val="100000"/>
              </a:lnSpc>
              <a:spcBef>
                <a:spcPts val="0"/>
              </a:spcBef>
              <a:spcAft>
                <a:spcPts val="2000"/>
              </a:spcAft>
              <a:buNone/>
            </a:pPr>
            <a:r>
              <a:rPr lang="ja-JP" altLang="en-US" sz="3600" dirty="0">
                <a:solidFill>
                  <a:schemeClr val="accent2">
                    <a:lumMod val="75000"/>
                  </a:schemeClr>
                </a:solidFill>
                <a:latin typeface="游ゴシック Medium" panose="020B0500000000000000" pitchFamily="50" charset="-128"/>
                <a:ea typeface="游ゴシック Medium" panose="020B0500000000000000" pitchFamily="50" charset="-128"/>
              </a:rPr>
              <a:t>➌ </a:t>
            </a:r>
            <a:r>
              <a:rPr lang="ja-JP" altLang="en-US" sz="3600" b="1" dirty="0">
                <a:solidFill>
                  <a:srgbClr val="008000"/>
                </a:solidFill>
                <a:latin typeface="游ゴシック" panose="020B0400000000000000" pitchFamily="50" charset="-128"/>
                <a:ea typeface="游ゴシック" panose="020B0400000000000000" pitchFamily="50" charset="-128"/>
              </a:rPr>
              <a:t>屋外活動</a:t>
            </a:r>
            <a:r>
              <a:rPr lang="ja-JP" altLang="en-US" sz="3600" dirty="0">
                <a:latin typeface="游ゴシック Medium" panose="020B0500000000000000" pitchFamily="50" charset="-128"/>
                <a:ea typeface="游ゴシック Medium" panose="020B0500000000000000" pitchFamily="50" charset="-128"/>
              </a:rPr>
              <a:t>により進行が抑えられる</a:t>
            </a:r>
            <a:endParaRPr lang="en-US" altLang="ja-JP" sz="3600" dirty="0">
              <a:latin typeface="游ゴシック Medium" panose="020B0500000000000000" pitchFamily="50" charset="-128"/>
              <a:ea typeface="游ゴシック Medium" panose="020B0500000000000000" pitchFamily="50" charset="-128"/>
            </a:endParaRPr>
          </a:p>
        </p:txBody>
      </p:sp>
      <p:grpSp>
        <p:nvGrpSpPr>
          <p:cNvPr id="4" name="グループ化 3">
            <a:extLst>
              <a:ext uri="{FF2B5EF4-FFF2-40B4-BE49-F238E27FC236}">
                <a16:creationId xmlns:a16="http://schemas.microsoft.com/office/drawing/2014/main" id="{D961CABB-8CFE-46C2-AB4B-08C47D5D7A11}"/>
              </a:ext>
            </a:extLst>
          </p:cNvPr>
          <p:cNvGrpSpPr/>
          <p:nvPr/>
        </p:nvGrpSpPr>
        <p:grpSpPr>
          <a:xfrm>
            <a:off x="406945" y="306442"/>
            <a:ext cx="427497" cy="415776"/>
            <a:chOff x="683170" y="525517"/>
            <a:chExt cx="427497" cy="415776"/>
          </a:xfrm>
        </p:grpSpPr>
        <p:sp>
          <p:nvSpPr>
            <p:cNvPr id="5" name="四角形: 角を丸くする 4">
              <a:extLst>
                <a:ext uri="{FF2B5EF4-FFF2-40B4-BE49-F238E27FC236}">
                  <a16:creationId xmlns:a16="http://schemas.microsoft.com/office/drawing/2014/main" id="{51E1B94F-7037-41EC-8412-05C6B7495F71}"/>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AF15C338-8C13-49BD-BE60-839E4AC0D3B0}"/>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81AA5237-5EAD-4E48-A107-685516730765}"/>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EDB6A313-5798-41C7-A0C5-7E9C74098A9E}"/>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タイトル 1">
            <a:extLst>
              <a:ext uri="{FF2B5EF4-FFF2-40B4-BE49-F238E27FC236}">
                <a16:creationId xmlns:a16="http://schemas.microsoft.com/office/drawing/2014/main" id="{F1F555A6-7D59-4591-98AA-B7516F826F91}"/>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小児期の近視進行に関する研究　</a:t>
            </a:r>
          </a:p>
        </p:txBody>
      </p:sp>
    </p:spTree>
    <p:extLst>
      <p:ext uri="{BB962C8B-B14F-4D97-AF65-F5344CB8AC3E}">
        <p14:creationId xmlns:p14="http://schemas.microsoft.com/office/powerpoint/2010/main" val="315179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コンテンツ プレースホルダー 2">
            <a:extLst>
              <a:ext uri="{FF2B5EF4-FFF2-40B4-BE49-F238E27FC236}">
                <a16:creationId xmlns:a16="http://schemas.microsoft.com/office/drawing/2014/main" id="{E50D1B91-3974-E146-BDBD-13F72A9412D5}"/>
              </a:ext>
            </a:extLst>
          </p:cNvPr>
          <p:cNvPicPr>
            <a:picLocks noGrp="1" noChangeAspect="1"/>
          </p:cNvPicPr>
          <p:nvPr>
            <p:ph idx="1"/>
          </p:nvPr>
        </p:nvPicPr>
        <p:blipFill rotWithShape="1">
          <a:blip r:embed="rId3"/>
          <a:srcRect t="17098" b="3835"/>
          <a:stretch/>
        </p:blipFill>
        <p:spPr>
          <a:xfrm>
            <a:off x="-1" y="1584974"/>
            <a:ext cx="8631383" cy="4922394"/>
          </a:xfrm>
          <a:prstGeom prst="rect">
            <a:avLst/>
          </a:prstGeom>
        </p:spPr>
      </p:pic>
      <p:sp>
        <p:nvSpPr>
          <p:cNvPr id="35841" name="タイトル 3">
            <a:extLst>
              <a:ext uri="{FF2B5EF4-FFF2-40B4-BE49-F238E27FC236}">
                <a16:creationId xmlns:a16="http://schemas.microsoft.com/office/drawing/2014/main" id="{DC62B362-82CA-F149-A0ED-20CAB6C09580}"/>
              </a:ext>
            </a:extLst>
          </p:cNvPr>
          <p:cNvSpPr>
            <a:spLocks noGrp="1"/>
          </p:cNvSpPr>
          <p:nvPr>
            <p:ph type="title"/>
          </p:nvPr>
        </p:nvSpPr>
        <p:spPr>
          <a:xfrm>
            <a:off x="892233" y="1107201"/>
            <a:ext cx="7739149" cy="577713"/>
          </a:xfrm>
        </p:spPr>
        <p:txBody>
          <a:bodyPr>
            <a:normAutofit/>
          </a:bodyPr>
          <a:lstStyle/>
          <a:p>
            <a:pPr algn="ctr"/>
            <a:r>
              <a:rPr lang="ja-JP" altLang="en-US" sz="2400" b="1" dirty="0">
                <a:latin typeface="+mn-ea"/>
                <a:ea typeface="+mn-ea"/>
              </a:rPr>
              <a:t>インターネット利用率（機種・学校種別）</a:t>
            </a:r>
          </a:p>
        </p:txBody>
      </p:sp>
      <p:sp>
        <p:nvSpPr>
          <p:cNvPr id="5" name="テキスト ボックス 4">
            <a:extLst>
              <a:ext uri="{FF2B5EF4-FFF2-40B4-BE49-F238E27FC236}">
                <a16:creationId xmlns:a16="http://schemas.microsoft.com/office/drawing/2014/main" id="{FC210464-14F2-6B45-8202-2BBD028F67FF}"/>
              </a:ext>
            </a:extLst>
          </p:cNvPr>
          <p:cNvSpPr txBox="1"/>
          <p:nvPr/>
        </p:nvSpPr>
        <p:spPr>
          <a:xfrm>
            <a:off x="5519959" y="2637616"/>
            <a:ext cx="184731" cy="335348"/>
          </a:xfrm>
          <a:prstGeom prst="rect">
            <a:avLst/>
          </a:prstGeom>
          <a:noFill/>
        </p:spPr>
        <p:txBody>
          <a:bodyPr wrap="none" rtlCol="0">
            <a:spAutoFit/>
          </a:bodyPr>
          <a:lstStyle/>
          <a:p>
            <a:endParaRPr lang="ja-JP" altLang="en-US" sz="1579"/>
          </a:p>
        </p:txBody>
      </p:sp>
      <p:pic>
        <p:nvPicPr>
          <p:cNvPr id="7" name="図 6">
            <a:extLst>
              <a:ext uri="{FF2B5EF4-FFF2-40B4-BE49-F238E27FC236}">
                <a16:creationId xmlns:a16="http://schemas.microsoft.com/office/drawing/2014/main" id="{66879E63-4F48-FA4A-9B08-4A98DAF8AD90}"/>
              </a:ext>
            </a:extLst>
          </p:cNvPr>
          <p:cNvPicPr>
            <a:picLocks noChangeAspect="1"/>
          </p:cNvPicPr>
          <p:nvPr/>
        </p:nvPicPr>
        <p:blipFill>
          <a:blip r:embed="rId4"/>
          <a:stretch>
            <a:fillRect/>
          </a:stretch>
        </p:blipFill>
        <p:spPr>
          <a:xfrm>
            <a:off x="8564207" y="2620215"/>
            <a:ext cx="1937891" cy="434355"/>
          </a:xfrm>
          <a:prstGeom prst="rect">
            <a:avLst/>
          </a:prstGeom>
        </p:spPr>
      </p:pic>
      <p:pic>
        <p:nvPicPr>
          <p:cNvPr id="9" name="図 8">
            <a:extLst>
              <a:ext uri="{FF2B5EF4-FFF2-40B4-BE49-F238E27FC236}">
                <a16:creationId xmlns:a16="http://schemas.microsoft.com/office/drawing/2014/main" id="{22D2B9B3-2467-F644-BC00-06FB96BEDF15}"/>
              </a:ext>
            </a:extLst>
          </p:cNvPr>
          <p:cNvPicPr>
            <a:picLocks noChangeAspect="1"/>
          </p:cNvPicPr>
          <p:nvPr/>
        </p:nvPicPr>
        <p:blipFill>
          <a:blip r:embed="rId5"/>
          <a:stretch>
            <a:fillRect/>
          </a:stretch>
        </p:blipFill>
        <p:spPr>
          <a:xfrm>
            <a:off x="8537312" y="3136644"/>
            <a:ext cx="1481262" cy="456629"/>
          </a:xfrm>
          <a:prstGeom prst="rect">
            <a:avLst/>
          </a:prstGeom>
        </p:spPr>
      </p:pic>
      <p:pic>
        <p:nvPicPr>
          <p:cNvPr id="12" name="図 11">
            <a:extLst>
              <a:ext uri="{FF2B5EF4-FFF2-40B4-BE49-F238E27FC236}">
                <a16:creationId xmlns:a16="http://schemas.microsoft.com/office/drawing/2014/main" id="{0036C6EE-FEC7-C046-840E-CA803A581B6C}"/>
              </a:ext>
            </a:extLst>
          </p:cNvPr>
          <p:cNvPicPr>
            <a:picLocks noChangeAspect="1"/>
          </p:cNvPicPr>
          <p:nvPr/>
        </p:nvPicPr>
        <p:blipFill>
          <a:blip r:embed="rId6"/>
          <a:stretch>
            <a:fillRect/>
          </a:stretch>
        </p:blipFill>
        <p:spPr>
          <a:xfrm>
            <a:off x="8519658" y="3645481"/>
            <a:ext cx="1793106" cy="501179"/>
          </a:xfrm>
          <a:prstGeom prst="rect">
            <a:avLst/>
          </a:prstGeom>
        </p:spPr>
      </p:pic>
      <p:pic>
        <p:nvPicPr>
          <p:cNvPr id="14" name="図 13">
            <a:extLst>
              <a:ext uri="{FF2B5EF4-FFF2-40B4-BE49-F238E27FC236}">
                <a16:creationId xmlns:a16="http://schemas.microsoft.com/office/drawing/2014/main" id="{8D52CEEE-E705-0345-93CB-FBAFF5CA5F13}"/>
              </a:ext>
            </a:extLst>
          </p:cNvPr>
          <p:cNvPicPr>
            <a:picLocks noChangeAspect="1"/>
          </p:cNvPicPr>
          <p:nvPr/>
        </p:nvPicPr>
        <p:blipFill>
          <a:blip r:embed="rId7"/>
          <a:stretch>
            <a:fillRect/>
          </a:stretch>
        </p:blipFill>
        <p:spPr>
          <a:xfrm>
            <a:off x="345256" y="6598618"/>
            <a:ext cx="10001300" cy="389806"/>
          </a:xfrm>
          <a:prstGeom prst="rect">
            <a:avLst/>
          </a:prstGeom>
        </p:spPr>
      </p:pic>
      <p:sp>
        <p:nvSpPr>
          <p:cNvPr id="13" name="テキスト ボックス 12">
            <a:extLst>
              <a:ext uri="{FF2B5EF4-FFF2-40B4-BE49-F238E27FC236}">
                <a16:creationId xmlns:a16="http://schemas.microsoft.com/office/drawing/2014/main" id="{C38030E4-DA06-4952-BA14-D18B1F9038D4}"/>
              </a:ext>
            </a:extLst>
          </p:cNvPr>
          <p:cNvSpPr txBox="1"/>
          <p:nvPr/>
        </p:nvSpPr>
        <p:spPr>
          <a:xfrm>
            <a:off x="360000" y="7200000"/>
            <a:ext cx="5168785"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出典：平成</a:t>
            </a:r>
            <a:r>
              <a:rPr lang="en-US" altLang="ja-JP" sz="900" dirty="0">
                <a:latin typeface="Yu Gothic UI" panose="020B0500000000000000" pitchFamily="50" charset="-128"/>
                <a:ea typeface="Yu Gothic UI" panose="020B0500000000000000" pitchFamily="50" charset="-128"/>
                <a:cs typeface="Aharoni" panose="02010803020104030203" pitchFamily="2" charset="-79"/>
              </a:rPr>
              <a:t>30</a:t>
            </a:r>
            <a:r>
              <a:rPr lang="ja-JP" altLang="en-US" sz="900" dirty="0">
                <a:latin typeface="Yu Gothic UI" panose="020B0500000000000000" pitchFamily="50" charset="-128"/>
                <a:ea typeface="Yu Gothic UI" panose="020B0500000000000000" pitchFamily="50" charset="-128"/>
                <a:cs typeface="Aharoni" panose="02010803020104030203" pitchFamily="2" charset="-79"/>
              </a:rPr>
              <a:t>年度青少年のインターネット利用環境実態調査　内閣府より転載</a:t>
            </a:r>
          </a:p>
        </p:txBody>
      </p:sp>
      <p:grpSp>
        <p:nvGrpSpPr>
          <p:cNvPr id="11" name="グループ化 10">
            <a:extLst>
              <a:ext uri="{FF2B5EF4-FFF2-40B4-BE49-F238E27FC236}">
                <a16:creationId xmlns:a16="http://schemas.microsoft.com/office/drawing/2014/main" id="{59072354-376C-434F-994C-D404DB59C0C2}"/>
              </a:ext>
            </a:extLst>
          </p:cNvPr>
          <p:cNvGrpSpPr/>
          <p:nvPr/>
        </p:nvGrpSpPr>
        <p:grpSpPr>
          <a:xfrm>
            <a:off x="406945" y="306442"/>
            <a:ext cx="427497" cy="415776"/>
            <a:chOff x="683170" y="525517"/>
            <a:chExt cx="427497" cy="415776"/>
          </a:xfrm>
        </p:grpSpPr>
        <p:sp>
          <p:nvSpPr>
            <p:cNvPr id="15" name="四角形: 角を丸くする 14">
              <a:extLst>
                <a:ext uri="{FF2B5EF4-FFF2-40B4-BE49-F238E27FC236}">
                  <a16:creationId xmlns:a16="http://schemas.microsoft.com/office/drawing/2014/main" id="{C59E2CCE-299D-4EB5-A017-951A7ADF37CA}"/>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713118B0-85C8-41E3-A0FE-0C2494F40C82}"/>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05077380-9E9D-4B0E-9CCE-B2DB43A5A04E}"/>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四角形: 角を丸くする 17">
              <a:extLst>
                <a:ext uri="{FF2B5EF4-FFF2-40B4-BE49-F238E27FC236}">
                  <a16:creationId xmlns:a16="http://schemas.microsoft.com/office/drawing/2014/main" id="{7EE859BB-9FC8-4549-80EB-43D942340E12}"/>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タイトル 1">
            <a:extLst>
              <a:ext uri="{FF2B5EF4-FFF2-40B4-BE49-F238E27FC236}">
                <a16:creationId xmlns:a16="http://schemas.microsoft.com/office/drawing/2014/main" id="{46F8EEC0-63DF-463B-AF12-86B4696692FA}"/>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青少年のインターネットの利用状況</a:t>
            </a:r>
          </a:p>
        </p:txBody>
      </p:sp>
      <p:grpSp>
        <p:nvGrpSpPr>
          <p:cNvPr id="2" name="グループ化 1">
            <a:extLst>
              <a:ext uri="{FF2B5EF4-FFF2-40B4-BE49-F238E27FC236}">
                <a16:creationId xmlns:a16="http://schemas.microsoft.com/office/drawing/2014/main" id="{56FB718E-AA51-4584-9456-4E03731B2E7B}"/>
              </a:ext>
            </a:extLst>
          </p:cNvPr>
          <p:cNvGrpSpPr/>
          <p:nvPr/>
        </p:nvGrpSpPr>
        <p:grpSpPr>
          <a:xfrm>
            <a:off x="8532000" y="1853794"/>
            <a:ext cx="1793107" cy="788158"/>
            <a:chOff x="8532000" y="1853794"/>
            <a:chExt cx="1793107" cy="788158"/>
          </a:xfrm>
        </p:grpSpPr>
        <p:pic>
          <p:nvPicPr>
            <p:cNvPr id="4" name="図 3">
              <a:extLst>
                <a:ext uri="{FF2B5EF4-FFF2-40B4-BE49-F238E27FC236}">
                  <a16:creationId xmlns:a16="http://schemas.microsoft.com/office/drawing/2014/main" id="{0F8D4849-C319-3440-853A-6DC149019472}"/>
                </a:ext>
              </a:extLst>
            </p:cNvPr>
            <p:cNvPicPr>
              <a:picLocks noChangeAspect="1"/>
            </p:cNvPicPr>
            <p:nvPr/>
          </p:nvPicPr>
          <p:blipFill rotWithShape="1">
            <a:blip r:embed="rId8"/>
            <a:srcRect l="-819" t="6901" r="32308" b="1"/>
            <a:stretch/>
          </p:blipFill>
          <p:spPr>
            <a:xfrm>
              <a:off x="8532000" y="1853794"/>
              <a:ext cx="1793107" cy="487323"/>
            </a:xfrm>
            <a:prstGeom prst="rect">
              <a:avLst/>
            </a:prstGeom>
          </p:spPr>
        </p:pic>
        <p:pic>
          <p:nvPicPr>
            <p:cNvPr id="20" name="図 19">
              <a:extLst>
                <a:ext uri="{FF2B5EF4-FFF2-40B4-BE49-F238E27FC236}">
                  <a16:creationId xmlns:a16="http://schemas.microsoft.com/office/drawing/2014/main" id="{3073DC88-2E6A-4BA2-8AF2-731F086DF4BA}"/>
                </a:ext>
              </a:extLst>
            </p:cNvPr>
            <p:cNvPicPr>
              <a:picLocks noChangeAspect="1"/>
            </p:cNvPicPr>
            <p:nvPr/>
          </p:nvPicPr>
          <p:blipFill rotWithShape="1">
            <a:blip r:embed="rId8"/>
            <a:srcRect l="66410" t="-10149"/>
            <a:stretch/>
          </p:blipFill>
          <p:spPr>
            <a:xfrm>
              <a:off x="8857264" y="2065371"/>
              <a:ext cx="879150" cy="576581"/>
            </a:xfrm>
            <a:prstGeom prst="rect">
              <a:avLst/>
            </a:prstGeom>
          </p:spPr>
        </p:pic>
      </p:grpSp>
    </p:spTree>
    <p:extLst>
      <p:ext uri="{BB962C8B-B14F-4D97-AF65-F5344CB8AC3E}">
        <p14:creationId xmlns:p14="http://schemas.microsoft.com/office/powerpoint/2010/main" val="3387533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a:extLst>
              <a:ext uri="{FF2B5EF4-FFF2-40B4-BE49-F238E27FC236}">
                <a16:creationId xmlns:a16="http://schemas.microsoft.com/office/drawing/2014/main" id="{B48E9E54-3B70-DD4F-8D70-81863F553941}"/>
              </a:ext>
            </a:extLst>
          </p:cNvPr>
          <p:cNvGraphicFramePr/>
          <p:nvPr>
            <p:extLst>
              <p:ext uri="{D42A27DB-BD31-4B8C-83A1-F6EECF244321}">
                <p14:modId xmlns:p14="http://schemas.microsoft.com/office/powerpoint/2010/main" val="4228519032"/>
              </p:ext>
            </p:extLst>
          </p:nvPr>
        </p:nvGraphicFramePr>
        <p:xfrm>
          <a:off x="739651" y="1585072"/>
          <a:ext cx="6552598" cy="4961205"/>
        </p:xfrm>
        <a:graphic>
          <a:graphicData uri="http://schemas.openxmlformats.org/drawingml/2006/chart">
            <c:chart xmlns:c="http://schemas.openxmlformats.org/drawingml/2006/chart" xmlns:r="http://schemas.openxmlformats.org/officeDocument/2006/relationships" r:id="rId3"/>
          </a:graphicData>
        </a:graphic>
      </p:graphicFrame>
      <p:sp>
        <p:nvSpPr>
          <p:cNvPr id="6" name="テキスト ボックス 5">
            <a:extLst>
              <a:ext uri="{FF2B5EF4-FFF2-40B4-BE49-F238E27FC236}">
                <a16:creationId xmlns:a16="http://schemas.microsoft.com/office/drawing/2014/main" id="{A6737B90-1EA8-DB4B-AF4E-3548F774DA10}"/>
              </a:ext>
            </a:extLst>
          </p:cNvPr>
          <p:cNvSpPr txBox="1"/>
          <p:nvPr/>
        </p:nvSpPr>
        <p:spPr>
          <a:xfrm>
            <a:off x="290515" y="3137308"/>
            <a:ext cx="422045" cy="2031325"/>
          </a:xfrm>
          <a:prstGeom prst="rect">
            <a:avLst/>
          </a:prstGeom>
          <a:noFill/>
        </p:spPr>
        <p:txBody>
          <a:bodyPr wrap="square" rtlCol="0">
            <a:spAutoFit/>
          </a:bodyPr>
          <a:lstStyle/>
          <a:p>
            <a:r>
              <a:rPr lang="ja-JP" altLang="en-US" b="1" dirty="0">
                <a:latin typeface="游ゴシック" panose="020B0400000000000000" pitchFamily="50" charset="-128"/>
                <a:ea typeface="游ゴシック" panose="020B0400000000000000" pitchFamily="50" charset="-128"/>
              </a:rPr>
              <a:t>近視になる割合</a:t>
            </a:r>
          </a:p>
        </p:txBody>
      </p:sp>
      <p:sp>
        <p:nvSpPr>
          <p:cNvPr id="7" name="テキスト ボックス 6">
            <a:extLst>
              <a:ext uri="{FF2B5EF4-FFF2-40B4-BE49-F238E27FC236}">
                <a16:creationId xmlns:a16="http://schemas.microsoft.com/office/drawing/2014/main" id="{4F6F9D03-4644-9040-9983-BBEE8E3A494B}"/>
              </a:ext>
            </a:extLst>
          </p:cNvPr>
          <p:cNvSpPr txBox="1"/>
          <p:nvPr/>
        </p:nvSpPr>
        <p:spPr>
          <a:xfrm>
            <a:off x="2887109" y="6604142"/>
            <a:ext cx="2395207" cy="646331"/>
          </a:xfrm>
          <a:prstGeom prst="rect">
            <a:avLst/>
          </a:prstGeom>
          <a:noFill/>
        </p:spPr>
        <p:txBody>
          <a:bodyPr wrap="none" rtlCol="0">
            <a:spAutoFit/>
          </a:bodyPr>
          <a:lstStyle/>
          <a:p>
            <a:r>
              <a:rPr lang="en-US" altLang="ja-JP" b="1" dirty="0">
                <a:latin typeface="游ゴシック" panose="020B0400000000000000" pitchFamily="50" charset="-128"/>
                <a:ea typeface="游ゴシック" panose="020B0400000000000000" pitchFamily="50" charset="-128"/>
              </a:rPr>
              <a:t>1</a:t>
            </a:r>
            <a:r>
              <a:rPr lang="ja-JP" altLang="en-US" b="1" dirty="0">
                <a:latin typeface="游ゴシック" panose="020B0400000000000000" pitchFamily="50" charset="-128"/>
                <a:ea typeface="游ゴシック" panose="020B0400000000000000" pitchFamily="50" charset="-128"/>
              </a:rPr>
              <a:t>週間の屋外活動時間</a:t>
            </a:r>
            <a:endParaRPr lang="en-US" altLang="ja-JP" b="1" dirty="0">
              <a:latin typeface="游ゴシック" panose="020B0400000000000000" pitchFamily="50" charset="-128"/>
              <a:ea typeface="游ゴシック" panose="020B0400000000000000" pitchFamily="50" charset="-128"/>
            </a:endParaRPr>
          </a:p>
          <a:p>
            <a:endParaRPr lang="ja-JP" altLang="en-US" b="1" dirty="0">
              <a:latin typeface="游ゴシック" panose="020B0400000000000000" pitchFamily="50" charset="-128"/>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029394A4-F72C-DA46-8EAB-2A4EFEE1C090}"/>
              </a:ext>
            </a:extLst>
          </p:cNvPr>
          <p:cNvSpPr txBox="1"/>
          <p:nvPr/>
        </p:nvSpPr>
        <p:spPr>
          <a:xfrm>
            <a:off x="2211283" y="3513935"/>
            <a:ext cx="1620957" cy="338554"/>
          </a:xfrm>
          <a:prstGeom prst="rect">
            <a:avLst/>
          </a:prstGeom>
          <a:solidFill>
            <a:schemeClr val="accent4">
              <a:lumMod val="40000"/>
              <a:lumOff val="60000"/>
            </a:schemeClr>
          </a:solidFill>
          <a:ln w="3175">
            <a:solidFill>
              <a:schemeClr val="tx1"/>
            </a:solidFill>
          </a:ln>
        </p:spPr>
        <p:txBody>
          <a:bodyPr wrap="none" rtlCol="0">
            <a:spAutoFit/>
          </a:bodyPr>
          <a:lstStyle/>
          <a:p>
            <a:pPr algn="ctr"/>
            <a:r>
              <a:rPr lang="ja-JP" altLang="en-US" sz="1600" b="1" dirty="0">
                <a:latin typeface="游ゴシック" panose="020B0400000000000000" pitchFamily="50" charset="-128"/>
                <a:ea typeface="游ゴシック" panose="020B0400000000000000" pitchFamily="50" charset="-128"/>
              </a:rPr>
              <a:t>両親ともに近視</a:t>
            </a:r>
          </a:p>
        </p:txBody>
      </p:sp>
      <p:sp>
        <p:nvSpPr>
          <p:cNvPr id="14" name="テキスト ボックス 13">
            <a:extLst>
              <a:ext uri="{FF2B5EF4-FFF2-40B4-BE49-F238E27FC236}">
                <a16:creationId xmlns:a16="http://schemas.microsoft.com/office/drawing/2014/main" id="{3179241A-C656-3443-9C34-019222458AD2}"/>
              </a:ext>
            </a:extLst>
          </p:cNvPr>
          <p:cNvSpPr txBox="1"/>
          <p:nvPr/>
        </p:nvSpPr>
        <p:spPr>
          <a:xfrm>
            <a:off x="3341774" y="4614636"/>
            <a:ext cx="1746455" cy="338554"/>
          </a:xfrm>
          <a:prstGeom prst="rect">
            <a:avLst/>
          </a:prstGeom>
          <a:solidFill>
            <a:schemeClr val="accent5">
              <a:lumMod val="40000"/>
              <a:lumOff val="60000"/>
            </a:schemeClr>
          </a:solidFill>
          <a:ln w="3175">
            <a:solidFill>
              <a:schemeClr val="tx1"/>
            </a:solidFill>
          </a:ln>
        </p:spPr>
        <p:txBody>
          <a:bodyPr wrap="square" rtlCol="0">
            <a:spAutoFit/>
          </a:bodyPr>
          <a:lstStyle/>
          <a:p>
            <a:pPr algn="ctr"/>
            <a:r>
              <a:rPr lang="ja-JP" altLang="en-US" sz="1600" b="1" dirty="0">
                <a:latin typeface="游ゴシック" panose="020B0400000000000000" pitchFamily="50" charset="-128"/>
                <a:ea typeface="游ゴシック" panose="020B0400000000000000" pitchFamily="50" charset="-128"/>
              </a:rPr>
              <a:t>片方の親が近視</a:t>
            </a:r>
          </a:p>
        </p:txBody>
      </p:sp>
      <p:sp>
        <p:nvSpPr>
          <p:cNvPr id="15" name="テキスト ボックス 14">
            <a:extLst>
              <a:ext uri="{FF2B5EF4-FFF2-40B4-BE49-F238E27FC236}">
                <a16:creationId xmlns:a16="http://schemas.microsoft.com/office/drawing/2014/main" id="{F7DD63E4-B050-F94E-9CF7-6D238B39229E}"/>
              </a:ext>
            </a:extLst>
          </p:cNvPr>
          <p:cNvSpPr txBox="1"/>
          <p:nvPr/>
        </p:nvSpPr>
        <p:spPr>
          <a:xfrm>
            <a:off x="1337035" y="5389828"/>
            <a:ext cx="1210589" cy="584775"/>
          </a:xfrm>
          <a:prstGeom prst="rect">
            <a:avLst/>
          </a:prstGeom>
          <a:solidFill>
            <a:schemeClr val="accent6">
              <a:lumMod val="20000"/>
              <a:lumOff val="80000"/>
            </a:schemeClr>
          </a:solidFill>
          <a:ln w="3175">
            <a:solidFill>
              <a:schemeClr val="tx1"/>
            </a:solidFill>
          </a:ln>
        </p:spPr>
        <p:txBody>
          <a:bodyPr wrap="none" rtlCol="0">
            <a:spAutoFit/>
          </a:bodyPr>
          <a:lstStyle/>
          <a:p>
            <a:pPr algn="ctr"/>
            <a:r>
              <a:rPr lang="ja-JP" altLang="en-US" sz="1600" b="1" dirty="0">
                <a:latin typeface="游ゴシック" panose="020B0400000000000000" pitchFamily="50" charset="-128"/>
                <a:ea typeface="游ゴシック" panose="020B0400000000000000" pitchFamily="50" charset="-128"/>
              </a:rPr>
              <a:t>両親ともに</a:t>
            </a:r>
            <a:endParaRPr lang="en-US" altLang="ja-JP" sz="1600" b="1" dirty="0">
              <a:latin typeface="游ゴシック" panose="020B0400000000000000" pitchFamily="50" charset="-128"/>
              <a:ea typeface="游ゴシック" panose="020B0400000000000000" pitchFamily="50" charset="-128"/>
            </a:endParaRPr>
          </a:p>
          <a:p>
            <a:pPr algn="ctr"/>
            <a:r>
              <a:rPr lang="ja-JP" altLang="en-US" sz="1600" b="1" dirty="0">
                <a:latin typeface="游ゴシック" panose="020B0400000000000000" pitchFamily="50" charset="-128"/>
                <a:ea typeface="游ゴシック" panose="020B0400000000000000" pitchFamily="50" charset="-128"/>
              </a:rPr>
              <a:t>近視でない</a:t>
            </a:r>
          </a:p>
        </p:txBody>
      </p:sp>
      <p:sp>
        <p:nvSpPr>
          <p:cNvPr id="2" name="テキスト ボックス 1">
            <a:extLst>
              <a:ext uri="{FF2B5EF4-FFF2-40B4-BE49-F238E27FC236}">
                <a16:creationId xmlns:a16="http://schemas.microsoft.com/office/drawing/2014/main" id="{BEDE73AA-4386-2843-A6F7-B01A02FB1CA9}"/>
              </a:ext>
            </a:extLst>
          </p:cNvPr>
          <p:cNvSpPr txBox="1"/>
          <p:nvPr/>
        </p:nvSpPr>
        <p:spPr>
          <a:xfrm>
            <a:off x="1382523" y="2493880"/>
            <a:ext cx="1504586" cy="783193"/>
          </a:xfrm>
          <a:prstGeom prst="roundRect">
            <a:avLst/>
          </a:prstGeom>
          <a:solidFill>
            <a:schemeClr val="bg1">
              <a:lumMod val="65000"/>
            </a:schemeClr>
          </a:solidFill>
          <a:ln w="3175">
            <a:noFill/>
          </a:ln>
        </p:spPr>
        <p:txBody>
          <a:bodyPr wrap="square" rtlCol="0" anchor="ctr">
            <a:spAutoFit/>
          </a:bodyPr>
          <a:lstStyle/>
          <a:p>
            <a:r>
              <a:rPr lang="en-US" altLang="ja-JP" sz="2000" b="1" dirty="0">
                <a:solidFill>
                  <a:schemeClr val="bg1"/>
                </a:solidFill>
                <a:latin typeface="游ゴシック" panose="020B0400000000000000" pitchFamily="50" charset="-128"/>
                <a:ea typeface="游ゴシック" panose="020B0400000000000000" pitchFamily="50" charset="-128"/>
              </a:rPr>
              <a:t>1</a:t>
            </a:r>
            <a:r>
              <a:rPr lang="ja-JP" altLang="en-US" sz="2000" b="1" dirty="0">
                <a:solidFill>
                  <a:schemeClr val="bg1"/>
                </a:solidFill>
                <a:latin typeface="游ゴシック" panose="020B0400000000000000" pitchFamily="50" charset="-128"/>
                <a:ea typeface="游ゴシック" panose="020B0400000000000000" pitchFamily="50" charset="-128"/>
              </a:rPr>
              <a:t>日</a:t>
            </a:r>
            <a:r>
              <a:rPr lang="en-US" altLang="ja-JP" sz="2000" b="1" dirty="0">
                <a:solidFill>
                  <a:schemeClr val="bg1"/>
                </a:solidFill>
                <a:latin typeface="游ゴシック" panose="020B0400000000000000" pitchFamily="50" charset="-128"/>
                <a:ea typeface="游ゴシック" panose="020B0400000000000000" pitchFamily="50" charset="-128"/>
              </a:rPr>
              <a:t>1</a:t>
            </a:r>
            <a:r>
              <a:rPr lang="ja-JP" altLang="en-US" sz="2000" b="1" dirty="0">
                <a:solidFill>
                  <a:schemeClr val="bg1"/>
                </a:solidFill>
                <a:latin typeface="游ゴシック" panose="020B0400000000000000" pitchFamily="50" charset="-128"/>
                <a:ea typeface="游ゴシック" panose="020B0400000000000000" pitchFamily="50" charset="-128"/>
              </a:rPr>
              <a:t> 時間未満</a:t>
            </a:r>
          </a:p>
        </p:txBody>
      </p:sp>
      <p:sp>
        <p:nvSpPr>
          <p:cNvPr id="8" name="テキスト ボックス 7">
            <a:extLst>
              <a:ext uri="{FF2B5EF4-FFF2-40B4-BE49-F238E27FC236}">
                <a16:creationId xmlns:a16="http://schemas.microsoft.com/office/drawing/2014/main" id="{C6297F77-F3A7-214D-BCB9-3E2E7513AF37}"/>
              </a:ext>
            </a:extLst>
          </p:cNvPr>
          <p:cNvSpPr txBox="1"/>
          <p:nvPr/>
        </p:nvSpPr>
        <p:spPr>
          <a:xfrm>
            <a:off x="5849871" y="4045249"/>
            <a:ext cx="1526240" cy="783193"/>
          </a:xfrm>
          <a:prstGeom prst="roundRect">
            <a:avLst/>
          </a:prstGeom>
          <a:solidFill>
            <a:schemeClr val="tx1">
              <a:lumMod val="65000"/>
              <a:lumOff val="35000"/>
            </a:schemeClr>
          </a:solidFill>
          <a:ln w="3175">
            <a:noFill/>
          </a:ln>
        </p:spPr>
        <p:txBody>
          <a:bodyPr wrap="square" rtlCol="0" anchor="ctr">
            <a:spAutoFit/>
          </a:bodyPr>
          <a:lstStyle/>
          <a:p>
            <a:r>
              <a:rPr lang="en-US" altLang="ja-JP" sz="2000" b="1" dirty="0">
                <a:solidFill>
                  <a:schemeClr val="bg1"/>
                </a:solidFill>
                <a:latin typeface="游ゴシック" panose="020B0400000000000000" pitchFamily="50" charset="-128"/>
                <a:ea typeface="游ゴシック" panose="020B0400000000000000" pitchFamily="50" charset="-128"/>
              </a:rPr>
              <a:t>1</a:t>
            </a:r>
            <a:r>
              <a:rPr lang="ja-JP" altLang="en-US" sz="2000" b="1" dirty="0">
                <a:solidFill>
                  <a:schemeClr val="bg1"/>
                </a:solidFill>
                <a:latin typeface="游ゴシック" panose="020B0400000000000000" pitchFamily="50" charset="-128"/>
                <a:ea typeface="游ゴシック" panose="020B0400000000000000" pitchFamily="50" charset="-128"/>
              </a:rPr>
              <a:t>日２時間以上</a:t>
            </a:r>
          </a:p>
        </p:txBody>
      </p:sp>
      <p:cxnSp>
        <p:nvCxnSpPr>
          <p:cNvPr id="16" name="直線矢印コネクタ 15">
            <a:extLst>
              <a:ext uri="{FF2B5EF4-FFF2-40B4-BE49-F238E27FC236}">
                <a16:creationId xmlns:a16="http://schemas.microsoft.com/office/drawing/2014/main" id="{3EF21D35-6A05-2E44-9831-ACE88BCBCF5D}"/>
              </a:ext>
            </a:extLst>
          </p:cNvPr>
          <p:cNvCxnSpPr>
            <a:cxnSpLocks/>
          </p:cNvCxnSpPr>
          <p:nvPr/>
        </p:nvCxnSpPr>
        <p:spPr>
          <a:xfrm>
            <a:off x="2887109" y="3865847"/>
            <a:ext cx="94716" cy="447007"/>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FCC37FEC-8A82-834F-B623-9E86F60F57F9}"/>
              </a:ext>
            </a:extLst>
          </p:cNvPr>
          <p:cNvCxnSpPr>
            <a:cxnSpLocks/>
          </p:cNvCxnSpPr>
          <p:nvPr/>
        </p:nvCxnSpPr>
        <p:spPr>
          <a:xfrm>
            <a:off x="4216691" y="4953190"/>
            <a:ext cx="0" cy="30700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D0D2FCA7-2B7D-CE44-BCF0-D98261145A16}"/>
              </a:ext>
            </a:extLst>
          </p:cNvPr>
          <p:cNvCxnSpPr>
            <a:cxnSpLocks/>
            <a:stCxn id="15" idx="3"/>
          </p:cNvCxnSpPr>
          <p:nvPr/>
        </p:nvCxnSpPr>
        <p:spPr>
          <a:xfrm flipV="1">
            <a:off x="2547624" y="5389828"/>
            <a:ext cx="281443" cy="26473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F26269C1-A547-41A1-ADBD-2CF5BC4A67B2}"/>
              </a:ext>
            </a:extLst>
          </p:cNvPr>
          <p:cNvSpPr txBox="1"/>
          <p:nvPr/>
        </p:nvSpPr>
        <p:spPr>
          <a:xfrm>
            <a:off x="360000" y="7020000"/>
            <a:ext cx="5168785" cy="3693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a:t>
            </a:r>
            <a:r>
              <a:rPr lang="en-US" altLang="ja-JP" sz="900" dirty="0">
                <a:latin typeface="Yu Gothic UI" panose="020B0500000000000000" pitchFamily="50" charset="-128"/>
                <a:ea typeface="Yu Gothic UI" panose="020B0500000000000000" pitchFamily="50" charset="-128"/>
                <a:cs typeface="Aharoni" panose="02010803020104030203" pitchFamily="2" charset="-79"/>
              </a:rPr>
              <a:t>Jones  LA et.al. </a:t>
            </a:r>
          </a:p>
          <a:p>
            <a:r>
              <a:rPr lang="en-US" altLang="ja-JP" sz="900" dirty="0">
                <a:latin typeface="Yu Gothic UI" panose="020B0500000000000000" pitchFamily="50" charset="-128"/>
                <a:ea typeface="Yu Gothic UI" panose="020B0500000000000000" pitchFamily="50" charset="-128"/>
                <a:cs typeface="Aharoni" panose="02010803020104030203" pitchFamily="2" charset="-79"/>
              </a:rPr>
              <a:t>Invest </a:t>
            </a:r>
            <a:r>
              <a:rPr lang="en-US" altLang="ja-JP" sz="900" dirty="0" err="1">
                <a:latin typeface="Yu Gothic UI" panose="020B0500000000000000" pitchFamily="50" charset="-128"/>
                <a:ea typeface="Yu Gothic UI" panose="020B0500000000000000" pitchFamily="50" charset="-128"/>
                <a:cs typeface="Aharoni" panose="02010803020104030203" pitchFamily="2" charset="-79"/>
              </a:rPr>
              <a:t>Ophthalmol</a:t>
            </a:r>
            <a:r>
              <a:rPr lang="en-US" altLang="ja-JP" sz="900" dirty="0">
                <a:latin typeface="Yu Gothic UI" panose="020B0500000000000000" pitchFamily="50" charset="-128"/>
                <a:ea typeface="Yu Gothic UI" panose="020B0500000000000000" pitchFamily="50" charset="-128"/>
                <a:cs typeface="Aharoni" panose="02010803020104030203" pitchFamily="2" charset="-79"/>
              </a:rPr>
              <a:t> Vis Sci.2007</a:t>
            </a:r>
            <a:r>
              <a:rPr lang="ja-JP" altLang="en-US" sz="900" dirty="0">
                <a:latin typeface="Yu Gothic UI" panose="020B0500000000000000" pitchFamily="50" charset="-128"/>
                <a:ea typeface="Yu Gothic UI" panose="020B0500000000000000" pitchFamily="50" charset="-128"/>
                <a:cs typeface="Aharoni" panose="02010803020104030203" pitchFamily="2" charset="-79"/>
              </a:rPr>
              <a:t>より改編</a:t>
            </a:r>
          </a:p>
        </p:txBody>
      </p:sp>
      <p:grpSp>
        <p:nvGrpSpPr>
          <p:cNvPr id="21" name="グループ化 20">
            <a:extLst>
              <a:ext uri="{FF2B5EF4-FFF2-40B4-BE49-F238E27FC236}">
                <a16:creationId xmlns:a16="http://schemas.microsoft.com/office/drawing/2014/main" id="{7897E201-F9CC-4E2A-93A1-50CB476B8158}"/>
              </a:ext>
            </a:extLst>
          </p:cNvPr>
          <p:cNvGrpSpPr/>
          <p:nvPr/>
        </p:nvGrpSpPr>
        <p:grpSpPr>
          <a:xfrm>
            <a:off x="406945" y="306442"/>
            <a:ext cx="427497" cy="415776"/>
            <a:chOff x="683170" y="525517"/>
            <a:chExt cx="427497" cy="415776"/>
          </a:xfrm>
        </p:grpSpPr>
        <p:sp>
          <p:nvSpPr>
            <p:cNvPr id="22" name="四角形: 角を丸くする 21">
              <a:extLst>
                <a:ext uri="{FF2B5EF4-FFF2-40B4-BE49-F238E27FC236}">
                  <a16:creationId xmlns:a16="http://schemas.microsoft.com/office/drawing/2014/main" id="{BFCC9A7F-A89E-4A17-9EAF-1487EEEBFE08}"/>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extLst>
                <a:ext uri="{FF2B5EF4-FFF2-40B4-BE49-F238E27FC236}">
                  <a16:creationId xmlns:a16="http://schemas.microsoft.com/office/drawing/2014/main" id="{E0E6B1BC-23C3-44FE-8A40-24E508D7DF8F}"/>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9EE46245-E157-4F4F-9468-4AA0F604FEBE}"/>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extLst>
                <a:ext uri="{FF2B5EF4-FFF2-40B4-BE49-F238E27FC236}">
                  <a16:creationId xmlns:a16="http://schemas.microsoft.com/office/drawing/2014/main" id="{D5B60482-2606-4848-8A18-FCE8561879D8}"/>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タイトル 1">
            <a:extLst>
              <a:ext uri="{FF2B5EF4-FFF2-40B4-BE49-F238E27FC236}">
                <a16:creationId xmlns:a16="http://schemas.microsoft.com/office/drawing/2014/main" id="{E31CE67E-280C-4DDE-8FA8-CD157173E3D8}"/>
              </a:ext>
            </a:extLst>
          </p:cNvPr>
          <p:cNvSpPr txBox="1">
            <a:spLocks/>
          </p:cNvSpPr>
          <p:nvPr/>
        </p:nvSpPr>
        <p:spPr>
          <a:xfrm>
            <a:off x="834442" y="493866"/>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親の近視の数別の、屋外活動時間と</a:t>
            </a:r>
            <a:br>
              <a:rPr lang="en-US" altLang="ja-JP" sz="3600" b="1" dirty="0">
                <a:latin typeface="游ゴシック" panose="020B0400000000000000" pitchFamily="50" charset="-128"/>
                <a:ea typeface="游ゴシック" panose="020B0400000000000000" pitchFamily="50" charset="-128"/>
              </a:rPr>
            </a:br>
            <a:r>
              <a:rPr lang="ja-JP" altLang="en-US" sz="3600" b="1" dirty="0">
                <a:latin typeface="游ゴシック" panose="020B0400000000000000" pitchFamily="50" charset="-128"/>
                <a:ea typeface="游ゴシック" panose="020B0400000000000000" pitchFamily="50" charset="-128"/>
              </a:rPr>
              <a:t>近視になる割合</a:t>
            </a:r>
          </a:p>
        </p:txBody>
      </p:sp>
      <p:sp>
        <p:nvSpPr>
          <p:cNvPr id="5" name="二等辺三角形 4">
            <a:extLst>
              <a:ext uri="{FF2B5EF4-FFF2-40B4-BE49-F238E27FC236}">
                <a16:creationId xmlns:a16="http://schemas.microsoft.com/office/drawing/2014/main" id="{27CF6039-A679-4F08-9CA5-E0C5FF4A1BCB}"/>
              </a:ext>
            </a:extLst>
          </p:cNvPr>
          <p:cNvSpPr/>
          <p:nvPr/>
        </p:nvSpPr>
        <p:spPr>
          <a:xfrm rot="16200000">
            <a:off x="6917511" y="4930794"/>
            <a:ext cx="377624" cy="70730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四角形: 角を丸くする 2">
            <a:extLst>
              <a:ext uri="{FF2B5EF4-FFF2-40B4-BE49-F238E27FC236}">
                <a16:creationId xmlns:a16="http://schemas.microsoft.com/office/drawing/2014/main" id="{DC816818-60AC-4973-A448-2180BC52B9B8}"/>
              </a:ext>
            </a:extLst>
          </p:cNvPr>
          <p:cNvSpPr/>
          <p:nvPr/>
        </p:nvSpPr>
        <p:spPr>
          <a:xfrm>
            <a:off x="7459973" y="4323948"/>
            <a:ext cx="2941325" cy="1913032"/>
          </a:xfrm>
          <a:prstGeom prst="roundRect">
            <a:avLst>
              <a:gd name="adj" fmla="val 532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FFF3E95A-D8ED-894E-BA23-1F281B8510DD}"/>
              </a:ext>
            </a:extLst>
          </p:cNvPr>
          <p:cNvSpPr txBox="1"/>
          <p:nvPr/>
        </p:nvSpPr>
        <p:spPr>
          <a:xfrm>
            <a:off x="7543835" y="4511963"/>
            <a:ext cx="3307688" cy="1569660"/>
          </a:xfrm>
          <a:prstGeom prst="rect">
            <a:avLst/>
          </a:prstGeom>
          <a:noFill/>
        </p:spPr>
        <p:txBody>
          <a:bodyPr wrap="square" rtlCol="0">
            <a:spAutoFit/>
          </a:bodyPr>
          <a:lstStyle/>
          <a:p>
            <a:r>
              <a:rPr lang="ja-JP" altLang="en-US" sz="2000" b="1" dirty="0">
                <a:latin typeface="+mn-ea"/>
              </a:rPr>
              <a:t>両親ともに近視でも</a:t>
            </a:r>
            <a:endParaRPr lang="en-US" altLang="ja-JP" sz="2000" b="1" dirty="0">
              <a:latin typeface="+mn-ea"/>
            </a:endParaRPr>
          </a:p>
          <a:p>
            <a:r>
              <a:rPr lang="ja-JP" altLang="en-US" sz="2000" b="1" dirty="0">
                <a:latin typeface="+mn-ea"/>
              </a:rPr>
              <a:t>屋外活動時間が長いと</a:t>
            </a:r>
            <a:endParaRPr lang="en-US" altLang="ja-JP" sz="2000" b="1" dirty="0">
              <a:latin typeface="+mn-ea"/>
            </a:endParaRPr>
          </a:p>
          <a:p>
            <a:r>
              <a:rPr lang="ja-JP" altLang="en-US" sz="2800" b="1" dirty="0">
                <a:solidFill>
                  <a:srgbClr val="008000"/>
                </a:solidFill>
                <a:latin typeface="+mn-ea"/>
              </a:rPr>
              <a:t>近視になる率が</a:t>
            </a:r>
            <a:endParaRPr lang="en-US" altLang="ja-JP" sz="2800" b="1" dirty="0">
              <a:solidFill>
                <a:srgbClr val="008000"/>
              </a:solidFill>
              <a:latin typeface="+mn-ea"/>
            </a:endParaRPr>
          </a:p>
          <a:p>
            <a:r>
              <a:rPr lang="ja-JP" altLang="en-US" sz="2800" b="1" dirty="0">
                <a:solidFill>
                  <a:srgbClr val="008000"/>
                </a:solidFill>
                <a:latin typeface="+mn-ea"/>
              </a:rPr>
              <a:t>低下する</a:t>
            </a:r>
          </a:p>
        </p:txBody>
      </p:sp>
    </p:spTree>
    <p:extLst>
      <p:ext uri="{BB962C8B-B14F-4D97-AF65-F5344CB8AC3E}">
        <p14:creationId xmlns:p14="http://schemas.microsoft.com/office/powerpoint/2010/main" val="802993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857000" y="3037741"/>
            <a:ext cx="184731" cy="335348"/>
          </a:xfrm>
          <a:prstGeom prst="rect">
            <a:avLst/>
          </a:prstGeom>
          <a:noFill/>
        </p:spPr>
        <p:txBody>
          <a:bodyPr wrap="none" rtlCol="0">
            <a:spAutoFit/>
          </a:bodyPr>
          <a:lstStyle/>
          <a:p>
            <a:endParaRPr lang="ja-JP" altLang="en-US" sz="1579" dirty="0"/>
          </a:p>
        </p:txBody>
      </p:sp>
      <p:sp>
        <p:nvSpPr>
          <p:cNvPr id="6" name="テキスト ボックス 5"/>
          <p:cNvSpPr txBox="1"/>
          <p:nvPr/>
        </p:nvSpPr>
        <p:spPr>
          <a:xfrm>
            <a:off x="1138678" y="6337853"/>
            <a:ext cx="184731" cy="335348"/>
          </a:xfrm>
          <a:prstGeom prst="rect">
            <a:avLst/>
          </a:prstGeom>
          <a:noFill/>
        </p:spPr>
        <p:txBody>
          <a:bodyPr wrap="none" rtlCol="0">
            <a:spAutoFit/>
          </a:bodyPr>
          <a:lstStyle/>
          <a:p>
            <a:endParaRPr lang="ja-JP" altLang="en-US" sz="1579" dirty="0"/>
          </a:p>
        </p:txBody>
      </p:sp>
      <p:pic>
        <p:nvPicPr>
          <p:cNvPr id="10" name="図 9">
            <a:extLst>
              <a:ext uri="{FF2B5EF4-FFF2-40B4-BE49-F238E27FC236}">
                <a16:creationId xmlns:a16="http://schemas.microsoft.com/office/drawing/2014/main" id="{3CCBA167-9B4D-C047-9BFB-3E5CE3D88994}"/>
              </a:ext>
            </a:extLst>
          </p:cNvPr>
          <p:cNvPicPr>
            <a:picLocks noChangeAspect="1"/>
          </p:cNvPicPr>
          <p:nvPr/>
        </p:nvPicPr>
        <p:blipFill rotWithShape="1">
          <a:blip r:embed="rId3"/>
          <a:srcRect t="7336"/>
          <a:stretch/>
        </p:blipFill>
        <p:spPr>
          <a:xfrm>
            <a:off x="335724" y="820192"/>
            <a:ext cx="9750385" cy="6483327"/>
          </a:xfrm>
          <a:prstGeom prst="rect">
            <a:avLst/>
          </a:prstGeom>
        </p:spPr>
      </p:pic>
      <p:sp>
        <p:nvSpPr>
          <p:cNvPr id="8" name="テキスト ボックス 8">
            <a:extLst>
              <a:ext uri="{FF2B5EF4-FFF2-40B4-BE49-F238E27FC236}">
                <a16:creationId xmlns:a16="http://schemas.microsoft.com/office/drawing/2014/main" id="{F7732EA1-FB5B-4588-A5CC-05B495056F1E}"/>
              </a:ext>
            </a:extLst>
          </p:cNvPr>
          <p:cNvSpPr txBox="1"/>
          <p:nvPr/>
        </p:nvSpPr>
        <p:spPr>
          <a:xfrm>
            <a:off x="360000" y="7200000"/>
            <a:ext cx="5168785"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出典：文部科学省；令和元年度学校保健統計（学校保健統計調査報告書）の公表について　より</a:t>
            </a:r>
          </a:p>
        </p:txBody>
      </p:sp>
      <p:grpSp>
        <p:nvGrpSpPr>
          <p:cNvPr id="7" name="グループ化 6">
            <a:extLst>
              <a:ext uri="{FF2B5EF4-FFF2-40B4-BE49-F238E27FC236}">
                <a16:creationId xmlns:a16="http://schemas.microsoft.com/office/drawing/2014/main" id="{65BFA499-B476-4642-A41E-F51B8FE05DB0}"/>
              </a:ext>
            </a:extLst>
          </p:cNvPr>
          <p:cNvGrpSpPr/>
          <p:nvPr/>
        </p:nvGrpSpPr>
        <p:grpSpPr>
          <a:xfrm>
            <a:off x="406945" y="306442"/>
            <a:ext cx="427497" cy="415776"/>
            <a:chOff x="683170" y="525517"/>
            <a:chExt cx="427497" cy="415776"/>
          </a:xfrm>
        </p:grpSpPr>
        <p:sp>
          <p:nvSpPr>
            <p:cNvPr id="9" name="四角形: 角を丸くする 8">
              <a:extLst>
                <a:ext uri="{FF2B5EF4-FFF2-40B4-BE49-F238E27FC236}">
                  <a16:creationId xmlns:a16="http://schemas.microsoft.com/office/drawing/2014/main" id="{7CBCF91F-E35C-4E4D-B21A-81A44AF82CA1}"/>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CA115DD1-68F1-49D8-AD2B-D18AA1402E34}"/>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5A1691DD-9A84-4ABE-B258-3832B7564882}"/>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DF5C7EFB-40B1-4A75-AC86-FA26A292CCFF}"/>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タイトル 1">
            <a:extLst>
              <a:ext uri="{FF2B5EF4-FFF2-40B4-BE49-F238E27FC236}">
                <a16:creationId xmlns:a16="http://schemas.microsoft.com/office/drawing/2014/main" id="{748AA13E-A907-4D8D-A4DB-B0568A15093D}"/>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裸眼視力１</a:t>
            </a:r>
            <a:r>
              <a:rPr lang="en-US" altLang="ja-JP" sz="3600" b="1" dirty="0">
                <a:latin typeface="游ゴシック" panose="020B0400000000000000" pitchFamily="50" charset="-128"/>
                <a:ea typeface="游ゴシック" panose="020B0400000000000000" pitchFamily="50" charset="-128"/>
              </a:rPr>
              <a:t>.0</a:t>
            </a:r>
            <a:r>
              <a:rPr lang="ja-JP" altLang="en-US" sz="3600" b="1" dirty="0">
                <a:latin typeface="游ゴシック" panose="020B0400000000000000" pitchFamily="50" charset="-128"/>
                <a:ea typeface="游ゴシック" panose="020B0400000000000000" pitchFamily="50" charset="-128"/>
              </a:rPr>
              <a:t>未満の者の推移　</a:t>
            </a:r>
          </a:p>
        </p:txBody>
      </p:sp>
    </p:spTree>
    <p:extLst>
      <p:ext uri="{BB962C8B-B14F-4D97-AF65-F5344CB8AC3E}">
        <p14:creationId xmlns:p14="http://schemas.microsoft.com/office/powerpoint/2010/main" val="4098403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コンテンツ プレースホルダー 8"/>
          <p:cNvSpPr>
            <a:spLocks noGrp="1"/>
          </p:cNvSpPr>
          <p:nvPr>
            <p:ph idx="1"/>
          </p:nvPr>
        </p:nvSpPr>
        <p:spPr>
          <a:xfrm>
            <a:off x="2723743" y="1355076"/>
            <a:ext cx="8410422" cy="4475572"/>
          </a:xfrm>
        </p:spPr>
        <p:txBody>
          <a:bodyPr rtlCol="0">
            <a:noAutofit/>
          </a:bodyPr>
          <a:lstStyle/>
          <a:p>
            <a:pPr eaLnBrk="1" hangingPunct="1">
              <a:lnSpc>
                <a:spcPct val="100000"/>
              </a:lnSpc>
              <a:spcBef>
                <a:spcPts val="0"/>
              </a:spcBef>
              <a:spcAft>
                <a:spcPts val="1400"/>
              </a:spcAft>
              <a:buClr>
                <a:schemeClr val="accent2">
                  <a:lumMod val="60000"/>
                  <a:lumOff val="40000"/>
                </a:schemeClr>
              </a:buClr>
              <a:buSzPct val="80000"/>
              <a:buFont typeface="Wingdings" panose="05000000000000000000" pitchFamily="2" charset="2"/>
              <a:buChar char="l"/>
              <a:tabLst>
                <a:tab pos="1429200" algn="l"/>
                <a:tab pos="6548400" algn="r"/>
              </a:tabLst>
              <a:defRPr/>
            </a:pPr>
            <a:r>
              <a:rPr lang="ja-JP" altLang="en-US" sz="2806" dirty="0">
                <a:latin typeface="游ゴシック" panose="020B0400000000000000" pitchFamily="50" charset="-128"/>
                <a:ea typeface="游ゴシック" panose="020B0400000000000000" pitchFamily="50" charset="-128"/>
                <a:cs typeface="MS Gothic" charset="-128"/>
              </a:rPr>
              <a:t>晴天</a:t>
            </a:r>
            <a:r>
              <a:rPr lang="en-US" altLang="ja-JP" sz="2806" dirty="0">
                <a:latin typeface="游ゴシック" panose="020B0400000000000000" pitchFamily="50" charset="-128"/>
                <a:ea typeface="游ゴシック" panose="020B0400000000000000" pitchFamily="50" charset="-128"/>
                <a:cs typeface="MS Gothic" charset="-128"/>
              </a:rPr>
              <a:t>	</a:t>
            </a:r>
            <a:r>
              <a:rPr lang="ja-JP" altLang="en-US" sz="2806" dirty="0">
                <a:latin typeface="游ゴシック" panose="020B0400000000000000" pitchFamily="50" charset="-128"/>
                <a:ea typeface="游ゴシック" panose="020B0400000000000000" pitchFamily="50" charset="-128"/>
                <a:cs typeface="MS Gothic" charset="-128"/>
              </a:rPr>
              <a:t>昼</a:t>
            </a:r>
            <a:r>
              <a:rPr lang="en-US" altLang="ja-JP" sz="2806" dirty="0">
                <a:latin typeface="游ゴシック" panose="020B0400000000000000" pitchFamily="50" charset="-128"/>
                <a:ea typeface="游ゴシック" panose="020B0400000000000000" pitchFamily="50" charset="-128"/>
                <a:cs typeface="MS Gothic" charset="-128"/>
              </a:rPr>
              <a:t>	</a:t>
            </a:r>
            <a:r>
              <a:rPr lang="ja-JP" altLang="en-US" sz="2806" dirty="0">
                <a:latin typeface="游ゴシック" panose="020B0400000000000000" pitchFamily="50" charset="-128"/>
                <a:ea typeface="游ゴシック" panose="020B0400000000000000" pitchFamily="50" charset="-128"/>
                <a:cs typeface="MS Gothic" charset="-128"/>
              </a:rPr>
              <a:t>　   </a:t>
            </a:r>
            <a:r>
              <a:rPr lang="en-US" altLang="ja-JP" sz="3200" b="1" dirty="0">
                <a:latin typeface="游ゴシック" panose="020B0400000000000000" pitchFamily="50" charset="-128"/>
                <a:ea typeface="游ゴシック" panose="020B0400000000000000" pitchFamily="50" charset="-128"/>
                <a:cs typeface="MS Gothic" charset="-128"/>
              </a:rPr>
              <a:t>100,000</a:t>
            </a:r>
            <a:r>
              <a:rPr lang="ja-JP" altLang="en-US" sz="2806" dirty="0">
                <a:latin typeface="游ゴシック" panose="020B0400000000000000" pitchFamily="50" charset="-128"/>
                <a:ea typeface="游ゴシック" panose="020B0400000000000000" pitchFamily="50" charset="-128"/>
                <a:cs typeface="MS Gothic" charset="-128"/>
              </a:rPr>
              <a:t>ルクス</a:t>
            </a:r>
            <a:endParaRPr lang="en-US" altLang="ja-JP" sz="2806" dirty="0">
              <a:latin typeface="游ゴシック" panose="020B0400000000000000" pitchFamily="50" charset="-128"/>
              <a:ea typeface="游ゴシック" panose="020B0400000000000000" pitchFamily="50" charset="-128"/>
              <a:cs typeface="MS Gothic" charset="-128"/>
            </a:endParaRPr>
          </a:p>
          <a:p>
            <a:pPr marL="0" indent="0" eaLnBrk="1" hangingPunct="1">
              <a:lnSpc>
                <a:spcPct val="100000"/>
              </a:lnSpc>
              <a:spcBef>
                <a:spcPts val="0"/>
              </a:spcBef>
              <a:spcAft>
                <a:spcPts val="1400"/>
              </a:spcAft>
              <a:buClr>
                <a:schemeClr val="accent2">
                  <a:lumMod val="60000"/>
                  <a:lumOff val="40000"/>
                </a:schemeClr>
              </a:buClr>
              <a:buSzPct val="80000"/>
              <a:buNone/>
              <a:tabLst>
                <a:tab pos="1428750" algn="l"/>
                <a:tab pos="6548438" algn="r"/>
              </a:tabLst>
              <a:defRPr/>
            </a:pPr>
            <a:r>
              <a:rPr lang="en-US" altLang="ja-JP" sz="2806" dirty="0">
                <a:latin typeface="游ゴシック" panose="020B0400000000000000" pitchFamily="50" charset="-128"/>
                <a:ea typeface="游ゴシック" panose="020B0400000000000000" pitchFamily="50" charset="-128"/>
                <a:cs typeface="MS Gothic" charset="-128"/>
              </a:rPr>
              <a:t>	</a:t>
            </a:r>
            <a:r>
              <a:rPr lang="ja-JP" altLang="en-US" sz="2806" dirty="0">
                <a:latin typeface="游ゴシック" panose="020B0400000000000000" pitchFamily="50" charset="-128"/>
                <a:ea typeface="游ゴシック" panose="020B0400000000000000" pitchFamily="50" charset="-128"/>
                <a:cs typeface="MS Gothic" charset="-128"/>
              </a:rPr>
              <a:t>昼木陰</a:t>
            </a:r>
            <a:r>
              <a:rPr lang="en-US" altLang="ja-JP" sz="2806" dirty="0">
                <a:latin typeface="游ゴシック" panose="020B0400000000000000" pitchFamily="50" charset="-128"/>
                <a:ea typeface="游ゴシック" panose="020B0400000000000000" pitchFamily="50" charset="-128"/>
                <a:cs typeface="MS Gothic" charset="-128"/>
              </a:rPr>
              <a:t>	</a:t>
            </a:r>
            <a:r>
              <a:rPr lang="ja-JP" altLang="en-US" sz="2806" dirty="0">
                <a:latin typeface="游ゴシック" panose="020B0400000000000000" pitchFamily="50" charset="-128"/>
                <a:ea typeface="游ゴシック" panose="020B0400000000000000" pitchFamily="50" charset="-128"/>
                <a:cs typeface="MS Gothic" charset="-128"/>
              </a:rPr>
              <a:t> </a:t>
            </a:r>
            <a:r>
              <a:rPr lang="en-US" altLang="ja-JP" sz="3200" b="1" dirty="0">
                <a:latin typeface="游ゴシック" panose="020B0400000000000000" pitchFamily="50" charset="-128"/>
                <a:ea typeface="游ゴシック" panose="020B0400000000000000" pitchFamily="50" charset="-128"/>
              </a:rPr>
              <a:t>5000</a:t>
            </a:r>
            <a:r>
              <a:rPr lang="ja-JP" altLang="en-US" sz="3200" b="1" dirty="0">
                <a:latin typeface="游ゴシック" panose="020B0400000000000000" pitchFamily="50" charset="-128"/>
                <a:ea typeface="游ゴシック" panose="020B0400000000000000" pitchFamily="50" charset="-128"/>
              </a:rPr>
              <a:t>～</a:t>
            </a:r>
            <a:r>
              <a:rPr lang="en-US" altLang="ja-JP" sz="3200" b="1" dirty="0">
                <a:latin typeface="游ゴシック" panose="020B0400000000000000" pitchFamily="50" charset="-128"/>
                <a:ea typeface="游ゴシック" panose="020B0400000000000000" pitchFamily="50" charset="-128"/>
              </a:rPr>
              <a:t>6000</a:t>
            </a:r>
            <a:r>
              <a:rPr lang="ja-JP" altLang="en-US" sz="2806" dirty="0">
                <a:latin typeface="游ゴシック" panose="020B0400000000000000" pitchFamily="50" charset="-128"/>
                <a:ea typeface="游ゴシック" panose="020B0400000000000000" pitchFamily="50" charset="-128"/>
                <a:cs typeface="MS Gothic" charset="-128"/>
              </a:rPr>
              <a:t>ルクス　　　　　</a:t>
            </a:r>
            <a:endParaRPr lang="en-US" altLang="ja-JP" sz="2806" dirty="0">
              <a:latin typeface="游ゴシック" panose="020B0400000000000000" pitchFamily="50" charset="-128"/>
              <a:ea typeface="游ゴシック" panose="020B0400000000000000" pitchFamily="50" charset="-128"/>
              <a:cs typeface="MS Gothic" charset="-128"/>
            </a:endParaRPr>
          </a:p>
          <a:p>
            <a:pPr eaLnBrk="1" hangingPunct="1">
              <a:lnSpc>
                <a:spcPct val="100000"/>
              </a:lnSpc>
              <a:spcBef>
                <a:spcPts val="0"/>
              </a:spcBef>
              <a:spcAft>
                <a:spcPts val="1400"/>
              </a:spcAft>
              <a:buClr>
                <a:schemeClr val="accent2">
                  <a:lumMod val="60000"/>
                  <a:lumOff val="40000"/>
                </a:schemeClr>
              </a:buClr>
              <a:buSzPct val="80000"/>
              <a:buFont typeface="Wingdings" panose="05000000000000000000" pitchFamily="2" charset="2"/>
              <a:buChar char="l"/>
              <a:tabLst>
                <a:tab pos="1428750" algn="l"/>
                <a:tab pos="6548438" algn="r"/>
              </a:tabLst>
              <a:defRPr/>
            </a:pPr>
            <a:r>
              <a:rPr lang="ja-JP" altLang="en-US" sz="2806" dirty="0">
                <a:latin typeface="游ゴシック" panose="020B0400000000000000" pitchFamily="50" charset="-128"/>
                <a:ea typeface="游ゴシック" panose="020B0400000000000000" pitchFamily="50" charset="-128"/>
                <a:cs typeface="MS Gothic" charset="-128"/>
              </a:rPr>
              <a:t>曇天</a:t>
            </a:r>
            <a:r>
              <a:rPr lang="en-US" altLang="ja-JP" sz="2806" dirty="0">
                <a:latin typeface="游ゴシック" panose="020B0400000000000000" pitchFamily="50" charset="-128"/>
                <a:ea typeface="游ゴシック" panose="020B0400000000000000" pitchFamily="50" charset="-128"/>
                <a:cs typeface="MS Gothic" charset="-128"/>
              </a:rPr>
              <a:t>	</a:t>
            </a:r>
            <a:r>
              <a:rPr lang="ja-JP" altLang="en-US" sz="2806" dirty="0">
                <a:latin typeface="游ゴシック" panose="020B0400000000000000" pitchFamily="50" charset="-128"/>
                <a:ea typeface="游ゴシック" panose="020B0400000000000000" pitchFamily="50" charset="-128"/>
                <a:cs typeface="MS Gothic" charset="-128"/>
              </a:rPr>
              <a:t>昼</a:t>
            </a:r>
            <a:r>
              <a:rPr lang="en-US" altLang="ja-JP" sz="2806" dirty="0">
                <a:latin typeface="游ゴシック" panose="020B0400000000000000" pitchFamily="50" charset="-128"/>
                <a:ea typeface="游ゴシック" panose="020B0400000000000000" pitchFamily="50" charset="-128"/>
                <a:cs typeface="MS Gothic" charset="-128"/>
              </a:rPr>
              <a:t>	</a:t>
            </a:r>
            <a:r>
              <a:rPr lang="ja-JP" altLang="en-US" sz="2806" dirty="0">
                <a:latin typeface="游ゴシック" panose="020B0400000000000000" pitchFamily="50" charset="-128"/>
                <a:ea typeface="游ゴシック" panose="020B0400000000000000" pitchFamily="50" charset="-128"/>
                <a:cs typeface="MS Gothic" charset="-128"/>
              </a:rPr>
              <a:t> </a:t>
            </a:r>
            <a:r>
              <a:rPr lang="en-US" altLang="ja-JP" sz="3200" b="1" dirty="0">
                <a:latin typeface="游ゴシック" panose="020B0400000000000000" pitchFamily="50" charset="-128"/>
                <a:ea typeface="游ゴシック" panose="020B0400000000000000" pitchFamily="50" charset="-128"/>
              </a:rPr>
              <a:t>32,000</a:t>
            </a:r>
            <a:r>
              <a:rPr lang="ja-JP" altLang="en-US" sz="2806" dirty="0">
                <a:latin typeface="游ゴシック" panose="020B0400000000000000" pitchFamily="50" charset="-128"/>
                <a:ea typeface="游ゴシック" panose="020B0400000000000000" pitchFamily="50" charset="-128"/>
                <a:cs typeface="MS Gothic" charset="-128"/>
              </a:rPr>
              <a:t>ルクス</a:t>
            </a:r>
            <a:endParaRPr lang="en-US" altLang="ja-JP" sz="2806" dirty="0">
              <a:latin typeface="游ゴシック" panose="020B0400000000000000" pitchFamily="50" charset="-128"/>
              <a:ea typeface="游ゴシック" panose="020B0400000000000000" pitchFamily="50" charset="-128"/>
              <a:cs typeface="MS Gothic" charset="-128"/>
            </a:endParaRPr>
          </a:p>
          <a:p>
            <a:pPr eaLnBrk="1" hangingPunct="1">
              <a:lnSpc>
                <a:spcPct val="100000"/>
              </a:lnSpc>
              <a:spcBef>
                <a:spcPts val="0"/>
              </a:spcBef>
              <a:spcAft>
                <a:spcPts val="1400"/>
              </a:spcAft>
              <a:buClr>
                <a:srgbClr val="FFC000"/>
              </a:buClr>
              <a:buSzPct val="80000"/>
              <a:buFont typeface="Wingdings" panose="05000000000000000000" pitchFamily="2" charset="2"/>
              <a:buChar char="l"/>
              <a:defRPr/>
            </a:pPr>
            <a:endParaRPr lang="en-US" altLang="ja-JP" sz="2806" dirty="0">
              <a:latin typeface="游ゴシック" panose="020B0400000000000000" pitchFamily="50" charset="-128"/>
              <a:ea typeface="游ゴシック" panose="020B0400000000000000" pitchFamily="50" charset="-128"/>
              <a:cs typeface="MS Gothic" charset="-128"/>
            </a:endParaRPr>
          </a:p>
          <a:p>
            <a:pPr eaLnBrk="1" hangingPunct="1">
              <a:lnSpc>
                <a:spcPct val="100000"/>
              </a:lnSpc>
              <a:spcBef>
                <a:spcPts val="0"/>
              </a:spcBef>
              <a:spcAft>
                <a:spcPts val="1400"/>
              </a:spcAft>
              <a:buClr>
                <a:srgbClr val="FFC000"/>
              </a:buClr>
              <a:buSzPct val="80000"/>
              <a:buFont typeface="Wingdings" panose="05000000000000000000" pitchFamily="2" charset="2"/>
              <a:buChar char="l"/>
              <a:tabLst>
                <a:tab pos="6548438" algn="r"/>
              </a:tabLst>
              <a:defRPr/>
            </a:pPr>
            <a:r>
              <a:rPr lang="ja-JP" altLang="en-US" sz="2806" dirty="0">
                <a:latin typeface="游ゴシック" panose="020B0400000000000000" pitchFamily="50" charset="-128"/>
                <a:ea typeface="游ゴシック" panose="020B0400000000000000" pitchFamily="50" charset="-128"/>
                <a:cs typeface="MS Gothic" charset="-128"/>
              </a:rPr>
              <a:t>蛍光灯照明事務所</a:t>
            </a:r>
            <a:r>
              <a:rPr lang="en-US" altLang="ja-JP" sz="2806" dirty="0">
                <a:latin typeface="游ゴシック" panose="020B0400000000000000" pitchFamily="50" charset="-128"/>
                <a:ea typeface="游ゴシック" panose="020B0400000000000000" pitchFamily="50" charset="-128"/>
                <a:cs typeface="MS Gothic" charset="-128"/>
              </a:rPr>
              <a:t>	</a:t>
            </a:r>
            <a:r>
              <a:rPr lang="en-US" altLang="ja-JP" sz="3200" b="1" dirty="0">
                <a:latin typeface="游ゴシック" panose="020B0400000000000000" pitchFamily="50" charset="-128"/>
                <a:ea typeface="游ゴシック" panose="020B0400000000000000" pitchFamily="50" charset="-128"/>
              </a:rPr>
              <a:t>400〜500</a:t>
            </a:r>
            <a:r>
              <a:rPr lang="ja-JP" altLang="en-US" sz="2806" dirty="0">
                <a:latin typeface="游ゴシック" panose="020B0400000000000000" pitchFamily="50" charset="-128"/>
                <a:ea typeface="游ゴシック" panose="020B0400000000000000" pitchFamily="50" charset="-128"/>
                <a:cs typeface="MS Gothic" charset="-128"/>
              </a:rPr>
              <a:t>ルクス</a:t>
            </a:r>
            <a:endParaRPr lang="en-US" altLang="ja-JP" sz="2806" dirty="0">
              <a:latin typeface="游ゴシック" panose="020B0400000000000000" pitchFamily="50" charset="-128"/>
              <a:ea typeface="游ゴシック" panose="020B0400000000000000" pitchFamily="50" charset="-128"/>
              <a:cs typeface="MS Gothic" charset="-128"/>
            </a:endParaRPr>
          </a:p>
          <a:p>
            <a:pPr eaLnBrk="1" hangingPunct="1">
              <a:lnSpc>
                <a:spcPct val="100000"/>
              </a:lnSpc>
              <a:spcBef>
                <a:spcPts val="0"/>
              </a:spcBef>
              <a:buClr>
                <a:srgbClr val="FFC000"/>
              </a:buClr>
              <a:buSzPct val="80000"/>
              <a:buFont typeface="Wingdings" panose="05000000000000000000" pitchFamily="2" charset="2"/>
              <a:buChar char="l"/>
              <a:defRPr/>
            </a:pPr>
            <a:r>
              <a:rPr lang="en-US" altLang="ja-JP" sz="2806" dirty="0">
                <a:latin typeface="游ゴシック" panose="020B0400000000000000" pitchFamily="50" charset="-128"/>
                <a:ea typeface="游ゴシック" panose="020B0400000000000000" pitchFamily="50" charset="-128"/>
                <a:cs typeface="MS Gothic" charset="-128"/>
              </a:rPr>
              <a:t>30W</a:t>
            </a:r>
            <a:r>
              <a:rPr lang="ja-JP" altLang="en-US" sz="2806" dirty="0">
                <a:latin typeface="游ゴシック" panose="020B0400000000000000" pitchFamily="50" charset="-128"/>
                <a:ea typeface="游ゴシック" panose="020B0400000000000000" pitchFamily="50" charset="-128"/>
                <a:cs typeface="MS Gothic" charset="-128"/>
              </a:rPr>
              <a:t>蛍光灯</a:t>
            </a:r>
            <a:r>
              <a:rPr lang="en-US" altLang="ja-JP" sz="2806" dirty="0">
                <a:latin typeface="游ゴシック" panose="020B0400000000000000" pitchFamily="50" charset="-128"/>
                <a:ea typeface="游ゴシック" panose="020B0400000000000000" pitchFamily="50" charset="-128"/>
                <a:cs typeface="MS Gothic" charset="-128"/>
              </a:rPr>
              <a:t>2</a:t>
            </a:r>
            <a:r>
              <a:rPr lang="ja-JP" altLang="en-US" sz="2806" dirty="0">
                <a:latin typeface="游ゴシック" panose="020B0400000000000000" pitchFamily="50" charset="-128"/>
                <a:ea typeface="游ゴシック" panose="020B0400000000000000" pitchFamily="50" charset="-128"/>
                <a:cs typeface="MS Gothic" charset="-128"/>
              </a:rPr>
              <a:t>灯使用八畳間（教室）　</a:t>
            </a:r>
            <a:endParaRPr lang="en-US" altLang="ja-JP" sz="2806" dirty="0">
              <a:latin typeface="游ゴシック" panose="020B0400000000000000" pitchFamily="50" charset="-128"/>
              <a:ea typeface="游ゴシック" panose="020B0400000000000000" pitchFamily="50" charset="-128"/>
              <a:cs typeface="MS Gothic" charset="-128"/>
            </a:endParaRPr>
          </a:p>
          <a:p>
            <a:pPr marL="0" indent="0" eaLnBrk="1" hangingPunct="1">
              <a:lnSpc>
                <a:spcPct val="100000"/>
              </a:lnSpc>
              <a:spcBef>
                <a:spcPts val="0"/>
              </a:spcBef>
              <a:spcAft>
                <a:spcPts val="1400"/>
              </a:spcAft>
              <a:buClr>
                <a:srgbClr val="FFC000"/>
              </a:buClr>
              <a:buSzPct val="80000"/>
              <a:buNone/>
              <a:tabLst>
                <a:tab pos="6548438" algn="r"/>
              </a:tabLst>
              <a:defRPr/>
            </a:pPr>
            <a:r>
              <a:rPr lang="en-US" altLang="ja-JP" sz="2806" dirty="0">
                <a:latin typeface="游ゴシック" panose="020B0400000000000000" pitchFamily="50" charset="-128"/>
                <a:ea typeface="游ゴシック" panose="020B0400000000000000" pitchFamily="50" charset="-128"/>
                <a:cs typeface="MS Gothic" charset="-128"/>
              </a:rPr>
              <a:t> 	</a:t>
            </a:r>
            <a:r>
              <a:rPr lang="en-US" altLang="ja-JP" sz="3200" b="1" dirty="0">
                <a:latin typeface="游ゴシック" panose="020B0400000000000000" pitchFamily="50" charset="-128"/>
                <a:ea typeface="游ゴシック" panose="020B0400000000000000" pitchFamily="50" charset="-128"/>
              </a:rPr>
              <a:t>300</a:t>
            </a:r>
            <a:r>
              <a:rPr lang="ja-JP" altLang="en-US" sz="2806" dirty="0">
                <a:latin typeface="游ゴシック" panose="020B0400000000000000" pitchFamily="50" charset="-128"/>
                <a:ea typeface="游ゴシック" panose="020B0400000000000000" pitchFamily="50" charset="-128"/>
                <a:cs typeface="MS Gothic" charset="-128"/>
              </a:rPr>
              <a:t>ルクス</a:t>
            </a:r>
            <a:endParaRPr lang="ja-JP" altLang="en-US" sz="3000" b="1" dirty="0">
              <a:solidFill>
                <a:srgbClr val="008000"/>
              </a:solidFill>
              <a:latin typeface="游ゴシック" panose="020B0400000000000000" pitchFamily="50" charset="-128"/>
              <a:ea typeface="游ゴシック" panose="020B0400000000000000" pitchFamily="50" charset="-128"/>
              <a:cs typeface="MS Gothic" charset="-128"/>
            </a:endParaRPr>
          </a:p>
        </p:txBody>
      </p:sp>
      <p:grpSp>
        <p:nvGrpSpPr>
          <p:cNvPr id="4" name="グループ化 3">
            <a:extLst>
              <a:ext uri="{FF2B5EF4-FFF2-40B4-BE49-F238E27FC236}">
                <a16:creationId xmlns:a16="http://schemas.microsoft.com/office/drawing/2014/main" id="{D8CC817F-6228-4F90-8502-73F4633C951C}"/>
              </a:ext>
            </a:extLst>
          </p:cNvPr>
          <p:cNvGrpSpPr/>
          <p:nvPr/>
        </p:nvGrpSpPr>
        <p:grpSpPr>
          <a:xfrm>
            <a:off x="406945" y="306442"/>
            <a:ext cx="427497" cy="415776"/>
            <a:chOff x="683170" y="525517"/>
            <a:chExt cx="427497" cy="415776"/>
          </a:xfrm>
        </p:grpSpPr>
        <p:sp>
          <p:nvSpPr>
            <p:cNvPr id="5" name="四角形: 角を丸くする 4">
              <a:extLst>
                <a:ext uri="{FF2B5EF4-FFF2-40B4-BE49-F238E27FC236}">
                  <a16:creationId xmlns:a16="http://schemas.microsoft.com/office/drawing/2014/main" id="{B972E20A-3C03-47BC-BAC8-81A1D805C676}"/>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2EA0F1FA-821B-42BC-81DE-D6FBAD964E7B}"/>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9C6FBCFB-CAB9-4FD8-8CA0-6E4B1EA893C2}"/>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7979F97C-8773-49A9-B82C-1AA00FED6A42}"/>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タイトル 1">
            <a:extLst>
              <a:ext uri="{FF2B5EF4-FFF2-40B4-BE49-F238E27FC236}">
                <a16:creationId xmlns:a16="http://schemas.microsoft.com/office/drawing/2014/main" id="{F3C6B1FA-D94B-4BB5-AEDB-CAD6EF6CED2B}"/>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太陽光と人工照明の違い（照度）</a:t>
            </a:r>
          </a:p>
        </p:txBody>
      </p:sp>
      <p:sp>
        <p:nvSpPr>
          <p:cNvPr id="10" name="テキスト ボックス 9">
            <a:extLst>
              <a:ext uri="{FF2B5EF4-FFF2-40B4-BE49-F238E27FC236}">
                <a16:creationId xmlns:a16="http://schemas.microsoft.com/office/drawing/2014/main" id="{14A926D0-E24A-423D-AD84-90BDC6FFA7E1}"/>
              </a:ext>
            </a:extLst>
          </p:cNvPr>
          <p:cNvSpPr txBox="1"/>
          <p:nvPr/>
        </p:nvSpPr>
        <p:spPr>
          <a:xfrm>
            <a:off x="645256" y="1360649"/>
            <a:ext cx="1872034" cy="793118"/>
          </a:xfrm>
          <a:prstGeom prst="roundRect">
            <a:avLst/>
          </a:prstGeom>
          <a:solidFill>
            <a:schemeClr val="accent2">
              <a:lumMod val="60000"/>
              <a:lumOff val="40000"/>
            </a:schemeClr>
          </a:solidFill>
          <a:effectLst/>
        </p:spPr>
        <p:txBody>
          <a:bodyPr wrap="square" rtlCol="0" anchor="ctr">
            <a:noAutofit/>
          </a:bodyPr>
          <a:lstStyle/>
          <a:p>
            <a:pPr algn="ctr"/>
            <a:r>
              <a:rPr lang="ja-JP" altLang="en-US" sz="2800" b="1" dirty="0">
                <a:latin typeface="+mn-ea"/>
              </a:rPr>
              <a:t>太陽光</a:t>
            </a:r>
          </a:p>
        </p:txBody>
      </p:sp>
      <p:sp>
        <p:nvSpPr>
          <p:cNvPr id="13" name="テキスト ボックス 12">
            <a:extLst>
              <a:ext uri="{FF2B5EF4-FFF2-40B4-BE49-F238E27FC236}">
                <a16:creationId xmlns:a16="http://schemas.microsoft.com/office/drawing/2014/main" id="{DD245D07-7A54-4923-BE7E-C719729852B4}"/>
              </a:ext>
            </a:extLst>
          </p:cNvPr>
          <p:cNvSpPr txBox="1"/>
          <p:nvPr/>
        </p:nvSpPr>
        <p:spPr>
          <a:xfrm>
            <a:off x="645256" y="4066103"/>
            <a:ext cx="1872034" cy="793118"/>
          </a:xfrm>
          <a:prstGeom prst="roundRect">
            <a:avLst/>
          </a:prstGeom>
          <a:solidFill>
            <a:schemeClr val="accent4">
              <a:lumMod val="60000"/>
              <a:lumOff val="40000"/>
            </a:schemeClr>
          </a:solidFill>
          <a:effectLst/>
        </p:spPr>
        <p:txBody>
          <a:bodyPr wrap="square" rtlCol="0" anchor="ctr">
            <a:noAutofit/>
          </a:bodyPr>
          <a:lstStyle/>
          <a:p>
            <a:pPr algn="ctr"/>
            <a:r>
              <a:rPr lang="ja-JP" altLang="en-US" sz="2800" b="1" dirty="0">
                <a:latin typeface="+mn-ea"/>
              </a:rPr>
              <a:t>人工照明</a:t>
            </a:r>
          </a:p>
        </p:txBody>
      </p:sp>
      <p:sp>
        <p:nvSpPr>
          <p:cNvPr id="14" name="コンテンツ プレースホルダー 8">
            <a:extLst>
              <a:ext uri="{FF2B5EF4-FFF2-40B4-BE49-F238E27FC236}">
                <a16:creationId xmlns:a16="http://schemas.microsoft.com/office/drawing/2014/main" id="{532D3D14-2F67-4EB1-BB08-07C37124ABFB}"/>
              </a:ext>
            </a:extLst>
          </p:cNvPr>
          <p:cNvSpPr txBox="1">
            <a:spLocks/>
          </p:cNvSpPr>
          <p:nvPr/>
        </p:nvSpPr>
        <p:spPr>
          <a:xfrm>
            <a:off x="596132" y="6408644"/>
            <a:ext cx="9112582" cy="617483"/>
          </a:xfrm>
          <a:prstGeom prst="rect">
            <a:avLst/>
          </a:prstGeom>
        </p:spPr>
        <p:txBody>
          <a:bodyPr vert="horz" lIns="91440" tIns="45720" rIns="91440" bIns="45720" rtlCol="0">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Font typeface="Arial" panose="020B0604020202020204" pitchFamily="34" charset="0"/>
              <a:buNone/>
              <a:defRPr/>
            </a:pPr>
            <a:r>
              <a:rPr lang="ja-JP" altLang="en-US" sz="3000" dirty="0">
                <a:latin typeface="游ゴシック" panose="020B0400000000000000" pitchFamily="50" charset="-128"/>
                <a:ea typeface="游ゴシック" panose="020B0400000000000000" pitchFamily="50" charset="-128"/>
                <a:cs typeface="MS Gothic" charset="-128"/>
              </a:rPr>
              <a:t>曇りの日でも屋外の方が屋内より</a:t>
            </a:r>
            <a:r>
              <a:rPr lang="en-US" altLang="ja-JP" sz="3000" dirty="0">
                <a:latin typeface="游ゴシック" panose="020B0400000000000000" pitchFamily="50" charset="-128"/>
                <a:ea typeface="游ゴシック" panose="020B0400000000000000" pitchFamily="50" charset="-128"/>
              </a:rPr>
              <a:t>80</a:t>
            </a:r>
            <a:r>
              <a:rPr lang="ja-JP" altLang="en-US" sz="3000" dirty="0">
                <a:latin typeface="游ゴシック" panose="020B0400000000000000" pitchFamily="50" charset="-128"/>
                <a:ea typeface="游ゴシック" panose="020B0400000000000000" pitchFamily="50" charset="-128"/>
              </a:rPr>
              <a:t>倍も明るい！</a:t>
            </a:r>
          </a:p>
        </p:txBody>
      </p:sp>
      <p:cxnSp>
        <p:nvCxnSpPr>
          <p:cNvPr id="3" name="直線コネクタ 2">
            <a:extLst>
              <a:ext uri="{FF2B5EF4-FFF2-40B4-BE49-F238E27FC236}">
                <a16:creationId xmlns:a16="http://schemas.microsoft.com/office/drawing/2014/main" id="{BC54910A-A8D4-420E-8914-0268F56C60A1}"/>
              </a:ext>
            </a:extLst>
          </p:cNvPr>
          <p:cNvCxnSpPr>
            <a:cxnSpLocks/>
          </p:cNvCxnSpPr>
          <p:nvPr/>
        </p:nvCxnSpPr>
        <p:spPr>
          <a:xfrm>
            <a:off x="899758" y="6928154"/>
            <a:ext cx="8342215"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038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77AE7F2-C4A0-1649-9941-496B9130AFC2}"/>
              </a:ext>
            </a:extLst>
          </p:cNvPr>
          <p:cNvSpPr>
            <a:spLocks noGrp="1"/>
          </p:cNvSpPr>
          <p:nvPr>
            <p:ph idx="1"/>
          </p:nvPr>
        </p:nvSpPr>
        <p:spPr>
          <a:xfrm>
            <a:off x="645255" y="1527010"/>
            <a:ext cx="9896384" cy="5721632"/>
          </a:xfrm>
        </p:spPr>
        <p:txBody>
          <a:bodyPr>
            <a:noAutofit/>
          </a:bodyPr>
          <a:lstStyle/>
          <a:p>
            <a:pPr marL="360000" indent="-360000">
              <a:lnSpc>
                <a:spcPct val="100000"/>
              </a:lnSpc>
              <a:spcBef>
                <a:spcPts val="0"/>
              </a:spcBef>
              <a:spcAft>
                <a:spcPts val="3500"/>
              </a:spcAft>
              <a:buClr>
                <a:srgbClr val="FFC000"/>
              </a:buClr>
              <a:buSzPct val="80000"/>
              <a:buFont typeface="Wingdings" panose="05000000000000000000" pitchFamily="2" charset="2"/>
              <a:buChar char="l"/>
            </a:pPr>
            <a:r>
              <a:rPr lang="ja-JP" altLang="en-US" sz="3600" dirty="0">
                <a:latin typeface="游ゴシック Medium" panose="020B0500000000000000" pitchFamily="50" charset="-128"/>
                <a:ea typeface="游ゴシック Medium" panose="020B0500000000000000" pitchFamily="50" charset="-128"/>
              </a:rPr>
              <a:t>視力が悪いことがわかったら眼科で調べて</a:t>
            </a:r>
            <a:br>
              <a:rPr lang="en-US" altLang="ja-JP" sz="3600" dirty="0">
                <a:latin typeface="游ゴシック Medium" panose="020B0500000000000000" pitchFamily="50" charset="-128"/>
                <a:ea typeface="游ゴシック Medium" panose="020B0500000000000000" pitchFamily="50" charset="-128"/>
              </a:rPr>
            </a:br>
            <a:r>
              <a:rPr lang="ja-JP" altLang="en-US" sz="3600" dirty="0">
                <a:latin typeface="游ゴシック Medium" panose="020B0500000000000000" pitchFamily="50" charset="-128"/>
                <a:ea typeface="游ゴシック Medium" panose="020B0500000000000000" pitchFamily="50" charset="-128"/>
              </a:rPr>
              <a:t>もらいましょう</a:t>
            </a:r>
            <a:endParaRPr lang="en-US" altLang="ja-JP" sz="3600" dirty="0">
              <a:latin typeface="游ゴシック Medium" panose="020B0500000000000000" pitchFamily="50" charset="-128"/>
              <a:ea typeface="游ゴシック Medium" panose="020B0500000000000000" pitchFamily="50" charset="-128"/>
            </a:endParaRPr>
          </a:p>
          <a:p>
            <a:pPr marL="360000" indent="-360000">
              <a:lnSpc>
                <a:spcPct val="100000"/>
              </a:lnSpc>
              <a:spcBef>
                <a:spcPts val="0"/>
              </a:spcBef>
              <a:spcAft>
                <a:spcPts val="3500"/>
              </a:spcAft>
              <a:buClr>
                <a:srgbClr val="FFC000"/>
              </a:buClr>
              <a:buSzPct val="80000"/>
              <a:buFont typeface="Wingdings" panose="05000000000000000000" pitchFamily="2" charset="2"/>
              <a:buChar char="l"/>
            </a:pPr>
            <a:r>
              <a:rPr lang="ja-JP" altLang="en-US" sz="3600" dirty="0">
                <a:latin typeface="游ゴシック Medium" panose="020B0500000000000000" pitchFamily="50" charset="-128"/>
                <a:ea typeface="游ゴシック Medium" panose="020B0500000000000000" pitchFamily="50" charset="-128"/>
              </a:rPr>
              <a:t>近視になって眼鏡が必要と言われたら、</a:t>
            </a:r>
            <a:br>
              <a:rPr lang="en-US" altLang="ja-JP" sz="3600" dirty="0">
                <a:latin typeface="游ゴシック Medium" panose="020B0500000000000000" pitchFamily="50" charset="-128"/>
                <a:ea typeface="游ゴシック Medium" panose="020B0500000000000000" pitchFamily="50" charset="-128"/>
              </a:rPr>
            </a:br>
            <a:r>
              <a:rPr lang="ja-JP" altLang="en-US" sz="3600" dirty="0">
                <a:latin typeface="游ゴシック Medium" panose="020B0500000000000000" pitchFamily="50" charset="-128"/>
                <a:ea typeface="游ゴシック Medium" panose="020B0500000000000000" pitchFamily="50" charset="-128"/>
              </a:rPr>
              <a:t>しっかりかけましょう</a:t>
            </a:r>
            <a:endParaRPr lang="en-US" altLang="ja-JP" sz="3600" dirty="0">
              <a:latin typeface="游ゴシック Medium" panose="020B0500000000000000" pitchFamily="50" charset="-128"/>
              <a:ea typeface="游ゴシック Medium" panose="020B0500000000000000" pitchFamily="50" charset="-128"/>
            </a:endParaRPr>
          </a:p>
          <a:p>
            <a:pPr marL="360000" indent="-360000">
              <a:lnSpc>
                <a:spcPct val="100000"/>
              </a:lnSpc>
              <a:spcBef>
                <a:spcPts val="0"/>
              </a:spcBef>
              <a:spcAft>
                <a:spcPts val="3500"/>
              </a:spcAft>
              <a:buClr>
                <a:srgbClr val="FFC000"/>
              </a:buClr>
              <a:buSzPct val="80000"/>
              <a:buFont typeface="Wingdings" panose="05000000000000000000" pitchFamily="2" charset="2"/>
              <a:buChar char="l"/>
            </a:pPr>
            <a:r>
              <a:rPr lang="ja-JP" altLang="en-US" sz="3600" dirty="0">
                <a:latin typeface="游ゴシック Medium" panose="020B0500000000000000" pitchFamily="50" charset="-128"/>
                <a:ea typeface="游ゴシック Medium" panose="020B0500000000000000" pitchFamily="50" charset="-128"/>
              </a:rPr>
              <a:t>コンタクトレンズは眼科で相談しましょう</a:t>
            </a:r>
            <a:endParaRPr lang="en-US" altLang="ja-JP" sz="3600" dirty="0">
              <a:latin typeface="游ゴシック Medium" panose="020B0500000000000000" pitchFamily="50" charset="-128"/>
              <a:ea typeface="游ゴシック Medium" panose="020B0500000000000000" pitchFamily="50" charset="-128"/>
            </a:endParaRPr>
          </a:p>
        </p:txBody>
      </p:sp>
      <p:grpSp>
        <p:nvGrpSpPr>
          <p:cNvPr id="4" name="グループ化 3">
            <a:extLst>
              <a:ext uri="{FF2B5EF4-FFF2-40B4-BE49-F238E27FC236}">
                <a16:creationId xmlns:a16="http://schemas.microsoft.com/office/drawing/2014/main" id="{24A38D5B-96B1-49E8-85F5-87B22E05B309}"/>
              </a:ext>
            </a:extLst>
          </p:cNvPr>
          <p:cNvGrpSpPr/>
          <p:nvPr/>
        </p:nvGrpSpPr>
        <p:grpSpPr>
          <a:xfrm>
            <a:off x="406945" y="306442"/>
            <a:ext cx="427497" cy="415776"/>
            <a:chOff x="683170" y="525517"/>
            <a:chExt cx="427497" cy="415776"/>
          </a:xfrm>
        </p:grpSpPr>
        <p:sp>
          <p:nvSpPr>
            <p:cNvPr id="5" name="四角形: 角を丸くする 4">
              <a:extLst>
                <a:ext uri="{FF2B5EF4-FFF2-40B4-BE49-F238E27FC236}">
                  <a16:creationId xmlns:a16="http://schemas.microsoft.com/office/drawing/2014/main" id="{2FC325CE-80BD-494C-A8E2-1B359EB9FE21}"/>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1368689B-DE38-4F91-A021-50AD59C80F84}"/>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91A8A074-E0DC-49AF-B170-0E5B501DC83D}"/>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FF845246-08E9-4B9E-B0CB-D454EBB51F3A}"/>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タイトル 1">
            <a:extLst>
              <a:ext uri="{FF2B5EF4-FFF2-40B4-BE49-F238E27FC236}">
                <a16:creationId xmlns:a16="http://schemas.microsoft.com/office/drawing/2014/main" id="{17E184E4-9023-48A6-9633-AC125FCE8E89}"/>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まとめ　</a:t>
            </a:r>
          </a:p>
        </p:txBody>
      </p:sp>
    </p:spTree>
    <p:extLst>
      <p:ext uri="{BB962C8B-B14F-4D97-AF65-F5344CB8AC3E}">
        <p14:creationId xmlns:p14="http://schemas.microsoft.com/office/powerpoint/2010/main" val="25028067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77AE7F2-C4A0-1649-9941-496B9130AFC2}"/>
              </a:ext>
            </a:extLst>
          </p:cNvPr>
          <p:cNvSpPr>
            <a:spLocks noGrp="1"/>
          </p:cNvSpPr>
          <p:nvPr>
            <p:ph idx="1"/>
          </p:nvPr>
        </p:nvSpPr>
        <p:spPr>
          <a:xfrm>
            <a:off x="645255" y="1690731"/>
            <a:ext cx="9688916" cy="4459347"/>
          </a:xfrm>
        </p:spPr>
        <p:txBody>
          <a:bodyPr>
            <a:noAutofit/>
          </a:bodyPr>
          <a:lstStyle/>
          <a:p>
            <a:pPr marL="360000" indent="-360000">
              <a:lnSpc>
                <a:spcPct val="100000"/>
              </a:lnSpc>
              <a:spcBef>
                <a:spcPts val="0"/>
              </a:spcBef>
              <a:spcAft>
                <a:spcPts val="2800"/>
              </a:spcAft>
              <a:buClr>
                <a:srgbClr val="FFC000"/>
              </a:buClr>
              <a:buSzPct val="80000"/>
              <a:buFont typeface="Wingdings" panose="05000000000000000000" pitchFamily="2" charset="2"/>
              <a:buChar char="l"/>
            </a:pPr>
            <a:r>
              <a:rPr lang="ja-JP" altLang="en-US" sz="3600" dirty="0">
                <a:latin typeface="游ゴシック Medium" panose="020B0500000000000000" pitchFamily="50" charset="-128"/>
                <a:ea typeface="游ゴシック Medium" panose="020B0500000000000000" pitchFamily="50" charset="-128"/>
              </a:rPr>
              <a:t>近視の進行を早めないように、</a:t>
            </a:r>
            <a:r>
              <a:rPr lang="en-US" altLang="ja-JP" sz="3600" dirty="0">
                <a:latin typeface="游ゴシック Medium" panose="020B0500000000000000" pitchFamily="50" charset="-128"/>
                <a:ea typeface="游ゴシック Medium" panose="020B0500000000000000" pitchFamily="50" charset="-128"/>
              </a:rPr>
              <a:t>30cm</a:t>
            </a:r>
            <a:r>
              <a:rPr lang="ja-JP" altLang="en-US" sz="3600" dirty="0">
                <a:latin typeface="游ゴシック Medium" panose="020B0500000000000000" pitchFamily="50" charset="-128"/>
                <a:ea typeface="游ゴシック Medium" panose="020B0500000000000000" pitchFamily="50" charset="-128"/>
              </a:rPr>
              <a:t>以内に</a:t>
            </a:r>
            <a:br>
              <a:rPr lang="en-US" altLang="ja-JP" sz="3600" dirty="0">
                <a:latin typeface="游ゴシック Medium" panose="020B0500000000000000" pitchFamily="50" charset="-128"/>
                <a:ea typeface="游ゴシック Medium" panose="020B0500000000000000" pitchFamily="50" charset="-128"/>
              </a:rPr>
            </a:br>
            <a:r>
              <a:rPr lang="ja-JP" altLang="en-US" sz="3600" dirty="0">
                <a:latin typeface="游ゴシック Medium" panose="020B0500000000000000" pitchFamily="50" charset="-128"/>
                <a:ea typeface="游ゴシック Medium" panose="020B0500000000000000" pitchFamily="50" charset="-128"/>
              </a:rPr>
              <a:t>近づいて読んだり書いたりしないように</a:t>
            </a:r>
            <a:br>
              <a:rPr lang="en-US" altLang="ja-JP" sz="3600" dirty="0">
                <a:latin typeface="游ゴシック Medium" panose="020B0500000000000000" pitchFamily="50" charset="-128"/>
                <a:ea typeface="游ゴシック Medium" panose="020B0500000000000000" pitchFamily="50" charset="-128"/>
              </a:rPr>
            </a:br>
            <a:r>
              <a:rPr lang="ja-JP" altLang="en-US" sz="3600" dirty="0">
                <a:latin typeface="游ゴシック Medium" panose="020B0500000000000000" pitchFamily="50" charset="-128"/>
                <a:ea typeface="游ゴシック Medium" panose="020B0500000000000000" pitchFamily="50" charset="-128"/>
              </a:rPr>
              <a:t>しましょう</a:t>
            </a:r>
            <a:endParaRPr lang="en-US" altLang="ja-JP" sz="3600" dirty="0">
              <a:latin typeface="游ゴシック Medium" panose="020B0500000000000000" pitchFamily="50" charset="-128"/>
              <a:ea typeface="游ゴシック Medium" panose="020B0500000000000000" pitchFamily="50" charset="-128"/>
            </a:endParaRPr>
          </a:p>
          <a:p>
            <a:pPr marL="360000" indent="-360000">
              <a:lnSpc>
                <a:spcPct val="100000"/>
              </a:lnSpc>
              <a:spcBef>
                <a:spcPts val="0"/>
              </a:spcBef>
              <a:spcAft>
                <a:spcPts val="2800"/>
              </a:spcAft>
              <a:buClr>
                <a:srgbClr val="FFC000"/>
              </a:buClr>
              <a:buSzPct val="80000"/>
              <a:buFont typeface="Wingdings" panose="05000000000000000000" pitchFamily="2" charset="2"/>
              <a:buChar char="l"/>
            </a:pPr>
            <a:r>
              <a:rPr lang="en-US" altLang="ja-JP" sz="3600" dirty="0">
                <a:latin typeface="游ゴシック Medium" panose="020B0500000000000000" pitchFamily="50" charset="-128"/>
                <a:ea typeface="游ゴシック Medium" panose="020B0500000000000000" pitchFamily="50" charset="-128"/>
              </a:rPr>
              <a:t>30</a:t>
            </a:r>
            <a:r>
              <a:rPr lang="ja-JP" altLang="en-US" sz="3600" dirty="0">
                <a:latin typeface="游ゴシック Medium" panose="020B0500000000000000" pitchFamily="50" charset="-128"/>
                <a:ea typeface="游ゴシック Medium" panose="020B0500000000000000" pitchFamily="50" charset="-128"/>
              </a:rPr>
              <a:t>分以上近業を続けないように</a:t>
            </a:r>
            <a:br>
              <a:rPr lang="en-US" altLang="ja-JP" sz="3600" dirty="0">
                <a:latin typeface="游ゴシック Medium" panose="020B0500000000000000" pitchFamily="50" charset="-128"/>
                <a:ea typeface="游ゴシック Medium" panose="020B0500000000000000" pitchFamily="50" charset="-128"/>
              </a:rPr>
            </a:br>
            <a:r>
              <a:rPr lang="ja-JP" altLang="en-US" sz="3600" dirty="0">
                <a:latin typeface="游ゴシック Medium" panose="020B0500000000000000" pitchFamily="50" charset="-128"/>
                <a:ea typeface="游ゴシック Medium" panose="020B0500000000000000" pitchFamily="50" charset="-128"/>
              </a:rPr>
              <a:t>気をつけましょう</a:t>
            </a:r>
            <a:endParaRPr lang="en-US" altLang="ja-JP" sz="3600" dirty="0">
              <a:latin typeface="游ゴシック Medium" panose="020B0500000000000000" pitchFamily="50" charset="-128"/>
              <a:ea typeface="游ゴシック Medium" panose="020B0500000000000000" pitchFamily="50" charset="-128"/>
            </a:endParaRPr>
          </a:p>
          <a:p>
            <a:pPr marL="360000" indent="-360000">
              <a:lnSpc>
                <a:spcPct val="100000"/>
              </a:lnSpc>
              <a:spcBef>
                <a:spcPts val="0"/>
              </a:spcBef>
              <a:spcAft>
                <a:spcPts val="2800"/>
              </a:spcAft>
              <a:buClr>
                <a:srgbClr val="FFC000"/>
              </a:buClr>
              <a:buSzPct val="80000"/>
              <a:buFont typeface="Wingdings" panose="05000000000000000000" pitchFamily="2" charset="2"/>
              <a:buChar char="l"/>
            </a:pPr>
            <a:r>
              <a:rPr lang="ja-JP" altLang="en-US" sz="3600" dirty="0">
                <a:latin typeface="游ゴシック Medium" panose="020B0500000000000000" pitchFamily="50" charset="-128"/>
                <a:ea typeface="游ゴシック Medium" panose="020B0500000000000000" pitchFamily="50" charset="-128"/>
              </a:rPr>
              <a:t>屋外活動を積極的にしましょう</a:t>
            </a:r>
            <a:endParaRPr lang="en-US" altLang="ja-JP" sz="3600" dirty="0">
              <a:latin typeface="游ゴシック Medium" panose="020B0500000000000000" pitchFamily="50" charset="-128"/>
              <a:ea typeface="游ゴシック Medium" panose="020B0500000000000000" pitchFamily="50" charset="-128"/>
            </a:endParaRPr>
          </a:p>
        </p:txBody>
      </p:sp>
      <p:grpSp>
        <p:nvGrpSpPr>
          <p:cNvPr id="4" name="グループ化 3">
            <a:extLst>
              <a:ext uri="{FF2B5EF4-FFF2-40B4-BE49-F238E27FC236}">
                <a16:creationId xmlns:a16="http://schemas.microsoft.com/office/drawing/2014/main" id="{0DDD1A0A-D7F1-4A4F-A957-5A23FA557DC2}"/>
              </a:ext>
            </a:extLst>
          </p:cNvPr>
          <p:cNvGrpSpPr/>
          <p:nvPr/>
        </p:nvGrpSpPr>
        <p:grpSpPr>
          <a:xfrm>
            <a:off x="406945" y="306442"/>
            <a:ext cx="427497" cy="415776"/>
            <a:chOff x="683170" y="525517"/>
            <a:chExt cx="427497" cy="415776"/>
          </a:xfrm>
        </p:grpSpPr>
        <p:sp>
          <p:nvSpPr>
            <p:cNvPr id="5" name="四角形: 角を丸くする 4">
              <a:extLst>
                <a:ext uri="{FF2B5EF4-FFF2-40B4-BE49-F238E27FC236}">
                  <a16:creationId xmlns:a16="http://schemas.microsoft.com/office/drawing/2014/main" id="{480F6F4C-8326-4191-BAAF-D28979C8753C}"/>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372C413D-6778-47E6-B094-C1A7EEC5E01D}"/>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C2BA001F-F49A-498A-8D81-4A72FAFFAF8B}"/>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661A658B-4DB2-4259-9360-399BAD3DACA9}"/>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タイトル 1">
            <a:extLst>
              <a:ext uri="{FF2B5EF4-FFF2-40B4-BE49-F238E27FC236}">
                <a16:creationId xmlns:a16="http://schemas.microsoft.com/office/drawing/2014/main" id="{79E61C09-8A5E-4884-804A-8658F338C2D0}"/>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まとめ　</a:t>
            </a:r>
          </a:p>
        </p:txBody>
      </p:sp>
    </p:spTree>
    <p:extLst>
      <p:ext uri="{BB962C8B-B14F-4D97-AF65-F5344CB8AC3E}">
        <p14:creationId xmlns:p14="http://schemas.microsoft.com/office/powerpoint/2010/main" val="3845935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59790" y="443365"/>
            <a:ext cx="1296027" cy="617483"/>
          </a:xfrm>
        </p:spPr>
        <p:txBody>
          <a:bodyPr>
            <a:noAutofit/>
          </a:bodyPr>
          <a:lstStyle/>
          <a:p>
            <a:pPr algn="l"/>
            <a:r>
              <a:rPr lang="ja-JP" altLang="en-US" sz="3600" b="1" dirty="0">
                <a:latin typeface="游ゴシック" panose="020B0400000000000000" pitchFamily="50" charset="-128"/>
                <a:ea typeface="游ゴシック" panose="020B0400000000000000" pitchFamily="50" charset="-128"/>
              </a:rPr>
              <a:t>作成</a:t>
            </a:r>
            <a:endParaRPr kumimoji="1" lang="ja-JP" altLang="en-US" sz="3600" b="1" dirty="0">
              <a:latin typeface="游ゴシック" panose="020B0400000000000000" pitchFamily="50" charset="-128"/>
              <a:ea typeface="游ゴシック" panose="020B0400000000000000" pitchFamily="50" charset="-128"/>
            </a:endParaRPr>
          </a:p>
        </p:txBody>
      </p:sp>
      <p:sp>
        <p:nvSpPr>
          <p:cNvPr id="3" name="コンテンツ プレースホルダー 2"/>
          <p:cNvSpPr>
            <a:spLocks noGrp="1"/>
          </p:cNvSpPr>
          <p:nvPr>
            <p:ph idx="1"/>
          </p:nvPr>
        </p:nvSpPr>
        <p:spPr>
          <a:xfrm>
            <a:off x="291179" y="1403258"/>
            <a:ext cx="10109453" cy="5820502"/>
          </a:xfrm>
        </p:spPr>
        <p:txBody>
          <a:bodyPr>
            <a:noAutofit/>
          </a:bodyPr>
          <a:lstStyle/>
          <a:p>
            <a:pPr marL="0" indent="0">
              <a:lnSpc>
                <a:spcPct val="120000"/>
              </a:lnSpc>
              <a:spcBef>
                <a:spcPts val="0"/>
              </a:spcBef>
              <a:spcAft>
                <a:spcPts val="2000"/>
              </a:spcAft>
              <a:buNone/>
            </a:pPr>
            <a:r>
              <a:rPr lang="ja-JP" altLang="en-US" sz="2800" dirty="0">
                <a:latin typeface="HGS明朝E" panose="02020900000000000000" pitchFamily="18" charset="-128"/>
                <a:ea typeface="HGS明朝E" panose="02020900000000000000" pitchFamily="18" charset="-128"/>
              </a:rPr>
              <a:t>学校医委員会委員　</a:t>
            </a:r>
            <a:r>
              <a:rPr lang="ja-JP" altLang="en-US" sz="1600" dirty="0">
                <a:latin typeface="ＭＳ 明朝" panose="02020609040205080304" pitchFamily="17" charset="-128"/>
                <a:ea typeface="ＭＳ 明朝" panose="02020609040205080304" pitchFamily="17" charset="-128"/>
              </a:rPr>
              <a:t>任期：自）令和元年８月２７日　～　至）令和３年５月３１日</a:t>
            </a:r>
            <a:endParaRPr lang="ja-JP" altLang="ja-JP" sz="2800" dirty="0">
              <a:latin typeface="ＭＳ 明朝" panose="02020609040205080304" pitchFamily="17" charset="-128"/>
              <a:ea typeface="ＭＳ 明朝" panose="02020609040205080304" pitchFamily="17" charset="-128"/>
            </a:endParaRPr>
          </a:p>
          <a:p>
            <a:pPr marL="0" indent="0">
              <a:spcBef>
                <a:spcPts val="0"/>
              </a:spcBef>
              <a:spcAft>
                <a:spcPts val="1200"/>
              </a:spcAft>
              <a:buNone/>
            </a:pPr>
            <a:r>
              <a:rPr lang="ja-JP" altLang="en-US" sz="2200" dirty="0">
                <a:latin typeface="HGS明朝E" panose="02020900000000000000" pitchFamily="18" charset="-128"/>
                <a:ea typeface="HGS明朝E" panose="02020900000000000000" pitchFamily="18" charset="-128"/>
              </a:rPr>
              <a:t>委員長　　</a:t>
            </a:r>
            <a:r>
              <a:rPr lang="zh-TW" altLang="en-US" sz="2200" dirty="0">
                <a:latin typeface="HGS明朝E" panose="02020900000000000000" pitchFamily="18" charset="-128"/>
                <a:ea typeface="HGS明朝E" panose="02020900000000000000" pitchFamily="18" charset="-128"/>
              </a:rPr>
              <a:t>東川　泰之</a:t>
            </a:r>
            <a:r>
              <a:rPr lang="ja-JP" altLang="en-US" sz="2000" dirty="0">
                <a:latin typeface="HGS明朝E" panose="02020900000000000000" pitchFamily="18" charset="-128"/>
                <a:ea typeface="HGS明朝E" panose="02020900000000000000" pitchFamily="18" charset="-128"/>
              </a:rPr>
              <a:t>（</a:t>
            </a:r>
            <a:r>
              <a:rPr lang="zh-CN" altLang="en-US" sz="2000" dirty="0">
                <a:latin typeface="HGS明朝E" panose="02020900000000000000" pitchFamily="18" charset="-128"/>
                <a:ea typeface="HGS明朝E" panose="02020900000000000000" pitchFamily="18" charset="-128"/>
              </a:rPr>
              <a:t>足立区医師会</a:t>
            </a:r>
            <a:r>
              <a:rPr lang="ja-JP" altLang="en-US" sz="2000" dirty="0">
                <a:latin typeface="HGS明朝E" panose="02020900000000000000" pitchFamily="18" charset="-128"/>
                <a:ea typeface="HGS明朝E" panose="02020900000000000000" pitchFamily="18" charset="-128"/>
              </a:rPr>
              <a:t>）　</a:t>
            </a:r>
            <a:r>
              <a:rPr lang="ja-JP" altLang="en-US" sz="2200" dirty="0">
                <a:latin typeface="HGS明朝E" panose="02020900000000000000" pitchFamily="18" charset="-128"/>
                <a:ea typeface="HGS明朝E" panose="02020900000000000000" pitchFamily="18" charset="-128"/>
              </a:rPr>
              <a:t>委員　　</a:t>
            </a:r>
            <a:r>
              <a:rPr lang="zh-TW" altLang="en-US" sz="2200" dirty="0">
                <a:latin typeface="HGS明朝E" panose="02020900000000000000" pitchFamily="18" charset="-128"/>
                <a:ea typeface="HGS明朝E" panose="02020900000000000000" pitchFamily="18" charset="-128"/>
              </a:rPr>
              <a:t>東　　哲徳</a:t>
            </a:r>
            <a:r>
              <a:rPr lang="ja-JP" altLang="en-US" sz="2000" dirty="0">
                <a:latin typeface="HGS明朝E" panose="02020900000000000000" pitchFamily="18" charset="-128"/>
                <a:ea typeface="HGS明朝E" panose="02020900000000000000" pitchFamily="18" charset="-128"/>
              </a:rPr>
              <a:t>（</a:t>
            </a:r>
            <a:r>
              <a:rPr lang="zh-CN" altLang="en-US" sz="2000" dirty="0">
                <a:latin typeface="HGS明朝E" panose="02020900000000000000" pitchFamily="18" charset="-128"/>
                <a:ea typeface="HGS明朝E" panose="02020900000000000000" pitchFamily="18" charset="-128"/>
              </a:rPr>
              <a:t>渋谷区医師会</a:t>
            </a:r>
            <a:r>
              <a:rPr lang="ja-JP" altLang="en-US" sz="2000" dirty="0">
                <a:latin typeface="HGS明朝E" panose="02020900000000000000" pitchFamily="18" charset="-128"/>
                <a:ea typeface="HGS明朝E" panose="02020900000000000000" pitchFamily="18" charset="-128"/>
              </a:rPr>
              <a:t>）</a:t>
            </a:r>
            <a:endParaRPr lang="en-US" altLang="zh-TW" sz="20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200" dirty="0">
                <a:latin typeface="HGS明朝E" panose="02020900000000000000" pitchFamily="18" charset="-128"/>
                <a:ea typeface="HGS明朝E" panose="02020900000000000000" pitchFamily="18" charset="-128"/>
              </a:rPr>
              <a:t>副委員長　山田　正興</a:t>
            </a:r>
            <a:r>
              <a:rPr lang="ja-JP" altLang="en-US" sz="2000" dirty="0">
                <a:latin typeface="HGS明朝E" panose="02020900000000000000" pitchFamily="18" charset="-128"/>
                <a:ea typeface="HGS明朝E" panose="02020900000000000000" pitchFamily="18" charset="-128"/>
              </a:rPr>
              <a:t>（</a:t>
            </a:r>
            <a:r>
              <a:rPr lang="zh-CN" altLang="en-US" sz="2000" dirty="0">
                <a:latin typeface="HGS明朝E" panose="02020900000000000000" pitchFamily="18" charset="-128"/>
                <a:ea typeface="HGS明朝E" panose="02020900000000000000" pitchFamily="18" charset="-128"/>
              </a:rPr>
              <a:t>中野区医師会</a:t>
            </a:r>
            <a:r>
              <a:rPr lang="ja-JP" altLang="en-US" sz="2000" dirty="0">
                <a:latin typeface="HGS明朝E" panose="02020900000000000000" pitchFamily="18" charset="-128"/>
                <a:ea typeface="HGS明朝E" panose="02020900000000000000" pitchFamily="18" charset="-128"/>
              </a:rPr>
              <a:t>）　</a:t>
            </a:r>
            <a:r>
              <a:rPr lang="ja-JP" altLang="en-US" sz="2200" dirty="0">
                <a:latin typeface="HGS明朝E" panose="02020900000000000000" pitchFamily="18" charset="-128"/>
                <a:ea typeface="HGS明朝E" panose="02020900000000000000" pitchFamily="18" charset="-128"/>
              </a:rPr>
              <a:t>委員　　原田　　栄</a:t>
            </a:r>
            <a:r>
              <a:rPr lang="ja-JP" altLang="en-US" sz="2000" dirty="0">
                <a:latin typeface="HGS明朝E" panose="02020900000000000000" pitchFamily="18" charset="-128"/>
                <a:ea typeface="HGS明朝E" panose="02020900000000000000" pitchFamily="18" charset="-128"/>
              </a:rPr>
              <a:t>（</a:t>
            </a:r>
            <a:r>
              <a:rPr lang="zh-CN" altLang="en-US" sz="2000" dirty="0">
                <a:latin typeface="HGS明朝E" panose="02020900000000000000" pitchFamily="18" charset="-128"/>
                <a:ea typeface="HGS明朝E" panose="02020900000000000000" pitchFamily="18" charset="-128"/>
              </a:rPr>
              <a:t>杉並区医師会</a:t>
            </a:r>
            <a:r>
              <a:rPr lang="ja-JP" altLang="en-US" sz="2000" dirty="0">
                <a:latin typeface="HGS明朝E" panose="02020900000000000000" pitchFamily="18" charset="-128"/>
                <a:ea typeface="HGS明朝E" panose="02020900000000000000" pitchFamily="18" charset="-128"/>
              </a:rPr>
              <a:t>）</a:t>
            </a:r>
            <a:endParaRPr lang="en-US" altLang="ja-JP" sz="20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200" dirty="0">
                <a:latin typeface="HGS明朝E" panose="02020900000000000000" pitchFamily="18" charset="-128"/>
                <a:ea typeface="HGS明朝E" panose="02020900000000000000" pitchFamily="18" charset="-128"/>
              </a:rPr>
              <a:t>委員　　　</a:t>
            </a:r>
            <a:r>
              <a:rPr lang="zh-TW" altLang="en-US" sz="2200" dirty="0">
                <a:latin typeface="HGS明朝E" panose="02020900000000000000" pitchFamily="18" charset="-128"/>
                <a:ea typeface="HGS明朝E" panose="02020900000000000000" pitchFamily="18" charset="-128"/>
              </a:rPr>
              <a:t>岡添　龍介</a:t>
            </a:r>
            <a:r>
              <a:rPr lang="ja-JP" altLang="en-US" sz="2000" dirty="0">
                <a:latin typeface="HGS明朝E" panose="02020900000000000000" pitchFamily="18" charset="-128"/>
                <a:ea typeface="HGS明朝E" panose="02020900000000000000" pitchFamily="18" charset="-128"/>
              </a:rPr>
              <a:t>（</a:t>
            </a:r>
            <a:r>
              <a:rPr lang="zh-CN" altLang="en-US" sz="2000" dirty="0">
                <a:latin typeface="HGS明朝E" panose="02020900000000000000" pitchFamily="18" charset="-128"/>
                <a:ea typeface="HGS明朝E" panose="02020900000000000000" pitchFamily="18" charset="-128"/>
              </a:rPr>
              <a:t>中央区医師会</a:t>
            </a:r>
            <a:r>
              <a:rPr lang="ja-JP" altLang="en-US" sz="2000" dirty="0">
                <a:latin typeface="HGS明朝E" panose="02020900000000000000" pitchFamily="18" charset="-128"/>
                <a:ea typeface="HGS明朝E" panose="02020900000000000000" pitchFamily="18" charset="-128"/>
              </a:rPr>
              <a:t>）　</a:t>
            </a:r>
            <a:r>
              <a:rPr lang="ja-JP" altLang="en-US" sz="2200" dirty="0">
                <a:latin typeface="HGS明朝E" panose="02020900000000000000" pitchFamily="18" charset="-128"/>
                <a:ea typeface="HGS明朝E" panose="02020900000000000000" pitchFamily="18" charset="-128"/>
              </a:rPr>
              <a:t>委員　　</a:t>
            </a:r>
            <a:r>
              <a:rPr lang="zh-TW" altLang="en-US" sz="2200" dirty="0">
                <a:latin typeface="HGS明朝E" panose="02020900000000000000" pitchFamily="18" charset="-128"/>
                <a:ea typeface="HGS明朝E" panose="02020900000000000000" pitchFamily="18" charset="-128"/>
              </a:rPr>
              <a:t>森山　正敏</a:t>
            </a:r>
            <a:r>
              <a:rPr lang="zh-TW" altLang="en-US" sz="2000" dirty="0">
                <a:latin typeface="HGS明朝E" panose="02020900000000000000" pitchFamily="18" charset="-128"/>
                <a:ea typeface="HGS明朝E" panose="02020900000000000000" pitchFamily="18" charset="-128"/>
              </a:rPr>
              <a:t>（田園調布医師会）</a:t>
            </a:r>
            <a:endParaRPr lang="en-US" altLang="zh-TW" sz="20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200" dirty="0">
                <a:latin typeface="HGS明朝E" panose="02020900000000000000" pitchFamily="18" charset="-128"/>
                <a:ea typeface="HGS明朝E" panose="02020900000000000000" pitchFamily="18" charset="-128"/>
              </a:rPr>
              <a:t>委員　　　</a:t>
            </a:r>
            <a:r>
              <a:rPr lang="zh-TW" altLang="en-US" sz="2200" dirty="0">
                <a:latin typeface="HGS明朝E" panose="02020900000000000000" pitchFamily="18" charset="-128"/>
                <a:ea typeface="HGS明朝E" panose="02020900000000000000" pitchFamily="18" charset="-128"/>
              </a:rPr>
              <a:t>西島　由美</a:t>
            </a:r>
            <a:r>
              <a:rPr lang="ja-JP" altLang="en-US" sz="2000" dirty="0">
                <a:latin typeface="HGS明朝E" panose="02020900000000000000" pitchFamily="18" charset="-128"/>
                <a:ea typeface="HGS明朝E" panose="02020900000000000000" pitchFamily="18" charset="-128"/>
              </a:rPr>
              <a:t>（</a:t>
            </a:r>
            <a:r>
              <a:rPr lang="zh-CN" altLang="en-US" sz="2000" dirty="0">
                <a:latin typeface="HGS明朝E" panose="02020900000000000000" pitchFamily="18" charset="-128"/>
                <a:ea typeface="HGS明朝E" panose="02020900000000000000" pitchFamily="18" charset="-128"/>
              </a:rPr>
              <a:t>墨田区医師会</a:t>
            </a:r>
            <a:r>
              <a:rPr lang="ja-JP" altLang="en-US" sz="2000" dirty="0">
                <a:latin typeface="HGS明朝E" panose="02020900000000000000" pitchFamily="18" charset="-128"/>
                <a:ea typeface="HGS明朝E" panose="02020900000000000000" pitchFamily="18" charset="-128"/>
              </a:rPr>
              <a:t>）　</a:t>
            </a:r>
            <a:r>
              <a:rPr lang="ja-JP" altLang="en-US" sz="2200" dirty="0">
                <a:latin typeface="HGS明朝E" panose="02020900000000000000" pitchFamily="18" charset="-128"/>
                <a:ea typeface="HGS明朝E" panose="02020900000000000000" pitchFamily="18" charset="-128"/>
              </a:rPr>
              <a:t>委員　　富田　　香</a:t>
            </a:r>
            <a:r>
              <a:rPr lang="ja-JP" altLang="en-US" sz="2000" dirty="0">
                <a:latin typeface="HGS明朝E" panose="02020900000000000000" pitchFamily="18" charset="-128"/>
                <a:ea typeface="HGS明朝E" panose="02020900000000000000" pitchFamily="18" charset="-128"/>
              </a:rPr>
              <a:t>（豊島区医師会）</a:t>
            </a:r>
            <a:endParaRPr lang="en-US" altLang="zh-TW" sz="20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200" dirty="0">
                <a:latin typeface="HGS明朝E" panose="02020900000000000000" pitchFamily="18" charset="-128"/>
                <a:ea typeface="HGS明朝E" panose="02020900000000000000" pitchFamily="18" charset="-128"/>
              </a:rPr>
              <a:t>委員　　　</a:t>
            </a:r>
            <a:r>
              <a:rPr lang="zh-CN" altLang="en-US" sz="2200" dirty="0">
                <a:latin typeface="HGS明朝E" panose="02020900000000000000" pitchFamily="18" charset="-128"/>
                <a:ea typeface="HGS明朝E" panose="02020900000000000000" pitchFamily="18" charset="-128"/>
              </a:rPr>
              <a:t>浅川　雅晴</a:t>
            </a:r>
            <a:r>
              <a:rPr lang="ja-JP" altLang="en-US" sz="2000" dirty="0">
                <a:latin typeface="HGS明朝E" panose="02020900000000000000" pitchFamily="18" charset="-128"/>
                <a:ea typeface="HGS明朝E" panose="02020900000000000000" pitchFamily="18" charset="-128"/>
              </a:rPr>
              <a:t>（</a:t>
            </a:r>
            <a:r>
              <a:rPr lang="zh-CN" altLang="en-US" sz="2000" dirty="0">
                <a:latin typeface="HGS明朝E" panose="02020900000000000000" pitchFamily="18" charset="-128"/>
                <a:ea typeface="HGS明朝E" panose="02020900000000000000" pitchFamily="18" charset="-128"/>
              </a:rPr>
              <a:t>江東区医師会</a:t>
            </a:r>
            <a:r>
              <a:rPr lang="ja-JP" altLang="en-US" sz="2000" dirty="0">
                <a:latin typeface="HGS明朝E" panose="02020900000000000000" pitchFamily="18" charset="-128"/>
                <a:ea typeface="HGS明朝E" panose="02020900000000000000" pitchFamily="18" charset="-128"/>
              </a:rPr>
              <a:t>）　</a:t>
            </a:r>
            <a:r>
              <a:rPr lang="ja-JP" altLang="en-US" sz="2200" dirty="0">
                <a:latin typeface="HGS明朝E" panose="02020900000000000000" pitchFamily="18" charset="-128"/>
                <a:ea typeface="HGS明朝E" panose="02020900000000000000" pitchFamily="18" charset="-128"/>
              </a:rPr>
              <a:t>委員　　</a:t>
            </a:r>
            <a:r>
              <a:rPr lang="zh-TW" altLang="en-US" sz="2200" dirty="0">
                <a:latin typeface="HGS明朝E" panose="02020900000000000000" pitchFamily="18" charset="-128"/>
                <a:ea typeface="HGS明朝E" panose="02020900000000000000" pitchFamily="18" charset="-128"/>
              </a:rPr>
              <a:t>岡田　知雄</a:t>
            </a:r>
            <a:r>
              <a:rPr lang="ja-JP" altLang="en-US" sz="2000" dirty="0">
                <a:latin typeface="HGS明朝E" panose="02020900000000000000" pitchFamily="18" charset="-128"/>
                <a:ea typeface="HGS明朝E" panose="02020900000000000000" pitchFamily="18" charset="-128"/>
              </a:rPr>
              <a:t>（日本大学医師会）</a:t>
            </a:r>
            <a:endParaRPr lang="en-US" altLang="ja-JP" sz="2000" dirty="0">
              <a:latin typeface="HGS明朝E" panose="02020900000000000000" pitchFamily="18" charset="-128"/>
              <a:ea typeface="HGS明朝E" panose="02020900000000000000" pitchFamily="18" charset="-128"/>
            </a:endParaRPr>
          </a:p>
          <a:p>
            <a:pPr marL="0" indent="0">
              <a:spcBef>
                <a:spcPts val="0"/>
              </a:spcBef>
              <a:spcAft>
                <a:spcPts val="1200"/>
              </a:spcAft>
              <a:buNone/>
            </a:pPr>
            <a:endParaRPr lang="en-US" altLang="ja-JP" sz="2000" dirty="0">
              <a:solidFill>
                <a:schemeClr val="accent6">
                  <a:lumMod val="75000"/>
                </a:schemeClr>
              </a:solidFill>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800" dirty="0">
                <a:latin typeface="HGS明朝E" panose="02020900000000000000" pitchFamily="18" charset="-128"/>
                <a:ea typeface="HGS明朝E" panose="02020900000000000000" pitchFamily="18" charset="-128"/>
              </a:rPr>
              <a:t>東京都医師会理事</a:t>
            </a:r>
            <a:endParaRPr lang="en-US" altLang="ja-JP" sz="28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200" dirty="0">
                <a:solidFill>
                  <a:schemeClr val="accent6">
                    <a:lumMod val="75000"/>
                  </a:schemeClr>
                </a:solidFill>
                <a:latin typeface="HGS明朝E" panose="02020900000000000000" pitchFamily="18" charset="-128"/>
                <a:ea typeface="HGS明朝E" panose="02020900000000000000" pitchFamily="18" charset="-128"/>
              </a:rPr>
              <a:t>　</a:t>
            </a:r>
            <a:r>
              <a:rPr lang="ja-JP" altLang="en-US" sz="2200" dirty="0">
                <a:latin typeface="HGS明朝E" panose="02020900000000000000" pitchFamily="18" charset="-128"/>
                <a:ea typeface="HGS明朝E" panose="02020900000000000000" pitchFamily="18" charset="-128"/>
              </a:rPr>
              <a:t>弘瀨　知江子</a:t>
            </a:r>
            <a:r>
              <a:rPr lang="ja-JP" altLang="en-US" sz="2000" dirty="0">
                <a:latin typeface="HGS明朝E" panose="02020900000000000000" pitchFamily="18" charset="-128"/>
                <a:ea typeface="HGS明朝E" panose="02020900000000000000" pitchFamily="18" charset="-128"/>
              </a:rPr>
              <a:t>（大森</a:t>
            </a:r>
            <a:r>
              <a:rPr lang="zh-CN" altLang="en-US" sz="2000" dirty="0">
                <a:latin typeface="HGS明朝E" panose="02020900000000000000" pitchFamily="18" charset="-128"/>
                <a:ea typeface="HGS明朝E" panose="02020900000000000000" pitchFamily="18" charset="-128"/>
              </a:rPr>
              <a:t>医師会</a:t>
            </a:r>
            <a:r>
              <a:rPr lang="ja-JP" altLang="en-US" sz="2000" dirty="0">
                <a:latin typeface="HGS明朝E" panose="02020900000000000000" pitchFamily="18" charset="-128"/>
                <a:ea typeface="HGS明朝E" panose="02020900000000000000" pitchFamily="18" charset="-128"/>
              </a:rPr>
              <a:t>）　</a:t>
            </a:r>
            <a:endParaRPr lang="en-US" altLang="ja-JP" sz="20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200" dirty="0">
                <a:latin typeface="HGS明朝E" panose="02020900000000000000" pitchFamily="18" charset="-128"/>
                <a:ea typeface="HGS明朝E" panose="02020900000000000000" pitchFamily="18" charset="-128"/>
              </a:rPr>
              <a:t>　川上　一　恵</a:t>
            </a:r>
            <a:r>
              <a:rPr lang="ja-JP" altLang="en-US" sz="2000" dirty="0">
                <a:latin typeface="HGS明朝E" panose="02020900000000000000" pitchFamily="18" charset="-128"/>
                <a:ea typeface="HGS明朝E" panose="02020900000000000000" pitchFamily="18" charset="-128"/>
              </a:rPr>
              <a:t>（渋谷区</a:t>
            </a:r>
            <a:r>
              <a:rPr lang="zh-CN" altLang="en-US" sz="2000" dirty="0">
                <a:latin typeface="HGS明朝E" panose="02020900000000000000" pitchFamily="18" charset="-128"/>
                <a:ea typeface="HGS明朝E" panose="02020900000000000000" pitchFamily="18" charset="-128"/>
              </a:rPr>
              <a:t>医師会</a:t>
            </a:r>
            <a:r>
              <a:rPr lang="ja-JP" altLang="en-US" sz="2000" dirty="0">
                <a:latin typeface="HGS明朝E" panose="02020900000000000000" pitchFamily="18" charset="-128"/>
                <a:ea typeface="HGS明朝E" panose="02020900000000000000" pitchFamily="18" charset="-128"/>
              </a:rPr>
              <a:t>）　</a:t>
            </a:r>
            <a:endParaRPr lang="ja-JP" altLang="en-US" sz="2000" dirty="0">
              <a:solidFill>
                <a:schemeClr val="accent6">
                  <a:lumMod val="75000"/>
                </a:schemeClr>
              </a:solidFill>
              <a:latin typeface="HGS明朝E" panose="02020900000000000000" pitchFamily="18" charset="-128"/>
              <a:ea typeface="HGS明朝E" panose="02020900000000000000" pitchFamily="18" charset="-128"/>
            </a:endParaRPr>
          </a:p>
          <a:p>
            <a:pPr marL="0" indent="0">
              <a:spcBef>
                <a:spcPts val="0"/>
              </a:spcBef>
              <a:spcAft>
                <a:spcPts val="600"/>
              </a:spcAft>
              <a:buNone/>
            </a:pPr>
            <a:endParaRPr lang="en-US" altLang="zh-TW" sz="2000" dirty="0">
              <a:solidFill>
                <a:schemeClr val="accent6">
                  <a:lumMod val="75000"/>
                </a:schemeClr>
              </a:solidFill>
              <a:latin typeface="HGS明朝E" panose="02020900000000000000" pitchFamily="18" charset="-128"/>
              <a:ea typeface="HGS明朝E" panose="02020900000000000000" pitchFamily="18" charset="-128"/>
            </a:endParaRPr>
          </a:p>
          <a:p>
            <a:pPr marL="0" indent="0">
              <a:spcBef>
                <a:spcPts val="0"/>
              </a:spcBef>
              <a:spcAft>
                <a:spcPts val="600"/>
              </a:spcAft>
              <a:buNone/>
            </a:pPr>
            <a:endParaRPr lang="en-US" altLang="ja-JP" sz="2000" dirty="0">
              <a:solidFill>
                <a:schemeClr val="accent6">
                  <a:lumMod val="75000"/>
                </a:schemeClr>
              </a:solidFill>
              <a:latin typeface="HGS明朝E" panose="02020900000000000000" pitchFamily="18" charset="-128"/>
              <a:ea typeface="HGS明朝E" panose="02020900000000000000" pitchFamily="18" charset="-128"/>
            </a:endParaRPr>
          </a:p>
          <a:p>
            <a:pPr marL="0" indent="0">
              <a:buNone/>
            </a:pPr>
            <a:endParaRPr kumimoji="1" lang="ja-JP" altLang="en-US" sz="2800" dirty="0">
              <a:latin typeface="游ゴシック Medium" panose="020B0500000000000000" pitchFamily="50" charset="-128"/>
              <a:ea typeface="游ゴシック Medium" panose="020B0500000000000000" pitchFamily="50" charset="-128"/>
            </a:endParaRPr>
          </a:p>
        </p:txBody>
      </p:sp>
      <p:grpSp>
        <p:nvGrpSpPr>
          <p:cNvPr id="5" name="グループ化 4">
            <a:extLst>
              <a:ext uri="{FF2B5EF4-FFF2-40B4-BE49-F238E27FC236}">
                <a16:creationId xmlns:a16="http://schemas.microsoft.com/office/drawing/2014/main" id="{62D82EAE-7CF3-496A-93C6-A01008324074}"/>
              </a:ext>
            </a:extLst>
          </p:cNvPr>
          <p:cNvGrpSpPr/>
          <p:nvPr/>
        </p:nvGrpSpPr>
        <p:grpSpPr>
          <a:xfrm>
            <a:off x="683170" y="525517"/>
            <a:ext cx="427497" cy="415776"/>
            <a:chOff x="683170" y="525517"/>
            <a:chExt cx="427497" cy="415776"/>
          </a:xfrm>
        </p:grpSpPr>
        <p:sp>
          <p:nvSpPr>
            <p:cNvPr id="6" name="四角形: 角を丸くする 5">
              <a:extLst>
                <a:ext uri="{FF2B5EF4-FFF2-40B4-BE49-F238E27FC236}">
                  <a16:creationId xmlns:a16="http://schemas.microsoft.com/office/drawing/2014/main" id="{EED55A0A-8942-47A9-8239-2F9A9CA630FA}"/>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B16A9EC6-974F-4BEE-95CD-B96A5622A576}"/>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44A5AB48-AE5A-45BF-A150-556B55834081}"/>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7BAA5B0F-DDB6-48B4-B302-69EDA7A49663}"/>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888171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8DF6328-D225-1F49-8384-24CDCFCE0D4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753" t="4308" r="51649" b="13932"/>
          <a:stretch/>
        </p:blipFill>
        <p:spPr>
          <a:xfrm>
            <a:off x="1107578" y="861967"/>
            <a:ext cx="8160095" cy="6039754"/>
          </a:xfrm>
          <a:prstGeom prst="rect">
            <a:avLst/>
          </a:prstGeom>
        </p:spPr>
      </p:pic>
      <p:sp>
        <p:nvSpPr>
          <p:cNvPr id="7" name="テキスト ボックス 6">
            <a:extLst>
              <a:ext uri="{FF2B5EF4-FFF2-40B4-BE49-F238E27FC236}">
                <a16:creationId xmlns:a16="http://schemas.microsoft.com/office/drawing/2014/main" id="{8FE4C5C5-FA1E-6147-9970-E0E574DC12A8}"/>
              </a:ext>
            </a:extLst>
          </p:cNvPr>
          <p:cNvSpPr txBox="1"/>
          <p:nvPr/>
        </p:nvSpPr>
        <p:spPr>
          <a:xfrm>
            <a:off x="1173493" y="3726051"/>
            <a:ext cx="184731" cy="578363"/>
          </a:xfrm>
          <a:prstGeom prst="rect">
            <a:avLst/>
          </a:prstGeom>
          <a:noFill/>
        </p:spPr>
        <p:txBody>
          <a:bodyPr wrap="none" rtlCol="0">
            <a:spAutoFit/>
          </a:bodyPr>
          <a:lstStyle/>
          <a:p>
            <a:endParaRPr lang="en-US" altLang="ja-JP" sz="1579" dirty="0"/>
          </a:p>
          <a:p>
            <a:endParaRPr lang="ja-JP" altLang="en-US" sz="1579"/>
          </a:p>
        </p:txBody>
      </p:sp>
      <p:sp>
        <p:nvSpPr>
          <p:cNvPr id="8" name="テキスト ボックス 7">
            <a:extLst>
              <a:ext uri="{FF2B5EF4-FFF2-40B4-BE49-F238E27FC236}">
                <a16:creationId xmlns:a16="http://schemas.microsoft.com/office/drawing/2014/main" id="{B18645F2-852B-3149-AFCC-330BE45AB282}"/>
              </a:ext>
            </a:extLst>
          </p:cNvPr>
          <p:cNvSpPr txBox="1"/>
          <p:nvPr/>
        </p:nvSpPr>
        <p:spPr>
          <a:xfrm>
            <a:off x="8080" y="2135972"/>
            <a:ext cx="790601" cy="821379"/>
          </a:xfrm>
          <a:prstGeom prst="rect">
            <a:avLst/>
          </a:prstGeom>
          <a:noFill/>
        </p:spPr>
        <p:txBody>
          <a:bodyPr wrap="none" rtlCol="0">
            <a:spAutoFit/>
          </a:bodyPr>
          <a:lstStyle/>
          <a:p>
            <a:r>
              <a:rPr lang="ja-JP" altLang="en-US" sz="1579"/>
              <a:t>　</a:t>
            </a:r>
            <a:endParaRPr lang="en-US" altLang="ja-JP" sz="1579" dirty="0"/>
          </a:p>
          <a:p>
            <a:r>
              <a:rPr lang="ja-JP" altLang="en-US" sz="1579"/>
              <a:t>　　　</a:t>
            </a:r>
            <a:endParaRPr lang="en-US" altLang="ja-JP" sz="1579" dirty="0"/>
          </a:p>
          <a:p>
            <a:endParaRPr lang="ja-JP" altLang="en-US" sz="1579"/>
          </a:p>
        </p:txBody>
      </p:sp>
      <p:sp>
        <p:nvSpPr>
          <p:cNvPr id="10" name="テキスト ボックス 9">
            <a:extLst>
              <a:ext uri="{FF2B5EF4-FFF2-40B4-BE49-F238E27FC236}">
                <a16:creationId xmlns:a16="http://schemas.microsoft.com/office/drawing/2014/main" id="{11DCD6EF-4627-6B46-BA69-14F9ABB7342D}"/>
              </a:ext>
            </a:extLst>
          </p:cNvPr>
          <p:cNvSpPr txBox="1"/>
          <p:nvPr/>
        </p:nvSpPr>
        <p:spPr>
          <a:xfrm>
            <a:off x="684537" y="5544964"/>
            <a:ext cx="184731" cy="335348"/>
          </a:xfrm>
          <a:prstGeom prst="rect">
            <a:avLst/>
          </a:prstGeom>
          <a:solidFill>
            <a:schemeClr val="bg1"/>
          </a:solidFill>
        </p:spPr>
        <p:txBody>
          <a:bodyPr wrap="none" rtlCol="0">
            <a:spAutoFit/>
          </a:bodyPr>
          <a:lstStyle/>
          <a:p>
            <a:endParaRPr lang="ja-JP" altLang="en-US" sz="1579"/>
          </a:p>
        </p:txBody>
      </p:sp>
      <p:sp>
        <p:nvSpPr>
          <p:cNvPr id="18" name="上矢印 17">
            <a:extLst>
              <a:ext uri="{FF2B5EF4-FFF2-40B4-BE49-F238E27FC236}">
                <a16:creationId xmlns:a16="http://schemas.microsoft.com/office/drawing/2014/main" id="{DB534F3B-1737-F345-A668-939BF194E341}"/>
              </a:ext>
            </a:extLst>
          </p:cNvPr>
          <p:cNvSpPr/>
          <p:nvPr/>
        </p:nvSpPr>
        <p:spPr>
          <a:xfrm flipH="1">
            <a:off x="7993932" y="5159922"/>
            <a:ext cx="517707" cy="1021310"/>
          </a:xfrm>
          <a:prstGeom prst="upArrow">
            <a:avLst>
              <a:gd name="adj1" fmla="val 30801"/>
              <a:gd name="adj2" fmla="val 5782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79"/>
          </a:p>
        </p:txBody>
      </p:sp>
      <p:sp>
        <p:nvSpPr>
          <p:cNvPr id="21" name="屈折矢印 20">
            <a:extLst>
              <a:ext uri="{FF2B5EF4-FFF2-40B4-BE49-F238E27FC236}">
                <a16:creationId xmlns:a16="http://schemas.microsoft.com/office/drawing/2014/main" id="{6A0BA530-EB27-CA4D-9EE9-F97B7B8E598C}"/>
              </a:ext>
            </a:extLst>
          </p:cNvPr>
          <p:cNvSpPr/>
          <p:nvPr/>
        </p:nvSpPr>
        <p:spPr>
          <a:xfrm rot="10800000" flipH="1">
            <a:off x="3238807" y="2031297"/>
            <a:ext cx="1236374" cy="1730718"/>
          </a:xfrm>
          <a:prstGeom prst="bentUpArrow">
            <a:avLst>
              <a:gd name="adj1" fmla="val 11058"/>
              <a:gd name="adj2" fmla="val 18605"/>
              <a:gd name="adj3" fmla="val 22413"/>
            </a:avLst>
          </a:prstGeom>
          <a:solidFill>
            <a:schemeClr val="bg1">
              <a:lumMod val="5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79"/>
          </a:p>
        </p:txBody>
      </p:sp>
      <p:sp>
        <p:nvSpPr>
          <p:cNvPr id="19" name="テキスト ボックス 8">
            <a:extLst>
              <a:ext uri="{FF2B5EF4-FFF2-40B4-BE49-F238E27FC236}">
                <a16:creationId xmlns:a16="http://schemas.microsoft.com/office/drawing/2014/main" id="{880254F1-7E05-401C-9486-7B3E9E904DB1}"/>
              </a:ext>
            </a:extLst>
          </p:cNvPr>
          <p:cNvSpPr txBox="1"/>
          <p:nvPr/>
        </p:nvSpPr>
        <p:spPr>
          <a:xfrm>
            <a:off x="360000" y="7200000"/>
            <a:ext cx="5168785"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出典：日本眼科医会「学校保健教材　視力について」より転載、改編</a:t>
            </a:r>
          </a:p>
        </p:txBody>
      </p:sp>
      <p:grpSp>
        <p:nvGrpSpPr>
          <p:cNvPr id="16" name="グループ化 15">
            <a:extLst>
              <a:ext uri="{FF2B5EF4-FFF2-40B4-BE49-F238E27FC236}">
                <a16:creationId xmlns:a16="http://schemas.microsoft.com/office/drawing/2014/main" id="{18DA2493-BD95-4374-B8B7-83D5F1600648}"/>
              </a:ext>
            </a:extLst>
          </p:cNvPr>
          <p:cNvGrpSpPr/>
          <p:nvPr/>
        </p:nvGrpSpPr>
        <p:grpSpPr>
          <a:xfrm>
            <a:off x="406945" y="306442"/>
            <a:ext cx="427497" cy="415776"/>
            <a:chOff x="683170" y="525517"/>
            <a:chExt cx="427497" cy="415776"/>
          </a:xfrm>
        </p:grpSpPr>
        <p:sp>
          <p:nvSpPr>
            <p:cNvPr id="23" name="四角形: 角を丸くする 22">
              <a:extLst>
                <a:ext uri="{FF2B5EF4-FFF2-40B4-BE49-F238E27FC236}">
                  <a16:creationId xmlns:a16="http://schemas.microsoft.com/office/drawing/2014/main" id="{57AF3D26-EC24-4E24-A675-0E3E051F93A3}"/>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extLst>
                <a:ext uri="{FF2B5EF4-FFF2-40B4-BE49-F238E27FC236}">
                  <a16:creationId xmlns:a16="http://schemas.microsoft.com/office/drawing/2014/main" id="{AEBE3BF3-0D9A-4AF6-93C5-F1EDEECA3B02}"/>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C887B54D-007B-415E-8852-CA82F453ED9E}"/>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extLst>
                <a:ext uri="{FF2B5EF4-FFF2-40B4-BE49-F238E27FC236}">
                  <a16:creationId xmlns:a16="http://schemas.microsoft.com/office/drawing/2014/main" id="{C2B25B14-5C5F-41AB-8060-22803687E41E}"/>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タイトル 1">
            <a:extLst>
              <a:ext uri="{FF2B5EF4-FFF2-40B4-BE49-F238E27FC236}">
                <a16:creationId xmlns:a16="http://schemas.microsoft.com/office/drawing/2014/main" id="{5B9AAADF-E73A-410C-A6BD-BCE96C3C5D2B}"/>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眼球断面図　</a:t>
            </a:r>
          </a:p>
        </p:txBody>
      </p:sp>
      <p:sp>
        <p:nvSpPr>
          <p:cNvPr id="9" name="角丸四角形 8">
            <a:extLst>
              <a:ext uri="{FF2B5EF4-FFF2-40B4-BE49-F238E27FC236}">
                <a16:creationId xmlns:a16="http://schemas.microsoft.com/office/drawing/2014/main" id="{A4B25912-B1D9-C945-8E15-5FDDAE45E6B9}"/>
              </a:ext>
            </a:extLst>
          </p:cNvPr>
          <p:cNvSpPr/>
          <p:nvPr/>
        </p:nvSpPr>
        <p:spPr>
          <a:xfrm>
            <a:off x="1469634" y="1764953"/>
            <a:ext cx="1820821" cy="677374"/>
          </a:xfrm>
          <a:prstGeom prst="round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56" b="1" dirty="0">
                <a:solidFill>
                  <a:schemeClr val="bg1"/>
                </a:solidFill>
                <a:latin typeface="+mn-ea"/>
              </a:rPr>
              <a:t>水晶体</a:t>
            </a:r>
          </a:p>
        </p:txBody>
      </p:sp>
      <p:sp>
        <p:nvSpPr>
          <p:cNvPr id="12" name="角丸四角形 11">
            <a:extLst>
              <a:ext uri="{FF2B5EF4-FFF2-40B4-BE49-F238E27FC236}">
                <a16:creationId xmlns:a16="http://schemas.microsoft.com/office/drawing/2014/main" id="{E55030A3-4290-4E4F-8665-D1DD8057A41A}"/>
              </a:ext>
            </a:extLst>
          </p:cNvPr>
          <p:cNvSpPr/>
          <p:nvPr/>
        </p:nvSpPr>
        <p:spPr>
          <a:xfrm>
            <a:off x="7965746" y="6106293"/>
            <a:ext cx="1637063" cy="629712"/>
          </a:xfrm>
          <a:prstGeom prst="round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56" b="1" dirty="0">
                <a:solidFill>
                  <a:schemeClr val="bg1"/>
                </a:solidFill>
                <a:latin typeface="+mn-ea"/>
              </a:rPr>
              <a:t>視神経</a:t>
            </a:r>
          </a:p>
        </p:txBody>
      </p:sp>
      <p:sp>
        <p:nvSpPr>
          <p:cNvPr id="29" name="屈折矢印 20">
            <a:extLst>
              <a:ext uri="{FF2B5EF4-FFF2-40B4-BE49-F238E27FC236}">
                <a16:creationId xmlns:a16="http://schemas.microsoft.com/office/drawing/2014/main" id="{3422970C-3315-4509-81E5-510251D904C4}"/>
              </a:ext>
            </a:extLst>
          </p:cNvPr>
          <p:cNvSpPr/>
          <p:nvPr/>
        </p:nvSpPr>
        <p:spPr>
          <a:xfrm rot="10800000" flipH="1" flipV="1">
            <a:off x="2439028" y="4351493"/>
            <a:ext cx="1236374" cy="1619001"/>
          </a:xfrm>
          <a:prstGeom prst="bentUpArrow">
            <a:avLst>
              <a:gd name="adj1" fmla="val 11058"/>
              <a:gd name="adj2" fmla="val 18605"/>
              <a:gd name="adj3" fmla="val 22413"/>
            </a:avLst>
          </a:prstGeom>
          <a:solidFill>
            <a:schemeClr val="bg1">
              <a:lumMod val="5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79"/>
          </a:p>
        </p:txBody>
      </p:sp>
      <p:sp>
        <p:nvSpPr>
          <p:cNvPr id="11" name="角丸四角形 10">
            <a:extLst>
              <a:ext uri="{FF2B5EF4-FFF2-40B4-BE49-F238E27FC236}">
                <a16:creationId xmlns:a16="http://schemas.microsoft.com/office/drawing/2014/main" id="{F0C36784-D9E9-5F4D-8475-A7372FD051FB}"/>
              </a:ext>
            </a:extLst>
          </p:cNvPr>
          <p:cNvSpPr/>
          <p:nvPr/>
        </p:nvSpPr>
        <p:spPr>
          <a:xfrm>
            <a:off x="1265858" y="5525593"/>
            <a:ext cx="1472167" cy="656710"/>
          </a:xfrm>
          <a:prstGeom prst="round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56" b="1" dirty="0">
                <a:solidFill>
                  <a:schemeClr val="bg1"/>
                </a:solidFill>
                <a:latin typeface="+mn-ea"/>
              </a:rPr>
              <a:t>角膜</a:t>
            </a:r>
          </a:p>
        </p:txBody>
      </p:sp>
      <p:sp>
        <p:nvSpPr>
          <p:cNvPr id="30" name="屈折矢印 20">
            <a:extLst>
              <a:ext uri="{FF2B5EF4-FFF2-40B4-BE49-F238E27FC236}">
                <a16:creationId xmlns:a16="http://schemas.microsoft.com/office/drawing/2014/main" id="{6B091518-FC1A-4FF6-899E-9386BD5F21A9}"/>
              </a:ext>
            </a:extLst>
          </p:cNvPr>
          <p:cNvSpPr/>
          <p:nvPr/>
        </p:nvSpPr>
        <p:spPr>
          <a:xfrm rot="10800000">
            <a:off x="7794399" y="2101617"/>
            <a:ext cx="1236374" cy="1730718"/>
          </a:xfrm>
          <a:prstGeom prst="bentUpArrow">
            <a:avLst>
              <a:gd name="adj1" fmla="val 11058"/>
              <a:gd name="adj2" fmla="val 18605"/>
              <a:gd name="adj3" fmla="val 22413"/>
            </a:avLst>
          </a:prstGeom>
          <a:solidFill>
            <a:schemeClr val="bg1">
              <a:lumMod val="5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79"/>
          </a:p>
        </p:txBody>
      </p:sp>
      <p:sp>
        <p:nvSpPr>
          <p:cNvPr id="13" name="角丸四角形 12">
            <a:extLst>
              <a:ext uri="{FF2B5EF4-FFF2-40B4-BE49-F238E27FC236}">
                <a16:creationId xmlns:a16="http://schemas.microsoft.com/office/drawing/2014/main" id="{1D8F997A-8302-6646-983D-D6BC145DB65D}"/>
              </a:ext>
            </a:extLst>
          </p:cNvPr>
          <p:cNvSpPr/>
          <p:nvPr/>
        </p:nvSpPr>
        <p:spPr>
          <a:xfrm>
            <a:off x="8637316" y="1843307"/>
            <a:ext cx="1737333" cy="585329"/>
          </a:xfrm>
          <a:prstGeom prst="round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56" b="1">
                <a:solidFill>
                  <a:schemeClr val="bg1"/>
                </a:solidFill>
                <a:latin typeface="+mn-ea"/>
              </a:rPr>
              <a:t>中心窩</a:t>
            </a:r>
          </a:p>
        </p:txBody>
      </p:sp>
    </p:spTree>
    <p:extLst>
      <p:ext uri="{BB962C8B-B14F-4D97-AF65-F5344CB8AC3E}">
        <p14:creationId xmlns:p14="http://schemas.microsoft.com/office/powerpoint/2010/main" val="3872966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a:extLst>
              <a:ext uri="{FF2B5EF4-FFF2-40B4-BE49-F238E27FC236}">
                <a16:creationId xmlns:a16="http://schemas.microsoft.com/office/drawing/2014/main" id="{BD655BC2-C8F4-8743-8695-40E267F5ED58}"/>
              </a:ext>
            </a:extLst>
          </p:cNvPr>
          <p:cNvPicPr>
            <a:picLocks noGrp="1" noChangeAspect="1"/>
          </p:cNvPicPr>
          <p:nvPr>
            <p:ph idx="1"/>
          </p:nvPr>
        </p:nvPicPr>
        <p:blipFill>
          <a:blip r:embed="rId3"/>
          <a:stretch>
            <a:fillRect/>
          </a:stretch>
        </p:blipFill>
        <p:spPr>
          <a:xfrm>
            <a:off x="1501096" y="1963543"/>
            <a:ext cx="3433728" cy="2129683"/>
          </a:xfrm>
        </p:spPr>
      </p:pic>
      <p:pic>
        <p:nvPicPr>
          <p:cNvPr id="10" name="図 9">
            <a:extLst>
              <a:ext uri="{FF2B5EF4-FFF2-40B4-BE49-F238E27FC236}">
                <a16:creationId xmlns:a16="http://schemas.microsoft.com/office/drawing/2014/main" id="{A910B05E-B6C7-4C43-BB3A-EA2C173F56AB}"/>
              </a:ext>
            </a:extLst>
          </p:cNvPr>
          <p:cNvPicPr>
            <a:picLocks noChangeAspect="1"/>
          </p:cNvPicPr>
          <p:nvPr/>
        </p:nvPicPr>
        <p:blipFill>
          <a:blip r:embed="rId4"/>
          <a:stretch>
            <a:fillRect/>
          </a:stretch>
        </p:blipFill>
        <p:spPr>
          <a:xfrm>
            <a:off x="1548476" y="3824123"/>
            <a:ext cx="3482144" cy="2159712"/>
          </a:xfrm>
          <a:prstGeom prst="rect">
            <a:avLst/>
          </a:prstGeom>
        </p:spPr>
      </p:pic>
      <p:pic>
        <p:nvPicPr>
          <p:cNvPr id="13" name="図 12">
            <a:extLst>
              <a:ext uri="{FF2B5EF4-FFF2-40B4-BE49-F238E27FC236}">
                <a16:creationId xmlns:a16="http://schemas.microsoft.com/office/drawing/2014/main" id="{9C6BA8FC-9628-3C48-92BF-26ED87A0242D}"/>
              </a:ext>
            </a:extLst>
          </p:cNvPr>
          <p:cNvPicPr>
            <a:picLocks noChangeAspect="1"/>
          </p:cNvPicPr>
          <p:nvPr/>
        </p:nvPicPr>
        <p:blipFill rotWithShape="1">
          <a:blip r:embed="rId5"/>
          <a:srcRect b="9075"/>
          <a:stretch/>
        </p:blipFill>
        <p:spPr>
          <a:xfrm>
            <a:off x="6514400" y="1931068"/>
            <a:ext cx="3943982" cy="1995474"/>
          </a:xfrm>
          <a:prstGeom prst="rect">
            <a:avLst/>
          </a:prstGeom>
        </p:spPr>
      </p:pic>
      <p:pic>
        <p:nvPicPr>
          <p:cNvPr id="15" name="図 14">
            <a:extLst>
              <a:ext uri="{FF2B5EF4-FFF2-40B4-BE49-F238E27FC236}">
                <a16:creationId xmlns:a16="http://schemas.microsoft.com/office/drawing/2014/main" id="{3C3D6840-1EC7-8F4E-A9E1-E22796234D97}"/>
              </a:ext>
            </a:extLst>
          </p:cNvPr>
          <p:cNvPicPr>
            <a:picLocks noChangeAspect="1"/>
          </p:cNvPicPr>
          <p:nvPr/>
        </p:nvPicPr>
        <p:blipFill rotWithShape="1">
          <a:blip r:embed="rId6"/>
          <a:srcRect t="7562"/>
          <a:stretch/>
        </p:blipFill>
        <p:spPr>
          <a:xfrm>
            <a:off x="6610196" y="3926541"/>
            <a:ext cx="4002264" cy="2759786"/>
          </a:xfrm>
          <a:prstGeom prst="rect">
            <a:avLst/>
          </a:prstGeom>
        </p:spPr>
      </p:pic>
      <p:sp>
        <p:nvSpPr>
          <p:cNvPr id="16" name="テキスト ボックス 15">
            <a:extLst>
              <a:ext uri="{FF2B5EF4-FFF2-40B4-BE49-F238E27FC236}">
                <a16:creationId xmlns:a16="http://schemas.microsoft.com/office/drawing/2014/main" id="{E8D1474E-2AD6-CD42-93E0-7A235A466263}"/>
              </a:ext>
            </a:extLst>
          </p:cNvPr>
          <p:cNvSpPr txBox="1"/>
          <p:nvPr/>
        </p:nvSpPr>
        <p:spPr>
          <a:xfrm>
            <a:off x="578136" y="2652305"/>
            <a:ext cx="1247631" cy="793118"/>
          </a:xfrm>
          <a:prstGeom prst="roundRect">
            <a:avLst/>
          </a:prstGeom>
          <a:solidFill>
            <a:schemeClr val="accent6">
              <a:lumMod val="40000"/>
              <a:lumOff val="60000"/>
            </a:schemeClr>
          </a:solidFill>
          <a:effectLst>
            <a:outerShdw blurRad="50800" dist="38100" dir="2700000" algn="tl" rotWithShape="0">
              <a:prstClr val="black">
                <a:alpha val="40000"/>
              </a:prstClr>
            </a:outerShdw>
          </a:effectLst>
        </p:spPr>
        <p:txBody>
          <a:bodyPr wrap="square" rtlCol="0" anchor="ctr">
            <a:noAutofit/>
          </a:bodyPr>
          <a:lstStyle/>
          <a:p>
            <a:pPr algn="ctr"/>
            <a:r>
              <a:rPr lang="ja-JP" altLang="en-US" sz="3157" b="1" dirty="0">
                <a:latin typeface="+mn-ea"/>
              </a:rPr>
              <a:t>正視</a:t>
            </a:r>
          </a:p>
        </p:txBody>
      </p:sp>
      <p:sp>
        <p:nvSpPr>
          <p:cNvPr id="20" name="上矢印 19">
            <a:extLst>
              <a:ext uri="{FF2B5EF4-FFF2-40B4-BE49-F238E27FC236}">
                <a16:creationId xmlns:a16="http://schemas.microsoft.com/office/drawing/2014/main" id="{FC0A400E-07A9-294F-8F88-EE0FFA3840CA}"/>
              </a:ext>
            </a:extLst>
          </p:cNvPr>
          <p:cNvSpPr/>
          <p:nvPr/>
        </p:nvSpPr>
        <p:spPr>
          <a:xfrm>
            <a:off x="4249862" y="4903979"/>
            <a:ext cx="208912" cy="101004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79" b="1">
              <a:latin typeface="+mn-ea"/>
            </a:endParaRPr>
          </a:p>
        </p:txBody>
      </p:sp>
      <p:sp>
        <p:nvSpPr>
          <p:cNvPr id="23" name="角丸四角形 22">
            <a:extLst>
              <a:ext uri="{FF2B5EF4-FFF2-40B4-BE49-F238E27FC236}">
                <a16:creationId xmlns:a16="http://schemas.microsoft.com/office/drawing/2014/main" id="{50FB0035-C1CB-4A47-99A7-EF3B37D8AB35}"/>
              </a:ext>
            </a:extLst>
          </p:cNvPr>
          <p:cNvSpPr/>
          <p:nvPr/>
        </p:nvSpPr>
        <p:spPr>
          <a:xfrm>
            <a:off x="3796293" y="5911360"/>
            <a:ext cx="1125858" cy="58481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79" b="1">
              <a:solidFill>
                <a:schemeClr val="bg1"/>
              </a:solidFill>
              <a:latin typeface="+mn-ea"/>
            </a:endParaRPr>
          </a:p>
        </p:txBody>
      </p:sp>
      <p:sp>
        <p:nvSpPr>
          <p:cNvPr id="24" name="正方形/長方形 23">
            <a:extLst>
              <a:ext uri="{FF2B5EF4-FFF2-40B4-BE49-F238E27FC236}">
                <a16:creationId xmlns:a16="http://schemas.microsoft.com/office/drawing/2014/main" id="{5AF7B4AE-EEF9-D04A-A2D7-F51A8205D84F}"/>
              </a:ext>
            </a:extLst>
          </p:cNvPr>
          <p:cNvSpPr/>
          <p:nvPr/>
        </p:nvSpPr>
        <p:spPr>
          <a:xfrm>
            <a:off x="3468916" y="5964902"/>
            <a:ext cx="1765077" cy="794192"/>
          </a:xfrm>
          <a:prstGeom prst="rect">
            <a:avLst/>
          </a:prstGeom>
        </p:spPr>
        <p:txBody>
          <a:bodyPr wrap="square">
            <a:spAutoFit/>
          </a:bodyPr>
          <a:lstStyle/>
          <a:p>
            <a:pPr algn="ctr"/>
            <a:r>
              <a:rPr lang="ja-JP" altLang="en-US" sz="2456" b="1" dirty="0">
                <a:solidFill>
                  <a:schemeClr val="bg1"/>
                </a:solidFill>
                <a:latin typeface="+mn-ea"/>
              </a:rPr>
              <a:t>焦点</a:t>
            </a:r>
            <a:endParaRPr lang="en-US" altLang="ja-JP" sz="2456" b="1" dirty="0">
              <a:solidFill>
                <a:schemeClr val="bg1"/>
              </a:solidFill>
              <a:latin typeface="+mn-ea"/>
            </a:endParaRPr>
          </a:p>
          <a:p>
            <a:pPr algn="ctr"/>
            <a:endParaRPr lang="ja-JP" altLang="en-US" sz="2105" b="1" dirty="0">
              <a:latin typeface="+mn-ea"/>
            </a:endParaRPr>
          </a:p>
        </p:txBody>
      </p:sp>
      <p:grpSp>
        <p:nvGrpSpPr>
          <p:cNvPr id="14" name="グループ化 13">
            <a:extLst>
              <a:ext uri="{FF2B5EF4-FFF2-40B4-BE49-F238E27FC236}">
                <a16:creationId xmlns:a16="http://schemas.microsoft.com/office/drawing/2014/main" id="{E56F0FE4-BD8F-4192-B5B6-C8B4B2D42187}"/>
              </a:ext>
            </a:extLst>
          </p:cNvPr>
          <p:cNvGrpSpPr/>
          <p:nvPr/>
        </p:nvGrpSpPr>
        <p:grpSpPr>
          <a:xfrm>
            <a:off x="406945" y="306442"/>
            <a:ext cx="427497" cy="415776"/>
            <a:chOff x="683170" y="525517"/>
            <a:chExt cx="427497" cy="415776"/>
          </a:xfrm>
        </p:grpSpPr>
        <p:sp>
          <p:nvSpPr>
            <p:cNvPr id="21" name="四角形: 角を丸くする 20">
              <a:extLst>
                <a:ext uri="{FF2B5EF4-FFF2-40B4-BE49-F238E27FC236}">
                  <a16:creationId xmlns:a16="http://schemas.microsoft.com/office/drawing/2014/main" id="{1DBC9991-3283-4767-B492-C35AE91B926E}"/>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5F6830CA-EFF3-400C-A19E-6A68C91FA542}"/>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7627CDDB-A9DE-4741-A53A-B8A2B7769EDE}"/>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extLst>
                <a:ext uri="{FF2B5EF4-FFF2-40B4-BE49-F238E27FC236}">
                  <a16:creationId xmlns:a16="http://schemas.microsoft.com/office/drawing/2014/main" id="{AD66E762-E3C4-4E25-BAB3-626FC4CC6437}"/>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タイトル 1">
            <a:extLst>
              <a:ext uri="{FF2B5EF4-FFF2-40B4-BE49-F238E27FC236}">
                <a16:creationId xmlns:a16="http://schemas.microsoft.com/office/drawing/2014/main" id="{09D687AE-7E66-4803-8D6A-F0BB7BD72740}"/>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遠視、近視、乱視とは？</a:t>
            </a:r>
          </a:p>
        </p:txBody>
      </p:sp>
      <p:sp>
        <p:nvSpPr>
          <p:cNvPr id="28" name="テキスト ボックス 27">
            <a:extLst>
              <a:ext uri="{FF2B5EF4-FFF2-40B4-BE49-F238E27FC236}">
                <a16:creationId xmlns:a16="http://schemas.microsoft.com/office/drawing/2014/main" id="{96A1B795-469A-4FD8-9BE6-C34BB78F060E}"/>
              </a:ext>
            </a:extLst>
          </p:cNvPr>
          <p:cNvSpPr txBox="1"/>
          <p:nvPr/>
        </p:nvSpPr>
        <p:spPr>
          <a:xfrm>
            <a:off x="578136" y="4489142"/>
            <a:ext cx="1247631" cy="793118"/>
          </a:xfrm>
          <a:prstGeom prst="roundRect">
            <a:avLst/>
          </a:prstGeom>
          <a:solidFill>
            <a:schemeClr val="accent6">
              <a:lumMod val="40000"/>
              <a:lumOff val="60000"/>
            </a:schemeClr>
          </a:solidFill>
          <a:effectLst>
            <a:outerShdw blurRad="50800" dist="38100" dir="2700000" algn="tl" rotWithShape="0">
              <a:prstClr val="black">
                <a:alpha val="40000"/>
              </a:prstClr>
            </a:outerShdw>
          </a:effectLst>
        </p:spPr>
        <p:txBody>
          <a:bodyPr wrap="square" rtlCol="0" anchor="ctr">
            <a:noAutofit/>
          </a:bodyPr>
          <a:lstStyle/>
          <a:p>
            <a:pPr algn="ctr"/>
            <a:r>
              <a:rPr lang="ja-JP" altLang="en-US" sz="3157" b="1" dirty="0">
                <a:latin typeface="+mn-ea"/>
              </a:rPr>
              <a:t>近視</a:t>
            </a:r>
          </a:p>
        </p:txBody>
      </p:sp>
      <p:sp>
        <p:nvSpPr>
          <p:cNvPr id="29" name="テキスト ボックス 28">
            <a:extLst>
              <a:ext uri="{FF2B5EF4-FFF2-40B4-BE49-F238E27FC236}">
                <a16:creationId xmlns:a16="http://schemas.microsoft.com/office/drawing/2014/main" id="{90B4F443-562B-4192-928E-DD41AEE36B8E}"/>
              </a:ext>
            </a:extLst>
          </p:cNvPr>
          <p:cNvSpPr txBox="1"/>
          <p:nvPr/>
        </p:nvSpPr>
        <p:spPr>
          <a:xfrm>
            <a:off x="5607633" y="2652305"/>
            <a:ext cx="1247631" cy="793118"/>
          </a:xfrm>
          <a:prstGeom prst="roundRect">
            <a:avLst/>
          </a:prstGeom>
          <a:solidFill>
            <a:schemeClr val="accent6">
              <a:lumMod val="40000"/>
              <a:lumOff val="60000"/>
            </a:schemeClr>
          </a:solidFill>
          <a:effectLst>
            <a:outerShdw blurRad="50800" dist="38100" dir="2700000" algn="tl" rotWithShape="0">
              <a:prstClr val="black">
                <a:alpha val="40000"/>
              </a:prstClr>
            </a:outerShdw>
          </a:effectLst>
        </p:spPr>
        <p:txBody>
          <a:bodyPr wrap="square" rtlCol="0" anchor="ctr">
            <a:noAutofit/>
          </a:bodyPr>
          <a:lstStyle/>
          <a:p>
            <a:pPr algn="ctr"/>
            <a:r>
              <a:rPr lang="ja-JP" altLang="en-US" sz="3157" b="1" dirty="0">
                <a:latin typeface="+mn-ea"/>
              </a:rPr>
              <a:t>遠視</a:t>
            </a:r>
          </a:p>
        </p:txBody>
      </p:sp>
      <p:sp>
        <p:nvSpPr>
          <p:cNvPr id="30" name="テキスト ボックス 29">
            <a:extLst>
              <a:ext uri="{FF2B5EF4-FFF2-40B4-BE49-F238E27FC236}">
                <a16:creationId xmlns:a16="http://schemas.microsoft.com/office/drawing/2014/main" id="{4DDA06F9-4C62-40D8-8C39-01E502BF6637}"/>
              </a:ext>
            </a:extLst>
          </p:cNvPr>
          <p:cNvSpPr txBox="1"/>
          <p:nvPr/>
        </p:nvSpPr>
        <p:spPr>
          <a:xfrm>
            <a:off x="5607633" y="4489142"/>
            <a:ext cx="1247631" cy="793118"/>
          </a:xfrm>
          <a:prstGeom prst="roundRect">
            <a:avLst/>
          </a:prstGeom>
          <a:solidFill>
            <a:schemeClr val="accent6">
              <a:lumMod val="40000"/>
              <a:lumOff val="60000"/>
            </a:schemeClr>
          </a:solidFill>
          <a:effectLst>
            <a:outerShdw blurRad="50800" dist="38100" dir="2700000" algn="tl" rotWithShape="0">
              <a:prstClr val="black">
                <a:alpha val="40000"/>
              </a:prstClr>
            </a:outerShdw>
          </a:effectLst>
        </p:spPr>
        <p:txBody>
          <a:bodyPr wrap="square" rtlCol="0" anchor="ctr">
            <a:noAutofit/>
          </a:bodyPr>
          <a:lstStyle/>
          <a:p>
            <a:pPr algn="ctr"/>
            <a:r>
              <a:rPr lang="ja-JP" altLang="en-US" sz="3157" b="1" dirty="0">
                <a:latin typeface="+mn-ea"/>
              </a:rPr>
              <a:t>乱視</a:t>
            </a:r>
          </a:p>
        </p:txBody>
      </p:sp>
    </p:spTree>
    <p:extLst>
      <p:ext uri="{BB962C8B-B14F-4D97-AF65-F5344CB8AC3E}">
        <p14:creationId xmlns:p14="http://schemas.microsoft.com/office/powerpoint/2010/main" val="2440696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8">
            <a:extLst>
              <a:ext uri="{FF2B5EF4-FFF2-40B4-BE49-F238E27FC236}">
                <a16:creationId xmlns:a16="http://schemas.microsoft.com/office/drawing/2014/main" id="{CDC21E85-2258-4957-85D0-B0EF266421A9}"/>
              </a:ext>
            </a:extLst>
          </p:cNvPr>
          <p:cNvSpPr txBox="1"/>
          <p:nvPr/>
        </p:nvSpPr>
        <p:spPr>
          <a:xfrm>
            <a:off x="360000" y="7200000"/>
            <a:ext cx="5168785"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出典：日本眼科医会「学校保健教材　視力について」より転載</a:t>
            </a:r>
          </a:p>
        </p:txBody>
      </p:sp>
      <p:grpSp>
        <p:nvGrpSpPr>
          <p:cNvPr id="13" name="グループ化 12">
            <a:extLst>
              <a:ext uri="{FF2B5EF4-FFF2-40B4-BE49-F238E27FC236}">
                <a16:creationId xmlns:a16="http://schemas.microsoft.com/office/drawing/2014/main" id="{6C3B1794-A505-4D2F-BAA8-E811754FF19D}"/>
              </a:ext>
            </a:extLst>
          </p:cNvPr>
          <p:cNvGrpSpPr/>
          <p:nvPr/>
        </p:nvGrpSpPr>
        <p:grpSpPr>
          <a:xfrm>
            <a:off x="406945" y="306442"/>
            <a:ext cx="427497" cy="415776"/>
            <a:chOff x="683170" y="525517"/>
            <a:chExt cx="427497" cy="415776"/>
          </a:xfrm>
        </p:grpSpPr>
        <p:sp>
          <p:nvSpPr>
            <p:cNvPr id="14" name="四角形: 角を丸くする 13">
              <a:extLst>
                <a:ext uri="{FF2B5EF4-FFF2-40B4-BE49-F238E27FC236}">
                  <a16:creationId xmlns:a16="http://schemas.microsoft.com/office/drawing/2014/main" id="{CFA74866-D052-45AF-BFD4-FF4268672F50}"/>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CE6E6989-1B2B-44F0-80D9-05BAD8C1B560}"/>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241C77C6-8028-4CE1-AAF3-08ADB264B7E4}"/>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345107D4-D8B4-4CD5-97DE-EB275A7CAACD}"/>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タイトル 1">
            <a:extLst>
              <a:ext uri="{FF2B5EF4-FFF2-40B4-BE49-F238E27FC236}">
                <a16:creationId xmlns:a16="http://schemas.microsoft.com/office/drawing/2014/main" id="{7BB2E501-223D-4E6D-AE81-7E36EF2952C8}"/>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近視の人の見え方</a:t>
            </a:r>
            <a:r>
              <a:rPr lang="en-US" altLang="ja-JP" sz="3600" b="1" dirty="0">
                <a:latin typeface="游ゴシック" panose="020B0400000000000000" pitchFamily="50" charset="-128"/>
                <a:ea typeface="游ゴシック" panose="020B0400000000000000" pitchFamily="50" charset="-128"/>
              </a:rPr>
              <a:t>…</a:t>
            </a:r>
            <a:r>
              <a:rPr lang="ja-JP" altLang="en-US" sz="3600" b="1" dirty="0">
                <a:latin typeface="游ゴシック" panose="020B0400000000000000" pitchFamily="50" charset="-128"/>
                <a:ea typeface="游ゴシック" panose="020B0400000000000000" pitchFamily="50" charset="-128"/>
              </a:rPr>
              <a:t>遠くが見づらいです　　</a:t>
            </a: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850" y="1017465"/>
            <a:ext cx="7002931" cy="2954128"/>
          </a:xfrm>
          <a:prstGeom prst="rect">
            <a:avLst/>
          </a:prstGeom>
        </p:spPr>
      </p:pic>
      <p:sp>
        <p:nvSpPr>
          <p:cNvPr id="19" name="テキスト ボックス 18">
            <a:extLst>
              <a:ext uri="{FF2B5EF4-FFF2-40B4-BE49-F238E27FC236}">
                <a16:creationId xmlns:a16="http://schemas.microsoft.com/office/drawing/2014/main" id="{A3122292-7743-4809-93C1-E56FA4F20E1F}"/>
              </a:ext>
            </a:extLst>
          </p:cNvPr>
          <p:cNvSpPr txBox="1"/>
          <p:nvPr/>
        </p:nvSpPr>
        <p:spPr>
          <a:xfrm>
            <a:off x="379589" y="1017041"/>
            <a:ext cx="1247631" cy="793118"/>
          </a:xfrm>
          <a:prstGeom prst="roundRect">
            <a:avLst/>
          </a:prstGeom>
          <a:solidFill>
            <a:schemeClr val="accent6">
              <a:lumMod val="40000"/>
              <a:lumOff val="60000"/>
            </a:schemeClr>
          </a:solidFill>
          <a:effectLst>
            <a:outerShdw blurRad="50800" dist="38100" dir="2700000" algn="tl" rotWithShape="0">
              <a:prstClr val="black">
                <a:alpha val="40000"/>
              </a:prstClr>
            </a:outerShdw>
          </a:effectLst>
        </p:spPr>
        <p:txBody>
          <a:bodyPr wrap="square" rtlCol="0" anchor="ctr">
            <a:noAutofit/>
          </a:bodyPr>
          <a:lstStyle/>
          <a:p>
            <a:pPr algn="ctr"/>
            <a:r>
              <a:rPr lang="ja-JP" altLang="en-US" sz="3157" b="1" dirty="0">
                <a:latin typeface="+mn-ea"/>
              </a:rPr>
              <a:t>正視</a:t>
            </a:r>
          </a:p>
        </p:txBody>
      </p:sp>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1026" y="4225913"/>
            <a:ext cx="7032578" cy="2809459"/>
          </a:xfrm>
          <a:prstGeom prst="rect">
            <a:avLst/>
          </a:prstGeom>
        </p:spPr>
      </p:pic>
      <p:sp>
        <p:nvSpPr>
          <p:cNvPr id="20" name="テキスト ボックス 19">
            <a:extLst>
              <a:ext uri="{FF2B5EF4-FFF2-40B4-BE49-F238E27FC236}">
                <a16:creationId xmlns:a16="http://schemas.microsoft.com/office/drawing/2014/main" id="{2B893A30-573A-49B1-B030-D2F17451F280}"/>
              </a:ext>
            </a:extLst>
          </p:cNvPr>
          <p:cNvSpPr txBox="1"/>
          <p:nvPr/>
        </p:nvSpPr>
        <p:spPr>
          <a:xfrm>
            <a:off x="355469" y="4225913"/>
            <a:ext cx="1247631" cy="793118"/>
          </a:xfrm>
          <a:prstGeom prst="roundRect">
            <a:avLst/>
          </a:prstGeom>
          <a:solidFill>
            <a:schemeClr val="accent6">
              <a:lumMod val="40000"/>
              <a:lumOff val="60000"/>
            </a:schemeClr>
          </a:solidFill>
          <a:effectLst>
            <a:outerShdw blurRad="50800" dist="38100" dir="2700000" algn="tl" rotWithShape="0">
              <a:prstClr val="black">
                <a:alpha val="40000"/>
              </a:prstClr>
            </a:outerShdw>
          </a:effectLst>
        </p:spPr>
        <p:txBody>
          <a:bodyPr wrap="square" rtlCol="0" anchor="ctr">
            <a:noAutofit/>
          </a:bodyPr>
          <a:lstStyle/>
          <a:p>
            <a:pPr algn="ctr"/>
            <a:r>
              <a:rPr lang="ja-JP" altLang="en-US" sz="3157" b="1" dirty="0">
                <a:latin typeface="+mn-ea"/>
              </a:rPr>
              <a:t>近視</a:t>
            </a:r>
          </a:p>
        </p:txBody>
      </p:sp>
      <p:sp>
        <p:nvSpPr>
          <p:cNvPr id="22" name="二等辺三角形 21">
            <a:extLst>
              <a:ext uri="{FF2B5EF4-FFF2-40B4-BE49-F238E27FC236}">
                <a16:creationId xmlns:a16="http://schemas.microsoft.com/office/drawing/2014/main" id="{2311889A-15C3-40AD-965B-19B22A8597D5}"/>
              </a:ext>
            </a:extLst>
          </p:cNvPr>
          <p:cNvSpPr/>
          <p:nvPr/>
        </p:nvSpPr>
        <p:spPr>
          <a:xfrm rot="16200000">
            <a:off x="8137456" y="4319945"/>
            <a:ext cx="355003" cy="1668242"/>
          </a:xfrm>
          <a:prstGeom prst="triangle">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角丸四角形吹き出し 10">
            <a:extLst>
              <a:ext uri="{FF2B5EF4-FFF2-40B4-BE49-F238E27FC236}">
                <a16:creationId xmlns:a16="http://schemas.microsoft.com/office/drawing/2014/main" id="{0D4CD94B-80B6-4824-B8AE-EC045FD9F319}"/>
              </a:ext>
            </a:extLst>
          </p:cNvPr>
          <p:cNvSpPr/>
          <p:nvPr/>
        </p:nvSpPr>
        <p:spPr>
          <a:xfrm>
            <a:off x="9019042" y="4698846"/>
            <a:ext cx="1389248" cy="91044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754" b="1" dirty="0">
                <a:solidFill>
                  <a:schemeClr val="tx1"/>
                </a:solidFill>
                <a:latin typeface="+mn-ea"/>
              </a:rPr>
              <a:t>はっきり</a:t>
            </a:r>
          </a:p>
          <a:p>
            <a:r>
              <a:rPr lang="ja-JP" altLang="en-US" sz="1754" b="1" dirty="0">
                <a:solidFill>
                  <a:schemeClr val="tx1"/>
                </a:solidFill>
                <a:latin typeface="+mn-ea"/>
              </a:rPr>
              <a:t>見えません</a:t>
            </a:r>
          </a:p>
        </p:txBody>
      </p:sp>
      <p:sp>
        <p:nvSpPr>
          <p:cNvPr id="25" name="二等辺三角形 24">
            <a:extLst>
              <a:ext uri="{FF2B5EF4-FFF2-40B4-BE49-F238E27FC236}">
                <a16:creationId xmlns:a16="http://schemas.microsoft.com/office/drawing/2014/main" id="{09F6E5A3-F938-49A8-B5D9-BE89769549A3}"/>
              </a:ext>
            </a:extLst>
          </p:cNvPr>
          <p:cNvSpPr/>
          <p:nvPr/>
        </p:nvSpPr>
        <p:spPr>
          <a:xfrm rot="16200000">
            <a:off x="8137457" y="1219872"/>
            <a:ext cx="355003" cy="1668242"/>
          </a:xfrm>
          <a:prstGeom prst="triangl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吹き出し 10"/>
          <p:cNvSpPr/>
          <p:nvPr/>
        </p:nvSpPr>
        <p:spPr>
          <a:xfrm>
            <a:off x="9019042" y="1598773"/>
            <a:ext cx="1389248" cy="91044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754" b="1" dirty="0">
                <a:solidFill>
                  <a:schemeClr val="tx1"/>
                </a:solidFill>
                <a:latin typeface="+mn-ea"/>
              </a:rPr>
              <a:t>くっきり</a:t>
            </a:r>
            <a:endParaRPr lang="en-US" altLang="ja-JP" sz="1754" b="1" dirty="0">
              <a:solidFill>
                <a:schemeClr val="tx1"/>
              </a:solidFill>
              <a:latin typeface="+mn-ea"/>
            </a:endParaRPr>
          </a:p>
          <a:p>
            <a:pPr algn="ctr"/>
            <a:r>
              <a:rPr lang="ja-JP" altLang="en-US" sz="1754" b="1" dirty="0">
                <a:solidFill>
                  <a:schemeClr val="tx1"/>
                </a:solidFill>
                <a:latin typeface="+mn-ea"/>
              </a:rPr>
              <a:t>見えます</a:t>
            </a:r>
            <a:endParaRPr lang="en-US" altLang="ja-JP" sz="1754" b="1" dirty="0">
              <a:solidFill>
                <a:schemeClr val="tx1"/>
              </a:solidFill>
              <a:latin typeface="+mn-ea"/>
            </a:endParaRPr>
          </a:p>
        </p:txBody>
      </p:sp>
    </p:spTree>
    <p:extLst>
      <p:ext uri="{BB962C8B-B14F-4D97-AF65-F5344CB8AC3E}">
        <p14:creationId xmlns:p14="http://schemas.microsoft.com/office/powerpoint/2010/main" val="75973014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07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2467" y="1161563"/>
            <a:ext cx="2820124" cy="5570617"/>
          </a:xfrm>
          <a:prstGeom prst="rect">
            <a:avLst/>
          </a:prstGeom>
          <a:noFill/>
          <a:extLst>
            <a:ext uri="{909E8E84-426E-40DD-AFC4-6F175D3DCCD1}">
              <a14:hiddenFill xmlns:a14="http://schemas.microsoft.com/office/drawing/2010/main">
                <a:solidFill>
                  <a:srgbClr val="FFFFFF"/>
                </a:solidFill>
              </a14:hiddenFill>
            </a:ext>
          </a:extLst>
        </p:spPr>
      </p:pic>
      <p:sp>
        <p:nvSpPr>
          <p:cNvPr id="19459" name="AutoShape 3"/>
          <p:cNvSpPr>
            <a:spLocks noChangeArrowheads="1"/>
          </p:cNvSpPr>
          <p:nvPr/>
        </p:nvSpPr>
        <p:spPr bwMode="auto">
          <a:xfrm>
            <a:off x="4415280" y="1231650"/>
            <a:ext cx="5317863" cy="1074750"/>
          </a:xfrm>
          <a:prstGeom prst="wedgeRectCallout">
            <a:avLst>
              <a:gd name="adj1" fmla="val -75729"/>
              <a:gd name="adj2" fmla="val -8345"/>
            </a:avLst>
          </a:prstGeom>
          <a:solidFill>
            <a:schemeClr val="accent6">
              <a:lumMod val="20000"/>
              <a:lumOff val="80000"/>
            </a:schemeClr>
          </a:solidFill>
          <a:ln w="9525">
            <a:solidFill>
              <a:schemeClr val="bg1">
                <a:lumMod val="65000"/>
              </a:schemeClr>
            </a:solidFill>
            <a:miter lim="800000"/>
            <a:headEnd/>
            <a:tailEnd/>
          </a:ln>
          <a:effectLst/>
        </p:spPr>
        <p:txBody>
          <a:bodyPr/>
          <a:lstStyle/>
          <a:p>
            <a:r>
              <a:rPr lang="en-US" altLang="ja-JP" sz="2456" b="1" dirty="0">
                <a:solidFill>
                  <a:schemeClr val="accent2">
                    <a:lumMod val="75000"/>
                  </a:schemeClr>
                </a:solidFill>
                <a:latin typeface="+mn-ea"/>
              </a:rPr>
              <a:t>A</a:t>
            </a:r>
            <a:r>
              <a:rPr lang="ja-JP" altLang="en-US" sz="2105" b="1" dirty="0">
                <a:solidFill>
                  <a:schemeClr val="accent2">
                    <a:lumMod val="75000"/>
                  </a:schemeClr>
                </a:solidFill>
                <a:latin typeface="+mn-ea"/>
              </a:rPr>
              <a:t>（</a:t>
            </a:r>
            <a:r>
              <a:rPr lang="en-US" altLang="ja-JP" sz="2105" b="1" dirty="0">
                <a:solidFill>
                  <a:schemeClr val="accent2">
                    <a:lumMod val="75000"/>
                  </a:schemeClr>
                </a:solidFill>
                <a:latin typeface="+mn-ea"/>
              </a:rPr>
              <a:t>1.0</a:t>
            </a:r>
            <a:r>
              <a:rPr lang="ja-JP" altLang="en-US" sz="2105" b="1" dirty="0">
                <a:solidFill>
                  <a:schemeClr val="accent2">
                    <a:lumMod val="75000"/>
                  </a:schemeClr>
                </a:solidFill>
                <a:latin typeface="+mn-ea"/>
              </a:rPr>
              <a:t>以上）</a:t>
            </a:r>
            <a:r>
              <a:rPr lang="ja-JP" altLang="en-US" sz="2105" b="1" dirty="0">
                <a:latin typeface="+mn-ea"/>
              </a:rPr>
              <a:t>のひとは</a:t>
            </a:r>
          </a:p>
          <a:p>
            <a:r>
              <a:rPr lang="ja-JP" altLang="en-US" sz="2105" dirty="0">
                <a:latin typeface="+mn-ea"/>
              </a:rPr>
              <a:t>１番後ろの席からでも、黒板の文字はよく見えています</a:t>
            </a:r>
          </a:p>
        </p:txBody>
      </p:sp>
      <p:sp>
        <p:nvSpPr>
          <p:cNvPr id="19460" name="AutoShape 4"/>
          <p:cNvSpPr>
            <a:spLocks noChangeArrowheads="1"/>
          </p:cNvSpPr>
          <p:nvPr/>
        </p:nvSpPr>
        <p:spPr bwMode="auto">
          <a:xfrm>
            <a:off x="4418066" y="2550491"/>
            <a:ext cx="5317863" cy="1389379"/>
          </a:xfrm>
          <a:prstGeom prst="wedgeRectCallout">
            <a:avLst>
              <a:gd name="adj1" fmla="val -78789"/>
              <a:gd name="adj2" fmla="val -47226"/>
            </a:avLst>
          </a:prstGeom>
          <a:solidFill>
            <a:schemeClr val="accent6">
              <a:lumMod val="20000"/>
              <a:lumOff val="80000"/>
            </a:schemeClr>
          </a:solidFill>
          <a:ln w="9525">
            <a:solidFill>
              <a:schemeClr val="bg1">
                <a:lumMod val="65000"/>
              </a:schemeClr>
            </a:solidFill>
            <a:miter lim="800000"/>
            <a:headEnd/>
            <a:tailEnd/>
          </a:ln>
          <a:effectLst/>
        </p:spPr>
        <p:txBody>
          <a:bodyPr/>
          <a:lstStyle/>
          <a:p>
            <a:r>
              <a:rPr lang="ja-JP" altLang="en-US" sz="2456" b="1" dirty="0">
                <a:solidFill>
                  <a:schemeClr val="accent2">
                    <a:lumMod val="75000"/>
                  </a:schemeClr>
                </a:solidFill>
                <a:latin typeface="+mn-ea"/>
              </a:rPr>
              <a:t>Ｂ</a:t>
            </a:r>
            <a:r>
              <a:rPr lang="ja-JP" altLang="en-US" sz="2105" b="1" dirty="0">
                <a:solidFill>
                  <a:schemeClr val="accent2">
                    <a:lumMod val="75000"/>
                  </a:schemeClr>
                </a:solidFill>
                <a:latin typeface="+mn-ea"/>
              </a:rPr>
              <a:t>（</a:t>
            </a:r>
            <a:r>
              <a:rPr lang="en-US" altLang="ja-JP" sz="2105" b="1" dirty="0">
                <a:solidFill>
                  <a:schemeClr val="accent2">
                    <a:lumMod val="75000"/>
                  </a:schemeClr>
                </a:solidFill>
                <a:latin typeface="+mn-ea"/>
              </a:rPr>
              <a:t>0.7</a:t>
            </a:r>
            <a:r>
              <a:rPr lang="ja-JP" altLang="en-US" sz="2105" b="1" dirty="0">
                <a:solidFill>
                  <a:schemeClr val="accent2">
                    <a:lumMod val="75000"/>
                  </a:schemeClr>
                </a:solidFill>
                <a:latin typeface="+mn-ea"/>
              </a:rPr>
              <a:t>～</a:t>
            </a:r>
            <a:r>
              <a:rPr lang="en-US" altLang="ja-JP" sz="2105" b="1" dirty="0">
                <a:solidFill>
                  <a:schemeClr val="accent2">
                    <a:lumMod val="75000"/>
                  </a:schemeClr>
                </a:solidFill>
                <a:latin typeface="+mn-ea"/>
              </a:rPr>
              <a:t>0.9</a:t>
            </a:r>
            <a:r>
              <a:rPr lang="ja-JP" altLang="en-US" sz="2105" b="1" dirty="0">
                <a:solidFill>
                  <a:schemeClr val="accent2">
                    <a:lumMod val="75000"/>
                  </a:schemeClr>
                </a:solidFill>
                <a:latin typeface="+mn-ea"/>
              </a:rPr>
              <a:t>）</a:t>
            </a:r>
            <a:r>
              <a:rPr lang="ja-JP" altLang="en-US" sz="2105" b="1" dirty="0">
                <a:latin typeface="+mn-ea"/>
              </a:rPr>
              <a:t>のひとは</a:t>
            </a:r>
          </a:p>
          <a:p>
            <a:r>
              <a:rPr lang="ja-JP" altLang="en-US" sz="2105" dirty="0">
                <a:latin typeface="+mn-ea"/>
              </a:rPr>
              <a:t>後ろの方でも黒板の文字はほとんど読めますが、近視の始まりのことが多く、眼科受診を勧めます</a:t>
            </a:r>
          </a:p>
        </p:txBody>
      </p:sp>
      <p:sp>
        <p:nvSpPr>
          <p:cNvPr id="19461" name="AutoShape 5"/>
          <p:cNvSpPr>
            <a:spLocks noChangeArrowheads="1"/>
          </p:cNvSpPr>
          <p:nvPr/>
        </p:nvSpPr>
        <p:spPr bwMode="auto">
          <a:xfrm>
            <a:off x="4416673" y="5629586"/>
            <a:ext cx="5316470" cy="1102593"/>
          </a:xfrm>
          <a:prstGeom prst="wedgeRectCallout">
            <a:avLst>
              <a:gd name="adj1" fmla="val -70445"/>
              <a:gd name="adj2" fmla="val -67045"/>
            </a:avLst>
          </a:prstGeom>
          <a:solidFill>
            <a:schemeClr val="accent6">
              <a:lumMod val="20000"/>
              <a:lumOff val="80000"/>
            </a:schemeClr>
          </a:solidFill>
          <a:ln w="9525">
            <a:solidFill>
              <a:schemeClr val="bg1">
                <a:lumMod val="65000"/>
              </a:schemeClr>
            </a:solidFill>
            <a:miter lim="800000"/>
            <a:headEnd/>
            <a:tailEnd/>
          </a:ln>
          <a:effectLst/>
        </p:spPr>
        <p:txBody>
          <a:bodyPr/>
          <a:lstStyle/>
          <a:p>
            <a:r>
              <a:rPr lang="ja-JP" altLang="en-US" sz="2456" b="1" dirty="0">
                <a:solidFill>
                  <a:schemeClr val="accent2">
                    <a:lumMod val="75000"/>
                  </a:schemeClr>
                </a:solidFill>
              </a:rPr>
              <a:t>Ｄ</a:t>
            </a:r>
            <a:r>
              <a:rPr lang="ja-JP" altLang="en-US" sz="2105" b="1" dirty="0">
                <a:solidFill>
                  <a:schemeClr val="accent2">
                    <a:lumMod val="75000"/>
                  </a:schemeClr>
                </a:solidFill>
              </a:rPr>
              <a:t>（</a:t>
            </a:r>
            <a:r>
              <a:rPr lang="en-US" altLang="ja-JP" sz="2105" b="1" dirty="0">
                <a:solidFill>
                  <a:schemeClr val="accent2">
                    <a:lumMod val="75000"/>
                  </a:schemeClr>
                </a:solidFill>
              </a:rPr>
              <a:t>0.2</a:t>
            </a:r>
            <a:r>
              <a:rPr lang="ja-JP" altLang="en-US" sz="2105" b="1" dirty="0">
                <a:solidFill>
                  <a:schemeClr val="accent2">
                    <a:lumMod val="75000"/>
                  </a:schemeClr>
                </a:solidFill>
              </a:rPr>
              <a:t>以下）</a:t>
            </a:r>
            <a:r>
              <a:rPr lang="ja-JP" altLang="en-US" sz="2105" b="1" dirty="0"/>
              <a:t>のひとは</a:t>
            </a:r>
          </a:p>
          <a:p>
            <a:r>
              <a:rPr lang="ja-JP" altLang="en-US" sz="2105" dirty="0"/>
              <a:t>前の方でも黒板の見え方は十分とはいえません．すぐに眼科へ</a:t>
            </a:r>
          </a:p>
        </p:txBody>
      </p:sp>
      <p:sp>
        <p:nvSpPr>
          <p:cNvPr id="19462" name="AutoShape 6"/>
          <p:cNvSpPr>
            <a:spLocks noChangeArrowheads="1"/>
          </p:cNvSpPr>
          <p:nvPr/>
        </p:nvSpPr>
        <p:spPr bwMode="auto">
          <a:xfrm>
            <a:off x="4418066" y="4183961"/>
            <a:ext cx="5317863" cy="1201533"/>
          </a:xfrm>
          <a:prstGeom prst="wedgeRectCallout">
            <a:avLst>
              <a:gd name="adj1" fmla="val -69950"/>
              <a:gd name="adj2" fmla="val -57170"/>
            </a:avLst>
          </a:prstGeom>
          <a:solidFill>
            <a:schemeClr val="accent6">
              <a:lumMod val="20000"/>
              <a:lumOff val="80000"/>
            </a:schemeClr>
          </a:solidFill>
          <a:ln w="9525">
            <a:solidFill>
              <a:schemeClr val="bg1">
                <a:lumMod val="65000"/>
              </a:schemeClr>
            </a:solidFill>
            <a:miter lim="800000"/>
            <a:headEnd/>
            <a:tailEnd/>
          </a:ln>
          <a:effectLst/>
        </p:spPr>
        <p:txBody>
          <a:bodyPr/>
          <a:lstStyle/>
          <a:p>
            <a:r>
              <a:rPr lang="ja-JP" altLang="en-US" sz="2456" b="1" dirty="0">
                <a:solidFill>
                  <a:schemeClr val="accent2">
                    <a:lumMod val="75000"/>
                  </a:schemeClr>
                </a:solidFill>
                <a:latin typeface="+mn-ea"/>
              </a:rPr>
              <a:t>Ｃ</a:t>
            </a:r>
            <a:r>
              <a:rPr lang="ja-JP" altLang="en-US" sz="2105" b="1" dirty="0">
                <a:solidFill>
                  <a:schemeClr val="accent2">
                    <a:lumMod val="75000"/>
                  </a:schemeClr>
                </a:solidFill>
                <a:latin typeface="+mn-ea"/>
              </a:rPr>
              <a:t>（</a:t>
            </a:r>
            <a:r>
              <a:rPr lang="en-US" altLang="ja-JP" sz="2105" b="1" dirty="0">
                <a:solidFill>
                  <a:schemeClr val="accent2">
                    <a:lumMod val="75000"/>
                  </a:schemeClr>
                </a:solidFill>
                <a:latin typeface="+mn-ea"/>
              </a:rPr>
              <a:t>0.3</a:t>
            </a:r>
            <a:r>
              <a:rPr lang="ja-JP" altLang="en-US" sz="2105" b="1" dirty="0">
                <a:solidFill>
                  <a:schemeClr val="accent2">
                    <a:lumMod val="75000"/>
                  </a:schemeClr>
                </a:solidFill>
                <a:latin typeface="+mn-ea"/>
              </a:rPr>
              <a:t>～</a:t>
            </a:r>
            <a:r>
              <a:rPr lang="en-US" altLang="ja-JP" sz="2105" b="1" dirty="0">
                <a:solidFill>
                  <a:schemeClr val="accent2">
                    <a:lumMod val="75000"/>
                  </a:schemeClr>
                </a:solidFill>
                <a:latin typeface="+mn-ea"/>
              </a:rPr>
              <a:t>0.6</a:t>
            </a:r>
            <a:r>
              <a:rPr lang="ja-JP" altLang="en-US" sz="2105" b="1" dirty="0">
                <a:solidFill>
                  <a:schemeClr val="accent2">
                    <a:lumMod val="75000"/>
                  </a:schemeClr>
                </a:solidFill>
                <a:latin typeface="+mn-ea"/>
              </a:rPr>
              <a:t>）</a:t>
            </a:r>
            <a:r>
              <a:rPr lang="ja-JP" altLang="en-US" sz="2105" b="1" dirty="0">
                <a:latin typeface="+mn-ea"/>
              </a:rPr>
              <a:t>のひとは</a:t>
            </a:r>
            <a:endParaRPr lang="ja-JP" altLang="en-US" sz="2105" dirty="0">
              <a:latin typeface="+mn-ea"/>
            </a:endParaRPr>
          </a:p>
          <a:p>
            <a:r>
              <a:rPr lang="ja-JP" altLang="en-US" sz="2105" dirty="0">
                <a:latin typeface="+mn-ea"/>
              </a:rPr>
              <a:t>後ろの方では黒板の文字は見え難く、近視以外の目の病気にも注意．眼科受診が必要</a:t>
            </a:r>
          </a:p>
        </p:txBody>
      </p:sp>
      <p:sp>
        <p:nvSpPr>
          <p:cNvPr id="9" name="テキスト ボックス 8">
            <a:extLst>
              <a:ext uri="{FF2B5EF4-FFF2-40B4-BE49-F238E27FC236}">
                <a16:creationId xmlns:a16="http://schemas.microsoft.com/office/drawing/2014/main" id="{EB27F30F-A41D-48AE-AA04-C0D8BEE714C7}"/>
              </a:ext>
            </a:extLst>
          </p:cNvPr>
          <p:cNvSpPr txBox="1"/>
          <p:nvPr/>
        </p:nvSpPr>
        <p:spPr>
          <a:xfrm>
            <a:off x="360000" y="7200000"/>
            <a:ext cx="5168785"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出典：日本眼科医会「学校保健教材　視力について」より転載</a:t>
            </a:r>
          </a:p>
        </p:txBody>
      </p:sp>
      <p:grpSp>
        <p:nvGrpSpPr>
          <p:cNvPr id="10" name="グループ化 9">
            <a:extLst>
              <a:ext uri="{FF2B5EF4-FFF2-40B4-BE49-F238E27FC236}">
                <a16:creationId xmlns:a16="http://schemas.microsoft.com/office/drawing/2014/main" id="{9D3ABBD9-4A00-4062-9DF9-2A49F1B81261}"/>
              </a:ext>
            </a:extLst>
          </p:cNvPr>
          <p:cNvGrpSpPr/>
          <p:nvPr/>
        </p:nvGrpSpPr>
        <p:grpSpPr>
          <a:xfrm>
            <a:off x="406945" y="306442"/>
            <a:ext cx="427497" cy="415776"/>
            <a:chOff x="683170" y="525517"/>
            <a:chExt cx="427497" cy="415776"/>
          </a:xfrm>
        </p:grpSpPr>
        <p:sp>
          <p:nvSpPr>
            <p:cNvPr id="11" name="四角形: 角を丸くする 10">
              <a:extLst>
                <a:ext uri="{FF2B5EF4-FFF2-40B4-BE49-F238E27FC236}">
                  <a16:creationId xmlns:a16="http://schemas.microsoft.com/office/drawing/2014/main" id="{9ABE98F1-474D-404E-BF49-CB8B0EF00A16}"/>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EC76A12F-E2C1-4A2C-88A1-0395889508B6}"/>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BC57E23F-A669-452A-AE54-BB7C5DB1B534}"/>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00B947BB-555E-4C4A-BE41-C2A2887A2E41}"/>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タイトル 1">
            <a:extLst>
              <a:ext uri="{FF2B5EF4-FFF2-40B4-BE49-F238E27FC236}">
                <a16:creationId xmlns:a16="http://schemas.microsoft.com/office/drawing/2014/main" id="{D32AC1A5-699D-43EB-A4A7-445BACB40E72}"/>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見え方のＡＢＣＤ　　</a:t>
            </a:r>
          </a:p>
        </p:txBody>
      </p:sp>
    </p:spTree>
    <p:extLst>
      <p:ext uri="{BB962C8B-B14F-4D97-AF65-F5344CB8AC3E}">
        <p14:creationId xmlns:p14="http://schemas.microsoft.com/office/powerpoint/2010/main" val="1628580232"/>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wipe(left)">
                                      <p:cBhvr>
                                        <p:cTn id="7" dur="1000"/>
                                        <p:tgtEl>
                                          <p:spTgt spid="1945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wipe(left)">
                                      <p:cBhvr>
                                        <p:cTn id="12" dur="1000"/>
                                        <p:tgtEl>
                                          <p:spTgt spid="1946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462"/>
                                        </p:tgtEl>
                                        <p:attrNameLst>
                                          <p:attrName>style.visibility</p:attrName>
                                        </p:attrNameLst>
                                      </p:cBhvr>
                                      <p:to>
                                        <p:strVal val="visible"/>
                                      </p:to>
                                    </p:set>
                                    <p:animEffect transition="in" filter="wipe(left)">
                                      <p:cBhvr>
                                        <p:cTn id="17" dur="1000"/>
                                        <p:tgtEl>
                                          <p:spTgt spid="1946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461"/>
                                        </p:tgtEl>
                                        <p:attrNameLst>
                                          <p:attrName>style.visibility</p:attrName>
                                        </p:attrNameLst>
                                      </p:cBhvr>
                                      <p:to>
                                        <p:strVal val="visible"/>
                                      </p:to>
                                    </p:set>
                                    <p:animEffect transition="in" filter="wipe(left)">
                                      <p:cBhvr>
                                        <p:cTn id="22" dur="1000"/>
                                        <p:tgtEl>
                                          <p:spTgt spid="19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nimBg="1"/>
      <p:bldP spid="19460" grpId="0" animBg="1"/>
      <p:bldP spid="19461" grpId="0" animBg="1"/>
      <p:bldP spid="1946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6">
            <a:extLst>
              <a:ext uri="{FF2B5EF4-FFF2-40B4-BE49-F238E27FC236}">
                <a16:creationId xmlns:a16="http://schemas.microsoft.com/office/drawing/2014/main" id="{E2099B9E-86F9-684D-A04F-4E097BE04845}"/>
              </a:ext>
            </a:extLst>
          </p:cNvPr>
          <p:cNvPicPr>
            <a:picLocks noGrp="1" noChangeAspect="1"/>
          </p:cNvPicPr>
          <p:nvPr>
            <p:ph sz="half" idx="2"/>
          </p:nvPr>
        </p:nvPicPr>
        <p:blipFill>
          <a:blip r:embed="rId3"/>
          <a:stretch>
            <a:fillRect/>
          </a:stretch>
        </p:blipFill>
        <p:spPr>
          <a:xfrm>
            <a:off x="7432390" y="4260211"/>
            <a:ext cx="2899423" cy="2930105"/>
          </a:xfrm>
        </p:spPr>
      </p:pic>
      <p:sp>
        <p:nvSpPr>
          <p:cNvPr id="4" name="コンテンツ プレースホルダー 3">
            <a:extLst>
              <a:ext uri="{FF2B5EF4-FFF2-40B4-BE49-F238E27FC236}">
                <a16:creationId xmlns:a16="http://schemas.microsoft.com/office/drawing/2014/main" id="{7CA9A21C-4D4E-104E-8F92-8AD43B0206F6}"/>
              </a:ext>
            </a:extLst>
          </p:cNvPr>
          <p:cNvSpPr>
            <a:spLocks noGrp="1"/>
          </p:cNvSpPr>
          <p:nvPr>
            <p:ph sz="half" idx="1"/>
          </p:nvPr>
        </p:nvSpPr>
        <p:spPr>
          <a:xfrm>
            <a:off x="406945" y="1120849"/>
            <a:ext cx="9277382" cy="4099376"/>
          </a:xfrm>
        </p:spPr>
        <p:txBody>
          <a:bodyPr>
            <a:noAutofit/>
          </a:bodyPr>
          <a:lstStyle/>
          <a:p>
            <a:pPr marL="360000" indent="-360000">
              <a:lnSpc>
                <a:spcPct val="100000"/>
              </a:lnSpc>
              <a:spcBef>
                <a:spcPts val="0"/>
              </a:spcBef>
              <a:spcAft>
                <a:spcPts val="3500"/>
              </a:spcAft>
              <a:buClr>
                <a:srgbClr val="FFC000"/>
              </a:buClr>
              <a:buSzPct val="80000"/>
              <a:buFont typeface="Wingdings" panose="05000000000000000000" pitchFamily="2" charset="2"/>
              <a:buChar char="l"/>
            </a:pPr>
            <a:r>
              <a:rPr lang="ja-JP" altLang="en-US" sz="3600" dirty="0">
                <a:latin typeface="游ゴシック Medium" panose="020B0500000000000000" pitchFamily="50" charset="-128"/>
                <a:ea typeface="游ゴシック Medium" panose="020B0500000000000000" pitchFamily="50" charset="-128"/>
              </a:rPr>
              <a:t>遠視や乱視、それに眼の病気で視力が</a:t>
            </a:r>
            <a:br>
              <a:rPr lang="en-US" altLang="ja-JP" sz="3600" dirty="0">
                <a:latin typeface="游ゴシック Medium" panose="020B0500000000000000" pitchFamily="50" charset="-128"/>
                <a:ea typeface="游ゴシック Medium" panose="020B0500000000000000" pitchFamily="50" charset="-128"/>
              </a:rPr>
            </a:br>
            <a:r>
              <a:rPr lang="ja-JP" altLang="en-US" sz="3600" dirty="0">
                <a:latin typeface="游ゴシック Medium" panose="020B0500000000000000" pitchFamily="50" charset="-128"/>
                <a:ea typeface="游ゴシック Medium" panose="020B0500000000000000" pitchFamily="50" charset="-128"/>
              </a:rPr>
              <a:t>悪くなっていることがあります</a:t>
            </a:r>
            <a:endParaRPr lang="en-US" altLang="ja-JP" sz="3600" dirty="0">
              <a:latin typeface="游ゴシック Medium" panose="020B0500000000000000" pitchFamily="50" charset="-128"/>
              <a:ea typeface="游ゴシック Medium" panose="020B0500000000000000" pitchFamily="50" charset="-128"/>
            </a:endParaRPr>
          </a:p>
          <a:p>
            <a:pPr marL="360000" indent="-360000">
              <a:lnSpc>
                <a:spcPct val="100000"/>
              </a:lnSpc>
              <a:spcBef>
                <a:spcPts val="0"/>
              </a:spcBef>
              <a:spcAft>
                <a:spcPts val="3500"/>
              </a:spcAft>
              <a:buClr>
                <a:srgbClr val="FFC000"/>
              </a:buClr>
              <a:buSzPct val="80000"/>
              <a:buFont typeface="Wingdings" panose="05000000000000000000" pitchFamily="2" charset="2"/>
              <a:buChar char="l"/>
            </a:pPr>
            <a:r>
              <a:rPr lang="ja-JP" altLang="en-US" sz="3600" dirty="0">
                <a:latin typeface="游ゴシック Medium" panose="020B0500000000000000" pitchFamily="50" charset="-128"/>
                <a:ea typeface="游ゴシック Medium" panose="020B0500000000000000" pitchFamily="50" charset="-128"/>
              </a:rPr>
              <a:t>必ず眼科で診てもらいましょう！</a:t>
            </a:r>
            <a:endParaRPr lang="en-US" altLang="ja-JP" sz="3600" dirty="0">
              <a:latin typeface="游ゴシック Medium" panose="020B0500000000000000" pitchFamily="50" charset="-128"/>
              <a:ea typeface="游ゴシック Medium" panose="020B0500000000000000" pitchFamily="50" charset="-128"/>
            </a:endParaRPr>
          </a:p>
          <a:p>
            <a:pPr marL="360000" indent="-360000">
              <a:lnSpc>
                <a:spcPct val="100000"/>
              </a:lnSpc>
              <a:spcBef>
                <a:spcPts val="0"/>
              </a:spcBef>
              <a:spcAft>
                <a:spcPts val="3500"/>
              </a:spcAft>
              <a:buClr>
                <a:srgbClr val="FFC000"/>
              </a:buClr>
              <a:buSzPct val="80000"/>
              <a:buFont typeface="Wingdings" panose="05000000000000000000" pitchFamily="2" charset="2"/>
              <a:buChar char="l"/>
            </a:pPr>
            <a:r>
              <a:rPr lang="ja-JP" altLang="en-US" sz="3600" dirty="0">
                <a:latin typeface="游ゴシック Medium" panose="020B0500000000000000" pitchFamily="50" charset="-128"/>
                <a:ea typeface="游ゴシック Medium" panose="020B0500000000000000" pitchFamily="50" charset="-128"/>
              </a:rPr>
              <a:t>眼科で、眼鏡やコンタクトレンズのことも説明を聞いて相談しましょう</a:t>
            </a:r>
            <a:endParaRPr lang="en-US" altLang="ja-JP" sz="3600" dirty="0">
              <a:latin typeface="游ゴシック Medium" panose="020B0500000000000000" pitchFamily="50" charset="-128"/>
              <a:ea typeface="游ゴシック Medium" panose="020B0500000000000000" pitchFamily="50" charset="-128"/>
            </a:endParaRPr>
          </a:p>
        </p:txBody>
      </p:sp>
      <p:sp>
        <p:nvSpPr>
          <p:cNvPr id="6" name="テキスト ボックス 5">
            <a:extLst>
              <a:ext uri="{FF2B5EF4-FFF2-40B4-BE49-F238E27FC236}">
                <a16:creationId xmlns:a16="http://schemas.microsoft.com/office/drawing/2014/main" id="{4E8FE6D5-F3AF-482C-A92E-185CA663C175}"/>
              </a:ext>
            </a:extLst>
          </p:cNvPr>
          <p:cNvSpPr txBox="1"/>
          <p:nvPr/>
        </p:nvSpPr>
        <p:spPr>
          <a:xfrm>
            <a:off x="360000" y="7200000"/>
            <a:ext cx="5168785"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出典：日本眼科医会　イラスト集より</a:t>
            </a:r>
          </a:p>
        </p:txBody>
      </p:sp>
      <p:grpSp>
        <p:nvGrpSpPr>
          <p:cNvPr id="8" name="グループ化 7">
            <a:extLst>
              <a:ext uri="{FF2B5EF4-FFF2-40B4-BE49-F238E27FC236}">
                <a16:creationId xmlns:a16="http://schemas.microsoft.com/office/drawing/2014/main" id="{F0CE830C-F389-4D8D-AE33-702F98A592BE}"/>
              </a:ext>
            </a:extLst>
          </p:cNvPr>
          <p:cNvGrpSpPr/>
          <p:nvPr/>
        </p:nvGrpSpPr>
        <p:grpSpPr>
          <a:xfrm>
            <a:off x="406945" y="306442"/>
            <a:ext cx="427497" cy="415776"/>
            <a:chOff x="683170" y="525517"/>
            <a:chExt cx="427497" cy="415776"/>
          </a:xfrm>
        </p:grpSpPr>
        <p:sp>
          <p:nvSpPr>
            <p:cNvPr id="9" name="四角形: 角を丸くする 8">
              <a:extLst>
                <a:ext uri="{FF2B5EF4-FFF2-40B4-BE49-F238E27FC236}">
                  <a16:creationId xmlns:a16="http://schemas.microsoft.com/office/drawing/2014/main" id="{63B83134-4884-4624-A956-515AB2F9D596}"/>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EDC0FB6C-EDAE-41F0-9AB9-9000EC2D25D3}"/>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6213A8D4-BD48-49A5-B5C0-AE278D422C9E}"/>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14AAAA4F-58D4-4BD1-89AA-9D46AB938B0A}"/>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タイトル 1">
            <a:extLst>
              <a:ext uri="{FF2B5EF4-FFF2-40B4-BE49-F238E27FC236}">
                <a16:creationId xmlns:a16="http://schemas.microsoft.com/office/drawing/2014/main" id="{8632996E-9744-427D-BE79-2B261270795F}"/>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視力が悪い原因は近視とは限りません　　</a:t>
            </a:r>
          </a:p>
        </p:txBody>
      </p:sp>
    </p:spTree>
    <p:extLst>
      <p:ext uri="{BB962C8B-B14F-4D97-AF65-F5344CB8AC3E}">
        <p14:creationId xmlns:p14="http://schemas.microsoft.com/office/powerpoint/2010/main" val="3670788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a:extLst>
              <a:ext uri="{FF2B5EF4-FFF2-40B4-BE49-F238E27FC236}">
                <a16:creationId xmlns:a16="http://schemas.microsoft.com/office/drawing/2014/main" id="{890EC877-930D-FF49-B637-E9B9904BEB2E}"/>
              </a:ext>
            </a:extLst>
          </p:cNvPr>
          <p:cNvPicPr>
            <a:picLocks noGrp="1" noChangeAspect="1"/>
          </p:cNvPicPr>
          <p:nvPr>
            <p:ph idx="1"/>
          </p:nvPr>
        </p:nvPicPr>
        <p:blipFill>
          <a:blip r:embed="rId3"/>
          <a:stretch>
            <a:fillRect/>
          </a:stretch>
        </p:blipFill>
        <p:spPr>
          <a:xfrm>
            <a:off x="3519655" y="1953586"/>
            <a:ext cx="3652501" cy="3652501"/>
          </a:xfrm>
          <a:prstGeom prst="rect">
            <a:avLst/>
          </a:prstGeom>
        </p:spPr>
      </p:pic>
      <p:sp>
        <p:nvSpPr>
          <p:cNvPr id="5" name="テキスト ボックス 4">
            <a:extLst>
              <a:ext uri="{FF2B5EF4-FFF2-40B4-BE49-F238E27FC236}">
                <a16:creationId xmlns:a16="http://schemas.microsoft.com/office/drawing/2014/main" id="{8ADF169C-0245-4EB3-9D87-D120492D40E3}"/>
              </a:ext>
            </a:extLst>
          </p:cNvPr>
          <p:cNvSpPr txBox="1"/>
          <p:nvPr/>
        </p:nvSpPr>
        <p:spPr>
          <a:xfrm>
            <a:off x="360000" y="7200000"/>
            <a:ext cx="5168785"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出典：日本眼科医会　イラスト集より</a:t>
            </a:r>
          </a:p>
        </p:txBody>
      </p:sp>
      <p:grpSp>
        <p:nvGrpSpPr>
          <p:cNvPr id="6" name="グループ化 5">
            <a:extLst>
              <a:ext uri="{FF2B5EF4-FFF2-40B4-BE49-F238E27FC236}">
                <a16:creationId xmlns:a16="http://schemas.microsoft.com/office/drawing/2014/main" id="{3895B4E5-26CE-45D2-A5D9-39DE4B28614A}"/>
              </a:ext>
            </a:extLst>
          </p:cNvPr>
          <p:cNvGrpSpPr/>
          <p:nvPr/>
        </p:nvGrpSpPr>
        <p:grpSpPr>
          <a:xfrm>
            <a:off x="406945" y="306442"/>
            <a:ext cx="427497" cy="415776"/>
            <a:chOff x="683170" y="525517"/>
            <a:chExt cx="427497" cy="415776"/>
          </a:xfrm>
        </p:grpSpPr>
        <p:sp>
          <p:nvSpPr>
            <p:cNvPr id="7" name="四角形: 角を丸くする 6">
              <a:extLst>
                <a:ext uri="{FF2B5EF4-FFF2-40B4-BE49-F238E27FC236}">
                  <a16:creationId xmlns:a16="http://schemas.microsoft.com/office/drawing/2014/main" id="{15801725-0BDB-4226-AB61-23A39AFDC1EC}"/>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1F5B0459-419B-492D-A5F5-7666576855A5}"/>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6A565E03-BB2D-4739-81E8-2DE048667009}"/>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76E66CAA-5076-4E2F-BCE4-2CE2E9A17097}"/>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タイトル 1">
            <a:extLst>
              <a:ext uri="{FF2B5EF4-FFF2-40B4-BE49-F238E27FC236}">
                <a16:creationId xmlns:a16="http://schemas.microsoft.com/office/drawing/2014/main" id="{177CFFC8-8AB8-413F-B862-71422EE1E63F}"/>
              </a:ext>
            </a:extLst>
          </p:cNvPr>
          <p:cNvSpPr txBox="1">
            <a:spLocks/>
          </p:cNvSpPr>
          <p:nvPr/>
        </p:nvSpPr>
        <p:spPr>
          <a:xfrm>
            <a:off x="834442" y="244484"/>
            <a:ext cx="9558116"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コンタクトレンズは眼に直接触れるものです　　</a:t>
            </a:r>
          </a:p>
        </p:txBody>
      </p:sp>
    </p:spTree>
    <p:extLst>
      <p:ext uri="{BB962C8B-B14F-4D97-AF65-F5344CB8AC3E}">
        <p14:creationId xmlns:p14="http://schemas.microsoft.com/office/powerpoint/2010/main" val="2551552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4D4FF9D-D913-F04F-AA34-009765A9F780}"/>
              </a:ext>
            </a:extLst>
          </p:cNvPr>
          <p:cNvPicPr>
            <a:picLocks noChangeAspect="1"/>
          </p:cNvPicPr>
          <p:nvPr/>
        </p:nvPicPr>
        <p:blipFill>
          <a:blip r:embed="rId3"/>
          <a:stretch>
            <a:fillRect/>
          </a:stretch>
        </p:blipFill>
        <p:spPr>
          <a:xfrm>
            <a:off x="7578992" y="627625"/>
            <a:ext cx="2840013" cy="1893342"/>
          </a:xfrm>
          <a:prstGeom prst="rect">
            <a:avLst/>
          </a:prstGeom>
        </p:spPr>
      </p:pic>
      <p:sp>
        <p:nvSpPr>
          <p:cNvPr id="3" name="コンテンツ プレースホルダー 2">
            <a:extLst>
              <a:ext uri="{FF2B5EF4-FFF2-40B4-BE49-F238E27FC236}">
                <a16:creationId xmlns:a16="http://schemas.microsoft.com/office/drawing/2014/main" id="{A0B376F3-0165-C046-AB0E-F817B0E00007}"/>
              </a:ext>
            </a:extLst>
          </p:cNvPr>
          <p:cNvSpPr>
            <a:spLocks noGrp="1"/>
          </p:cNvSpPr>
          <p:nvPr>
            <p:ph idx="1"/>
          </p:nvPr>
        </p:nvSpPr>
        <p:spPr>
          <a:xfrm>
            <a:off x="406945" y="1661421"/>
            <a:ext cx="9590672" cy="4794545"/>
          </a:xfrm>
        </p:spPr>
        <p:txBody>
          <a:bodyPr>
            <a:noAutofit/>
          </a:bodyPr>
          <a:lstStyle/>
          <a:p>
            <a:pPr marL="360000" indent="-360000">
              <a:lnSpc>
                <a:spcPct val="100000"/>
              </a:lnSpc>
              <a:spcBef>
                <a:spcPts val="0"/>
              </a:spcBef>
              <a:spcAft>
                <a:spcPts val="3500"/>
              </a:spcAft>
              <a:buClr>
                <a:srgbClr val="FFC000"/>
              </a:buClr>
              <a:buSzPct val="80000"/>
              <a:buFont typeface="Wingdings" panose="05000000000000000000" pitchFamily="2" charset="2"/>
              <a:buChar char="l"/>
            </a:pPr>
            <a:r>
              <a:rPr lang="ja-JP" altLang="en-US" sz="3600" dirty="0">
                <a:latin typeface="游ゴシック Medium" panose="020B0500000000000000" pitchFamily="50" charset="-128"/>
                <a:ea typeface="游ゴシック Medium" panose="020B0500000000000000" pitchFamily="50" charset="-128"/>
              </a:rPr>
              <a:t>眼鏡が必ず必要</a:t>
            </a:r>
            <a:endParaRPr lang="en-US" altLang="ja-JP" sz="3600" dirty="0">
              <a:latin typeface="游ゴシック Medium" panose="020B0500000000000000" pitchFamily="50" charset="-128"/>
              <a:ea typeface="游ゴシック Medium" panose="020B0500000000000000" pitchFamily="50" charset="-128"/>
            </a:endParaRPr>
          </a:p>
          <a:p>
            <a:pPr marL="360000" indent="-360000">
              <a:lnSpc>
                <a:spcPct val="100000"/>
              </a:lnSpc>
              <a:spcBef>
                <a:spcPts val="0"/>
              </a:spcBef>
              <a:spcAft>
                <a:spcPts val="3500"/>
              </a:spcAft>
              <a:buClr>
                <a:srgbClr val="FFC000"/>
              </a:buClr>
              <a:buSzPct val="80000"/>
              <a:buFont typeface="Wingdings" panose="05000000000000000000" pitchFamily="2" charset="2"/>
              <a:buChar char="l"/>
            </a:pPr>
            <a:r>
              <a:rPr lang="ja-JP" altLang="en-US" sz="3600" dirty="0">
                <a:latin typeface="游ゴシック Medium" panose="020B0500000000000000" pitchFamily="50" charset="-128"/>
                <a:ea typeface="游ゴシック Medium" panose="020B0500000000000000" pitchFamily="50" charset="-128"/>
              </a:rPr>
              <a:t>眼鏡で過ごす時間が</a:t>
            </a:r>
            <a:r>
              <a:rPr lang="en-US" altLang="ja-JP" sz="3600" dirty="0">
                <a:latin typeface="游ゴシック Medium" panose="020B0500000000000000" pitchFamily="50" charset="-128"/>
                <a:ea typeface="游ゴシック Medium" panose="020B0500000000000000" pitchFamily="50" charset="-128"/>
              </a:rPr>
              <a:t>1</a:t>
            </a:r>
            <a:r>
              <a:rPr lang="ja-JP" altLang="en-US" sz="3600" dirty="0">
                <a:latin typeface="游ゴシック Medium" panose="020B0500000000000000" pitchFamily="50" charset="-128"/>
                <a:ea typeface="游ゴシック Medium" panose="020B0500000000000000" pitchFamily="50" charset="-128"/>
              </a:rPr>
              <a:t>日</a:t>
            </a:r>
            <a:r>
              <a:rPr lang="en-US" altLang="ja-JP" sz="3600" dirty="0">
                <a:latin typeface="游ゴシック Medium" panose="020B0500000000000000" pitchFamily="50" charset="-128"/>
                <a:ea typeface="游ゴシック Medium" panose="020B0500000000000000" pitchFamily="50" charset="-128"/>
              </a:rPr>
              <a:t>2</a:t>
            </a:r>
            <a:r>
              <a:rPr lang="ja-JP" altLang="en-US" sz="3600" dirty="0">
                <a:latin typeface="游ゴシック Medium" panose="020B0500000000000000" pitchFamily="50" charset="-128"/>
                <a:ea typeface="游ゴシック Medium" panose="020B0500000000000000" pitchFamily="50" charset="-128"/>
              </a:rPr>
              <a:t>時間以上必要</a:t>
            </a:r>
            <a:endParaRPr lang="en-US" altLang="ja-JP" sz="3600" dirty="0">
              <a:latin typeface="游ゴシック Medium" panose="020B0500000000000000" pitchFamily="50" charset="-128"/>
              <a:ea typeface="游ゴシック Medium" panose="020B0500000000000000" pitchFamily="50" charset="-128"/>
            </a:endParaRPr>
          </a:p>
          <a:p>
            <a:pPr marL="360000" indent="-360000">
              <a:lnSpc>
                <a:spcPct val="100000"/>
              </a:lnSpc>
              <a:spcBef>
                <a:spcPts val="0"/>
              </a:spcBef>
              <a:spcAft>
                <a:spcPts val="3500"/>
              </a:spcAft>
              <a:buClr>
                <a:srgbClr val="FFC000"/>
              </a:buClr>
              <a:buSzPct val="80000"/>
              <a:buFont typeface="Wingdings" panose="05000000000000000000" pitchFamily="2" charset="2"/>
              <a:buChar char="l"/>
            </a:pPr>
            <a:r>
              <a:rPr lang="ja-JP" altLang="en-US" sz="3600" dirty="0">
                <a:latin typeface="游ゴシック Medium" panose="020B0500000000000000" pitchFamily="50" charset="-128"/>
                <a:ea typeface="游ゴシック Medium" panose="020B0500000000000000" pitchFamily="50" charset="-128"/>
              </a:rPr>
              <a:t>眼科の定期検査は</a:t>
            </a:r>
            <a:r>
              <a:rPr lang="en-US" altLang="ja-JP" sz="3600" dirty="0">
                <a:latin typeface="游ゴシック Medium" panose="020B0500000000000000" pitchFamily="50" charset="-128"/>
                <a:ea typeface="游ゴシック Medium" panose="020B0500000000000000" pitchFamily="50" charset="-128"/>
              </a:rPr>
              <a:t>3</a:t>
            </a:r>
            <a:r>
              <a:rPr lang="ja-JP" altLang="en-US" sz="3600" dirty="0">
                <a:latin typeface="游ゴシック Medium" panose="020B0500000000000000" pitchFamily="50" charset="-128"/>
                <a:ea typeface="游ゴシック Medium" panose="020B0500000000000000" pitchFamily="50" charset="-128"/>
              </a:rPr>
              <a:t>ヶ月毎に必ず！</a:t>
            </a:r>
            <a:endParaRPr lang="en-US" altLang="ja-JP" sz="3600" dirty="0">
              <a:latin typeface="游ゴシック Medium" panose="020B0500000000000000" pitchFamily="50" charset="-128"/>
              <a:ea typeface="游ゴシック Medium" panose="020B0500000000000000" pitchFamily="50" charset="-128"/>
            </a:endParaRPr>
          </a:p>
          <a:p>
            <a:pPr marL="360000" indent="-360000">
              <a:lnSpc>
                <a:spcPct val="100000"/>
              </a:lnSpc>
              <a:spcBef>
                <a:spcPts val="0"/>
              </a:spcBef>
              <a:spcAft>
                <a:spcPts val="3500"/>
              </a:spcAft>
              <a:buClr>
                <a:srgbClr val="FFC000"/>
              </a:buClr>
              <a:buSzPct val="80000"/>
              <a:buFont typeface="Wingdings" panose="05000000000000000000" pitchFamily="2" charset="2"/>
              <a:buChar char="l"/>
            </a:pPr>
            <a:r>
              <a:rPr lang="ja-JP" altLang="en-US" sz="3600" dirty="0">
                <a:latin typeface="游ゴシック Medium" panose="020B0500000000000000" pitchFamily="50" charset="-128"/>
                <a:ea typeface="游ゴシック Medium" panose="020B0500000000000000" pitchFamily="50" charset="-128"/>
              </a:rPr>
              <a:t>取り扱いに十分注意</a:t>
            </a:r>
            <a:endParaRPr lang="en-US" altLang="ja-JP" sz="3600" dirty="0">
              <a:latin typeface="游ゴシック Medium" panose="020B0500000000000000" pitchFamily="50" charset="-128"/>
              <a:ea typeface="游ゴシック Medium" panose="020B0500000000000000" pitchFamily="50" charset="-128"/>
            </a:endParaRPr>
          </a:p>
          <a:p>
            <a:pPr marL="360000" indent="-360000">
              <a:lnSpc>
                <a:spcPct val="100000"/>
              </a:lnSpc>
              <a:spcBef>
                <a:spcPts val="0"/>
              </a:spcBef>
              <a:spcAft>
                <a:spcPts val="3500"/>
              </a:spcAft>
              <a:buClr>
                <a:srgbClr val="FFC000"/>
              </a:buClr>
              <a:buSzPct val="80000"/>
              <a:buFont typeface="Wingdings" panose="05000000000000000000" pitchFamily="2" charset="2"/>
              <a:buChar char="l"/>
            </a:pPr>
            <a:r>
              <a:rPr lang="ja-JP" altLang="en-US" sz="3600" dirty="0">
                <a:latin typeface="游ゴシック Medium" panose="020B0500000000000000" pitchFamily="50" charset="-128"/>
                <a:ea typeface="游ゴシック Medium" panose="020B0500000000000000" pitchFamily="50" charset="-128"/>
              </a:rPr>
              <a:t>コンタクトレンズを入れたまま夜寝ない</a:t>
            </a:r>
          </a:p>
        </p:txBody>
      </p:sp>
      <p:sp>
        <p:nvSpPr>
          <p:cNvPr id="7" name="テキスト ボックス 6">
            <a:extLst>
              <a:ext uri="{FF2B5EF4-FFF2-40B4-BE49-F238E27FC236}">
                <a16:creationId xmlns:a16="http://schemas.microsoft.com/office/drawing/2014/main" id="{729FF034-DD87-452E-8898-A5CE196D224B}"/>
              </a:ext>
            </a:extLst>
          </p:cNvPr>
          <p:cNvSpPr txBox="1"/>
          <p:nvPr/>
        </p:nvSpPr>
        <p:spPr>
          <a:xfrm>
            <a:off x="360000" y="7200000"/>
            <a:ext cx="5168785"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出典：日本眼科医会　イラスト集より</a:t>
            </a:r>
          </a:p>
        </p:txBody>
      </p:sp>
      <p:grpSp>
        <p:nvGrpSpPr>
          <p:cNvPr id="6" name="グループ化 5">
            <a:extLst>
              <a:ext uri="{FF2B5EF4-FFF2-40B4-BE49-F238E27FC236}">
                <a16:creationId xmlns:a16="http://schemas.microsoft.com/office/drawing/2014/main" id="{C1D07DAC-B0F9-4F1F-BA1D-7BC020A6BCA4}"/>
              </a:ext>
            </a:extLst>
          </p:cNvPr>
          <p:cNvGrpSpPr/>
          <p:nvPr/>
        </p:nvGrpSpPr>
        <p:grpSpPr>
          <a:xfrm>
            <a:off x="406945" y="306442"/>
            <a:ext cx="427497" cy="415776"/>
            <a:chOff x="683170" y="525517"/>
            <a:chExt cx="427497" cy="415776"/>
          </a:xfrm>
        </p:grpSpPr>
        <p:sp>
          <p:nvSpPr>
            <p:cNvPr id="8" name="四角形: 角を丸くする 7">
              <a:extLst>
                <a:ext uri="{FF2B5EF4-FFF2-40B4-BE49-F238E27FC236}">
                  <a16:creationId xmlns:a16="http://schemas.microsoft.com/office/drawing/2014/main" id="{0BB814C3-819B-4D3E-98CC-BBC763C58414}"/>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71517699-ABAD-494E-ACB5-6EE5965ADEA6}"/>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A82BD635-6094-4118-A9F7-E3DE97402834}"/>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2248C150-5491-43CB-B942-8075B02AC892}"/>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タイトル 1">
            <a:extLst>
              <a:ext uri="{FF2B5EF4-FFF2-40B4-BE49-F238E27FC236}">
                <a16:creationId xmlns:a16="http://schemas.microsoft.com/office/drawing/2014/main" id="{922D3C8D-B13A-4FB4-8AED-557E8B16F821}"/>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コンタクトレンズを使用する時　　</a:t>
            </a:r>
          </a:p>
        </p:txBody>
      </p:sp>
    </p:spTree>
    <p:extLst>
      <p:ext uri="{BB962C8B-B14F-4D97-AF65-F5344CB8AC3E}">
        <p14:creationId xmlns:p14="http://schemas.microsoft.com/office/powerpoint/2010/main" val="319235280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10727</TotalTime>
  <Words>3378</Words>
  <Application>Microsoft Office PowerPoint</Application>
  <PresentationFormat>ユーザー設定</PresentationFormat>
  <Paragraphs>318</Paragraphs>
  <Slides>23</Slides>
  <Notes>23</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23</vt:i4>
      </vt:variant>
    </vt:vector>
  </HeadingPairs>
  <TitlesOfParts>
    <vt:vector size="37" baseType="lpstr">
      <vt:lpstr>AR P丸ゴシック体M04</vt:lpstr>
      <vt:lpstr>HGS明朝E</vt:lpstr>
      <vt:lpstr>ＭＳ 明朝</vt:lpstr>
      <vt:lpstr>Yu Gothic UI</vt:lpstr>
      <vt:lpstr>メイリオ</vt:lpstr>
      <vt:lpstr>游ゴシック</vt:lpstr>
      <vt:lpstr>游ゴシック</vt:lpstr>
      <vt:lpstr>游ゴシック Medium</vt:lpstr>
      <vt:lpstr>游明朝</vt:lpstr>
      <vt:lpstr>Arial</vt:lpstr>
      <vt:lpstr>Calibri</vt:lpstr>
      <vt:lpstr>Calibri Light</vt:lpstr>
      <vt:lpstr>Wingdings</vt:lpstr>
      <vt:lpstr>Office テーマ</vt:lpstr>
      <vt:lpstr> 近  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インターネット利用率（機種・学校種別）</vt:lpstr>
      <vt:lpstr>PowerPoint プレゼンテーション</vt:lpstr>
      <vt:lpstr>PowerPoint プレゼンテーション</vt:lpstr>
      <vt:lpstr>PowerPoint プレゼンテーション</vt:lpstr>
      <vt:lpstr>PowerPoint プレゼンテーション</vt:lpstr>
      <vt:lpstr>作成</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富田香</dc:creator>
  <cp:lastModifiedBy>髙橋 保智</cp:lastModifiedBy>
  <cp:revision>238</cp:revision>
  <cp:lastPrinted>2020-07-13T08:44:24Z</cp:lastPrinted>
  <dcterms:created xsi:type="dcterms:W3CDTF">2018-01-03T07:55:34Z</dcterms:created>
  <dcterms:modified xsi:type="dcterms:W3CDTF">2020-12-15T05:09:51Z</dcterms:modified>
</cp:coreProperties>
</file>