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2"/>
  </p:notesMasterIdLst>
  <p:sldIdLst>
    <p:sldId id="451" r:id="rId2"/>
    <p:sldId id="461" r:id="rId3"/>
    <p:sldId id="265" r:id="rId4"/>
    <p:sldId id="434" r:id="rId5"/>
    <p:sldId id="437" r:id="rId6"/>
    <p:sldId id="279" r:id="rId7"/>
    <p:sldId id="280" r:id="rId8"/>
    <p:sldId id="281" r:id="rId9"/>
    <p:sldId id="462" r:id="rId10"/>
    <p:sldId id="423" r:id="rId11"/>
    <p:sldId id="436" r:id="rId12"/>
    <p:sldId id="425" r:id="rId13"/>
    <p:sldId id="427" r:id="rId14"/>
    <p:sldId id="266" r:id="rId15"/>
    <p:sldId id="463" r:id="rId16"/>
    <p:sldId id="464" r:id="rId17"/>
    <p:sldId id="465" r:id="rId18"/>
    <p:sldId id="438" r:id="rId19"/>
    <p:sldId id="466" r:id="rId20"/>
    <p:sldId id="439" r:id="rId21"/>
    <p:sldId id="443" r:id="rId22"/>
    <p:sldId id="467" r:id="rId23"/>
    <p:sldId id="441" r:id="rId24"/>
    <p:sldId id="468" r:id="rId25"/>
    <p:sldId id="469" r:id="rId26"/>
    <p:sldId id="472" r:id="rId27"/>
    <p:sldId id="470" r:id="rId28"/>
    <p:sldId id="471" r:id="rId29"/>
    <p:sldId id="442" r:id="rId30"/>
    <p:sldId id="257" r:id="rId31"/>
  </p:sldIdLst>
  <p:sldSz cx="10691813" cy="7559675"/>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4" autoAdjust="0"/>
    <p:restoredTop sz="76012"/>
  </p:normalViewPr>
  <p:slideViewPr>
    <p:cSldViewPr snapToGrid="0" snapToObjects="1">
      <p:cViewPr varScale="1">
        <p:scale>
          <a:sx n="73" d="100"/>
          <a:sy n="73" d="100"/>
        </p:scale>
        <p:origin x="330" y="78"/>
      </p:cViewPr>
      <p:guideLst>
        <p:guide orient="horz" pos="2381"/>
        <p:guide pos="33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286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57B57A2-104D-AA45-9912-8AB10E463602}" type="datetimeFigureOut">
              <a:rPr kumimoji="1" lang="ja-JP" altLang="en-US" smtClean="0"/>
              <a:t>2020/12/1</a:t>
            </a:fld>
            <a:endParaRPr kumimoji="1" lang="ja-JP" altLang="en-US"/>
          </a:p>
        </p:txBody>
      </p:sp>
      <p:sp>
        <p:nvSpPr>
          <p:cNvPr id="4" name="スライド イメージ プレースホルダー 3"/>
          <p:cNvSpPr>
            <a:spLocks noGrp="1" noRot="1" noChangeAspect="1"/>
          </p:cNvSpPr>
          <p:nvPr>
            <p:ph type="sldImg" idx="2"/>
          </p:nvPr>
        </p:nvSpPr>
        <p:spPr>
          <a:xfrm>
            <a:off x="1108075" y="1279525"/>
            <a:ext cx="48831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A0FD0DE-66A4-7A4A-BE53-CA5053782A63}" type="slidenum">
              <a:rPr kumimoji="1" lang="ja-JP" altLang="en-US" smtClean="0"/>
              <a:t>‹#›</a:t>
            </a:fld>
            <a:endParaRPr kumimoji="1" lang="ja-JP" altLang="en-US"/>
          </a:p>
        </p:txBody>
      </p:sp>
    </p:spTree>
    <p:extLst>
      <p:ext uri="{BB962C8B-B14F-4D97-AF65-F5344CB8AC3E}">
        <p14:creationId xmlns:p14="http://schemas.microsoft.com/office/powerpoint/2010/main" val="9792621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indent="165080" algn="just"/>
            <a:r>
              <a:rPr kumimoji="1" lang="ja-JP" altLang="en-US" dirty="0"/>
              <a:t>昨年</a:t>
            </a:r>
            <a:r>
              <a:rPr kumimoji="1" lang="en-US" altLang="ja-JP" dirty="0"/>
              <a:t>1</a:t>
            </a:r>
            <a:r>
              <a:rPr kumimoji="1" lang="ja-JP" altLang="en-US" dirty="0"/>
              <a:t>年間の大麻事件の摘発件数が前年比</a:t>
            </a:r>
            <a:r>
              <a:rPr kumimoji="1" lang="en-US" altLang="ja-JP" dirty="0"/>
              <a:t>472</a:t>
            </a:r>
            <a:r>
              <a:rPr kumimoji="1" lang="ja-JP" altLang="en-US" dirty="0"/>
              <a:t>人増の</a:t>
            </a:r>
            <a:r>
              <a:rPr kumimoji="1" lang="en-US" altLang="ja-JP" dirty="0"/>
              <a:t>3008</a:t>
            </a:r>
            <a:r>
              <a:rPr kumimoji="1" lang="ja-JP" altLang="en-US" dirty="0"/>
              <a:t>に人に上り</a:t>
            </a:r>
            <a:r>
              <a:rPr kumimoji="1" lang="en-US" altLang="ja-JP" dirty="0"/>
              <a:t>､</a:t>
            </a:r>
            <a:r>
              <a:rPr kumimoji="1" lang="ja-JP" altLang="en-US" dirty="0"/>
              <a:t>これまでの過去最多だった</a:t>
            </a:r>
            <a:r>
              <a:rPr kumimoji="1" lang="en-US" altLang="ja-JP" dirty="0"/>
              <a:t>2009</a:t>
            </a:r>
            <a:r>
              <a:rPr kumimoji="1" lang="ja-JP" altLang="en-US" dirty="0"/>
              <a:t>年の</a:t>
            </a:r>
            <a:r>
              <a:rPr kumimoji="1" lang="en-US" altLang="ja-JP" dirty="0"/>
              <a:t>2920</a:t>
            </a:r>
            <a:r>
              <a:rPr kumimoji="1" lang="ja-JP" altLang="en-US" dirty="0"/>
              <a:t>人を上回ったことが</a:t>
            </a:r>
            <a:r>
              <a:rPr kumimoji="1" lang="en-US" altLang="ja-JP" dirty="0"/>
              <a:t>12</a:t>
            </a:r>
            <a:r>
              <a:rPr kumimoji="1" lang="ja-JP" altLang="en-US" dirty="0"/>
              <a:t>日の</a:t>
            </a:r>
            <a:r>
              <a:rPr kumimoji="1" lang="en-US" altLang="ja-JP" dirty="0"/>
              <a:t>､</a:t>
            </a:r>
            <a:r>
              <a:rPr kumimoji="1" lang="ja-JP" altLang="en-US" dirty="0"/>
              <a:t>警察庁のまとめでわかりました。</a:t>
            </a:r>
            <a:r>
              <a:rPr kumimoji="1" lang="en-US" altLang="ja-JP" dirty="0"/>
              <a:t>7</a:t>
            </a:r>
            <a:r>
              <a:rPr kumimoji="1" lang="ja-JP" altLang="en-US" dirty="0"/>
              <a:t>割以上が</a:t>
            </a:r>
            <a:r>
              <a:rPr kumimoji="1" lang="en-US" altLang="ja-JP" dirty="0"/>
              <a:t>20〜30</a:t>
            </a:r>
            <a:r>
              <a:rPr kumimoji="1" lang="ja-JP" altLang="en-US" dirty="0"/>
              <a:t>代が占めており、同庁が「依存性は無い</a:t>
            </a:r>
            <a:r>
              <a:rPr kumimoji="1" lang="en-US" altLang="ja-JP" dirty="0"/>
              <a:t>､</a:t>
            </a:r>
            <a:r>
              <a:rPr kumimoji="1" lang="ja-JP" altLang="en-US" dirty="0"/>
              <a:t>という大麻に対する誤った情報や、覚せい剤に比べて低額で入手しやすいためではないか」とみています。</a:t>
            </a:r>
          </a:p>
        </p:txBody>
      </p:sp>
    </p:spTree>
    <p:extLst>
      <p:ext uri="{BB962C8B-B14F-4D97-AF65-F5344CB8AC3E}">
        <p14:creationId xmlns:p14="http://schemas.microsoft.com/office/powerpoint/2010/main" val="3642320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9660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9588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1678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写真</a:t>
            </a:r>
            <a:r>
              <a:rPr kumimoji="1" lang="en-US" altLang="ja-JP" dirty="0"/>
              <a:t>:</a:t>
            </a:r>
            <a:r>
              <a:rPr kumimoji="1" lang="ja-JP" altLang="en-US" dirty="0"/>
              <a:t>関東信越厚生局麻薬取締部 近畿厚生局麻薬取締部</a:t>
            </a:r>
            <a:r>
              <a:rPr kumimoji="1" lang="en-US" altLang="ja-JP" dirty="0"/>
              <a:t>)</a:t>
            </a:r>
          </a:p>
          <a:p>
            <a:endParaRPr kumimoji="1" lang="ja-JP" altLang="en-US" dirty="0"/>
          </a:p>
        </p:txBody>
      </p:sp>
    </p:spTree>
    <p:extLst>
      <p:ext uri="{BB962C8B-B14F-4D97-AF65-F5344CB8AC3E}">
        <p14:creationId xmlns:p14="http://schemas.microsoft.com/office/powerpoint/2010/main" val="106126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63780" indent="-163780"/>
            <a:r>
              <a:rPr lang="ja-JP" altLang="ja-JP" dirty="0"/>
              <a:t>○ここまで、薬物乱用と乱用される薬物について説明してきました。では具体的になぜ薬物乱用はいけないのでしょう。</a:t>
            </a:r>
          </a:p>
          <a:p>
            <a:pPr marL="163780" indent="-163780"/>
            <a:r>
              <a:rPr lang="ja-JP" altLang="ja-JP" dirty="0"/>
              <a:t>○薬物乱用の身体への悪影響をシンナーと覚せい剤を乱用したときを例に説明します。</a:t>
            </a:r>
          </a:p>
          <a:p>
            <a:pPr marL="163780" indent="-163780"/>
            <a:r>
              <a:rPr lang="ja-JP" altLang="ja-JP" dirty="0"/>
              <a:t>○左は正常な脳、右はシンナーにより縮んだ脳です。</a:t>
            </a:r>
          </a:p>
          <a:p>
            <a:pPr marL="163780" indent="-163780"/>
            <a:r>
              <a:rPr lang="ja-JP" altLang="ja-JP" dirty="0"/>
              <a:t>○黒く見える部分は脳が縮んでできた隙間です。壊れた脳は一生元には戻りません。</a:t>
            </a:r>
            <a:endParaRPr lang="en-US" altLang="ja-JP" dirty="0"/>
          </a:p>
          <a:p>
            <a:pPr marL="177406" indent="-177406"/>
            <a:endParaRPr lang="en-US" altLang="ja-JP" dirty="0"/>
          </a:p>
          <a:p>
            <a:pPr marL="177406" indent="-177406" defTabSz="1072886">
              <a:defRPr/>
            </a:pPr>
            <a:r>
              <a:rPr lang="ja-JP" altLang="en-US" dirty="0">
                <a:cs typeface="Aharoni" panose="02010803020104030203" pitchFamily="2" charset="-79"/>
              </a:rPr>
              <a:t>出典：</a:t>
            </a:r>
            <a:r>
              <a:rPr lang="zh-TW" altLang="en-US" dirty="0">
                <a:cs typeface="Aharoni" panose="02010803020104030203" pitchFamily="2" charset="-79"/>
              </a:rPr>
              <a:t>京都府健康福祉部</a:t>
            </a:r>
          </a:p>
          <a:p>
            <a:endParaRPr kumimoji="1" lang="ja-JP" altLang="en-US" dirty="0"/>
          </a:p>
        </p:txBody>
      </p:sp>
    </p:spTree>
    <p:extLst>
      <p:ext uri="{BB962C8B-B14F-4D97-AF65-F5344CB8AC3E}">
        <p14:creationId xmlns:p14="http://schemas.microsoft.com/office/powerpoint/2010/main" val="2865273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63780" indent="-163780"/>
            <a:r>
              <a:rPr lang="ja-JP" altLang="ja-JP" dirty="0"/>
              <a:t>○脳への大変なダメージにより、簡単なうずまきの絵すら描けなくなってしまいます。これは、シンナーによって、脳が縮むことなどにより、手が震えて普通に渦巻きが書けなくなってしまったのです。</a:t>
            </a:r>
          </a:p>
          <a:p>
            <a:pPr marL="163780" indent="-163780"/>
            <a:r>
              <a:rPr lang="ja-JP" altLang="ja-JP" dirty="0"/>
              <a:t>○シンナーはどういう目的で使うものか知っていますか？シンナーはペンキや接着剤を溶かすために使います。</a:t>
            </a:r>
          </a:p>
          <a:p>
            <a:pPr marL="163780" indent="-163780"/>
            <a:r>
              <a:rPr lang="ja-JP" altLang="ja-JP" dirty="0"/>
              <a:t>○ものを溶かす力が強いので、すうことにより、歯や骨はぼろぼろになり、脳が縮んでしまうのです。</a:t>
            </a:r>
            <a:endParaRPr lang="en-US" altLang="ja-JP" dirty="0"/>
          </a:p>
          <a:p>
            <a:pPr marL="177406" indent="-177406"/>
            <a:endParaRPr lang="en-US" altLang="ja-JP" dirty="0"/>
          </a:p>
          <a:p>
            <a:pPr marL="177406" indent="-177406" defTabSz="1072886">
              <a:defRPr/>
            </a:pPr>
            <a:r>
              <a:rPr lang="ja-JP" altLang="en-US" dirty="0">
                <a:cs typeface="Aharoni" panose="02010803020104030203" pitchFamily="2" charset="-79"/>
              </a:rPr>
              <a:t>出典：</a:t>
            </a:r>
            <a:r>
              <a:rPr lang="zh-TW" altLang="en-US" dirty="0">
                <a:cs typeface="Aharoni" panose="02010803020104030203" pitchFamily="2" charset="-79"/>
              </a:rPr>
              <a:t>京都府健康福祉部</a:t>
            </a:r>
          </a:p>
          <a:p>
            <a:endParaRPr kumimoji="1" lang="ja-JP" altLang="en-US" dirty="0"/>
          </a:p>
        </p:txBody>
      </p:sp>
    </p:spTree>
    <p:extLst>
      <p:ext uri="{BB962C8B-B14F-4D97-AF65-F5344CB8AC3E}">
        <p14:creationId xmlns:p14="http://schemas.microsoft.com/office/powerpoint/2010/main" val="147068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ja-JP" dirty="0"/>
              <a:t>○さらに薬物乱用で恐ろしいのは自分の意志ではやめられなくなること。</a:t>
            </a:r>
          </a:p>
          <a:p>
            <a:pPr eaLnBrk="1" hangingPunct="1"/>
            <a:r>
              <a:rPr lang="ja-JP" altLang="ja-JP" dirty="0"/>
              <a:t>○その原因となる「耐性」と「依存症」について説明します。</a:t>
            </a:r>
            <a:endParaRPr lang="en-US" altLang="ja-JP" dirty="0"/>
          </a:p>
          <a:p>
            <a:pPr eaLnBrk="1" hangingPunct="1"/>
            <a:endParaRPr lang="en-US" altLang="ja-JP" dirty="0"/>
          </a:p>
          <a:p>
            <a:pPr defTabSz="1072886">
              <a:defRPr/>
            </a:pPr>
            <a:r>
              <a:rPr lang="ja-JP" altLang="en-US" dirty="0">
                <a:cs typeface="Aharoni" panose="02010803020104030203" pitchFamily="2" charset="-79"/>
              </a:rPr>
              <a:t>出典：</a:t>
            </a:r>
            <a:r>
              <a:rPr lang="zh-TW" altLang="en-US" dirty="0">
                <a:cs typeface="Aharoni" panose="02010803020104030203" pitchFamily="2" charset="-79"/>
              </a:rPr>
              <a:t>京都府健康福祉部</a:t>
            </a:r>
          </a:p>
          <a:p>
            <a:endParaRPr kumimoji="1" lang="ja-JP" altLang="en-US" dirty="0"/>
          </a:p>
        </p:txBody>
      </p:sp>
    </p:spTree>
    <p:extLst>
      <p:ext uri="{BB962C8B-B14F-4D97-AF65-F5344CB8AC3E}">
        <p14:creationId xmlns:p14="http://schemas.microsoft.com/office/powerpoint/2010/main" val="237838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4552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覚せい剤依存症は病気なのです！</a:t>
            </a:r>
            <a:endParaRPr lang="en-US" altLang="ja-JP" sz="1300" dirty="0"/>
          </a:p>
          <a:p>
            <a:endParaRPr lang="en-US" altLang="ja-JP" sz="1300" dirty="0"/>
          </a:p>
          <a:p>
            <a:pPr defTabSz="1072886">
              <a:defRPr/>
            </a:pPr>
            <a:r>
              <a:rPr lang="ja-JP" altLang="en-US" sz="1300" dirty="0">
                <a:cs typeface="Aharoni" panose="02010803020104030203" pitchFamily="2" charset="-79"/>
              </a:rPr>
              <a:t>出典：日本学校保健会</a:t>
            </a:r>
          </a:p>
          <a:p>
            <a:endParaRPr kumimoji="1" lang="ja-JP" altLang="en-US" dirty="0"/>
          </a:p>
        </p:txBody>
      </p:sp>
    </p:spTree>
    <p:extLst>
      <p:ext uri="{BB962C8B-B14F-4D97-AF65-F5344CB8AC3E}">
        <p14:creationId xmlns:p14="http://schemas.microsoft.com/office/powerpoint/2010/main" val="389059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70786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014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a:xfrm>
            <a:off x="709930" y="4925407"/>
            <a:ext cx="5679440" cy="4809608"/>
          </a:xfrm>
        </p:spPr>
        <p:txBody>
          <a:bodyPr>
            <a:noAutofit/>
          </a:bodyPr>
          <a:lstStyle/>
          <a:p>
            <a:pPr algn="just"/>
            <a:r>
              <a:rPr lang="ja-JP" altLang="en-US" sz="1100" dirty="0"/>
              <a:t>　インターネットを日常的に「ほとんど使用しない」とする中学生が危険ドラッグを使用するリスクを基準とした場合、一日</a:t>
            </a:r>
            <a:r>
              <a:rPr lang="en-US" altLang="ja-JP" sz="1100" dirty="0"/>
              <a:t>5</a:t>
            </a:r>
            <a:r>
              <a:rPr lang="ja-JP" altLang="en-US" sz="1100" dirty="0"/>
              <a:t>時間以上使用する「過剰使用者」では、危険ドラッグの使用リスクが</a:t>
            </a:r>
            <a:r>
              <a:rPr lang="en-US" altLang="ja-JP" sz="1100" dirty="0"/>
              <a:t>3.5</a:t>
            </a:r>
            <a:r>
              <a:rPr lang="ja-JP" altLang="en-US" sz="1100" dirty="0"/>
              <a:t>倍高くなっています。（嶋根卓也：危険ドラッグ：夜の繁華街の若者における乱用実態</a:t>
            </a:r>
            <a:r>
              <a:rPr lang="en-US" altLang="ja-JP" sz="1100" dirty="0"/>
              <a:t>.</a:t>
            </a:r>
            <a:r>
              <a:rPr lang="ja-JP" altLang="en-US" sz="1100" dirty="0"/>
              <a:t>日本臨床</a:t>
            </a:r>
            <a:r>
              <a:rPr lang="en-US" altLang="ja-JP" sz="1100" dirty="0"/>
              <a:t>73</a:t>
            </a:r>
            <a:r>
              <a:rPr lang="ja-JP" altLang="en-US" sz="1100" dirty="0"/>
              <a:t>（</a:t>
            </a:r>
            <a:r>
              <a:rPr lang="en-US" altLang="ja-JP" sz="1100" dirty="0"/>
              <a:t>9</a:t>
            </a:r>
            <a:r>
              <a:rPr lang="ja-JP" altLang="en-US" sz="1100" dirty="0"/>
              <a:t>）：</a:t>
            </a:r>
            <a:r>
              <a:rPr lang="en-US" altLang="ja-JP" sz="1100" dirty="0"/>
              <a:t>1491-1496,2015.</a:t>
            </a:r>
            <a:r>
              <a:rPr lang="ja-JP" altLang="en-US" sz="1100" dirty="0"/>
              <a:t>）</a:t>
            </a:r>
            <a:endParaRPr lang="en-US" altLang="ja-JP" sz="1100" dirty="0"/>
          </a:p>
          <a:p>
            <a:pPr algn="just"/>
            <a:r>
              <a:rPr lang="ja-JP" altLang="en-US" sz="1100" dirty="0"/>
              <a:t>　</a:t>
            </a:r>
            <a:r>
              <a:rPr lang="en-US" altLang="ja-JP" sz="1100" dirty="0"/>
              <a:t>2018</a:t>
            </a:r>
            <a:r>
              <a:rPr lang="ja-JP" altLang="en-US" sz="1100" dirty="0"/>
              <a:t>年</a:t>
            </a:r>
            <a:r>
              <a:rPr lang="en-US" altLang="ja-JP" sz="1100" dirty="0"/>
              <a:t>6</a:t>
            </a:r>
            <a:r>
              <a:rPr lang="ja-JP" altLang="en-US" sz="1100" dirty="0"/>
              <a:t>月、世界保健機関（</a:t>
            </a:r>
            <a:r>
              <a:rPr lang="en-US" altLang="ja-JP" sz="1100" dirty="0"/>
              <a:t>WHO</a:t>
            </a:r>
            <a:r>
              <a:rPr lang="ja-JP" altLang="en-US" sz="1100" dirty="0"/>
              <a:t>）は、新しい国際疾病分類（</a:t>
            </a:r>
            <a:r>
              <a:rPr lang="en-US" altLang="ja-JP" sz="1100" dirty="0"/>
              <a:t>ICD-11</a:t>
            </a:r>
            <a:r>
              <a:rPr lang="ja-JP" altLang="en-US" sz="1100" dirty="0"/>
              <a:t>）を発表しました。この</a:t>
            </a:r>
            <a:r>
              <a:rPr lang="en-US" altLang="ja-JP" sz="1100" dirty="0"/>
              <a:t>ICD-11</a:t>
            </a:r>
            <a:r>
              <a:rPr lang="ja-JP" altLang="en-US" sz="1100" dirty="0"/>
              <a:t>では、</a:t>
            </a:r>
            <a:r>
              <a:rPr lang="en-US" altLang="ja-JP" sz="1100" dirty="0"/>
              <a:t>Gaming </a:t>
            </a:r>
            <a:r>
              <a:rPr lang="en-US" altLang="ja-JP" sz="1100" dirty="0" err="1"/>
              <a:t>disorde</a:t>
            </a:r>
            <a:r>
              <a:rPr lang="ja-JP" altLang="en-US" sz="1100" dirty="0"/>
              <a:t>（ゲーム障害）が「精神及び行動の障害」として位置づけ、中高生を対象とした全国調査では、男子の</a:t>
            </a:r>
            <a:r>
              <a:rPr lang="en-US" altLang="ja-JP" sz="1100" dirty="0"/>
              <a:t>6.4%</a:t>
            </a:r>
            <a:r>
              <a:rPr lang="ja-JP" altLang="en-US" sz="1100" dirty="0"/>
              <a:t>、女子の</a:t>
            </a:r>
            <a:r>
              <a:rPr lang="en-US" altLang="ja-JP" sz="1100" dirty="0"/>
              <a:t>9.9%</a:t>
            </a:r>
            <a:r>
              <a:rPr lang="ja-JP" altLang="en-US" sz="1100" dirty="0"/>
              <a:t>がインターネット依存の疑いがあると報告されています（チャイルドヘルス</a:t>
            </a:r>
            <a:r>
              <a:rPr lang="en-US" altLang="ja-JP" sz="1100" dirty="0"/>
              <a:t>2017;20:57-59</a:t>
            </a:r>
            <a:r>
              <a:rPr lang="ja-JP" altLang="en-US" sz="1100" dirty="0"/>
              <a:t>）</a:t>
            </a:r>
          </a:p>
          <a:p>
            <a:pPr algn="just"/>
            <a:endParaRPr lang="en-US" altLang="ja-JP" sz="1100" dirty="0"/>
          </a:p>
          <a:p>
            <a:pPr algn="just"/>
            <a:r>
              <a:rPr lang="ja-JP" altLang="en-US" sz="1100" b="1" dirty="0"/>
              <a:t>みんな使っているから</a:t>
            </a:r>
            <a:r>
              <a:rPr lang="ja-JP" altLang="en-US" sz="1100" dirty="0"/>
              <a:t>：繁華街に集まる若者を対象とした調査によれば、危険ドラッグ乱用者の周りには、危険ドラッグを使っている友人や知人が数多くいることがわかっています。高校生の時期は、学校や地域で長い時間を一緒に過ごす友人など身近な存在からの影響を強く受ける時期です。友人や知人に誘われたり、影響を受けたりすることで、危険ドラッグ等の薬物を使い始めるというケースは決して珍しいことではありません。</a:t>
            </a:r>
          </a:p>
          <a:p>
            <a:pPr algn="just"/>
            <a:endParaRPr lang="ja-JP" altLang="en-US" sz="1100" dirty="0"/>
          </a:p>
          <a:p>
            <a:pPr algn="just"/>
            <a:r>
              <a:rPr lang="ja-JP" altLang="en-US" sz="1100" b="1" dirty="0"/>
              <a:t>インターネットの過剰使用と薬物乱用</a:t>
            </a:r>
            <a:r>
              <a:rPr lang="ja-JP" altLang="en-US" sz="1100" dirty="0"/>
              <a:t>：インターネットの過剰使用が危険ドラッグの使用リスクを高めていることを示しています。危険ドラッグがインターネットの掲示板や、ソーシャル・ネットワーキング・サービス（</a:t>
            </a:r>
            <a:r>
              <a:rPr lang="en-US" altLang="ja-JP" sz="1100" dirty="0"/>
              <a:t>SNS</a:t>
            </a:r>
            <a:r>
              <a:rPr lang="ja-JP" altLang="en-US" sz="1100" dirty="0"/>
              <a:t>）を介して、取引される事例もみられることから、インターネットの長時間使用者は、相対的に危険ドラッグに関する情報に曝露される機会が増えます。結果として、危険ドラッグ使用者との接点や、危険ドラッグの入手可能性が増えたのかもしれません。インターネットを適正に使用することは、飲酒・喫煙・薬物乱用を防止することにもつながると言えるでしょう。</a:t>
            </a:r>
            <a:endParaRPr lang="en-US" altLang="ja-JP" sz="1100" dirty="0"/>
          </a:p>
          <a:p>
            <a:pPr algn="just" defTabSz="990478">
              <a:defRPr/>
            </a:pPr>
            <a:endParaRPr lang="en-US" altLang="ja-JP" sz="1100" dirty="0"/>
          </a:p>
          <a:p>
            <a:pPr algn="just" defTabSz="990478">
              <a:defRPr/>
            </a:pPr>
            <a:r>
              <a:rPr lang="ja-JP" altLang="en-US" sz="1100" dirty="0"/>
              <a:t>引用：保護者向け薬物乱用防止パンフレット</a:t>
            </a:r>
          </a:p>
          <a:p>
            <a:pPr algn="just"/>
            <a:r>
              <a:rPr lang="ja-JP" altLang="en-US" sz="1100" dirty="0"/>
              <a:t>一般社団法人全国高等学校</a:t>
            </a:r>
            <a:r>
              <a:rPr lang="en-US" altLang="ja-JP" sz="1100" dirty="0"/>
              <a:t>PTA</a:t>
            </a:r>
            <a:r>
              <a:rPr lang="ja-JP" altLang="en-US" sz="1100" dirty="0"/>
              <a:t>連合会</a:t>
            </a:r>
          </a:p>
        </p:txBody>
      </p:sp>
    </p:spTree>
    <p:extLst>
      <p:ext uri="{BB962C8B-B14F-4D97-AF65-F5344CB8AC3E}">
        <p14:creationId xmlns:p14="http://schemas.microsoft.com/office/powerpoint/2010/main" val="360553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50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noAutofit/>
          </a:bodyPr>
          <a:lstStyle/>
          <a:p>
            <a:pPr defTabSz="990478">
              <a:defRPr/>
            </a:pPr>
            <a:r>
              <a:rPr lang="ja-JP" altLang="en-US" sz="1100" dirty="0"/>
              <a:t>引用：保護者向け薬物乱用防止パンフレット</a:t>
            </a:r>
          </a:p>
          <a:p>
            <a:r>
              <a:rPr lang="ja-JP" altLang="en-US" sz="1100" dirty="0"/>
              <a:t>一般社団法人全国高等学校</a:t>
            </a:r>
            <a:r>
              <a:rPr lang="en-US" altLang="ja-JP" sz="1100" dirty="0"/>
              <a:t>PTA</a:t>
            </a:r>
            <a:r>
              <a:rPr lang="ja-JP" altLang="en-US" sz="1100" dirty="0"/>
              <a:t>連合会</a:t>
            </a:r>
          </a:p>
          <a:p>
            <a:endParaRPr lang="en-US" altLang="ja-JP" sz="1100" dirty="0"/>
          </a:p>
          <a:p>
            <a:r>
              <a:rPr lang="ja-JP" altLang="en-US" sz="1100" b="1" dirty="0"/>
              <a:t>周囲からの影響：</a:t>
            </a:r>
            <a:r>
              <a:rPr lang="ja-JP" altLang="en-US" sz="1100" dirty="0"/>
              <a:t>薬物を使う友人がいる、友人から薬物を誘われた経験がある、友人だけでの飲酒経験がある、家族からタバコをすすめられた経験がある。</a:t>
            </a:r>
          </a:p>
          <a:p>
            <a:endParaRPr lang="en-US" altLang="ja-JP" sz="1100" dirty="0"/>
          </a:p>
          <a:p>
            <a:r>
              <a:rPr lang="ja-JP" altLang="en-US" sz="1100" b="1" dirty="0"/>
              <a:t>コミュニケーション不足：</a:t>
            </a:r>
            <a:r>
              <a:rPr lang="ja-JP" altLang="en-US" sz="1100" dirty="0"/>
              <a:t>学校生活が楽しくない、親しく遊べる友人がいない、相談事のできる友人がいない、親に相談しない（できない）、家族との夕食頻度が低い、大人不在で過ごす時間が長い。</a:t>
            </a:r>
          </a:p>
          <a:p>
            <a:endParaRPr lang="en-US" altLang="ja-JP" sz="1100" dirty="0"/>
          </a:p>
          <a:p>
            <a:r>
              <a:rPr lang="ja-JP" altLang="en-US" sz="1100" b="1" dirty="0"/>
              <a:t>逸脱行動</a:t>
            </a:r>
            <a:r>
              <a:rPr lang="ja-JP" altLang="en-US" sz="1100" b="1" dirty="0">
                <a:solidFill>
                  <a:schemeClr val="accent6"/>
                </a:solidFill>
              </a:rPr>
              <a:t>：</a:t>
            </a:r>
            <a:r>
              <a:rPr lang="ja-JP" altLang="en-US" sz="1100" dirty="0"/>
              <a:t>生活リズムの乱れ（夜更かし、寝坊など）、食生活の乱れ（朝食の欠食など）、飲酒、喫煙、無断外泊、万引き、いじめ・暴力、補導経験、過食や拒食など食行動の異常、リストカットなどの自傷行為。</a:t>
            </a:r>
          </a:p>
          <a:p>
            <a:endParaRPr lang="en-US" altLang="ja-JP" sz="1100" dirty="0"/>
          </a:p>
          <a:p>
            <a:r>
              <a:rPr lang="ja-JP" altLang="en-US" sz="1100" b="1" dirty="0"/>
              <a:t>ゲートウエイトしてのタバコ：</a:t>
            </a:r>
            <a:r>
              <a:rPr lang="ja-JP" altLang="en-US" sz="1100" dirty="0"/>
              <a:t>ここで注目すべきは、薬物乱用の出発点がタバコであるという点です。大麻・覚せい剤などの乱用物質は、タバコと同様に「煙を吸い込む」という共通点があります。近年、社会問題化した危険ドラッグ（ハーブ系）も同様に、植物片に火を付けて煙を吸い込む形で乱用されています。</a:t>
            </a:r>
          </a:p>
          <a:p>
            <a:r>
              <a:rPr lang="ja-JP" altLang="en-US" sz="1100" dirty="0"/>
              <a:t>　タバコを一度も吸ったことがない子どもが、ある日突然、大麻や危険ドラッグを使い始めることは通常考えにくいですが、喫煙経験のある子ども、つまり「煙を吸い込むトレーニング」を完了している子どもはどうでしょうか。タバコと同じように煙を吸い込む形で乱用される大麻・危険ドラッグなどに対する敷居はそれほど高くないのかもしれません。</a:t>
            </a:r>
          </a:p>
          <a:p>
            <a:pPr defTabSz="990478">
              <a:defRPr/>
            </a:pPr>
            <a:endParaRPr lang="ja-JP" altLang="en-US" sz="1100" dirty="0"/>
          </a:p>
          <a:p>
            <a:endParaRPr lang="ja-JP" altLang="en-US" sz="1100" dirty="0"/>
          </a:p>
        </p:txBody>
      </p:sp>
    </p:spTree>
    <p:extLst>
      <p:ext uri="{BB962C8B-B14F-4D97-AF65-F5344CB8AC3E}">
        <p14:creationId xmlns:p14="http://schemas.microsoft.com/office/powerpoint/2010/main" val="3057312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ja-JP" altLang="en-US" dirty="0"/>
              <a:t>出典：日本学校保健会</a:t>
            </a:r>
          </a:p>
          <a:p>
            <a:endParaRPr kumimoji="1" lang="ja-JP" altLang="en-US" dirty="0"/>
          </a:p>
        </p:txBody>
      </p:sp>
    </p:spTree>
    <p:extLst>
      <p:ext uri="{BB962C8B-B14F-4D97-AF65-F5344CB8AC3E}">
        <p14:creationId xmlns:p14="http://schemas.microsoft.com/office/powerpoint/2010/main" val="44086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ja-JP" altLang="en-US" dirty="0"/>
              <a:t>出典：日本学校保健会</a:t>
            </a:r>
          </a:p>
          <a:p>
            <a:endParaRPr kumimoji="1" lang="ja-JP" altLang="en-US" dirty="0"/>
          </a:p>
        </p:txBody>
      </p:sp>
    </p:spTree>
    <p:extLst>
      <p:ext uri="{BB962C8B-B14F-4D97-AF65-F5344CB8AC3E}">
        <p14:creationId xmlns:p14="http://schemas.microsoft.com/office/powerpoint/2010/main" val="3175181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ja-JP" altLang="en-US" dirty="0"/>
              <a:t>出典：日本学校保健会</a:t>
            </a:r>
          </a:p>
          <a:p>
            <a:endParaRPr kumimoji="1" lang="ja-JP" altLang="en-US" dirty="0"/>
          </a:p>
        </p:txBody>
      </p:sp>
    </p:spTree>
    <p:extLst>
      <p:ext uri="{BB962C8B-B14F-4D97-AF65-F5344CB8AC3E}">
        <p14:creationId xmlns:p14="http://schemas.microsoft.com/office/powerpoint/2010/main" val="1111459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ja-JP" altLang="en-US" dirty="0"/>
              <a:t>出典：文部科学省「かけがえのない自分、かけがえのない健康（中学生用）」／日本学校保健会</a:t>
            </a:r>
            <a:endParaRPr lang="en-US" altLang="ja-JP" dirty="0"/>
          </a:p>
          <a:p>
            <a:endParaRPr kumimoji="1" lang="ja-JP" altLang="en-US" dirty="0"/>
          </a:p>
        </p:txBody>
      </p:sp>
    </p:spTree>
    <p:extLst>
      <p:ext uri="{BB962C8B-B14F-4D97-AF65-F5344CB8AC3E}">
        <p14:creationId xmlns:p14="http://schemas.microsoft.com/office/powerpoint/2010/main" val="3074951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ja-JP" altLang="en-US" dirty="0"/>
              <a:t>出典：文部科学省「かけがえのない自分、かけがえのない健康（中学生用）」／日本学校保健会</a:t>
            </a:r>
            <a:endParaRPr lang="en-US" altLang="ja-JP" dirty="0"/>
          </a:p>
          <a:p>
            <a:endParaRPr kumimoji="1" lang="ja-JP" altLang="en-US" dirty="0"/>
          </a:p>
        </p:txBody>
      </p:sp>
    </p:spTree>
    <p:extLst>
      <p:ext uri="{BB962C8B-B14F-4D97-AF65-F5344CB8AC3E}">
        <p14:creationId xmlns:p14="http://schemas.microsoft.com/office/powerpoint/2010/main" val="3409552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defTabSz="990478">
              <a:defRPr/>
            </a:pPr>
            <a:r>
              <a:rPr lang="ja-JP" altLang="en-US" sz="1300" dirty="0"/>
              <a:t>引用：保護者向け薬物乱用防止パンフレット</a:t>
            </a:r>
          </a:p>
          <a:p>
            <a:r>
              <a:rPr lang="ja-JP" altLang="en-US" sz="1300" dirty="0"/>
              <a:t>一般社団法人全国高等学校</a:t>
            </a:r>
            <a:r>
              <a:rPr lang="en-US" altLang="ja-JP" sz="1300" dirty="0"/>
              <a:t>PTA</a:t>
            </a:r>
            <a:r>
              <a:rPr lang="ja-JP" altLang="en-US" sz="1300" dirty="0"/>
              <a:t>連合会</a:t>
            </a:r>
            <a:endParaRPr lang="en-US" altLang="ja-JP" sz="1300" dirty="0"/>
          </a:p>
          <a:p>
            <a:endParaRPr lang="en-US" altLang="ja-JP" sz="1300" dirty="0"/>
          </a:p>
          <a:p>
            <a:r>
              <a:rPr lang="ja-JP" altLang="en-US" sz="1300" dirty="0"/>
              <a:t>保護者への注意！</a:t>
            </a:r>
          </a:p>
          <a:p>
            <a:endParaRPr kumimoji="1" lang="ja-JP" altLang="en-US" dirty="0"/>
          </a:p>
        </p:txBody>
      </p:sp>
    </p:spTree>
    <p:extLst>
      <p:ext uri="{BB962C8B-B14F-4D97-AF65-F5344CB8AC3E}">
        <p14:creationId xmlns:p14="http://schemas.microsoft.com/office/powerpoint/2010/main" val="147626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8075" y="1279525"/>
            <a:ext cx="4883150" cy="3454400"/>
          </a:xfrm>
        </p:spPr>
      </p:sp>
      <p:sp>
        <p:nvSpPr>
          <p:cNvPr id="3" name="ノート プレースホルダー 2"/>
          <p:cNvSpPr>
            <a:spLocks noGrp="1"/>
          </p:cNvSpPr>
          <p:nvPr>
            <p:ph type="body" idx="1"/>
          </p:nvPr>
        </p:nvSpPr>
        <p:spPr/>
        <p:txBody>
          <a:bodyPr/>
          <a:lstStyle/>
          <a:p>
            <a:pPr marL="163780" indent="-163780"/>
            <a:r>
              <a:rPr lang="ja-JP" altLang="ja-JP" dirty="0"/>
              <a:t>○まず、「薬物乱用」とはどのようなことをいうのでしょうか。</a:t>
            </a:r>
          </a:p>
          <a:p>
            <a:pPr marL="163780" indent="-163780"/>
            <a:r>
              <a:rPr lang="ja-JP" altLang="ja-JP" dirty="0"/>
              <a:t>○薬物乱用とは、病院などで処方されたり、ドラッグストアなどで買う「医薬品」を本来の目的以外で使用することや、遊びやおもしろ半分、快楽を求めるために「薬物」を不正に使用することなどをいいます。</a:t>
            </a:r>
          </a:p>
          <a:p>
            <a:pPr marL="163780" indent="-163780"/>
            <a:r>
              <a:rPr lang="ja-JP" altLang="ja-JP" dirty="0"/>
              <a:t>○また、「乱用」というと、薬物を何度も使用することをいうように感じる人もいるかもしれませんが、不適切な使用をすることは、たとえ一回だけでも、「乱用」にあたります。</a:t>
            </a:r>
          </a:p>
          <a:p>
            <a:pPr marL="163780" indent="-163780"/>
            <a:r>
              <a:rPr lang="ja-JP" altLang="ja-JP" dirty="0"/>
              <a:t>○また、不正な薬物は持っているだけでも犯罪です。</a:t>
            </a:r>
          </a:p>
          <a:p>
            <a:pPr marL="163780" indent="-163780"/>
            <a:r>
              <a:rPr lang="ja-JP" altLang="ja-JP" dirty="0"/>
              <a:t>○次に薬物の種類について説明します。</a:t>
            </a:r>
          </a:p>
          <a:p>
            <a:pPr marL="163780" indent="-163780"/>
            <a:r>
              <a:rPr lang="ja-JP" altLang="ja-JP" dirty="0"/>
              <a:t>○乱用される薬物は、私たちの大切な脳を破壊し一度破壊された脳は元に戻りません。</a:t>
            </a:r>
            <a:endParaRPr lang="en-US" altLang="ja-JP" dirty="0"/>
          </a:p>
          <a:p>
            <a:pPr marL="163780" indent="-163780"/>
            <a:r>
              <a:rPr lang="ja-JP" altLang="ja-JP" dirty="0"/>
              <a:t>○脳に影響を及ぼす物質の中で、依存性があり乱用され、又は乱用されるおそれのある薬物として、覚せい剤、大麻、コカイン、</a:t>
            </a:r>
            <a:r>
              <a:rPr lang="en-US" altLang="ja-JP" dirty="0"/>
              <a:t>MDMA</a:t>
            </a:r>
            <a:r>
              <a:rPr lang="ja-JP" altLang="ja-JP" dirty="0"/>
              <a:t>等があり、それぞれ取扱いが法令により規制されています。</a:t>
            </a:r>
            <a:endParaRPr lang="en-US" altLang="ja-JP" dirty="0"/>
          </a:p>
          <a:p>
            <a:pPr marL="163780" indent="-163780"/>
            <a:r>
              <a:rPr lang="ja-JP" altLang="ja-JP" dirty="0"/>
              <a:t>○また、「</a:t>
            </a:r>
            <a:r>
              <a:rPr lang="ja-JP" altLang="en-US" dirty="0"/>
              <a:t>危険</a:t>
            </a:r>
            <a:r>
              <a:rPr lang="ja-JP" altLang="ja-JP" dirty="0"/>
              <a:t>ドラッグ」は麻薬ではありませんが、麻薬と同様又はそれ以上の有害性があり、「脱法ドラッグ」とも呼ばれ、最近その乱用が問題になっているものです。</a:t>
            </a:r>
            <a:endParaRPr lang="en-US" altLang="ja-JP" dirty="0"/>
          </a:p>
          <a:p>
            <a:pPr marL="163780" indent="-163780"/>
            <a:r>
              <a:rPr lang="ja-JP" altLang="ja-JP" dirty="0"/>
              <a:t>○「</a:t>
            </a:r>
            <a:r>
              <a:rPr lang="ja-JP" altLang="en-US" dirty="0"/>
              <a:t>危険</a:t>
            </a:r>
            <a:r>
              <a:rPr lang="ja-JP" altLang="ja-JP" dirty="0"/>
              <a:t>ドラッグ」として販売されていたものの中には麻薬指定となり、取締対象となったものもあり、何が入っているかわからないとても危険なものが混じり込んできます。</a:t>
            </a:r>
          </a:p>
          <a:p>
            <a:pPr marL="163780" indent="-163780"/>
            <a:endParaRPr kumimoji="1" lang="ja-JP" altLang="en-US" dirty="0"/>
          </a:p>
        </p:txBody>
      </p:sp>
    </p:spTree>
    <p:extLst>
      <p:ext uri="{BB962C8B-B14F-4D97-AF65-F5344CB8AC3E}">
        <p14:creationId xmlns:p14="http://schemas.microsoft.com/office/powerpoint/2010/main" val="23394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106488" y="1277938"/>
            <a:ext cx="4884737" cy="3455987"/>
          </a:xfrm>
        </p:spPr>
      </p:sp>
    </p:spTree>
    <p:extLst>
      <p:ext uri="{BB962C8B-B14F-4D97-AF65-F5344CB8AC3E}">
        <p14:creationId xmlns:p14="http://schemas.microsoft.com/office/powerpoint/2010/main" val="172335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0510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5587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ー 1">
            <a:extLst>
              <a:ext uri="{FF2B5EF4-FFF2-40B4-BE49-F238E27FC236}">
                <a16:creationId xmlns:a16="http://schemas.microsoft.com/office/drawing/2014/main" id="{5C8D6988-8128-6240-9855-7B24357FE3E8}"/>
              </a:ext>
            </a:extLst>
          </p:cNvPr>
          <p:cNvSpPr>
            <a:spLocks noGrp="1" noRot="1" noChangeAspect="1" noChangeArrowheads="1" noTextEdit="1"/>
          </p:cNvSpPr>
          <p:nvPr>
            <p:ph type="sldImg"/>
          </p:nvPr>
        </p:nvSpPr>
        <p:spPr>
          <a:xfrm>
            <a:off x="1108075" y="1279525"/>
            <a:ext cx="4883150" cy="3454400"/>
          </a:xfrm>
          <a:ln/>
        </p:spPr>
      </p:sp>
      <p:sp>
        <p:nvSpPr>
          <p:cNvPr id="29698" name="ノート プレースホルダー 2">
            <a:extLst>
              <a:ext uri="{FF2B5EF4-FFF2-40B4-BE49-F238E27FC236}">
                <a16:creationId xmlns:a16="http://schemas.microsoft.com/office/drawing/2014/main" id="{64A3AAD1-10C7-C345-8A17-9E71A5696619}"/>
              </a:ext>
            </a:extLst>
          </p:cNvPr>
          <p:cNvSpPr>
            <a:spLocks noGrp="1" noChangeArrowheads="1"/>
          </p:cNvSpPr>
          <p:nvPr>
            <p:ph type="body" idx="1"/>
          </p:nvPr>
        </p:nvSpPr>
        <p:spPr>
          <a:noFill/>
        </p:spPr>
        <p:txBody>
          <a:bodyPr/>
          <a:lstStyle/>
          <a:p>
            <a:pPr marL="163780" indent="-163780"/>
            <a:r>
              <a:rPr lang="ja-JP" altLang="ja-JP" dirty="0"/>
              <a:t>○乱用される薬物の種類は、脳に対する作用で「興奮作用のあるもの」「抑制作用のあるもの」「幻覚作用のあるもの」の３種類に分けられます。</a:t>
            </a:r>
          </a:p>
          <a:p>
            <a:pPr marL="163780" indent="-163780"/>
            <a:r>
              <a:rPr lang="ja-JP" altLang="ja-JP" dirty="0"/>
              <a:t>○まず、興奮させる作用のある薬物として、覚せい剤やコカイン、ＭＤＭＡなどがあります。</a:t>
            </a:r>
          </a:p>
          <a:p>
            <a:pPr marL="163780" indent="-163780"/>
            <a:r>
              <a:rPr lang="ja-JP" altLang="ja-JP" dirty="0"/>
              <a:t>○覚せい剤は、一時的に気分が高まり、食欲がなくなり、疲れや眠気が取れたように感じます。しかし、効果が切れると疲労感等におそわれ、強い精神依存があり、自力で使用をやめることがとても難しくなります。また、幻覚や自分が誰かに監視されている等の妄想といった薬物精神病になりやすいおそろしい薬です。</a:t>
            </a:r>
          </a:p>
          <a:p>
            <a:pPr marL="163780" indent="-163780"/>
            <a:r>
              <a:rPr lang="ja-JP" altLang="ja-JP" dirty="0"/>
              <a:t>○コカインは、短期間で依存症になる場合が多く、精神病症状も高頻度にみられます。大量使用で意識障害、けいれん発作、急性中毒による死亡もみられます。</a:t>
            </a:r>
          </a:p>
          <a:p>
            <a:pPr marL="163780" indent="-163780"/>
            <a:r>
              <a:rPr lang="ja-JP" altLang="ja-JP" dirty="0"/>
              <a:t>○ＭＤＭＡは、興奮作用と幻覚作用があり、乱用後に体温の異常上昇が起こり、腎臓障害や循環器障害が引き起こされるおそれがあります。</a:t>
            </a:r>
          </a:p>
        </p:txBody>
      </p:sp>
    </p:spTree>
    <p:extLst>
      <p:ext uri="{BB962C8B-B14F-4D97-AF65-F5344CB8AC3E}">
        <p14:creationId xmlns:p14="http://schemas.microsoft.com/office/powerpoint/2010/main" val="2604594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a:extLst>
              <a:ext uri="{FF2B5EF4-FFF2-40B4-BE49-F238E27FC236}">
                <a16:creationId xmlns:a16="http://schemas.microsoft.com/office/drawing/2014/main" id="{6B1B533D-BE45-744F-A75B-5CC29BC7726B}"/>
              </a:ext>
            </a:extLst>
          </p:cNvPr>
          <p:cNvSpPr>
            <a:spLocks noGrp="1" noRot="1" noChangeAspect="1" noChangeArrowheads="1" noTextEdit="1"/>
          </p:cNvSpPr>
          <p:nvPr>
            <p:ph type="sldImg"/>
          </p:nvPr>
        </p:nvSpPr>
        <p:spPr>
          <a:xfrm>
            <a:off x="1108075" y="1279525"/>
            <a:ext cx="4883150" cy="3454400"/>
          </a:xfrm>
          <a:ln/>
        </p:spPr>
      </p:sp>
      <p:sp>
        <p:nvSpPr>
          <p:cNvPr id="31746" name="ノート プレースホルダー 2">
            <a:extLst>
              <a:ext uri="{FF2B5EF4-FFF2-40B4-BE49-F238E27FC236}">
                <a16:creationId xmlns:a16="http://schemas.microsoft.com/office/drawing/2014/main" id="{ED1E35CC-ADEB-F548-98A3-47AE21AFE5B0}"/>
              </a:ext>
            </a:extLst>
          </p:cNvPr>
          <p:cNvSpPr>
            <a:spLocks noGrp="1" noChangeArrowheads="1"/>
          </p:cNvSpPr>
          <p:nvPr>
            <p:ph type="body" idx="1"/>
          </p:nvPr>
        </p:nvSpPr>
        <p:spPr>
          <a:noFill/>
        </p:spPr>
        <p:txBody>
          <a:bodyPr/>
          <a:lstStyle/>
          <a:p>
            <a:pPr marL="163780" indent="-163780"/>
            <a:r>
              <a:rPr lang="ja-JP" altLang="ja-JP" dirty="0"/>
              <a:t>○反対に抑制させる薬物、有機溶剤であるシンナーやあへんなどがあります。</a:t>
            </a:r>
          </a:p>
          <a:p>
            <a:pPr marL="163780" indent="-163780"/>
            <a:r>
              <a:rPr lang="ja-JP" altLang="ja-JP" dirty="0"/>
              <a:t>○シンナーは、脳を麻痺させる働きがあり、酩酊状態</a:t>
            </a:r>
            <a:r>
              <a:rPr lang="en-US" altLang="ja-JP" dirty="0"/>
              <a:t>(</a:t>
            </a:r>
            <a:r>
              <a:rPr lang="ja-JP" altLang="ja-JP" dirty="0"/>
              <a:t>※）、気分障害、幻覚等も現れます。大量に吸引した場合は、昏睡や意識消失まで至り、場合によっては死に至ります。また、長期的な乱用により、脳が縮むケースが数多く報告されています。</a:t>
            </a:r>
            <a:endParaRPr lang="en-US" altLang="ja-JP" dirty="0"/>
          </a:p>
          <a:p>
            <a:pPr marL="194313" indent="-194313"/>
            <a:endParaRPr lang="en-US" altLang="ja-JP" dirty="0"/>
          </a:p>
          <a:p>
            <a:pPr marL="194313" indent="-194313"/>
            <a:r>
              <a:rPr lang="en-US" altLang="ja-JP" dirty="0"/>
              <a:t>※</a:t>
            </a:r>
            <a:r>
              <a:rPr lang="ja-JP" altLang="ja-JP" dirty="0"/>
              <a:t>ひどく酔った状態で、脳の働きが弱くなっている状態</a:t>
            </a:r>
          </a:p>
          <a:p>
            <a:pPr marL="194313" indent="-194313"/>
            <a:endParaRPr lang="ja-JP" altLang="ja-JP" dirty="0"/>
          </a:p>
        </p:txBody>
      </p:sp>
    </p:spTree>
    <p:extLst>
      <p:ext uri="{BB962C8B-B14F-4D97-AF65-F5344CB8AC3E}">
        <p14:creationId xmlns:p14="http://schemas.microsoft.com/office/powerpoint/2010/main" val="7751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ー 1">
            <a:extLst>
              <a:ext uri="{FF2B5EF4-FFF2-40B4-BE49-F238E27FC236}">
                <a16:creationId xmlns:a16="http://schemas.microsoft.com/office/drawing/2014/main" id="{97D78AE6-DDAB-024C-B8AD-3880FC62004F}"/>
              </a:ext>
            </a:extLst>
          </p:cNvPr>
          <p:cNvSpPr>
            <a:spLocks noGrp="1" noRot="1" noChangeAspect="1" noChangeArrowheads="1" noTextEdit="1"/>
          </p:cNvSpPr>
          <p:nvPr>
            <p:ph type="sldImg"/>
          </p:nvPr>
        </p:nvSpPr>
        <p:spPr>
          <a:xfrm>
            <a:off x="1108075" y="1279525"/>
            <a:ext cx="4883150" cy="3454400"/>
          </a:xfrm>
          <a:ln/>
        </p:spPr>
      </p:sp>
      <p:sp>
        <p:nvSpPr>
          <p:cNvPr id="33794" name="ノート プレースホルダー 2">
            <a:extLst>
              <a:ext uri="{FF2B5EF4-FFF2-40B4-BE49-F238E27FC236}">
                <a16:creationId xmlns:a16="http://schemas.microsoft.com/office/drawing/2014/main" id="{A81F3F38-93C0-974F-9D87-5B74756FA4A2}"/>
              </a:ext>
            </a:extLst>
          </p:cNvPr>
          <p:cNvSpPr>
            <a:spLocks noGrp="1" noChangeArrowheads="1"/>
          </p:cNvSpPr>
          <p:nvPr>
            <p:ph type="body" idx="1"/>
          </p:nvPr>
        </p:nvSpPr>
        <p:spPr>
          <a:noFill/>
        </p:spPr>
        <p:txBody>
          <a:bodyPr/>
          <a:lstStyle/>
          <a:p>
            <a:pPr marL="163780" indent="-163780"/>
            <a:r>
              <a:rPr lang="ja-JP" altLang="ja-JP" dirty="0"/>
              <a:t>○それから幻覚作用のある大麻などです。</a:t>
            </a:r>
          </a:p>
          <a:p>
            <a:pPr marL="163780" indent="-163780"/>
            <a:r>
              <a:rPr lang="ja-JP" altLang="ja-JP" dirty="0"/>
              <a:t>○乱用により、記憶・理解力の低下、知覚・気分障害、幻覚・妄想状態やパニック状態などが出現し、長期間の乱用により、物事への興味・関心が極端に低下する「無動機症候群」という精神障害が引き起こされるおそれがあります。</a:t>
            </a:r>
          </a:p>
        </p:txBody>
      </p:sp>
    </p:spTree>
    <p:extLst>
      <p:ext uri="{BB962C8B-B14F-4D97-AF65-F5344CB8AC3E}">
        <p14:creationId xmlns:p14="http://schemas.microsoft.com/office/powerpoint/2010/main" val="314855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63780" indent="-163780"/>
            <a:r>
              <a:rPr lang="ja-JP" altLang="en-US" dirty="0"/>
              <a:t>○大麻を乱用すると人体にどのような影響があるのでしょうか。</a:t>
            </a:r>
            <a:endParaRPr lang="en-US" altLang="ja-JP" dirty="0"/>
          </a:p>
          <a:p>
            <a:pPr marL="163780" indent="-163780"/>
            <a:r>
              <a:rPr lang="ja-JP" altLang="en-US" dirty="0"/>
              <a:t>○大麻の人体への影響は「身体的影響」と「精神的影響」の２つにわけられます。</a:t>
            </a:r>
            <a:endParaRPr lang="en-US" altLang="ja-JP" dirty="0"/>
          </a:p>
          <a:p>
            <a:pPr marL="163780" indent="-163780"/>
            <a:r>
              <a:rPr lang="ja-JP" altLang="en-US" dirty="0"/>
              <a:t>○身体的影響には、めまい、嘔吐、胎児への影響などがあり、精神的影響には幻覚・妄想、無動機症候群、集中力・記憶力の減退などがあり、精神的影響を総称して大麻精神病と呼んでいます。</a:t>
            </a:r>
            <a:endParaRPr lang="en-US" altLang="ja-JP" dirty="0"/>
          </a:p>
          <a:p>
            <a:pPr marL="210480" indent="-210480"/>
            <a:endParaRPr lang="en-US" altLang="ja-JP" b="1" dirty="0"/>
          </a:p>
          <a:p>
            <a:pPr marL="210480" indent="-210480"/>
            <a:endParaRPr lang="en-US" altLang="ja-JP" dirty="0"/>
          </a:p>
          <a:p>
            <a:endParaRPr kumimoji="1" lang="ja-JP" altLang="en-US" dirty="0"/>
          </a:p>
        </p:txBody>
      </p:sp>
    </p:spTree>
    <p:extLst>
      <p:ext uri="{BB962C8B-B14F-4D97-AF65-F5344CB8AC3E}">
        <p14:creationId xmlns:p14="http://schemas.microsoft.com/office/powerpoint/2010/main" val="194791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1376919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4058528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3972071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34591" y="302737"/>
            <a:ext cx="9622632" cy="1259946"/>
          </a:xfrm>
        </p:spPr>
        <p:txBody>
          <a:bodyPr/>
          <a:lstStyle/>
          <a:p>
            <a:r>
              <a:rPr lang="ja-JP" altLang="en-US"/>
              <a:t>マスタ タイトルの書式設定</a:t>
            </a:r>
          </a:p>
        </p:txBody>
      </p:sp>
      <p:sp>
        <p:nvSpPr>
          <p:cNvPr id="3" name="表プレースホルダ 2"/>
          <p:cNvSpPr>
            <a:spLocks noGrp="1"/>
          </p:cNvSpPr>
          <p:nvPr>
            <p:ph type="tbl" idx="1"/>
          </p:nvPr>
        </p:nvSpPr>
        <p:spPr>
          <a:xfrm>
            <a:off x="534591" y="1763926"/>
            <a:ext cx="9622632" cy="4989036"/>
          </a:xfrm>
        </p:spPr>
        <p:txBody>
          <a:bodyPr/>
          <a:lstStyle/>
          <a:p>
            <a:pPr lvl="0"/>
            <a:endParaRPr lang="ja-JP" altLang="en-US" noProof="0" dirty="0"/>
          </a:p>
        </p:txBody>
      </p:sp>
      <p:sp>
        <p:nvSpPr>
          <p:cNvPr id="4" name="Rectangle 4">
            <a:extLst>
              <a:ext uri="{FF2B5EF4-FFF2-40B4-BE49-F238E27FC236}">
                <a16:creationId xmlns:a16="http://schemas.microsoft.com/office/drawing/2014/main" id="{528E23CC-AAAC-0A48-A072-6CDD5AA6ADC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EBC03B0-C54C-4142-A1FC-517E46513D3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56F8598-FC1E-474A-9B53-2D7C5E8A429F}"/>
              </a:ext>
            </a:extLst>
          </p:cNvPr>
          <p:cNvSpPr>
            <a:spLocks noGrp="1" noChangeArrowheads="1"/>
          </p:cNvSpPr>
          <p:nvPr>
            <p:ph type="sldNum" sz="quarter" idx="12"/>
          </p:nvPr>
        </p:nvSpPr>
        <p:spPr>
          <a:ln/>
        </p:spPr>
        <p:txBody>
          <a:bodyPr/>
          <a:lstStyle>
            <a:lvl1pPr>
              <a:defRPr/>
            </a:lvl1pPr>
          </a:lstStyle>
          <a:p>
            <a:pPr>
              <a:defRPr/>
            </a:pPr>
            <a:fld id="{BBF600BF-A4BA-C040-80D5-8AB074272FDB}" type="slidenum">
              <a:rPr lang="en-US" altLang="ja-JP"/>
              <a:pPr>
                <a:defRPr/>
              </a:pPr>
              <a:t>‹#›</a:t>
            </a:fld>
            <a:endParaRPr lang="en-US" altLang="ja-JP"/>
          </a:p>
        </p:txBody>
      </p:sp>
    </p:spTree>
    <p:extLst>
      <p:ext uri="{BB962C8B-B14F-4D97-AF65-F5344CB8AC3E}">
        <p14:creationId xmlns:p14="http://schemas.microsoft.com/office/powerpoint/2010/main" val="117424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379446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234035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77031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8116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329967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333656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3616005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39B0C0-3304-4147-9895-0309ACB11AC8}"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187207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B739B0C0-3304-4147-9895-0309ACB11AC8}" type="datetimeFigureOut">
              <a:rPr kumimoji="1" lang="ja-JP" altLang="en-US" smtClean="0"/>
              <a:t>2020/12/1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DFD0FAC-3238-7644-9379-A29DD8730D67}" type="slidenum">
              <a:rPr kumimoji="1" lang="ja-JP" altLang="en-US" smtClean="0"/>
              <a:t>‹#›</a:t>
            </a:fld>
            <a:endParaRPr kumimoji="1" lang="ja-JP" altLang="en-US"/>
          </a:p>
        </p:txBody>
      </p:sp>
    </p:spTree>
    <p:extLst>
      <p:ext uri="{BB962C8B-B14F-4D97-AF65-F5344CB8AC3E}">
        <p14:creationId xmlns:p14="http://schemas.microsoft.com/office/powerpoint/2010/main" val="16488970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987481" y="1629944"/>
            <a:ext cx="7768148" cy="1753383"/>
          </a:xfrm>
        </p:spPr>
        <p:txBody>
          <a:bodyPr anchor="b">
            <a:noAutofit/>
          </a:bodyPr>
          <a:lstStyle/>
          <a:p>
            <a:pPr algn="l"/>
            <a:br>
              <a:rPr lang="en-US" altLang="ja-JP" sz="5400" b="1" dirty="0">
                <a:latin typeface="メイリオ" panose="020B0604030504040204" pitchFamily="50" charset="-128"/>
                <a:ea typeface="メイリオ" panose="020B0604030504040204" pitchFamily="50" charset="-128"/>
              </a:rPr>
            </a:br>
            <a:r>
              <a:rPr lang="zh-CN" altLang="en-US" sz="5400" b="1" dirty="0">
                <a:latin typeface="メイリオ" panose="020B0604030504040204" pitchFamily="50" charset="-128"/>
                <a:ea typeface="メイリオ" panose="020B0604030504040204" pitchFamily="50" charset="-128"/>
              </a:rPr>
              <a:t>薬物乱用防止</a:t>
            </a:r>
            <a:endParaRPr kumimoji="1" lang="ja-JP" altLang="en-US" sz="5400" b="1" dirty="0">
              <a:latin typeface="メイリオ" panose="020B0604030504040204" pitchFamily="50" charset="-128"/>
              <a:ea typeface="メイリオ" panose="020B0604030504040204" pitchFamily="50" charset="-128"/>
            </a:endParaRP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2163841" y="412123"/>
            <a:ext cx="2707714" cy="415747"/>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中学校・高等学校版</a:t>
            </a:r>
            <a:endParaRPr lang="en-US" altLang="ja-JP" sz="1800" dirty="0">
              <a:latin typeface="游ゴシック Medium" panose="020B0500000000000000" pitchFamily="50" charset="-128"/>
              <a:ea typeface="游ゴシック Medium" panose="020B0500000000000000" pitchFamily="50" charset="-128"/>
            </a:endParaRPr>
          </a:p>
        </p:txBody>
      </p:sp>
      <p:sp>
        <p:nvSpPr>
          <p:cNvPr id="14" name="タイトル 1">
            <a:extLst>
              <a:ext uri="{FF2B5EF4-FFF2-40B4-BE49-F238E27FC236}">
                <a16:creationId xmlns:a16="http://schemas.microsoft.com/office/drawing/2014/main" id="{A7E1BE68-6B83-4C2F-A308-F4213985BE3D}"/>
              </a:ext>
            </a:extLst>
          </p:cNvPr>
          <p:cNvSpPr txBox="1">
            <a:spLocks/>
          </p:cNvSpPr>
          <p:nvPr/>
        </p:nvSpPr>
        <p:spPr>
          <a:xfrm>
            <a:off x="988077" y="3317719"/>
            <a:ext cx="7768148" cy="81116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endPar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endParaRP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1"/>
            <a:ext cx="1818701" cy="45445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400" dirty="0">
                <a:latin typeface="HGS明朝E" panose="02020900000000000000" pitchFamily="18" charset="-128"/>
                <a:ea typeface="HGS明朝E" panose="02020900000000000000" pitchFamily="18" charset="-128"/>
              </a:rPr>
              <a:t>薬物乱用</a:t>
            </a:r>
            <a:endParaRPr lang="ja-JP" altLang="en-US" sz="2400" b="1" dirty="0">
              <a:latin typeface="HGS明朝E" panose="02020900000000000000" pitchFamily="18" charset="-128"/>
              <a:ea typeface="HGS明朝E" panose="02020900000000000000" pitchFamily="18" charset="-128"/>
            </a:endParaRP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
        <p:nvSpPr>
          <p:cNvPr id="9" name="タイトル 1">
            <a:extLst>
              <a:ext uri="{FF2B5EF4-FFF2-40B4-BE49-F238E27FC236}">
                <a16:creationId xmlns:a16="http://schemas.microsoft.com/office/drawing/2014/main" id="{FB1DDB56-8A22-48FC-9AC8-7BED7C162DB7}"/>
              </a:ext>
            </a:extLst>
          </p:cNvPr>
          <p:cNvSpPr txBox="1">
            <a:spLocks/>
          </p:cNvSpPr>
          <p:nvPr/>
        </p:nvSpPr>
        <p:spPr>
          <a:xfrm>
            <a:off x="1140476" y="3470119"/>
            <a:ext cx="9319367" cy="81116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知らないと怖い「</a:t>
            </a:r>
            <a:r>
              <a:rPr lang="en-US" altLang="ja-JP"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drug</a:t>
            </a:r>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」の話！</a:t>
            </a: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97F45E5-D09C-40BA-8685-67E3BD8DA6C5}"/>
              </a:ext>
            </a:extLst>
          </p:cNvPr>
          <p:cNvGrpSpPr/>
          <p:nvPr/>
        </p:nvGrpSpPr>
        <p:grpSpPr>
          <a:xfrm>
            <a:off x="1903165" y="306442"/>
            <a:ext cx="6408497" cy="5569255"/>
            <a:chOff x="1809380" y="1004972"/>
            <a:chExt cx="7121732" cy="4741047"/>
          </a:xfrm>
        </p:grpSpPr>
        <p:pic>
          <p:nvPicPr>
            <p:cNvPr id="8" name="図 7">
              <a:extLst>
                <a:ext uri="{FF2B5EF4-FFF2-40B4-BE49-F238E27FC236}">
                  <a16:creationId xmlns:a16="http://schemas.microsoft.com/office/drawing/2014/main" id="{05DE2A92-3E94-4612-951E-FB21F4923C10}"/>
                </a:ext>
              </a:extLst>
            </p:cNvPr>
            <p:cNvPicPr>
              <a:picLocks noChangeAspect="1"/>
            </p:cNvPicPr>
            <p:nvPr/>
          </p:nvPicPr>
          <p:blipFill rotWithShape="1">
            <a:blip r:embed="rId3"/>
            <a:srcRect l="20768" t="4261" r="19236" b="20981"/>
            <a:stretch/>
          </p:blipFill>
          <p:spPr>
            <a:xfrm>
              <a:off x="1809380" y="1272723"/>
              <a:ext cx="7121732" cy="4473296"/>
            </a:xfrm>
            <a:prstGeom prst="rect">
              <a:avLst/>
            </a:prstGeom>
          </p:spPr>
        </p:pic>
        <p:sp>
          <p:nvSpPr>
            <p:cNvPr id="9" name="正方形/長方形 8">
              <a:extLst>
                <a:ext uri="{FF2B5EF4-FFF2-40B4-BE49-F238E27FC236}">
                  <a16:creationId xmlns:a16="http://schemas.microsoft.com/office/drawing/2014/main" id="{6982DC64-5C7A-4DDB-AA80-DD409300423A}"/>
                </a:ext>
              </a:extLst>
            </p:cNvPr>
            <p:cNvSpPr/>
            <p:nvPr/>
          </p:nvSpPr>
          <p:spPr>
            <a:xfrm>
              <a:off x="2339831" y="1004972"/>
              <a:ext cx="5631861" cy="61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9C8FBEFD-7BA5-40E7-912D-EE2CD764C6AA}"/>
              </a:ext>
            </a:extLst>
          </p:cNvPr>
          <p:cNvGrpSpPr/>
          <p:nvPr/>
        </p:nvGrpSpPr>
        <p:grpSpPr>
          <a:xfrm>
            <a:off x="406945" y="306442"/>
            <a:ext cx="427497" cy="415776"/>
            <a:chOff x="683170" y="525517"/>
            <a:chExt cx="427497" cy="415776"/>
          </a:xfrm>
        </p:grpSpPr>
        <p:sp>
          <p:nvSpPr>
            <p:cNvPr id="11" name="四角形: 角を丸くする 10">
              <a:extLst>
                <a:ext uri="{FF2B5EF4-FFF2-40B4-BE49-F238E27FC236}">
                  <a16:creationId xmlns:a16="http://schemas.microsoft.com/office/drawing/2014/main" id="{731192E9-0EC4-42C6-A274-B4B53C8F545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43D1FEE-E9BD-4C6A-9426-000213D233C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5BA6E765-D861-4536-AAF9-E90BDA7A77C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D5699739-DBFE-4A5C-AAA7-21EFAB7A789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56AFB996-E7A7-45B1-AE07-7407B00C73D2}"/>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大麻事件の摘発人数の推移</a:t>
            </a:r>
          </a:p>
        </p:txBody>
      </p:sp>
      <p:sp>
        <p:nvSpPr>
          <p:cNvPr id="16" name="テキスト ボックス 8">
            <a:extLst>
              <a:ext uri="{FF2B5EF4-FFF2-40B4-BE49-F238E27FC236}">
                <a16:creationId xmlns:a16="http://schemas.microsoft.com/office/drawing/2014/main" id="{0D001412-6208-461A-A67C-E598AC8444DA}"/>
              </a:ext>
            </a:extLst>
          </p:cNvPr>
          <p:cNvSpPr txBox="1"/>
          <p:nvPr/>
        </p:nvSpPr>
        <p:spPr>
          <a:xfrm>
            <a:off x="360000" y="7200000"/>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ニュースドットコム（</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2018</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年</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4</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月</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12</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日）</a:t>
            </a:r>
          </a:p>
        </p:txBody>
      </p:sp>
      <p:sp>
        <p:nvSpPr>
          <p:cNvPr id="17" name="テキスト ボックス 16">
            <a:extLst>
              <a:ext uri="{FF2B5EF4-FFF2-40B4-BE49-F238E27FC236}">
                <a16:creationId xmlns:a16="http://schemas.microsoft.com/office/drawing/2014/main" id="{DB103873-44A2-4D1E-8AFB-02DEA60CF65C}"/>
              </a:ext>
            </a:extLst>
          </p:cNvPr>
          <p:cNvSpPr txBox="1"/>
          <p:nvPr/>
        </p:nvSpPr>
        <p:spPr>
          <a:xfrm>
            <a:off x="393080" y="6013770"/>
            <a:ext cx="9905649" cy="910085"/>
          </a:xfrm>
          <a:prstGeom prst="rect">
            <a:avLst/>
          </a:prstGeom>
          <a:solidFill>
            <a:schemeClr val="tx1">
              <a:lumMod val="75000"/>
              <a:lumOff val="25000"/>
            </a:schemeClr>
          </a:solidFill>
        </p:spPr>
        <p:txBody>
          <a:bodyPr wrap="square" rtlCol="0" anchor="ctr" anchorCtr="0">
            <a:noAutofit/>
          </a:bodyPr>
          <a:lstStyle/>
          <a:p>
            <a:pPr algn="ctr"/>
            <a:r>
              <a:rPr lang="ja-JP" altLang="en-US" sz="3600" b="1" dirty="0">
                <a:ln w="12700">
                  <a:noFill/>
                </a:ln>
                <a:solidFill>
                  <a:srgbClr val="FF0000"/>
                </a:solidFill>
                <a:effectLst>
                  <a:outerShdw blurRad="38100" dist="19050" dir="2700000" algn="tl" rotWithShape="0">
                    <a:schemeClr val="dk1">
                      <a:alpha val="40000"/>
                    </a:schemeClr>
                  </a:outerShdw>
                </a:effectLst>
                <a:latin typeface="+mn-ea"/>
              </a:rPr>
              <a:t>大麻摘発３千人突破！過去最多、高校生増加</a:t>
            </a:r>
          </a:p>
        </p:txBody>
      </p:sp>
    </p:spTree>
    <p:extLst>
      <p:ext uri="{BB962C8B-B14F-4D97-AF65-F5344CB8AC3E}">
        <p14:creationId xmlns:p14="http://schemas.microsoft.com/office/powerpoint/2010/main" val="3956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D2A15D7B-624B-498E-B721-56E45D2C456F}"/>
              </a:ext>
            </a:extLst>
          </p:cNvPr>
          <p:cNvGrpSpPr/>
          <p:nvPr/>
        </p:nvGrpSpPr>
        <p:grpSpPr>
          <a:xfrm>
            <a:off x="328246" y="3427419"/>
            <a:ext cx="10105358" cy="3301626"/>
            <a:chOff x="328246" y="3263297"/>
            <a:chExt cx="10105358" cy="3301626"/>
          </a:xfrm>
        </p:grpSpPr>
        <p:sp>
          <p:nvSpPr>
            <p:cNvPr id="9" name="四角形: 角を丸くする 8">
              <a:extLst>
                <a:ext uri="{FF2B5EF4-FFF2-40B4-BE49-F238E27FC236}">
                  <a16:creationId xmlns:a16="http://schemas.microsoft.com/office/drawing/2014/main" id="{B3C0B820-D8FA-4A04-8578-DDB298B69500}"/>
                </a:ext>
              </a:extLst>
            </p:cNvPr>
            <p:cNvSpPr/>
            <p:nvPr/>
          </p:nvSpPr>
          <p:spPr>
            <a:xfrm>
              <a:off x="328246" y="3263297"/>
              <a:ext cx="9913675" cy="3301626"/>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4CBD739-7027-491A-83EA-997D2BF0B9BC}"/>
                </a:ext>
              </a:extLst>
            </p:cNvPr>
            <p:cNvSpPr txBox="1"/>
            <p:nvPr/>
          </p:nvSpPr>
          <p:spPr>
            <a:xfrm>
              <a:off x="543677" y="3585060"/>
              <a:ext cx="9889927" cy="861774"/>
            </a:xfrm>
            <a:prstGeom prst="rect">
              <a:avLst/>
            </a:prstGeom>
            <a:noFill/>
            <a:ln>
              <a:noFill/>
            </a:ln>
          </p:spPr>
          <p:txBody>
            <a:bodyPr wrap="square" rtlCol="0">
              <a:spAutoFit/>
            </a:bodyPr>
            <a:lstStyle/>
            <a:p>
              <a:r>
                <a:rPr lang="ja-JP" altLang="en-US" sz="5000" b="1" dirty="0">
                  <a:latin typeface="+mn-ea"/>
                </a:rPr>
                <a:t>若者がハマりやすいのは何故か？</a:t>
              </a:r>
            </a:p>
          </p:txBody>
        </p:sp>
      </p:grpSp>
      <p:grpSp>
        <p:nvGrpSpPr>
          <p:cNvPr id="11" name="グループ化 10">
            <a:extLst>
              <a:ext uri="{FF2B5EF4-FFF2-40B4-BE49-F238E27FC236}">
                <a16:creationId xmlns:a16="http://schemas.microsoft.com/office/drawing/2014/main" id="{34E8B96C-3693-4A70-862D-C614CF8CD4E1}"/>
              </a:ext>
            </a:extLst>
          </p:cNvPr>
          <p:cNvGrpSpPr/>
          <p:nvPr/>
        </p:nvGrpSpPr>
        <p:grpSpPr>
          <a:xfrm>
            <a:off x="328246" y="550985"/>
            <a:ext cx="9913675" cy="1969476"/>
            <a:chOff x="328246" y="386863"/>
            <a:chExt cx="9913675" cy="1969476"/>
          </a:xfrm>
        </p:grpSpPr>
        <p:sp>
          <p:nvSpPr>
            <p:cNvPr id="12" name="四角形: 角を丸くする 11">
              <a:extLst>
                <a:ext uri="{FF2B5EF4-FFF2-40B4-BE49-F238E27FC236}">
                  <a16:creationId xmlns:a16="http://schemas.microsoft.com/office/drawing/2014/main" id="{9210EB20-B431-4674-BB0C-F916345EE469}"/>
                </a:ext>
              </a:extLst>
            </p:cNvPr>
            <p:cNvSpPr/>
            <p:nvPr/>
          </p:nvSpPr>
          <p:spPr>
            <a:xfrm>
              <a:off x="328246" y="386863"/>
              <a:ext cx="9913675" cy="1969476"/>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8D44D7F-38D0-48A5-8633-A1BC8E959CBC}"/>
                </a:ext>
              </a:extLst>
            </p:cNvPr>
            <p:cNvSpPr txBox="1"/>
            <p:nvPr/>
          </p:nvSpPr>
          <p:spPr>
            <a:xfrm>
              <a:off x="449892" y="602029"/>
              <a:ext cx="9080969" cy="1631216"/>
            </a:xfrm>
            <a:prstGeom prst="rect">
              <a:avLst/>
            </a:prstGeom>
            <a:noFill/>
          </p:spPr>
          <p:txBody>
            <a:bodyPr wrap="square" rtlCol="0">
              <a:spAutoFit/>
            </a:bodyPr>
            <a:lstStyle/>
            <a:p>
              <a:r>
                <a:rPr lang="ja-JP" altLang="en-US" sz="5000" b="1" dirty="0">
                  <a:latin typeface="+mn-ea"/>
                </a:rPr>
                <a:t>大麻の乱用は、</a:t>
              </a:r>
              <a:endParaRPr lang="en-US" altLang="ja-JP" sz="5000" b="1" dirty="0">
                <a:latin typeface="+mn-ea"/>
              </a:endParaRPr>
            </a:p>
            <a:p>
              <a:r>
                <a:rPr lang="ja-JP" altLang="en-US" sz="5000" b="1" dirty="0">
                  <a:solidFill>
                    <a:srgbClr val="C00000"/>
                  </a:solidFill>
                  <a:latin typeface="+mn-ea"/>
                </a:rPr>
                <a:t>７割以上</a:t>
              </a:r>
              <a:r>
                <a:rPr lang="ja-JP" altLang="en-US" sz="5000" b="1" dirty="0">
                  <a:latin typeface="+mn-ea"/>
                </a:rPr>
                <a:t>が</a:t>
              </a:r>
              <a:r>
                <a:rPr lang="en-US" altLang="ja-JP" sz="5000" b="1" dirty="0">
                  <a:solidFill>
                    <a:srgbClr val="C00000"/>
                  </a:solidFill>
                  <a:latin typeface="+mn-ea"/>
                </a:rPr>
                <a:t>20〜30</a:t>
              </a:r>
              <a:r>
                <a:rPr lang="ja-JP" altLang="en-US" sz="5000" b="1" dirty="0">
                  <a:solidFill>
                    <a:srgbClr val="C00000"/>
                  </a:solidFill>
                  <a:latin typeface="+mn-ea"/>
                </a:rPr>
                <a:t>代</a:t>
              </a:r>
              <a:r>
                <a:rPr lang="ja-JP" altLang="en-US" sz="5000" b="1" dirty="0">
                  <a:latin typeface="+mn-ea"/>
                </a:rPr>
                <a:t>が占める</a:t>
              </a:r>
              <a:r>
                <a:rPr lang="en-US" altLang="ja-JP" sz="5000" b="1" dirty="0">
                  <a:latin typeface="+mn-ea"/>
                </a:rPr>
                <a:t>!!</a:t>
              </a:r>
              <a:endParaRPr lang="ja-JP" altLang="en-US" sz="5000" b="1" dirty="0">
                <a:latin typeface="+mn-ea"/>
              </a:endParaRPr>
            </a:p>
          </p:txBody>
        </p:sp>
      </p:grpSp>
      <p:sp>
        <p:nvSpPr>
          <p:cNvPr id="14" name="テキスト ボックス 13">
            <a:extLst>
              <a:ext uri="{FF2B5EF4-FFF2-40B4-BE49-F238E27FC236}">
                <a16:creationId xmlns:a16="http://schemas.microsoft.com/office/drawing/2014/main" id="{7317E22B-4100-4ED3-A89F-512FB18770B2}"/>
              </a:ext>
            </a:extLst>
          </p:cNvPr>
          <p:cNvSpPr txBox="1"/>
          <p:nvPr/>
        </p:nvSpPr>
        <p:spPr>
          <a:xfrm>
            <a:off x="516576" y="4742990"/>
            <a:ext cx="9889927" cy="1549848"/>
          </a:xfrm>
          <a:prstGeom prst="rect">
            <a:avLst/>
          </a:prstGeom>
          <a:noFill/>
        </p:spPr>
        <p:txBody>
          <a:bodyPr wrap="square" rtlCol="0">
            <a:spAutoFit/>
          </a:bodyPr>
          <a:lstStyle/>
          <a:p>
            <a:pPr marL="501206" indent="-501206">
              <a:buClr>
                <a:schemeClr val="tx1"/>
              </a:buClr>
              <a:buSzPct val="80000"/>
              <a:buFont typeface="Wingdings" pitchFamily="2" charset="2"/>
              <a:buChar char="l"/>
            </a:pPr>
            <a:r>
              <a:rPr lang="ja-JP" altLang="en-US" sz="3157" b="1" dirty="0">
                <a:solidFill>
                  <a:srgbClr val="C00000"/>
                </a:solidFill>
                <a:latin typeface="+mn-ea"/>
              </a:rPr>
              <a:t>依存性は無い</a:t>
            </a:r>
            <a:r>
              <a:rPr lang="en-US" altLang="ja-JP" sz="3157" b="1" dirty="0">
                <a:latin typeface="+mn-ea"/>
              </a:rPr>
              <a:t>､</a:t>
            </a:r>
            <a:r>
              <a:rPr lang="ja-JP" altLang="en-US" sz="3157" b="1" dirty="0">
                <a:latin typeface="+mn-ea"/>
              </a:rPr>
              <a:t>という大麻に対する</a:t>
            </a:r>
            <a:r>
              <a:rPr lang="ja-JP" altLang="en-US" sz="3157" b="1" dirty="0">
                <a:solidFill>
                  <a:srgbClr val="C00000"/>
                </a:solidFill>
                <a:latin typeface="+mn-ea"/>
              </a:rPr>
              <a:t>誤った情報</a:t>
            </a:r>
            <a:endParaRPr lang="en-US" altLang="ja-JP" sz="3157" b="1" dirty="0">
              <a:solidFill>
                <a:srgbClr val="C00000"/>
              </a:solidFill>
              <a:latin typeface="+mn-ea"/>
            </a:endParaRPr>
          </a:p>
          <a:p>
            <a:pPr marL="501206" indent="-501206">
              <a:buClr>
                <a:schemeClr val="tx1"/>
              </a:buClr>
              <a:buSzPct val="80000"/>
              <a:buFont typeface="Wingdings" pitchFamily="2" charset="2"/>
              <a:buChar char="l"/>
            </a:pPr>
            <a:r>
              <a:rPr lang="ja-JP" altLang="en-US" sz="3157" b="1" dirty="0">
                <a:latin typeface="+mn-ea"/>
              </a:rPr>
              <a:t>覚せい剤に比べて</a:t>
            </a:r>
            <a:r>
              <a:rPr lang="ja-JP" altLang="en-US" sz="3157" b="1" dirty="0">
                <a:solidFill>
                  <a:srgbClr val="C00000"/>
                </a:solidFill>
                <a:latin typeface="+mn-ea"/>
              </a:rPr>
              <a:t>低額で入手しやすい</a:t>
            </a:r>
            <a:r>
              <a:rPr lang="ja-JP" altLang="en-US" sz="3157" b="1" dirty="0">
                <a:latin typeface="+mn-ea"/>
              </a:rPr>
              <a:t>ためでは</a:t>
            </a:r>
            <a:endParaRPr lang="en-US" altLang="ja-JP" sz="3157" b="1" dirty="0">
              <a:latin typeface="+mn-ea"/>
            </a:endParaRPr>
          </a:p>
          <a:p>
            <a:pPr>
              <a:buClr>
                <a:srgbClr val="FF0000"/>
              </a:buClr>
            </a:pPr>
            <a:r>
              <a:rPr lang="ja-JP" altLang="en-US" sz="3157" b="1" dirty="0">
                <a:latin typeface="+mn-ea"/>
              </a:rPr>
              <a:t>　　　　　　　　　　　　　　　　　（警察庁より）</a:t>
            </a:r>
          </a:p>
        </p:txBody>
      </p:sp>
    </p:spTree>
    <p:extLst>
      <p:ext uri="{BB962C8B-B14F-4D97-AF65-F5344CB8AC3E}">
        <p14:creationId xmlns:p14="http://schemas.microsoft.com/office/powerpoint/2010/main" val="25841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爆発 2 1">
            <a:extLst>
              <a:ext uri="{FF2B5EF4-FFF2-40B4-BE49-F238E27FC236}">
                <a16:creationId xmlns:a16="http://schemas.microsoft.com/office/drawing/2014/main" id="{C2789FFD-3CAD-42FD-8ADD-4D13528C0051}"/>
              </a:ext>
            </a:extLst>
          </p:cNvPr>
          <p:cNvSpPr/>
          <p:nvPr/>
        </p:nvSpPr>
        <p:spPr>
          <a:xfrm>
            <a:off x="0" y="768012"/>
            <a:ext cx="10691813" cy="4953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150000"/>
              </a:lnSpc>
              <a:defRPr/>
            </a:pPr>
            <a:r>
              <a:rPr lang="ja-JP" altLang="en-US" sz="5500" b="1" dirty="0">
                <a:solidFill>
                  <a:srgbClr val="C00000"/>
                </a:solidFill>
                <a:latin typeface="+mn-ea"/>
              </a:rPr>
              <a:t>大麻の所持・譲渡などは</a:t>
            </a:r>
            <a:endParaRPr lang="en-US" altLang="ja-JP" sz="5500" b="1" dirty="0">
              <a:solidFill>
                <a:srgbClr val="C00000"/>
              </a:solidFill>
              <a:latin typeface="+mn-ea"/>
            </a:endParaRPr>
          </a:p>
          <a:p>
            <a:pPr algn="ctr">
              <a:lnSpc>
                <a:spcPct val="150000"/>
              </a:lnSpc>
              <a:defRPr/>
            </a:pPr>
            <a:r>
              <a:rPr lang="ja-JP" altLang="en-US" sz="5500" b="1" dirty="0">
                <a:solidFill>
                  <a:srgbClr val="C00000"/>
                </a:solidFill>
                <a:latin typeface="+mn-ea"/>
              </a:rPr>
              <a:t>法律で禁止されており</a:t>
            </a:r>
            <a:endParaRPr lang="en-US" altLang="ja-JP" sz="5500" b="1" dirty="0">
              <a:solidFill>
                <a:srgbClr val="C00000"/>
              </a:solidFill>
              <a:latin typeface="+mn-ea"/>
            </a:endParaRPr>
          </a:p>
          <a:p>
            <a:pPr algn="ctr">
              <a:lnSpc>
                <a:spcPct val="150000"/>
              </a:lnSpc>
              <a:defRPr/>
            </a:pPr>
            <a:r>
              <a:rPr lang="ja-JP" altLang="en-US" sz="5500" b="1" dirty="0">
                <a:solidFill>
                  <a:srgbClr val="C00000"/>
                </a:solidFill>
                <a:latin typeface="+mn-ea"/>
              </a:rPr>
              <a:t>違反すると罰則が科されます！</a:t>
            </a:r>
          </a:p>
        </p:txBody>
      </p:sp>
    </p:spTree>
    <p:extLst>
      <p:ext uri="{BB962C8B-B14F-4D97-AF65-F5344CB8AC3E}">
        <p14:creationId xmlns:p14="http://schemas.microsoft.com/office/powerpoint/2010/main" val="116113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46AD5BDD-0BBE-4B97-A8FC-64B41BF1F9F3}"/>
              </a:ext>
            </a:extLst>
          </p:cNvPr>
          <p:cNvSpPr txBox="1"/>
          <p:nvPr/>
        </p:nvSpPr>
        <p:spPr>
          <a:xfrm>
            <a:off x="938035" y="1006957"/>
            <a:ext cx="8661427" cy="699412"/>
          </a:xfrm>
          <a:prstGeom prst="roundRect">
            <a:avLst/>
          </a:prstGeom>
          <a:solidFill>
            <a:schemeClr val="bg1">
              <a:lumMod val="85000"/>
            </a:schemeClr>
          </a:solidFill>
        </p:spPr>
        <p:txBody>
          <a:bodyPr wrap="square" rtlCol="0">
            <a:spAutoFit/>
          </a:bodyPr>
          <a:lstStyle/>
          <a:p>
            <a:r>
              <a:rPr lang="ja-JP" altLang="en-US" sz="3508" b="1" dirty="0">
                <a:latin typeface="+mn-ea"/>
                <a:cs typeface="Adobe Arabic" panose="02040503050201020203" pitchFamily="18" charset="-78"/>
              </a:rPr>
              <a:t>社会的対策について</a:t>
            </a:r>
          </a:p>
        </p:txBody>
      </p:sp>
      <p:graphicFrame>
        <p:nvGraphicFramePr>
          <p:cNvPr id="19" name="表 18">
            <a:extLst>
              <a:ext uri="{FF2B5EF4-FFF2-40B4-BE49-F238E27FC236}">
                <a16:creationId xmlns:a16="http://schemas.microsoft.com/office/drawing/2014/main" id="{F6218827-89D8-4A51-A8B8-B5874E14AFCD}"/>
              </a:ext>
            </a:extLst>
          </p:cNvPr>
          <p:cNvGraphicFramePr>
            <a:graphicFrameLocks noGrp="1"/>
          </p:cNvGraphicFramePr>
          <p:nvPr>
            <p:extLst>
              <p:ext uri="{D42A27DB-BD31-4B8C-83A1-F6EECF244321}">
                <p14:modId xmlns:p14="http://schemas.microsoft.com/office/powerpoint/2010/main" val="1944062428"/>
              </p:ext>
            </p:extLst>
          </p:nvPr>
        </p:nvGraphicFramePr>
        <p:xfrm>
          <a:off x="1066990" y="2548850"/>
          <a:ext cx="8557832" cy="3276000"/>
        </p:xfrm>
        <a:graphic>
          <a:graphicData uri="http://schemas.openxmlformats.org/drawingml/2006/table">
            <a:tbl>
              <a:tblPr firstRow="1" bandRow="1">
                <a:tableStyleId>{16D9F66E-5EB9-4882-86FB-DCBF35E3C3E4}</a:tableStyleId>
              </a:tblPr>
              <a:tblGrid>
                <a:gridCol w="2142484">
                  <a:extLst>
                    <a:ext uri="{9D8B030D-6E8A-4147-A177-3AD203B41FA5}">
                      <a16:colId xmlns:a16="http://schemas.microsoft.com/office/drawing/2014/main" val="1097842102"/>
                    </a:ext>
                  </a:extLst>
                </a:gridCol>
                <a:gridCol w="3648526">
                  <a:extLst>
                    <a:ext uri="{9D8B030D-6E8A-4147-A177-3AD203B41FA5}">
                      <a16:colId xmlns:a16="http://schemas.microsoft.com/office/drawing/2014/main" val="1327740418"/>
                    </a:ext>
                  </a:extLst>
                </a:gridCol>
                <a:gridCol w="2766822">
                  <a:extLst>
                    <a:ext uri="{9D8B030D-6E8A-4147-A177-3AD203B41FA5}">
                      <a16:colId xmlns:a16="http://schemas.microsoft.com/office/drawing/2014/main" val="1051530214"/>
                    </a:ext>
                  </a:extLst>
                </a:gridCol>
              </a:tblGrid>
              <a:tr h="468000">
                <a:tc>
                  <a:txBody>
                    <a:bodyPr/>
                    <a:lstStyle/>
                    <a:p>
                      <a:pPr marL="177800" indent="0" algn="l"/>
                      <a:r>
                        <a:rPr kumimoji="1" lang="ja-JP" altLang="en-US" sz="2100" b="0" dirty="0"/>
                        <a:t>覚せい剤</a:t>
                      </a:r>
                      <a:endParaRPr kumimoji="1" lang="ja-JP" altLang="en-US" sz="2100" b="0" dirty="0">
                        <a:latin typeface="+mn-ea"/>
                        <a:ea typeface="+mn-ea"/>
                      </a:endParaRPr>
                    </a:p>
                  </a:txBody>
                  <a:tcPr marL="80189" marR="80189" marT="40094" marB="40094" anchor="ctr"/>
                </a:tc>
                <a:tc>
                  <a:txBody>
                    <a:bodyPr/>
                    <a:lstStyle/>
                    <a:p>
                      <a:pPr marL="177800" indent="0" algn="l"/>
                      <a:r>
                        <a:rPr kumimoji="1" lang="ja-JP" altLang="en-US" sz="2100" b="0" dirty="0"/>
                        <a:t>覚せい剤取締法</a:t>
                      </a:r>
                      <a:endParaRPr kumimoji="1" lang="ja-JP" altLang="en-US" sz="2100" b="0" dirty="0">
                        <a:solidFill>
                          <a:srgbClr val="C00000"/>
                        </a:solidFill>
                        <a:latin typeface="+mn-ea"/>
                        <a:ea typeface="+mn-ea"/>
                      </a:endParaRPr>
                    </a:p>
                  </a:txBody>
                  <a:tcPr marL="80189" marR="80189" marT="40094" marB="40094" anchor="ctr"/>
                </a:tc>
                <a:tc>
                  <a:txBody>
                    <a:bodyPr/>
                    <a:lstStyle/>
                    <a:p>
                      <a:pPr algn="ctr"/>
                      <a:r>
                        <a:rPr kumimoji="1" lang="ja-JP" altLang="en-US" sz="2100" b="0" dirty="0"/>
                        <a:t>懲役</a:t>
                      </a:r>
                      <a:r>
                        <a:rPr kumimoji="1" lang="en-US" altLang="ja-JP" sz="2100" b="0" dirty="0"/>
                        <a:t>10</a:t>
                      </a:r>
                      <a:r>
                        <a:rPr kumimoji="1" lang="ja-JP" altLang="en-US" sz="2100" b="0" dirty="0"/>
                        <a:t>年</a:t>
                      </a:r>
                      <a:endParaRPr kumimoji="1" lang="ja-JP" altLang="en-US" sz="2100" b="0" dirty="0">
                        <a:latin typeface="+mn-ea"/>
                        <a:ea typeface="+mn-ea"/>
                      </a:endParaRPr>
                    </a:p>
                  </a:txBody>
                  <a:tcPr marL="80189" marR="80189" marT="40094" marB="40094" anchor="ctr"/>
                </a:tc>
                <a:extLst>
                  <a:ext uri="{0D108BD9-81ED-4DB2-BD59-A6C34878D82A}">
                    <a16:rowId xmlns:a16="http://schemas.microsoft.com/office/drawing/2014/main" val="1390071538"/>
                  </a:ext>
                </a:extLst>
              </a:tr>
              <a:tr h="468000">
                <a:tc>
                  <a:txBody>
                    <a:bodyPr/>
                    <a:lstStyle/>
                    <a:p>
                      <a:pPr marL="180000"/>
                      <a:r>
                        <a:rPr kumimoji="1" lang="ja-JP" altLang="en-US" sz="2100" dirty="0"/>
                        <a:t>大麻</a:t>
                      </a:r>
                      <a:endParaRPr kumimoji="1" lang="ja-JP" altLang="en-US" sz="2100" dirty="0">
                        <a:latin typeface="+mn-ea"/>
                        <a:ea typeface="+mn-ea"/>
                      </a:endParaRPr>
                    </a:p>
                  </a:txBody>
                  <a:tcPr marL="80189" marR="80189" marT="40094" marB="40094" anchor="ctr"/>
                </a:tc>
                <a:tc>
                  <a:txBody>
                    <a:bodyPr/>
                    <a:lstStyle/>
                    <a:p>
                      <a:pPr marL="180000"/>
                      <a:r>
                        <a:rPr kumimoji="1" lang="ja-JP" altLang="en-US" sz="2100" dirty="0"/>
                        <a:t>大麻取締法</a:t>
                      </a:r>
                      <a:endParaRPr kumimoji="1" lang="ja-JP" altLang="en-US" sz="2100" dirty="0">
                        <a:solidFill>
                          <a:srgbClr val="C00000"/>
                        </a:solidFill>
                        <a:latin typeface="+mn-ea"/>
                        <a:ea typeface="+mn-ea"/>
                      </a:endParaRPr>
                    </a:p>
                  </a:txBody>
                  <a:tcPr marL="80189" marR="80189" marT="40094" marB="40094" anchor="ctr"/>
                </a:tc>
                <a:tc>
                  <a:txBody>
                    <a:bodyPr/>
                    <a:lstStyle/>
                    <a:p>
                      <a:pPr algn="ctr"/>
                      <a:r>
                        <a:rPr kumimoji="1" lang="ja-JP" altLang="en-US" sz="2100" dirty="0"/>
                        <a:t>懲役５年</a:t>
                      </a:r>
                      <a:endParaRPr kumimoji="1" lang="ja-JP" altLang="en-US" sz="2100" dirty="0">
                        <a:latin typeface="+mn-ea"/>
                        <a:ea typeface="+mn-ea"/>
                      </a:endParaRPr>
                    </a:p>
                  </a:txBody>
                  <a:tcPr marL="80189" marR="80189" marT="40094" marB="40094" anchor="ctr"/>
                </a:tc>
                <a:extLst>
                  <a:ext uri="{0D108BD9-81ED-4DB2-BD59-A6C34878D82A}">
                    <a16:rowId xmlns:a16="http://schemas.microsoft.com/office/drawing/2014/main" val="3070594220"/>
                  </a:ext>
                </a:extLst>
              </a:tr>
              <a:tr h="468000">
                <a:tc>
                  <a:txBody>
                    <a:bodyPr/>
                    <a:lstStyle/>
                    <a:p>
                      <a:pPr marL="180000"/>
                      <a:r>
                        <a:rPr kumimoji="1" lang="ja-JP" altLang="en-US" sz="2100" dirty="0"/>
                        <a:t>ヘロイン</a:t>
                      </a:r>
                      <a:endParaRPr kumimoji="1" lang="ja-JP" altLang="en-US" sz="2100" dirty="0">
                        <a:latin typeface="+mn-ea"/>
                        <a:ea typeface="+mn-ea"/>
                      </a:endParaRPr>
                    </a:p>
                  </a:txBody>
                  <a:tcPr marL="80189" marR="80189" marT="40094" marB="40094" anchor="ctr"/>
                </a:tc>
                <a:tc>
                  <a:txBody>
                    <a:bodyPr/>
                    <a:lstStyle/>
                    <a:p>
                      <a:pPr marL="180000"/>
                      <a:r>
                        <a:rPr kumimoji="1" lang="ja-JP" altLang="en-US" sz="2100" dirty="0"/>
                        <a:t>麻薬及び向精神薬取締法</a:t>
                      </a:r>
                      <a:endParaRPr kumimoji="1" lang="ja-JP" altLang="en-US" sz="2100" dirty="0">
                        <a:solidFill>
                          <a:srgbClr val="C00000"/>
                        </a:solidFill>
                        <a:latin typeface="+mn-ea"/>
                        <a:ea typeface="+mn-ea"/>
                      </a:endParaRPr>
                    </a:p>
                  </a:txBody>
                  <a:tcPr marL="80189" marR="80189" marT="40094" marB="40094" anchor="ctr"/>
                </a:tc>
                <a:tc>
                  <a:txBody>
                    <a:bodyPr/>
                    <a:lstStyle/>
                    <a:p>
                      <a:pPr algn="ctr"/>
                      <a:r>
                        <a:rPr kumimoji="1" lang="ja-JP" altLang="en-US" sz="2100" dirty="0"/>
                        <a:t>懲役</a:t>
                      </a:r>
                      <a:r>
                        <a:rPr kumimoji="1" lang="en-US" altLang="ja-JP" sz="2100" dirty="0"/>
                        <a:t>10</a:t>
                      </a:r>
                      <a:r>
                        <a:rPr kumimoji="1" lang="ja-JP" altLang="en-US" sz="2100" dirty="0"/>
                        <a:t>年</a:t>
                      </a:r>
                      <a:endParaRPr kumimoji="1" lang="ja-JP" altLang="en-US" sz="2100" dirty="0">
                        <a:latin typeface="+mn-ea"/>
                        <a:ea typeface="+mn-ea"/>
                      </a:endParaRPr>
                    </a:p>
                  </a:txBody>
                  <a:tcPr marL="80189" marR="80189" marT="40094" marB="40094" anchor="ctr"/>
                </a:tc>
                <a:extLst>
                  <a:ext uri="{0D108BD9-81ED-4DB2-BD59-A6C34878D82A}">
                    <a16:rowId xmlns:a16="http://schemas.microsoft.com/office/drawing/2014/main" val="399202664"/>
                  </a:ext>
                </a:extLst>
              </a:tr>
              <a:tr h="468000">
                <a:tc>
                  <a:txBody>
                    <a:bodyPr/>
                    <a:lstStyle/>
                    <a:p>
                      <a:pPr marL="180000"/>
                      <a:r>
                        <a:rPr kumimoji="1" lang="ja-JP" altLang="en-US" sz="2100" dirty="0"/>
                        <a:t>あへん</a:t>
                      </a:r>
                      <a:endParaRPr kumimoji="1" lang="ja-JP" altLang="en-US" sz="2100" dirty="0">
                        <a:latin typeface="+mn-ea"/>
                        <a:ea typeface="+mn-ea"/>
                      </a:endParaRPr>
                    </a:p>
                  </a:txBody>
                  <a:tcPr marL="80189" marR="80189" marT="40094" marB="40094" anchor="ctr"/>
                </a:tc>
                <a:tc>
                  <a:txBody>
                    <a:bodyPr/>
                    <a:lstStyle/>
                    <a:p>
                      <a:pPr marL="180000"/>
                      <a:r>
                        <a:rPr kumimoji="1" lang="ja-JP" altLang="en-US" sz="2100" dirty="0"/>
                        <a:t>あへん法</a:t>
                      </a:r>
                      <a:endParaRPr kumimoji="1" lang="ja-JP" altLang="en-US" sz="2100" dirty="0">
                        <a:solidFill>
                          <a:srgbClr val="C00000"/>
                        </a:solidFill>
                        <a:latin typeface="+mn-ea"/>
                        <a:ea typeface="+mn-ea"/>
                      </a:endParaRPr>
                    </a:p>
                  </a:txBody>
                  <a:tcPr marL="80189" marR="80189" marT="40094" marB="40094" anchor="ctr"/>
                </a:tc>
                <a:tc>
                  <a:txBody>
                    <a:bodyPr/>
                    <a:lstStyle/>
                    <a:p>
                      <a:pPr algn="ctr"/>
                      <a:r>
                        <a:rPr kumimoji="1" lang="ja-JP" altLang="en-US" sz="2100" dirty="0"/>
                        <a:t>懲役７年</a:t>
                      </a:r>
                      <a:endParaRPr kumimoji="1" lang="ja-JP" altLang="en-US" sz="2100" dirty="0">
                        <a:latin typeface="+mn-ea"/>
                        <a:ea typeface="+mn-ea"/>
                      </a:endParaRPr>
                    </a:p>
                  </a:txBody>
                  <a:tcPr marL="80189" marR="80189" marT="40094" marB="40094" anchor="ctr"/>
                </a:tc>
                <a:extLst>
                  <a:ext uri="{0D108BD9-81ED-4DB2-BD59-A6C34878D82A}">
                    <a16:rowId xmlns:a16="http://schemas.microsoft.com/office/drawing/2014/main" val="1209698978"/>
                  </a:ext>
                </a:extLst>
              </a:tr>
              <a:tr h="468000">
                <a:tc>
                  <a:txBody>
                    <a:bodyPr/>
                    <a:lstStyle/>
                    <a:p>
                      <a:pPr marL="180000"/>
                      <a:r>
                        <a:rPr kumimoji="1" lang="ja-JP" altLang="en-US" sz="2100" dirty="0"/>
                        <a:t>コカイン</a:t>
                      </a:r>
                      <a:endParaRPr kumimoji="1" lang="ja-JP" altLang="en-US" sz="2100" dirty="0">
                        <a:latin typeface="+mn-ea"/>
                        <a:ea typeface="+mn-ea"/>
                      </a:endParaRPr>
                    </a:p>
                  </a:txBody>
                  <a:tcPr marL="80189" marR="80189" marT="40094" marB="40094" anchor="ctr"/>
                </a:tc>
                <a:tc>
                  <a:txBody>
                    <a:bodyPr/>
                    <a:lstStyle/>
                    <a:p>
                      <a:pPr marL="180000"/>
                      <a:r>
                        <a:rPr kumimoji="1" lang="ja-JP" altLang="en-US" sz="2100" dirty="0"/>
                        <a:t>麻薬及び向精神薬取締法</a:t>
                      </a:r>
                      <a:endParaRPr kumimoji="1" lang="ja-JP" altLang="en-US" sz="2100" dirty="0">
                        <a:solidFill>
                          <a:srgbClr val="C00000"/>
                        </a:solidFill>
                        <a:latin typeface="+mn-ea"/>
                        <a:ea typeface="+mn-ea"/>
                      </a:endParaRPr>
                    </a:p>
                  </a:txBody>
                  <a:tcPr marL="80189" marR="80189" marT="40094" marB="40094" anchor="ctr"/>
                </a:tc>
                <a:tc>
                  <a:txBody>
                    <a:bodyPr/>
                    <a:lstStyle/>
                    <a:p>
                      <a:pPr algn="ctr"/>
                      <a:r>
                        <a:rPr kumimoji="1" lang="ja-JP" altLang="en-US" sz="2100" dirty="0"/>
                        <a:t>懲役７年</a:t>
                      </a:r>
                      <a:endParaRPr kumimoji="1" lang="ja-JP" altLang="en-US" sz="2100" dirty="0">
                        <a:latin typeface="+mn-ea"/>
                        <a:ea typeface="+mn-ea"/>
                      </a:endParaRPr>
                    </a:p>
                  </a:txBody>
                  <a:tcPr marL="80189" marR="80189" marT="40094" marB="40094" anchor="ctr"/>
                </a:tc>
                <a:extLst>
                  <a:ext uri="{0D108BD9-81ED-4DB2-BD59-A6C34878D82A}">
                    <a16:rowId xmlns:a16="http://schemas.microsoft.com/office/drawing/2014/main" val="2793398839"/>
                  </a:ext>
                </a:extLst>
              </a:tr>
              <a:tr h="468000">
                <a:tc>
                  <a:txBody>
                    <a:bodyPr/>
                    <a:lstStyle/>
                    <a:p>
                      <a:pPr marL="180000"/>
                      <a:r>
                        <a:rPr kumimoji="1" lang="en-US" altLang="ja-JP" sz="2100" dirty="0"/>
                        <a:t>MDMA</a:t>
                      </a:r>
                      <a:endParaRPr kumimoji="1" lang="ja-JP" altLang="en-US" sz="2100" dirty="0">
                        <a:latin typeface="+mn-ea"/>
                        <a:ea typeface="+mn-ea"/>
                      </a:endParaRPr>
                    </a:p>
                  </a:txBody>
                  <a:tcPr marL="80189" marR="80189" marT="40094" marB="40094" anchor="ctr"/>
                </a:tc>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dirty="0"/>
                        <a:t>麻薬及び向精神薬取締法</a:t>
                      </a:r>
                      <a:endParaRPr kumimoji="1" lang="ja-JP" altLang="en-US" sz="2100" dirty="0">
                        <a:solidFill>
                          <a:srgbClr val="C00000"/>
                        </a:solidFill>
                        <a:latin typeface="+mn-ea"/>
                        <a:ea typeface="+mn-ea"/>
                      </a:endParaRPr>
                    </a:p>
                  </a:txBody>
                  <a:tcPr marL="80189" marR="80189" marT="40094" marB="4009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100" dirty="0"/>
                        <a:t>懲役７年</a:t>
                      </a:r>
                      <a:endParaRPr kumimoji="1" lang="ja-JP" altLang="en-US" sz="2100" dirty="0">
                        <a:latin typeface="+mn-ea"/>
                        <a:ea typeface="+mn-ea"/>
                      </a:endParaRPr>
                    </a:p>
                  </a:txBody>
                  <a:tcPr marL="80189" marR="80189" marT="40094" marB="40094" anchor="ctr"/>
                </a:tc>
                <a:extLst>
                  <a:ext uri="{0D108BD9-81ED-4DB2-BD59-A6C34878D82A}">
                    <a16:rowId xmlns:a16="http://schemas.microsoft.com/office/drawing/2014/main" val="878496469"/>
                  </a:ext>
                </a:extLst>
              </a:tr>
              <a:tr h="468000">
                <a:tc>
                  <a:txBody>
                    <a:bodyPr/>
                    <a:lstStyle/>
                    <a:p>
                      <a:pPr marL="180000"/>
                      <a:r>
                        <a:rPr kumimoji="1" lang="ja-JP" altLang="en-US" sz="2100" dirty="0"/>
                        <a:t>シンナー等</a:t>
                      </a:r>
                      <a:endParaRPr kumimoji="1" lang="ja-JP" altLang="en-US" sz="2100" dirty="0">
                        <a:latin typeface="+mn-ea"/>
                        <a:ea typeface="+mn-ea"/>
                      </a:endParaRPr>
                    </a:p>
                  </a:txBody>
                  <a:tcPr marL="80189" marR="80189" marT="40094" marB="40094" anchor="ctr"/>
                </a:tc>
                <a:tc>
                  <a:txBody>
                    <a:bodyPr/>
                    <a:lstStyle/>
                    <a:p>
                      <a:pPr marL="180000"/>
                      <a:r>
                        <a:rPr kumimoji="1" lang="ja-JP" altLang="en-US" sz="2100" dirty="0"/>
                        <a:t>薬物及び劇物取締法</a:t>
                      </a:r>
                      <a:endParaRPr kumimoji="1" lang="ja-JP" altLang="en-US" sz="2100" dirty="0">
                        <a:solidFill>
                          <a:srgbClr val="C00000"/>
                        </a:solidFill>
                        <a:latin typeface="+mn-ea"/>
                        <a:ea typeface="+mn-ea"/>
                      </a:endParaRPr>
                    </a:p>
                  </a:txBody>
                  <a:tcPr marL="80189" marR="80189" marT="40094" marB="4009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100" dirty="0"/>
                        <a:t>懲役１年</a:t>
                      </a:r>
                      <a:endParaRPr kumimoji="1" lang="ja-JP" altLang="en-US" sz="2100" dirty="0">
                        <a:latin typeface="+mn-ea"/>
                        <a:ea typeface="+mn-ea"/>
                      </a:endParaRPr>
                    </a:p>
                  </a:txBody>
                  <a:tcPr marL="80189" marR="80189" marT="40094" marB="40094" anchor="ctr"/>
                </a:tc>
                <a:extLst>
                  <a:ext uri="{0D108BD9-81ED-4DB2-BD59-A6C34878D82A}">
                    <a16:rowId xmlns:a16="http://schemas.microsoft.com/office/drawing/2014/main" val="3492489241"/>
                  </a:ext>
                </a:extLst>
              </a:tr>
            </a:tbl>
          </a:graphicData>
        </a:graphic>
      </p:graphicFrame>
      <p:sp>
        <p:nvSpPr>
          <p:cNvPr id="20" name="テキスト ボックス 19">
            <a:extLst>
              <a:ext uri="{FF2B5EF4-FFF2-40B4-BE49-F238E27FC236}">
                <a16:creationId xmlns:a16="http://schemas.microsoft.com/office/drawing/2014/main" id="{83B03B73-6EFF-4B2B-886D-1611767C4F95}"/>
              </a:ext>
            </a:extLst>
          </p:cNvPr>
          <p:cNvSpPr txBox="1"/>
          <p:nvPr/>
        </p:nvSpPr>
        <p:spPr>
          <a:xfrm>
            <a:off x="1066990" y="5989828"/>
            <a:ext cx="8045151" cy="1325363"/>
          </a:xfrm>
          <a:prstGeom prst="rect">
            <a:avLst/>
          </a:prstGeom>
          <a:noFill/>
        </p:spPr>
        <p:txBody>
          <a:bodyPr wrap="square" rtlCol="0">
            <a:spAutoFit/>
          </a:bodyPr>
          <a:lstStyle/>
          <a:p>
            <a:pPr marL="400964" indent="-400964">
              <a:lnSpc>
                <a:spcPct val="150000"/>
              </a:lnSpc>
              <a:buSzPct val="80000"/>
              <a:buFont typeface="Wingdings" pitchFamily="2" charset="2"/>
              <a:buChar char="l"/>
            </a:pPr>
            <a:r>
              <a:rPr lang="ja-JP" altLang="en-US" sz="2806" dirty="0">
                <a:latin typeface="游ゴシック Medium" panose="020B0500000000000000" pitchFamily="50" charset="-128"/>
                <a:ea typeface="游ゴシック Medium" panose="020B0500000000000000" pitchFamily="50" charset="-128"/>
              </a:rPr>
              <a:t>持っているだけでも罰せられます</a:t>
            </a:r>
            <a:endParaRPr lang="en-US" altLang="ja-JP" sz="2806" dirty="0">
              <a:latin typeface="游ゴシック Medium" panose="020B0500000000000000" pitchFamily="50" charset="-128"/>
              <a:ea typeface="游ゴシック Medium" panose="020B0500000000000000" pitchFamily="50" charset="-128"/>
            </a:endParaRPr>
          </a:p>
          <a:p>
            <a:pPr marL="400964" indent="-400964">
              <a:lnSpc>
                <a:spcPct val="150000"/>
              </a:lnSpc>
              <a:buSzPct val="80000"/>
              <a:buFont typeface="Wingdings" pitchFamily="2" charset="2"/>
              <a:buChar char="l"/>
            </a:pPr>
            <a:r>
              <a:rPr lang="ja-JP" altLang="en-US" sz="2806" dirty="0">
                <a:latin typeface="游ゴシック Medium" panose="020B0500000000000000" pitchFamily="50" charset="-128"/>
                <a:ea typeface="游ゴシック Medium" panose="020B0500000000000000" pitchFamily="50" charset="-128"/>
              </a:rPr>
              <a:t>懲役刑など厳しい罰則があります</a:t>
            </a:r>
          </a:p>
        </p:txBody>
      </p:sp>
      <p:sp>
        <p:nvSpPr>
          <p:cNvPr id="23" name="テキスト ボックス 22">
            <a:extLst>
              <a:ext uri="{FF2B5EF4-FFF2-40B4-BE49-F238E27FC236}">
                <a16:creationId xmlns:a16="http://schemas.microsoft.com/office/drawing/2014/main" id="{DEE5F53D-1024-4A17-9750-C2DB5FF6F959}"/>
              </a:ext>
            </a:extLst>
          </p:cNvPr>
          <p:cNvSpPr txBox="1"/>
          <p:nvPr/>
        </p:nvSpPr>
        <p:spPr>
          <a:xfrm>
            <a:off x="1051654" y="1783253"/>
            <a:ext cx="7124954" cy="470257"/>
          </a:xfrm>
          <a:prstGeom prst="rect">
            <a:avLst/>
          </a:prstGeom>
          <a:noFill/>
        </p:spPr>
        <p:txBody>
          <a:bodyPr wrap="square" rtlCol="0">
            <a:spAutoFit/>
          </a:bodyPr>
          <a:lstStyle/>
          <a:p>
            <a:r>
              <a:rPr lang="ja-JP" altLang="en-US" sz="2456" dirty="0">
                <a:latin typeface="游ゴシック Medium" panose="020B0500000000000000" pitchFamily="50" charset="-128"/>
                <a:ea typeface="游ゴシック Medium" panose="020B0500000000000000" pitchFamily="50" charset="-128"/>
              </a:rPr>
              <a:t>薬物乱用は法律で厳しく取り締まられています。</a:t>
            </a:r>
          </a:p>
        </p:txBody>
      </p:sp>
      <p:grpSp>
        <p:nvGrpSpPr>
          <p:cNvPr id="24" name="グループ化 23">
            <a:extLst>
              <a:ext uri="{FF2B5EF4-FFF2-40B4-BE49-F238E27FC236}">
                <a16:creationId xmlns:a16="http://schemas.microsoft.com/office/drawing/2014/main" id="{C9506FFE-2D08-4731-AB5A-2446B46B5E34}"/>
              </a:ext>
            </a:extLst>
          </p:cNvPr>
          <p:cNvGrpSpPr/>
          <p:nvPr/>
        </p:nvGrpSpPr>
        <p:grpSpPr>
          <a:xfrm>
            <a:off x="406945" y="306442"/>
            <a:ext cx="427497" cy="415776"/>
            <a:chOff x="683170" y="525517"/>
            <a:chExt cx="427497" cy="415776"/>
          </a:xfrm>
        </p:grpSpPr>
        <p:sp>
          <p:nvSpPr>
            <p:cNvPr id="25" name="四角形: 角を丸くする 24">
              <a:extLst>
                <a:ext uri="{FF2B5EF4-FFF2-40B4-BE49-F238E27FC236}">
                  <a16:creationId xmlns:a16="http://schemas.microsoft.com/office/drawing/2014/main" id="{94ABE0AC-6DE3-44CF-B94B-F58B58A00AA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A2FEA816-A99F-4821-A632-C24E8665797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7A576F88-4029-438D-A302-92768131CD6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5378FEBA-5A72-4F1E-8130-DD80A48EBF37}"/>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タイトル 1">
            <a:extLst>
              <a:ext uri="{FF2B5EF4-FFF2-40B4-BE49-F238E27FC236}">
                <a16:creationId xmlns:a16="http://schemas.microsoft.com/office/drawing/2014/main" id="{1C6B8F09-B729-4430-A6B6-87C857B129E8}"/>
              </a:ext>
            </a:extLst>
          </p:cNvPr>
          <p:cNvSpPr txBox="1">
            <a:spLocks/>
          </p:cNvSpPr>
          <p:nvPr/>
        </p:nvSpPr>
        <p:spPr>
          <a:xfrm>
            <a:off x="834441" y="244484"/>
            <a:ext cx="9906493"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薬物乱用は、犯罪や反社会的行動と関連する！</a:t>
            </a:r>
          </a:p>
        </p:txBody>
      </p:sp>
    </p:spTree>
    <p:extLst>
      <p:ext uri="{BB962C8B-B14F-4D97-AF65-F5344CB8AC3E}">
        <p14:creationId xmlns:p14="http://schemas.microsoft.com/office/powerpoint/2010/main" val="34684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3">
            <a:extLst>
              <a:ext uri="{FF2B5EF4-FFF2-40B4-BE49-F238E27FC236}">
                <a16:creationId xmlns:a16="http://schemas.microsoft.com/office/drawing/2014/main" id="{F7F8E1AF-6D1D-4BEA-B3DB-48CD880A3377}"/>
              </a:ext>
            </a:extLst>
          </p:cNvPr>
          <p:cNvSpPr/>
          <p:nvPr/>
        </p:nvSpPr>
        <p:spPr>
          <a:xfrm>
            <a:off x="1545098" y="973237"/>
            <a:ext cx="7538767" cy="10903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grpSp>
        <p:nvGrpSpPr>
          <p:cNvPr id="6" name="グループ化 5">
            <a:extLst>
              <a:ext uri="{FF2B5EF4-FFF2-40B4-BE49-F238E27FC236}">
                <a16:creationId xmlns:a16="http://schemas.microsoft.com/office/drawing/2014/main" id="{9982CED4-A579-4CF0-A217-C97BC8A59183}"/>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2AA7CA4B-CEC8-492F-9BD4-76A80912F10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062C3A8-7750-43D7-911D-35E954517D3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F8D9DA9-17C2-4298-9E23-1E9983CBF14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D69F4D6-4454-40D3-9A84-084A3A1475F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20DBBFF7-D82C-46A2-90AB-12310CDD34E6}"/>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薬物乱用と重大な健康障害について</a:t>
            </a:r>
          </a:p>
        </p:txBody>
      </p:sp>
      <p:grpSp>
        <p:nvGrpSpPr>
          <p:cNvPr id="13" name="グループ化 12">
            <a:extLst>
              <a:ext uri="{FF2B5EF4-FFF2-40B4-BE49-F238E27FC236}">
                <a16:creationId xmlns:a16="http://schemas.microsoft.com/office/drawing/2014/main" id="{5F18BAF7-9663-44C7-949B-5B96CCC2A298}"/>
              </a:ext>
            </a:extLst>
          </p:cNvPr>
          <p:cNvGrpSpPr/>
          <p:nvPr/>
        </p:nvGrpSpPr>
        <p:grpSpPr>
          <a:xfrm>
            <a:off x="406945" y="1601144"/>
            <a:ext cx="11055741" cy="1954800"/>
            <a:chOff x="406945" y="1601144"/>
            <a:chExt cx="11055741" cy="1954800"/>
          </a:xfrm>
        </p:grpSpPr>
        <p:sp>
          <p:nvSpPr>
            <p:cNvPr id="14" name="四角形: 角を丸くする 13">
              <a:extLst>
                <a:ext uri="{FF2B5EF4-FFF2-40B4-BE49-F238E27FC236}">
                  <a16:creationId xmlns:a16="http://schemas.microsoft.com/office/drawing/2014/main" id="{06E471AC-0927-46B8-8D09-E0D177F15094}"/>
                </a:ext>
              </a:extLst>
            </p:cNvPr>
            <p:cNvSpPr/>
            <p:nvPr/>
          </p:nvSpPr>
          <p:spPr>
            <a:xfrm>
              <a:off x="406945" y="1601144"/>
              <a:ext cx="10014061" cy="1954800"/>
            </a:xfrm>
            <a:prstGeom prst="roundRect">
              <a:avLst>
                <a:gd name="adj" fmla="val 98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463E19E-BAF4-40BB-9A50-E63AD9592459}"/>
                </a:ext>
              </a:extLst>
            </p:cNvPr>
            <p:cNvSpPr txBox="1"/>
            <p:nvPr/>
          </p:nvSpPr>
          <p:spPr>
            <a:xfrm>
              <a:off x="896174" y="1830550"/>
              <a:ext cx="10566512" cy="1495987"/>
            </a:xfrm>
            <a:prstGeom prst="rect">
              <a:avLst/>
            </a:prstGeom>
            <a:noFill/>
          </p:spPr>
          <p:txBody>
            <a:bodyPr wrap="square" rtlCol="0">
              <a:spAutoFit/>
            </a:bodyPr>
            <a:lstStyle/>
            <a:p>
              <a:pPr>
                <a:buClr>
                  <a:srgbClr val="FF0000"/>
                </a:buClr>
              </a:pPr>
              <a:r>
                <a:rPr lang="ja-JP" altLang="en-US" sz="3859" b="1" dirty="0">
                  <a:latin typeface="+mn-ea"/>
                </a:rPr>
                <a:t>薬物乱用は、大切な</a:t>
              </a:r>
              <a:r>
                <a:rPr lang="ja-JP" altLang="en-US" sz="5262" b="1" dirty="0">
                  <a:ln w="0"/>
                  <a:solidFill>
                    <a:srgbClr val="C00000"/>
                  </a:solidFill>
                  <a:effectLst>
                    <a:outerShdw blurRad="38100" dist="25400" dir="5400000" algn="ctr" rotWithShape="0">
                      <a:srgbClr val="6E747A">
                        <a:alpha val="43000"/>
                      </a:srgbClr>
                    </a:outerShdw>
                  </a:effectLst>
                  <a:latin typeface="+mn-ea"/>
                </a:rPr>
                <a:t>脳の働き</a:t>
              </a:r>
              <a:r>
                <a:rPr lang="ja-JP" altLang="en-US" sz="3859" b="1" dirty="0">
                  <a:latin typeface="+mn-ea"/>
                </a:rPr>
                <a:t>を</a:t>
              </a:r>
              <a:endParaRPr lang="en-US" altLang="ja-JP" sz="3859" b="1" dirty="0">
                <a:latin typeface="+mn-ea"/>
              </a:endParaRPr>
            </a:p>
            <a:p>
              <a:pPr>
                <a:buClr>
                  <a:srgbClr val="FF0000"/>
                </a:buClr>
              </a:pPr>
              <a:r>
                <a:rPr lang="ja-JP" altLang="en-US" sz="3859" b="1" dirty="0">
                  <a:latin typeface="+mn-ea"/>
                </a:rPr>
                <a:t>変えます。</a:t>
              </a:r>
            </a:p>
          </p:txBody>
        </p:sp>
      </p:grpSp>
      <p:grpSp>
        <p:nvGrpSpPr>
          <p:cNvPr id="16" name="グループ化 15">
            <a:extLst>
              <a:ext uri="{FF2B5EF4-FFF2-40B4-BE49-F238E27FC236}">
                <a16:creationId xmlns:a16="http://schemas.microsoft.com/office/drawing/2014/main" id="{A8ED1EA6-3A90-4BFE-907C-96E995F16977}"/>
              </a:ext>
            </a:extLst>
          </p:cNvPr>
          <p:cNvGrpSpPr/>
          <p:nvPr/>
        </p:nvGrpSpPr>
        <p:grpSpPr>
          <a:xfrm>
            <a:off x="406945" y="4100363"/>
            <a:ext cx="10408697" cy="1953619"/>
            <a:chOff x="406945" y="4100363"/>
            <a:chExt cx="10408697" cy="1953619"/>
          </a:xfrm>
        </p:grpSpPr>
        <p:sp>
          <p:nvSpPr>
            <p:cNvPr id="17" name="四角形: 角を丸くする 16">
              <a:extLst>
                <a:ext uri="{FF2B5EF4-FFF2-40B4-BE49-F238E27FC236}">
                  <a16:creationId xmlns:a16="http://schemas.microsoft.com/office/drawing/2014/main" id="{D001A320-7272-4CAE-8DD7-1F3FAF03C57C}"/>
                </a:ext>
              </a:extLst>
            </p:cNvPr>
            <p:cNvSpPr/>
            <p:nvPr/>
          </p:nvSpPr>
          <p:spPr>
            <a:xfrm>
              <a:off x="406945" y="4100363"/>
              <a:ext cx="10014061" cy="1953619"/>
            </a:xfrm>
            <a:prstGeom prst="roundRect">
              <a:avLst>
                <a:gd name="adj" fmla="val 98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481800B-526C-4253-902E-3CCF3833CD93}"/>
                </a:ext>
              </a:extLst>
            </p:cNvPr>
            <p:cNvSpPr txBox="1"/>
            <p:nvPr/>
          </p:nvSpPr>
          <p:spPr>
            <a:xfrm>
              <a:off x="896174" y="4358053"/>
              <a:ext cx="9919468" cy="1495987"/>
            </a:xfrm>
            <a:prstGeom prst="rect">
              <a:avLst/>
            </a:prstGeom>
            <a:noFill/>
          </p:spPr>
          <p:txBody>
            <a:bodyPr wrap="square" rtlCol="0">
              <a:spAutoFit/>
            </a:bodyPr>
            <a:lstStyle/>
            <a:p>
              <a:pPr>
                <a:buClr>
                  <a:srgbClr val="FF0000"/>
                </a:buClr>
              </a:pPr>
              <a:r>
                <a:rPr lang="ja-JP" altLang="en-US" sz="5262" b="1" dirty="0">
                  <a:solidFill>
                    <a:srgbClr val="C00000"/>
                  </a:solidFill>
                  <a:latin typeface="+mn-ea"/>
                </a:rPr>
                <a:t>「依存」</a:t>
              </a:r>
              <a:r>
                <a:rPr lang="ja-JP" altLang="en-US" sz="3859" b="1" dirty="0">
                  <a:latin typeface="+mn-ea"/>
                </a:rPr>
                <a:t>という“</a:t>
              </a:r>
              <a:r>
                <a:rPr lang="ja-JP" altLang="en-US" sz="3859" b="1" dirty="0">
                  <a:ln w="0"/>
                  <a:solidFill>
                    <a:srgbClr val="C00000"/>
                  </a:solidFill>
                  <a:effectLst>
                    <a:outerShdw blurRad="38100" dist="25400" dir="5400000" algn="ctr" rotWithShape="0">
                      <a:srgbClr val="6E747A">
                        <a:alpha val="43000"/>
                      </a:srgbClr>
                    </a:outerShdw>
                  </a:effectLst>
                  <a:latin typeface="+mn-ea"/>
                </a:rPr>
                <a:t>止められない</a:t>
              </a:r>
              <a:r>
                <a:rPr lang="ja-JP" altLang="en-US" sz="3859" b="1" dirty="0">
                  <a:latin typeface="+mn-ea"/>
                </a:rPr>
                <a:t>”状態に</a:t>
              </a:r>
              <a:br>
                <a:rPr lang="en-US" altLang="ja-JP" sz="3859" b="1" dirty="0">
                  <a:latin typeface="+mn-ea"/>
                </a:rPr>
              </a:br>
              <a:r>
                <a:rPr lang="ja-JP" altLang="en-US" sz="3859" b="1" dirty="0">
                  <a:latin typeface="+mn-ea"/>
                </a:rPr>
                <a:t>なります。</a:t>
              </a:r>
            </a:p>
          </p:txBody>
        </p:sp>
      </p:grpSp>
    </p:spTree>
    <p:extLst>
      <p:ext uri="{BB962C8B-B14F-4D97-AF65-F5344CB8AC3E}">
        <p14:creationId xmlns:p14="http://schemas.microsoft.com/office/powerpoint/2010/main" val="21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55B215-3D87-460A-B095-AF5DBB4EA05C}"/>
              </a:ext>
            </a:extLst>
          </p:cNvPr>
          <p:cNvSpPr>
            <a:spLocks noChangeArrowheads="1"/>
          </p:cNvSpPr>
          <p:nvPr/>
        </p:nvSpPr>
        <p:spPr bwMode="auto">
          <a:xfrm>
            <a:off x="1747166" y="793648"/>
            <a:ext cx="7324170" cy="120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ja-JP" altLang="en-US" sz="5262" dirty="0">
              <a:solidFill>
                <a:srgbClr val="CC0000"/>
              </a:solidFill>
              <a:ea typeface="HGP創英角ｺﾞｼｯｸUB" panose="020B0900000000000000" pitchFamily="34" charset="-128"/>
            </a:endParaRPr>
          </a:p>
        </p:txBody>
      </p:sp>
      <p:grpSp>
        <p:nvGrpSpPr>
          <p:cNvPr id="3" name="グループ化 7">
            <a:extLst>
              <a:ext uri="{FF2B5EF4-FFF2-40B4-BE49-F238E27FC236}">
                <a16:creationId xmlns:a16="http://schemas.microsoft.com/office/drawing/2014/main" id="{CC0D07F8-5AE6-4D63-AD7F-32BF88C46772}"/>
              </a:ext>
            </a:extLst>
          </p:cNvPr>
          <p:cNvGrpSpPr>
            <a:grpSpLocks/>
          </p:cNvGrpSpPr>
          <p:nvPr/>
        </p:nvGrpSpPr>
        <p:grpSpPr bwMode="auto">
          <a:xfrm>
            <a:off x="1662402" y="2830407"/>
            <a:ext cx="2652070" cy="3221585"/>
            <a:chOff x="827088" y="2954338"/>
            <a:chExt cx="3024187" cy="3673611"/>
          </a:xfrm>
        </p:grpSpPr>
        <p:pic>
          <p:nvPicPr>
            <p:cNvPr id="4" name="Picture 7" descr="写真">
              <a:extLst>
                <a:ext uri="{FF2B5EF4-FFF2-40B4-BE49-F238E27FC236}">
                  <a16:creationId xmlns:a16="http://schemas.microsoft.com/office/drawing/2014/main" id="{A00C236F-3D9E-4321-9542-54FF92573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792"/>
            <a:stretch>
              <a:fillRect/>
            </a:stretch>
          </p:blipFill>
          <p:spPr bwMode="auto">
            <a:xfrm>
              <a:off x="1081088" y="2954338"/>
              <a:ext cx="25939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a:extLst>
                <a:ext uri="{FF2B5EF4-FFF2-40B4-BE49-F238E27FC236}">
                  <a16:creationId xmlns:a16="http://schemas.microsoft.com/office/drawing/2014/main" id="{5BF8E17B-8346-4DBA-B3F1-BF619E1F912E}"/>
                </a:ext>
              </a:extLst>
            </p:cNvPr>
            <p:cNvSpPr txBox="1">
              <a:spLocks noChangeArrowheads="1"/>
            </p:cNvSpPr>
            <p:nvPr/>
          </p:nvSpPr>
          <p:spPr bwMode="auto">
            <a:xfrm>
              <a:off x="827088" y="5907088"/>
              <a:ext cx="3024187"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a:latin typeface="+mn-ea"/>
                  <a:ea typeface="+mn-ea"/>
                </a:rPr>
                <a:t>正常な脳</a:t>
              </a:r>
            </a:p>
          </p:txBody>
        </p:sp>
      </p:grpSp>
      <p:grpSp>
        <p:nvGrpSpPr>
          <p:cNvPr id="6" name="グループ化 8">
            <a:extLst>
              <a:ext uri="{FF2B5EF4-FFF2-40B4-BE49-F238E27FC236}">
                <a16:creationId xmlns:a16="http://schemas.microsoft.com/office/drawing/2014/main" id="{282A6D86-83A8-4800-B3A1-EA07FDA65FCF}"/>
              </a:ext>
            </a:extLst>
          </p:cNvPr>
          <p:cNvGrpSpPr>
            <a:grpSpLocks/>
          </p:cNvGrpSpPr>
          <p:nvPr/>
        </p:nvGrpSpPr>
        <p:grpSpPr bwMode="auto">
          <a:xfrm>
            <a:off x="5208072" y="2824838"/>
            <a:ext cx="4326843" cy="3227154"/>
            <a:chOff x="4175125" y="2947988"/>
            <a:chExt cx="4933950" cy="3679961"/>
          </a:xfrm>
        </p:grpSpPr>
        <p:pic>
          <p:nvPicPr>
            <p:cNvPr id="7" name="Picture 6" descr="写真">
              <a:extLst>
                <a:ext uri="{FF2B5EF4-FFF2-40B4-BE49-F238E27FC236}">
                  <a16:creationId xmlns:a16="http://schemas.microsoft.com/office/drawing/2014/main" id="{64A5CC94-65D3-45BE-9A85-E346DDED3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3"/>
            <a:stretch>
              <a:fillRect/>
            </a:stretch>
          </p:blipFill>
          <p:spPr bwMode="auto">
            <a:xfrm>
              <a:off x="5310188" y="2947988"/>
              <a:ext cx="25019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a:extLst>
                <a:ext uri="{FF2B5EF4-FFF2-40B4-BE49-F238E27FC236}">
                  <a16:creationId xmlns:a16="http://schemas.microsoft.com/office/drawing/2014/main" id="{C88CFEE9-22E2-420C-95B5-8822E588E5BF}"/>
                </a:ext>
              </a:extLst>
            </p:cNvPr>
            <p:cNvSpPr txBox="1">
              <a:spLocks noChangeArrowheads="1"/>
            </p:cNvSpPr>
            <p:nvPr/>
          </p:nvSpPr>
          <p:spPr bwMode="auto">
            <a:xfrm>
              <a:off x="4175125" y="5907088"/>
              <a:ext cx="4933950"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3508" b="1">
                  <a:latin typeface="+mn-ea"/>
                  <a:ea typeface="+mn-ea"/>
                </a:rPr>
                <a:t>シンナー乱用者の脳</a:t>
              </a:r>
            </a:p>
          </p:txBody>
        </p:sp>
      </p:grpSp>
      <p:sp>
        <p:nvSpPr>
          <p:cNvPr id="9" name="テキスト ボックス 8">
            <a:extLst>
              <a:ext uri="{FF2B5EF4-FFF2-40B4-BE49-F238E27FC236}">
                <a16:creationId xmlns:a16="http://schemas.microsoft.com/office/drawing/2014/main" id="{B8369DC0-86FB-443F-AF59-FEFD84EC44B1}"/>
              </a:ext>
            </a:extLst>
          </p:cNvPr>
          <p:cNvSpPr txBox="1"/>
          <p:nvPr/>
        </p:nvSpPr>
        <p:spPr>
          <a:xfrm>
            <a:off x="360000" y="7199775"/>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zh-TW" altLang="en-US" sz="900" dirty="0">
                <a:latin typeface="Yu Gothic UI" panose="020B0500000000000000" pitchFamily="50" charset="-128"/>
                <a:ea typeface="Yu Gothic UI" panose="020B0500000000000000" pitchFamily="50" charset="-128"/>
                <a:cs typeface="Aharoni" panose="02010803020104030203" pitchFamily="2" charset="-79"/>
              </a:rPr>
              <a:t>京都府健康福祉部</a:t>
            </a:r>
          </a:p>
        </p:txBody>
      </p:sp>
      <p:grpSp>
        <p:nvGrpSpPr>
          <p:cNvPr id="10" name="グループ化 9">
            <a:extLst>
              <a:ext uri="{FF2B5EF4-FFF2-40B4-BE49-F238E27FC236}">
                <a16:creationId xmlns:a16="http://schemas.microsoft.com/office/drawing/2014/main" id="{4F34BB8C-7093-4C6F-9BD3-64F6D8A57FF4}"/>
              </a:ext>
            </a:extLst>
          </p:cNvPr>
          <p:cNvGrpSpPr/>
          <p:nvPr/>
        </p:nvGrpSpPr>
        <p:grpSpPr>
          <a:xfrm>
            <a:off x="406945" y="306442"/>
            <a:ext cx="427497" cy="415776"/>
            <a:chOff x="683170" y="525517"/>
            <a:chExt cx="427497" cy="415776"/>
          </a:xfrm>
        </p:grpSpPr>
        <p:sp>
          <p:nvSpPr>
            <p:cNvPr id="11" name="四角形: 角を丸くする 10">
              <a:extLst>
                <a:ext uri="{FF2B5EF4-FFF2-40B4-BE49-F238E27FC236}">
                  <a16:creationId xmlns:a16="http://schemas.microsoft.com/office/drawing/2014/main" id="{98E335CB-9283-44BC-85BF-B15AAAE225B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2064CA5-0357-486E-A9E5-032831C08EC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D541CBB-B9E0-4E58-A382-783C59C68F5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3568A618-1CDB-41F6-AC72-B4E8ECA6D7D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F46D1540-6CEA-4BD3-870D-3A6C7D568365}"/>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薬物乱用の恐ろしさ ➊</a:t>
            </a:r>
          </a:p>
        </p:txBody>
      </p:sp>
      <p:sp>
        <p:nvSpPr>
          <p:cNvPr id="16" name="タイトル 2">
            <a:extLst>
              <a:ext uri="{FF2B5EF4-FFF2-40B4-BE49-F238E27FC236}">
                <a16:creationId xmlns:a16="http://schemas.microsoft.com/office/drawing/2014/main" id="{62FF2D81-A518-46D3-89F0-1891CB76E82E}"/>
              </a:ext>
            </a:extLst>
          </p:cNvPr>
          <p:cNvSpPr txBox="1">
            <a:spLocks/>
          </p:cNvSpPr>
          <p:nvPr/>
        </p:nvSpPr>
        <p:spPr bwMode="auto">
          <a:xfrm>
            <a:off x="376954" y="1424154"/>
            <a:ext cx="9937903" cy="715689"/>
          </a:xfrm>
          <a:prstGeom prst="rect">
            <a:avLst/>
          </a:prstGeom>
          <a:noFill/>
          <a:ln w="9525">
            <a:noFill/>
            <a:miter lim="800000"/>
            <a:headEnd/>
            <a:tailEnd/>
          </a:ln>
        </p:spPr>
        <p:txBody>
          <a:bodyPr anchor="ctr"/>
          <a:lstStyle/>
          <a:p>
            <a:pPr algn="ctr">
              <a:defRPr/>
            </a:pPr>
            <a:r>
              <a:rPr lang="ja-JP" altLang="en-US" sz="5500" b="1" kern="0" dirty="0">
                <a:solidFill>
                  <a:srgbClr val="C00000"/>
                </a:solidFill>
                <a:latin typeface="+mn-ea"/>
              </a:rPr>
              <a:t>薬物乱用は脳を破壊する</a:t>
            </a:r>
          </a:p>
        </p:txBody>
      </p:sp>
    </p:spTree>
    <p:extLst>
      <p:ext uri="{BB962C8B-B14F-4D97-AF65-F5344CB8AC3E}">
        <p14:creationId xmlns:p14="http://schemas.microsoft.com/office/powerpoint/2010/main" val="16073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11C959-993A-470F-8F6F-BC31CAFC1AF1}"/>
              </a:ext>
            </a:extLst>
          </p:cNvPr>
          <p:cNvSpPr>
            <a:spLocks noChangeArrowheads="1"/>
          </p:cNvSpPr>
          <p:nvPr/>
        </p:nvSpPr>
        <p:spPr bwMode="auto">
          <a:xfrm>
            <a:off x="1747166" y="793648"/>
            <a:ext cx="7324170" cy="120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ja-JP" altLang="en-US" sz="5262" dirty="0">
              <a:solidFill>
                <a:srgbClr val="CC0000"/>
              </a:solidFill>
              <a:ea typeface="HGP創英角ｺﾞｼｯｸUB" panose="020B0900000000000000" pitchFamily="34" charset="-128"/>
            </a:endParaRPr>
          </a:p>
        </p:txBody>
      </p:sp>
      <p:grpSp>
        <p:nvGrpSpPr>
          <p:cNvPr id="3" name="グループ化 7">
            <a:extLst>
              <a:ext uri="{FF2B5EF4-FFF2-40B4-BE49-F238E27FC236}">
                <a16:creationId xmlns:a16="http://schemas.microsoft.com/office/drawing/2014/main" id="{7C553A5A-A8DA-4819-9FF5-774BB45110B8}"/>
              </a:ext>
            </a:extLst>
          </p:cNvPr>
          <p:cNvGrpSpPr>
            <a:grpSpLocks/>
          </p:cNvGrpSpPr>
          <p:nvPr/>
        </p:nvGrpSpPr>
        <p:grpSpPr bwMode="auto">
          <a:xfrm>
            <a:off x="1925308" y="2609417"/>
            <a:ext cx="2746737" cy="3447925"/>
            <a:chOff x="827088" y="2705100"/>
            <a:chExt cx="3024187" cy="4189473"/>
          </a:xfrm>
        </p:grpSpPr>
        <p:pic>
          <p:nvPicPr>
            <p:cNvPr id="4" name="Picture 8" descr="シンナーを乱用していない者が書いた線">
              <a:extLst>
                <a:ext uri="{FF2B5EF4-FFF2-40B4-BE49-F238E27FC236}">
                  <a16:creationId xmlns:a16="http://schemas.microsoft.com/office/drawing/2014/main" id="{F29209EB-F9A8-487C-9F92-8A3D72C37734}"/>
                </a:ext>
              </a:extLst>
            </p:cNvPr>
            <p:cNvPicPr>
              <a:picLocks noChangeAspect="1" noChangeArrowheads="1"/>
            </p:cNvPicPr>
            <p:nvPr/>
          </p:nvPicPr>
          <p:blipFill>
            <a:blip r:embed="rId3">
              <a:clrChange>
                <a:clrFrom>
                  <a:srgbClr val="FDFEFE"/>
                </a:clrFrom>
                <a:clrTo>
                  <a:srgbClr val="FDFEFE">
                    <a:alpha val="0"/>
                  </a:srgbClr>
                </a:clrTo>
              </a:clrChange>
              <a:lum bright="-24000" contrast="18000"/>
              <a:extLst>
                <a:ext uri="{28A0092B-C50C-407E-A947-70E740481C1C}">
                  <a14:useLocalDpi xmlns:a14="http://schemas.microsoft.com/office/drawing/2010/main" val="0"/>
                </a:ext>
              </a:extLst>
            </a:blip>
            <a:srcRect/>
            <a:stretch>
              <a:fillRect/>
            </a:stretch>
          </p:blipFill>
          <p:spPr bwMode="auto">
            <a:xfrm>
              <a:off x="1031875" y="27051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022F42C6-7F22-41EA-82FA-05D477782452}"/>
                </a:ext>
              </a:extLst>
            </p:cNvPr>
            <p:cNvSpPr txBox="1">
              <a:spLocks noChangeArrowheads="1"/>
            </p:cNvSpPr>
            <p:nvPr/>
          </p:nvSpPr>
          <p:spPr bwMode="auto">
            <a:xfrm>
              <a:off x="827088" y="5470525"/>
              <a:ext cx="3024187" cy="142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a:latin typeface="+mn-ea"/>
                  <a:ea typeface="+mn-ea"/>
                </a:rPr>
                <a:t>正常な人が書いた円</a:t>
              </a:r>
            </a:p>
          </p:txBody>
        </p:sp>
      </p:grpSp>
      <p:grpSp>
        <p:nvGrpSpPr>
          <p:cNvPr id="6" name="グループ化 8">
            <a:extLst>
              <a:ext uri="{FF2B5EF4-FFF2-40B4-BE49-F238E27FC236}">
                <a16:creationId xmlns:a16="http://schemas.microsoft.com/office/drawing/2014/main" id="{EF0ACD29-DAEA-4E1F-A4A5-DBD0F03C0F10}"/>
              </a:ext>
            </a:extLst>
          </p:cNvPr>
          <p:cNvGrpSpPr>
            <a:grpSpLocks/>
          </p:cNvGrpSpPr>
          <p:nvPr/>
        </p:nvGrpSpPr>
        <p:grpSpPr bwMode="auto">
          <a:xfrm>
            <a:off x="5349529" y="2623362"/>
            <a:ext cx="3847899" cy="3436891"/>
            <a:chOff x="4500562" y="2641600"/>
            <a:chExt cx="4494495" cy="4292771"/>
          </a:xfrm>
        </p:grpSpPr>
        <p:pic>
          <p:nvPicPr>
            <p:cNvPr id="7" name="Picture 9" descr="シンナー乱用者が書いた線">
              <a:extLst>
                <a:ext uri="{FF2B5EF4-FFF2-40B4-BE49-F238E27FC236}">
                  <a16:creationId xmlns:a16="http://schemas.microsoft.com/office/drawing/2014/main" id="{D7718409-5EF7-447D-A1E1-2F0C170FBB2E}"/>
                </a:ext>
              </a:extLst>
            </p:cNvPr>
            <p:cNvPicPr>
              <a:picLocks noChangeAspect="1" noChangeArrowheads="1"/>
            </p:cNvPicPr>
            <p:nvPr/>
          </p:nvPicPr>
          <p:blipFill>
            <a:blip r:embed="rId4">
              <a:clrChange>
                <a:clrFrom>
                  <a:srgbClr val="FCFEFD"/>
                </a:clrFrom>
                <a:clrTo>
                  <a:srgbClr val="FCFEFD">
                    <a:alpha val="0"/>
                  </a:srgbClr>
                </a:clrTo>
              </a:clrChange>
              <a:lum bright="-24000" contrast="24000"/>
              <a:extLst>
                <a:ext uri="{28A0092B-C50C-407E-A947-70E740481C1C}">
                  <a14:useLocalDpi xmlns:a14="http://schemas.microsoft.com/office/drawing/2010/main" val="0"/>
                </a:ext>
              </a:extLst>
            </a:blip>
            <a:srcRect l="7751" r="15613"/>
            <a:stretch>
              <a:fillRect/>
            </a:stretch>
          </p:blipFill>
          <p:spPr bwMode="auto">
            <a:xfrm>
              <a:off x="5605463" y="2641600"/>
              <a:ext cx="225583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98205CE9-504C-476C-86C9-5BC298D680DC}"/>
                </a:ext>
              </a:extLst>
            </p:cNvPr>
            <p:cNvSpPr txBox="1">
              <a:spLocks noChangeArrowheads="1"/>
            </p:cNvSpPr>
            <p:nvPr/>
          </p:nvSpPr>
          <p:spPr bwMode="auto">
            <a:xfrm>
              <a:off x="4500562" y="5470526"/>
              <a:ext cx="4494495" cy="146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dirty="0">
                  <a:latin typeface="+mn-ea"/>
                  <a:ea typeface="+mn-ea"/>
                </a:rPr>
                <a:t>シンナー乱用者が</a:t>
              </a:r>
            </a:p>
            <a:p>
              <a:pPr algn="ctr" eaLnBrk="1" hangingPunct="1">
                <a:spcBef>
                  <a:spcPct val="0"/>
                </a:spcBef>
                <a:buFontTx/>
                <a:buNone/>
              </a:pPr>
              <a:r>
                <a:rPr lang="ja-JP" altLang="en-US" sz="3508" b="1" dirty="0">
                  <a:latin typeface="+mn-ea"/>
                  <a:ea typeface="+mn-ea"/>
                </a:rPr>
                <a:t>書いた円</a:t>
              </a:r>
            </a:p>
          </p:txBody>
        </p:sp>
      </p:grpSp>
      <p:sp>
        <p:nvSpPr>
          <p:cNvPr id="9" name="テキスト ボックス 8">
            <a:extLst>
              <a:ext uri="{FF2B5EF4-FFF2-40B4-BE49-F238E27FC236}">
                <a16:creationId xmlns:a16="http://schemas.microsoft.com/office/drawing/2014/main" id="{B727CDDE-4F3A-48F8-8844-8F32DE51B081}"/>
              </a:ext>
            </a:extLst>
          </p:cNvPr>
          <p:cNvSpPr txBox="1"/>
          <p:nvPr/>
        </p:nvSpPr>
        <p:spPr>
          <a:xfrm>
            <a:off x="360000" y="7200000"/>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zh-TW" altLang="en-US" sz="900" dirty="0">
                <a:latin typeface="Yu Gothic UI" panose="020B0500000000000000" pitchFamily="50" charset="-128"/>
                <a:ea typeface="Yu Gothic UI" panose="020B0500000000000000" pitchFamily="50" charset="-128"/>
                <a:cs typeface="Aharoni" panose="02010803020104030203" pitchFamily="2" charset="-79"/>
              </a:rPr>
              <a:t>京都府健康福祉部</a:t>
            </a:r>
          </a:p>
        </p:txBody>
      </p:sp>
      <p:grpSp>
        <p:nvGrpSpPr>
          <p:cNvPr id="10" name="グループ化 9">
            <a:extLst>
              <a:ext uri="{FF2B5EF4-FFF2-40B4-BE49-F238E27FC236}">
                <a16:creationId xmlns:a16="http://schemas.microsoft.com/office/drawing/2014/main" id="{4EB92F48-9D8D-4163-BD50-A45E8C24BC35}"/>
              </a:ext>
            </a:extLst>
          </p:cNvPr>
          <p:cNvGrpSpPr/>
          <p:nvPr/>
        </p:nvGrpSpPr>
        <p:grpSpPr>
          <a:xfrm>
            <a:off x="406945" y="306442"/>
            <a:ext cx="427497" cy="415776"/>
            <a:chOff x="683170" y="525517"/>
            <a:chExt cx="427497" cy="415776"/>
          </a:xfrm>
        </p:grpSpPr>
        <p:sp>
          <p:nvSpPr>
            <p:cNvPr id="11" name="四角形: 角を丸くする 10">
              <a:extLst>
                <a:ext uri="{FF2B5EF4-FFF2-40B4-BE49-F238E27FC236}">
                  <a16:creationId xmlns:a16="http://schemas.microsoft.com/office/drawing/2014/main" id="{D99452D0-DE02-434B-9040-6C01C8B87A7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F19D377A-4CC3-4805-B3AC-A95B5AE3954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BDBFD33-085E-4286-8C2B-CDE0CBDEE176}"/>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1F0E5F4-5656-4D6E-9C53-4DC8A711C7E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6AABA4A0-B827-4EEB-97C9-EEBC135516E6}"/>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薬物乱用の恐ろしさ ➋</a:t>
            </a:r>
          </a:p>
        </p:txBody>
      </p:sp>
      <p:sp>
        <p:nvSpPr>
          <p:cNvPr id="16" name="タイトル 2">
            <a:extLst>
              <a:ext uri="{FF2B5EF4-FFF2-40B4-BE49-F238E27FC236}">
                <a16:creationId xmlns:a16="http://schemas.microsoft.com/office/drawing/2014/main" id="{42C504B1-99B5-4492-87CF-1F6FEC8A6F1C}"/>
              </a:ext>
            </a:extLst>
          </p:cNvPr>
          <p:cNvSpPr txBox="1">
            <a:spLocks/>
          </p:cNvSpPr>
          <p:nvPr/>
        </p:nvSpPr>
        <p:spPr bwMode="auto">
          <a:xfrm>
            <a:off x="406945" y="1483197"/>
            <a:ext cx="9937903" cy="715689"/>
          </a:xfrm>
          <a:prstGeom prst="rect">
            <a:avLst/>
          </a:prstGeom>
          <a:noFill/>
          <a:ln w="9525">
            <a:noFill/>
            <a:miter lim="800000"/>
            <a:headEnd/>
            <a:tailEnd/>
          </a:ln>
        </p:spPr>
        <p:txBody>
          <a:bodyPr anchor="ctr"/>
          <a:lstStyle/>
          <a:p>
            <a:pPr algn="ctr">
              <a:defRPr/>
            </a:pPr>
            <a:r>
              <a:rPr lang="ja-JP" altLang="en-US" sz="5500" b="1" kern="0" dirty="0">
                <a:solidFill>
                  <a:srgbClr val="C00000"/>
                </a:solidFill>
                <a:latin typeface="+mn-ea"/>
              </a:rPr>
              <a:t>薬物乱用は脳を破壊する</a:t>
            </a:r>
          </a:p>
        </p:txBody>
      </p:sp>
    </p:spTree>
    <p:extLst>
      <p:ext uri="{BB962C8B-B14F-4D97-AF65-F5344CB8AC3E}">
        <p14:creationId xmlns:p14="http://schemas.microsoft.com/office/powerpoint/2010/main" val="39950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53BB9CC9-DDF5-4068-95A0-6F226B9A9F6F}"/>
              </a:ext>
            </a:extLst>
          </p:cNvPr>
          <p:cNvSpPr/>
          <p:nvPr/>
        </p:nvSpPr>
        <p:spPr>
          <a:xfrm rot="20547570">
            <a:off x="5402074" y="5089924"/>
            <a:ext cx="4508636" cy="90677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F4440909-5159-4C89-BD51-41AB7BB642FF}"/>
              </a:ext>
            </a:extLst>
          </p:cNvPr>
          <p:cNvSpPr/>
          <p:nvPr/>
        </p:nvSpPr>
        <p:spPr>
          <a:xfrm rot="714643">
            <a:off x="451984" y="3691118"/>
            <a:ext cx="4508636" cy="90677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2">
            <a:extLst>
              <a:ext uri="{FF2B5EF4-FFF2-40B4-BE49-F238E27FC236}">
                <a16:creationId xmlns:a16="http://schemas.microsoft.com/office/drawing/2014/main" id="{0F7F040E-D6A9-4530-9EC8-0F92D60C3498}"/>
              </a:ext>
            </a:extLst>
          </p:cNvPr>
          <p:cNvSpPr>
            <a:spLocks noChangeArrowheads="1"/>
          </p:cNvSpPr>
          <p:nvPr/>
        </p:nvSpPr>
        <p:spPr bwMode="auto">
          <a:xfrm>
            <a:off x="1431145" y="849334"/>
            <a:ext cx="7861545" cy="10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ja-JP" altLang="en-US" sz="5262" dirty="0">
              <a:solidFill>
                <a:srgbClr val="CC0000"/>
              </a:solidFill>
              <a:ea typeface="HGP創英角ｺﾞｼｯｸUB" panose="020B0900000000000000" pitchFamily="34" charset="-128"/>
            </a:endParaRPr>
          </a:p>
        </p:txBody>
      </p:sp>
      <p:sp>
        <p:nvSpPr>
          <p:cNvPr id="5" name="Rectangle 4">
            <a:extLst>
              <a:ext uri="{FF2B5EF4-FFF2-40B4-BE49-F238E27FC236}">
                <a16:creationId xmlns:a16="http://schemas.microsoft.com/office/drawing/2014/main" id="{74E10177-5823-4A9C-A3A7-20D99BC09413}"/>
              </a:ext>
            </a:extLst>
          </p:cNvPr>
          <p:cNvSpPr>
            <a:spLocks noChangeArrowheads="1"/>
          </p:cNvSpPr>
          <p:nvPr/>
        </p:nvSpPr>
        <p:spPr bwMode="auto">
          <a:xfrm rot="646769">
            <a:off x="1112135" y="2850470"/>
            <a:ext cx="3566722" cy="120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10524" dirty="0">
                <a:ln>
                  <a:solidFill>
                    <a:srgbClr val="FF0000"/>
                  </a:solidFill>
                </a:ln>
                <a:effectLst>
                  <a:outerShdw blurRad="50800" dist="38100" dir="2700000" algn="tl" rotWithShape="0">
                    <a:prstClr val="black">
                      <a:alpha val="40000"/>
                    </a:prstClr>
                  </a:outerShdw>
                </a:effectLst>
                <a:ea typeface="HGP創英角ｺﾞｼｯｸUB" panose="020B0900000000000000" pitchFamily="34" charset="-128"/>
              </a:rPr>
              <a:t>耐 性</a:t>
            </a:r>
          </a:p>
        </p:txBody>
      </p:sp>
      <p:sp>
        <p:nvSpPr>
          <p:cNvPr id="6" name="Rectangle 5">
            <a:extLst>
              <a:ext uri="{FF2B5EF4-FFF2-40B4-BE49-F238E27FC236}">
                <a16:creationId xmlns:a16="http://schemas.microsoft.com/office/drawing/2014/main" id="{BD09D6BF-1AB1-48B0-B227-8F2FCA1D718A}"/>
              </a:ext>
            </a:extLst>
          </p:cNvPr>
          <p:cNvSpPr>
            <a:spLocks noChangeArrowheads="1"/>
          </p:cNvSpPr>
          <p:nvPr/>
        </p:nvSpPr>
        <p:spPr bwMode="auto">
          <a:xfrm rot="20297817">
            <a:off x="5057256" y="4300878"/>
            <a:ext cx="4608060" cy="120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10524" dirty="0">
                <a:ln>
                  <a:solidFill>
                    <a:srgbClr val="FF0000"/>
                  </a:solidFill>
                </a:ln>
                <a:effectLst>
                  <a:outerShdw blurRad="50800" dist="38100" dir="2700000" algn="tl" rotWithShape="0">
                    <a:prstClr val="black">
                      <a:alpha val="40000"/>
                    </a:prstClr>
                  </a:outerShdw>
                </a:effectLst>
                <a:ea typeface="HGP創英角ｺﾞｼｯｸUB" panose="020B0900000000000000" pitchFamily="34" charset="-128"/>
              </a:rPr>
              <a:t>依存性</a:t>
            </a:r>
          </a:p>
        </p:txBody>
      </p:sp>
      <p:sp>
        <p:nvSpPr>
          <p:cNvPr id="7" name="テキスト ボックス 8">
            <a:extLst>
              <a:ext uri="{FF2B5EF4-FFF2-40B4-BE49-F238E27FC236}">
                <a16:creationId xmlns:a16="http://schemas.microsoft.com/office/drawing/2014/main" id="{90848FEB-104E-471A-8916-D427EE14260D}"/>
              </a:ext>
            </a:extLst>
          </p:cNvPr>
          <p:cNvSpPr txBox="1"/>
          <p:nvPr/>
        </p:nvSpPr>
        <p:spPr>
          <a:xfrm>
            <a:off x="360000" y="7200000"/>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zh-TW" altLang="en-US" sz="900" dirty="0">
                <a:latin typeface="Yu Gothic UI" panose="020B0500000000000000" pitchFamily="50" charset="-128"/>
                <a:ea typeface="Yu Gothic UI" panose="020B0500000000000000" pitchFamily="50" charset="-128"/>
                <a:cs typeface="Aharoni" panose="02010803020104030203" pitchFamily="2" charset="-79"/>
              </a:rPr>
              <a:t>京都府健康福祉部</a:t>
            </a:r>
          </a:p>
        </p:txBody>
      </p:sp>
      <p:grpSp>
        <p:nvGrpSpPr>
          <p:cNvPr id="8" name="グループ化 7">
            <a:extLst>
              <a:ext uri="{FF2B5EF4-FFF2-40B4-BE49-F238E27FC236}">
                <a16:creationId xmlns:a16="http://schemas.microsoft.com/office/drawing/2014/main" id="{B7133BDD-4B3E-465C-90F2-EA48D4B22261}"/>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CBAB7488-6DD9-4E8C-8092-392E9EA556B0}"/>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0517C0B1-A12F-485E-92BF-981FC22CC7D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F57AEC54-0F26-45DC-9CA3-4420F4E002C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B204B90-6710-4CAB-978C-9A8B25E9EBB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C321E6D5-1951-4462-A938-77BE675D449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薬物乱用の恐ろしさ ➌</a:t>
            </a:r>
          </a:p>
        </p:txBody>
      </p:sp>
      <p:sp>
        <p:nvSpPr>
          <p:cNvPr id="14" name="タイトル 2">
            <a:extLst>
              <a:ext uri="{FF2B5EF4-FFF2-40B4-BE49-F238E27FC236}">
                <a16:creationId xmlns:a16="http://schemas.microsoft.com/office/drawing/2014/main" id="{8CE6AB4D-6179-4BC3-96D1-F6C84DC91EA8}"/>
              </a:ext>
            </a:extLst>
          </p:cNvPr>
          <p:cNvSpPr txBox="1">
            <a:spLocks/>
          </p:cNvSpPr>
          <p:nvPr/>
        </p:nvSpPr>
        <p:spPr bwMode="auto">
          <a:xfrm>
            <a:off x="834442" y="1301648"/>
            <a:ext cx="9937903" cy="715689"/>
          </a:xfrm>
          <a:prstGeom prst="rect">
            <a:avLst/>
          </a:prstGeom>
          <a:noFill/>
          <a:ln w="9525">
            <a:noFill/>
            <a:miter lim="800000"/>
            <a:headEnd/>
            <a:tailEnd/>
          </a:ln>
        </p:spPr>
        <p:txBody>
          <a:bodyPr anchor="ctr"/>
          <a:lstStyle/>
          <a:p>
            <a:pPr>
              <a:defRPr/>
            </a:pPr>
            <a:r>
              <a:rPr lang="ja-JP" altLang="en-US" sz="5500" b="1" kern="0" dirty="0">
                <a:solidFill>
                  <a:srgbClr val="C00000"/>
                </a:solidFill>
                <a:latin typeface="+mn-ea"/>
              </a:rPr>
              <a:t>自分の意志ではやめられない</a:t>
            </a:r>
          </a:p>
        </p:txBody>
      </p:sp>
    </p:spTree>
    <p:extLst>
      <p:ext uri="{BB962C8B-B14F-4D97-AF65-F5344CB8AC3E}">
        <p14:creationId xmlns:p14="http://schemas.microsoft.com/office/powerpoint/2010/main" val="243455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47" decel="100000"/>
                                        <p:tgtEl>
                                          <p:spTgt spid="5"/>
                                        </p:tgtEl>
                                      </p:cBhvr>
                                    </p:animEffect>
                                    <p:animScale>
                                      <p:cBhvr>
                                        <p:cTn id="8" dur="347" decel="100000"/>
                                        <p:tgtEl>
                                          <p:spTgt spid="5"/>
                                        </p:tgtEl>
                                      </p:cBhvr>
                                      <p:from x="10000" y="10000"/>
                                      <p:to x="200000" y="450000"/>
                                    </p:animScale>
                                    <p:animScale>
                                      <p:cBhvr>
                                        <p:cTn id="9" dur="554" accel="100000" fill="hold">
                                          <p:stCondLst>
                                            <p:cond delay="347"/>
                                          </p:stCondLst>
                                        </p:cTn>
                                        <p:tgtEl>
                                          <p:spTgt spid="5"/>
                                        </p:tgtEl>
                                      </p:cBhvr>
                                      <p:from x="200000" y="450000"/>
                                      <p:to x="100000" y="100000"/>
                                    </p:animScale>
                                    <p:set>
                                      <p:cBhvr>
                                        <p:cTn id="10" dur="347" fill="hold"/>
                                        <p:tgtEl>
                                          <p:spTgt spid="5"/>
                                        </p:tgtEl>
                                        <p:attrNameLst>
                                          <p:attrName>ppt_x</p:attrName>
                                        </p:attrNameLst>
                                      </p:cBhvr>
                                      <p:to>
                                        <p:strVal val="(0.5)"/>
                                      </p:to>
                                    </p:set>
                                    <p:anim from="(0.5)" to="(#ppt_x)" calcmode="lin" valueType="num">
                                      <p:cBhvr>
                                        <p:cTn id="11" dur="554" accel="100000" fill="hold">
                                          <p:stCondLst>
                                            <p:cond delay="347"/>
                                          </p:stCondLst>
                                        </p:cTn>
                                        <p:tgtEl>
                                          <p:spTgt spid="5"/>
                                        </p:tgtEl>
                                        <p:attrNameLst>
                                          <p:attrName>ppt_x</p:attrName>
                                        </p:attrNameLst>
                                      </p:cBhvr>
                                    </p:anim>
                                    <p:set>
                                      <p:cBhvr>
                                        <p:cTn id="12" dur="347" fill="hold"/>
                                        <p:tgtEl>
                                          <p:spTgt spid="5"/>
                                        </p:tgtEl>
                                        <p:attrNameLst>
                                          <p:attrName>ppt_y</p:attrName>
                                        </p:attrNameLst>
                                      </p:cBhvr>
                                      <p:to>
                                        <p:strVal val="(#ppt_y+0.4)"/>
                                      </p:to>
                                    </p:set>
                                    <p:anim from="(#ppt_y+0.4)" to="(#ppt_y)" calcmode="lin" valueType="num">
                                      <p:cBhvr>
                                        <p:cTn id="13" dur="554" accel="100000" fill="hold">
                                          <p:stCondLst>
                                            <p:cond delay="347"/>
                                          </p:stCondLst>
                                        </p:cTn>
                                        <p:tgtEl>
                                          <p:spTgt spid="5"/>
                                        </p:tgtEl>
                                        <p:attrNameLst>
                                          <p:attrName>ppt_y</p:attrName>
                                        </p:attrNameLst>
                                      </p:cBhvr>
                                    </p:anim>
                                  </p:childTnLst>
                                </p:cTn>
                              </p:par>
                              <p:par>
                                <p:cTn id="14" presetID="26" presetClass="entr" presetSubtype="0" fill="hold" grpId="0" nodeType="withEffect">
                                  <p:stCondLst>
                                    <p:cond delay="1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385" decel="100000"/>
                                        <p:tgtEl>
                                          <p:spTgt spid="6"/>
                                        </p:tgtEl>
                                      </p:cBhvr>
                                    </p:animEffect>
                                    <p:animScale>
                                      <p:cBhvr>
                                        <p:cTn id="35" dur="385" decel="100000"/>
                                        <p:tgtEl>
                                          <p:spTgt spid="6"/>
                                        </p:tgtEl>
                                      </p:cBhvr>
                                      <p:from x="10000" y="10000"/>
                                      <p:to x="200000" y="450000"/>
                                    </p:animScale>
                                    <p:animScale>
                                      <p:cBhvr>
                                        <p:cTn id="36" dur="615" accel="100000" fill="hold">
                                          <p:stCondLst>
                                            <p:cond delay="385"/>
                                          </p:stCondLst>
                                        </p:cTn>
                                        <p:tgtEl>
                                          <p:spTgt spid="6"/>
                                        </p:tgtEl>
                                      </p:cBhvr>
                                      <p:from x="200000" y="450000"/>
                                      <p:to x="100000" y="100000"/>
                                    </p:animScale>
                                    <p:set>
                                      <p:cBhvr>
                                        <p:cTn id="37" dur="385" fill="hold"/>
                                        <p:tgtEl>
                                          <p:spTgt spid="6"/>
                                        </p:tgtEl>
                                        <p:attrNameLst>
                                          <p:attrName>ppt_x</p:attrName>
                                        </p:attrNameLst>
                                      </p:cBhvr>
                                      <p:to>
                                        <p:strVal val="(0.5)"/>
                                      </p:to>
                                    </p:set>
                                    <p:anim from="(0.5)" to="(#ppt_x)" calcmode="lin" valueType="num">
                                      <p:cBhvr>
                                        <p:cTn id="38" dur="615" accel="100000" fill="hold">
                                          <p:stCondLst>
                                            <p:cond delay="385"/>
                                          </p:stCondLst>
                                        </p:cTn>
                                        <p:tgtEl>
                                          <p:spTgt spid="6"/>
                                        </p:tgtEl>
                                        <p:attrNameLst>
                                          <p:attrName>ppt_x</p:attrName>
                                        </p:attrNameLst>
                                      </p:cBhvr>
                                    </p:anim>
                                    <p:set>
                                      <p:cBhvr>
                                        <p:cTn id="39" dur="385" fill="hold"/>
                                        <p:tgtEl>
                                          <p:spTgt spid="6"/>
                                        </p:tgtEl>
                                        <p:attrNameLst>
                                          <p:attrName>ppt_y</p:attrName>
                                        </p:attrNameLst>
                                      </p:cBhvr>
                                      <p:to>
                                        <p:strVal val="(#ppt_y+0.4)"/>
                                      </p:to>
                                    </p:set>
                                    <p:anim from="(#ppt_y+0.4)" to="(#ppt_y)" calcmode="lin" valueType="num">
                                      <p:cBhvr>
                                        <p:cTn id="40" dur="615" accel="100000" fill="hold">
                                          <p:stCondLst>
                                            <p:cond delay="385"/>
                                          </p:stCondLst>
                                        </p:cTn>
                                        <p:tgtEl>
                                          <p:spTgt spid="6"/>
                                        </p:tgtEl>
                                        <p:attrNameLst>
                                          <p:attrName>ppt_y</p:attrName>
                                        </p:attrNameLst>
                                      </p:cBhvr>
                                    </p:anim>
                                  </p:childTnLst>
                                </p:cTn>
                              </p:par>
                              <p:par>
                                <p:cTn id="41" presetID="26"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抽象, 挿絵 が含まれている画像&#10;&#10;自動的に生成された説明">
            <a:extLst>
              <a:ext uri="{FF2B5EF4-FFF2-40B4-BE49-F238E27FC236}">
                <a16:creationId xmlns:a16="http://schemas.microsoft.com/office/drawing/2014/main" id="{19B43F1D-6452-48CC-9498-07AF64B33DCF}"/>
              </a:ext>
            </a:extLst>
          </p:cNvPr>
          <p:cNvPicPr>
            <a:picLocks noChangeAspect="1"/>
          </p:cNvPicPr>
          <p:nvPr/>
        </p:nvPicPr>
        <p:blipFill>
          <a:blip r:embed="rId3"/>
          <a:stretch>
            <a:fillRect/>
          </a:stretch>
        </p:blipFill>
        <p:spPr>
          <a:xfrm>
            <a:off x="3486862" y="2134677"/>
            <a:ext cx="2950615" cy="2318912"/>
          </a:xfrm>
          <a:prstGeom prst="rect">
            <a:avLst/>
          </a:prstGeom>
        </p:spPr>
      </p:pic>
      <p:grpSp>
        <p:nvGrpSpPr>
          <p:cNvPr id="20" name="グループ化 19">
            <a:extLst>
              <a:ext uri="{FF2B5EF4-FFF2-40B4-BE49-F238E27FC236}">
                <a16:creationId xmlns:a16="http://schemas.microsoft.com/office/drawing/2014/main" id="{C9157347-A48B-44C2-8921-0431C23EF9A2}"/>
              </a:ext>
            </a:extLst>
          </p:cNvPr>
          <p:cNvGrpSpPr/>
          <p:nvPr/>
        </p:nvGrpSpPr>
        <p:grpSpPr>
          <a:xfrm>
            <a:off x="406945" y="306442"/>
            <a:ext cx="427497" cy="415776"/>
            <a:chOff x="683170" y="525517"/>
            <a:chExt cx="427497" cy="415776"/>
          </a:xfrm>
        </p:grpSpPr>
        <p:sp>
          <p:nvSpPr>
            <p:cNvPr id="21" name="四角形: 角を丸くする 20">
              <a:extLst>
                <a:ext uri="{FF2B5EF4-FFF2-40B4-BE49-F238E27FC236}">
                  <a16:creationId xmlns:a16="http://schemas.microsoft.com/office/drawing/2014/main" id="{5F99E694-959F-4363-9FF3-B580B61C233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CA0FD2DA-1B6E-4916-A6E2-74496EDBAEC5}"/>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1252D8A2-0470-4DBF-981E-BE0409F730F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0702E6A6-7F96-4A8A-B872-C01B20D373B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タイトル 1">
            <a:extLst>
              <a:ext uri="{FF2B5EF4-FFF2-40B4-BE49-F238E27FC236}">
                <a16:creationId xmlns:a16="http://schemas.microsoft.com/office/drawing/2014/main" id="{5D7F4A4D-D1E8-467A-89CB-D6B5BF5F0ED8}"/>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薬物乱用の悪循環の恐ろしさ！</a:t>
            </a:r>
          </a:p>
        </p:txBody>
      </p:sp>
      <p:sp>
        <p:nvSpPr>
          <p:cNvPr id="26" name="正方形/長方形 25">
            <a:extLst>
              <a:ext uri="{FF2B5EF4-FFF2-40B4-BE49-F238E27FC236}">
                <a16:creationId xmlns:a16="http://schemas.microsoft.com/office/drawing/2014/main" id="{B4E439E4-5392-4277-8CA7-0C952B3B18E4}"/>
              </a:ext>
            </a:extLst>
          </p:cNvPr>
          <p:cNvSpPr/>
          <p:nvPr/>
        </p:nvSpPr>
        <p:spPr>
          <a:xfrm>
            <a:off x="2005375" y="1559183"/>
            <a:ext cx="2091193" cy="103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solidFill>
                <a:schemeClr val="accent2">
                  <a:lumMod val="75000"/>
                </a:schemeClr>
              </a:solidFill>
            </a:endParaRPr>
          </a:p>
        </p:txBody>
      </p:sp>
      <p:sp>
        <p:nvSpPr>
          <p:cNvPr id="27" name="テキスト ボックス 26">
            <a:extLst>
              <a:ext uri="{FF2B5EF4-FFF2-40B4-BE49-F238E27FC236}">
                <a16:creationId xmlns:a16="http://schemas.microsoft.com/office/drawing/2014/main" id="{DDE3F469-78D8-4D39-A224-898A5A123655}"/>
              </a:ext>
            </a:extLst>
          </p:cNvPr>
          <p:cNvSpPr txBox="1"/>
          <p:nvPr/>
        </p:nvSpPr>
        <p:spPr>
          <a:xfrm>
            <a:off x="7119461" y="1497469"/>
            <a:ext cx="1891513" cy="769312"/>
          </a:xfrm>
          <a:prstGeom prst="roundRect">
            <a:avLst/>
          </a:prstGeom>
          <a:solidFill>
            <a:schemeClr val="bg1">
              <a:lumMod val="85000"/>
            </a:schemeClr>
          </a:solidFill>
          <a:ln>
            <a:noFill/>
          </a:ln>
        </p:spPr>
        <p:txBody>
          <a:bodyPr wrap="square" rtlCol="0">
            <a:noAutofit/>
          </a:bodyPr>
          <a:lstStyle/>
          <a:p>
            <a:pPr algn="ctr"/>
            <a:r>
              <a:rPr lang="ja-JP" altLang="en-US" sz="3859" b="1" dirty="0">
                <a:solidFill>
                  <a:srgbClr val="C00000"/>
                </a:solidFill>
                <a:latin typeface="+mn-ea"/>
              </a:rPr>
              <a:t>依 存</a:t>
            </a:r>
          </a:p>
        </p:txBody>
      </p:sp>
      <p:sp>
        <p:nvSpPr>
          <p:cNvPr id="28" name="左右矢印 9">
            <a:extLst>
              <a:ext uri="{FF2B5EF4-FFF2-40B4-BE49-F238E27FC236}">
                <a16:creationId xmlns:a16="http://schemas.microsoft.com/office/drawing/2014/main" id="{E7E28AB1-D5DC-49BD-B16B-27E994A07391}"/>
              </a:ext>
            </a:extLst>
          </p:cNvPr>
          <p:cNvSpPr/>
          <p:nvPr/>
        </p:nvSpPr>
        <p:spPr>
          <a:xfrm>
            <a:off x="3209775" y="1609471"/>
            <a:ext cx="3651043" cy="545309"/>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sp>
        <p:nvSpPr>
          <p:cNvPr id="29" name="テキスト ボックス 28">
            <a:extLst>
              <a:ext uri="{FF2B5EF4-FFF2-40B4-BE49-F238E27FC236}">
                <a16:creationId xmlns:a16="http://schemas.microsoft.com/office/drawing/2014/main" id="{B6E90817-455E-4CCD-B245-40D8F70EC544}"/>
              </a:ext>
            </a:extLst>
          </p:cNvPr>
          <p:cNvSpPr txBox="1"/>
          <p:nvPr/>
        </p:nvSpPr>
        <p:spPr>
          <a:xfrm>
            <a:off x="2887384" y="4766091"/>
            <a:ext cx="4740956" cy="2348249"/>
          </a:xfrm>
          <a:prstGeom prst="roundRect">
            <a:avLst>
              <a:gd name="adj" fmla="val 13172"/>
            </a:avLst>
          </a:prstGeom>
          <a:solidFill>
            <a:schemeClr val="tx1">
              <a:lumMod val="75000"/>
              <a:lumOff val="25000"/>
            </a:schemeClr>
          </a:solidFill>
          <a:ln>
            <a:noFill/>
          </a:ln>
        </p:spPr>
        <p:txBody>
          <a:bodyPr wrap="square" lIns="0" rIns="0" rtlCol="0">
            <a:noAutofit/>
          </a:bodyPr>
          <a:lstStyle/>
          <a:p>
            <a:pPr algn="ctr">
              <a:spcAft>
                <a:spcPts val="400"/>
              </a:spcAft>
              <a:buClr>
                <a:srgbClr val="FF0000"/>
              </a:buClr>
            </a:pPr>
            <a:r>
              <a:rPr lang="ja-JP" altLang="en-US" sz="4400" b="1" dirty="0">
                <a:solidFill>
                  <a:srgbClr val="FF0000"/>
                </a:solidFill>
                <a:effectLst>
                  <a:outerShdw blurRad="38100" dist="38100" dir="2700000" algn="tl">
                    <a:srgbClr val="000000">
                      <a:alpha val="43137"/>
                    </a:srgbClr>
                  </a:outerShdw>
                </a:effectLst>
                <a:latin typeface="+mn-ea"/>
              </a:rPr>
              <a:t>急性中毒</a:t>
            </a:r>
            <a:endParaRPr lang="en-US" altLang="ja-JP" sz="4400" b="1" dirty="0">
              <a:solidFill>
                <a:srgbClr val="FF0000"/>
              </a:solidFill>
              <a:effectLst>
                <a:outerShdw blurRad="38100" dist="38100" dir="2700000" algn="tl">
                  <a:srgbClr val="000000">
                    <a:alpha val="43137"/>
                  </a:srgbClr>
                </a:outerShdw>
              </a:effectLst>
              <a:latin typeface="+mn-ea"/>
            </a:endParaRPr>
          </a:p>
          <a:p>
            <a:pPr algn="ctr">
              <a:spcAft>
                <a:spcPts val="400"/>
              </a:spcAft>
              <a:buClr>
                <a:srgbClr val="FF0000"/>
              </a:buClr>
            </a:pPr>
            <a:r>
              <a:rPr lang="ja-JP" altLang="en-US" sz="4400" b="1" dirty="0">
                <a:solidFill>
                  <a:srgbClr val="FF0000"/>
                </a:solidFill>
                <a:effectLst>
                  <a:outerShdw blurRad="38100" dist="38100" dir="2700000" algn="tl">
                    <a:srgbClr val="000000">
                      <a:alpha val="43137"/>
                    </a:srgbClr>
                  </a:outerShdw>
                </a:effectLst>
                <a:latin typeface="+mn-ea"/>
              </a:rPr>
              <a:t>慢性中毒</a:t>
            </a:r>
            <a:endParaRPr lang="en-US" altLang="ja-JP" sz="4400" b="1" dirty="0">
              <a:solidFill>
                <a:srgbClr val="FF0000"/>
              </a:solidFill>
              <a:effectLst>
                <a:outerShdw blurRad="38100" dist="38100" dir="2700000" algn="tl">
                  <a:srgbClr val="000000">
                    <a:alpha val="43137"/>
                  </a:srgbClr>
                </a:outerShdw>
              </a:effectLst>
              <a:latin typeface="+mn-ea"/>
            </a:endParaRPr>
          </a:p>
          <a:p>
            <a:pPr algn="ctr">
              <a:spcAft>
                <a:spcPts val="400"/>
              </a:spcAft>
              <a:buClr>
                <a:srgbClr val="FF0000"/>
              </a:buClr>
            </a:pPr>
            <a:r>
              <a:rPr lang="ja-JP" altLang="en-US" sz="4400" b="1" dirty="0">
                <a:solidFill>
                  <a:srgbClr val="FF0000"/>
                </a:solidFill>
                <a:effectLst>
                  <a:outerShdw blurRad="38100" dist="38100" dir="2700000" algn="tl">
                    <a:srgbClr val="000000">
                      <a:alpha val="43137"/>
                    </a:srgbClr>
                  </a:outerShdw>
                </a:effectLst>
                <a:latin typeface="+mn-ea"/>
              </a:rPr>
              <a:t>フラッシュバック</a:t>
            </a:r>
          </a:p>
        </p:txBody>
      </p:sp>
      <p:sp>
        <p:nvSpPr>
          <p:cNvPr id="33" name="テキスト ボックス 32">
            <a:extLst>
              <a:ext uri="{FF2B5EF4-FFF2-40B4-BE49-F238E27FC236}">
                <a16:creationId xmlns:a16="http://schemas.microsoft.com/office/drawing/2014/main" id="{ACED5C60-0CDA-47EB-B546-9C5B438CFFBF}"/>
              </a:ext>
            </a:extLst>
          </p:cNvPr>
          <p:cNvSpPr txBox="1"/>
          <p:nvPr/>
        </p:nvSpPr>
        <p:spPr>
          <a:xfrm>
            <a:off x="1097317" y="1509951"/>
            <a:ext cx="1904973" cy="812585"/>
          </a:xfrm>
          <a:prstGeom prst="roundRect">
            <a:avLst/>
          </a:prstGeom>
          <a:solidFill>
            <a:schemeClr val="bg1">
              <a:lumMod val="85000"/>
            </a:schemeClr>
          </a:solidFill>
        </p:spPr>
        <p:txBody>
          <a:bodyPr wrap="square" rtlCol="0">
            <a:noAutofit/>
          </a:bodyPr>
          <a:lstStyle/>
          <a:p>
            <a:pPr algn="ctr"/>
            <a:r>
              <a:rPr lang="ja-JP" altLang="en-US" sz="3859" b="1" dirty="0">
                <a:solidFill>
                  <a:srgbClr val="C00000"/>
                </a:solidFill>
                <a:latin typeface="+mn-ea"/>
              </a:rPr>
              <a:t>乱 用</a:t>
            </a:r>
          </a:p>
        </p:txBody>
      </p:sp>
      <p:sp>
        <p:nvSpPr>
          <p:cNvPr id="34" name="矢印: 下 33">
            <a:extLst>
              <a:ext uri="{FF2B5EF4-FFF2-40B4-BE49-F238E27FC236}">
                <a16:creationId xmlns:a16="http://schemas.microsoft.com/office/drawing/2014/main" id="{8DF251F9-9ED5-4ED7-A1CD-68E2471A33E5}"/>
              </a:ext>
            </a:extLst>
          </p:cNvPr>
          <p:cNvSpPr/>
          <p:nvPr/>
        </p:nvSpPr>
        <p:spPr>
          <a:xfrm rot="721432">
            <a:off x="7445529" y="2431266"/>
            <a:ext cx="587149" cy="237153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下 34">
            <a:extLst>
              <a:ext uri="{FF2B5EF4-FFF2-40B4-BE49-F238E27FC236}">
                <a16:creationId xmlns:a16="http://schemas.microsoft.com/office/drawing/2014/main" id="{DCD3EE62-89F5-4C64-B484-E876E8F59B17}"/>
              </a:ext>
            </a:extLst>
          </p:cNvPr>
          <p:cNvSpPr/>
          <p:nvPr/>
        </p:nvSpPr>
        <p:spPr>
          <a:xfrm rot="20878568" flipH="1">
            <a:off x="2057394" y="2392886"/>
            <a:ext cx="587149" cy="272634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84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DA733A2-C9CC-4B17-96A6-222AC6ABC212}"/>
              </a:ext>
            </a:extLst>
          </p:cNvPr>
          <p:cNvPicPr>
            <a:picLocks noChangeAspect="1"/>
          </p:cNvPicPr>
          <p:nvPr/>
        </p:nvPicPr>
        <p:blipFill rotWithShape="1">
          <a:blip r:embed="rId3"/>
          <a:srcRect t="11622"/>
          <a:stretch/>
        </p:blipFill>
        <p:spPr>
          <a:xfrm>
            <a:off x="937961" y="1106633"/>
            <a:ext cx="9072615" cy="5875200"/>
          </a:xfrm>
          <a:prstGeom prst="rect">
            <a:avLst/>
          </a:prstGeom>
        </p:spPr>
      </p:pic>
      <p:sp>
        <p:nvSpPr>
          <p:cNvPr id="3" name="タイトル 1">
            <a:extLst>
              <a:ext uri="{FF2B5EF4-FFF2-40B4-BE49-F238E27FC236}">
                <a16:creationId xmlns:a16="http://schemas.microsoft.com/office/drawing/2014/main" id="{64363ADE-5345-4B79-BA04-0C62D6D0EE01}"/>
              </a:ext>
            </a:extLst>
          </p:cNvPr>
          <p:cNvSpPr txBox="1">
            <a:spLocks/>
          </p:cNvSpPr>
          <p:nvPr/>
        </p:nvSpPr>
        <p:spPr>
          <a:xfrm>
            <a:off x="1756784" y="967267"/>
            <a:ext cx="7216973" cy="491242"/>
          </a:xfrm>
          <a:prstGeom prst="rect">
            <a:avLst/>
          </a:prstGeom>
        </p:spPr>
        <p:txBody>
          <a:bodyPr vert="horz" lIns="72746" tIns="36373" rIns="72746" bIns="36373"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2387" b="1" dirty="0">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4006C655-BDAA-4CF5-913A-0F4EB396609B}"/>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D01B27D2-335E-4A07-879B-4E309465AE3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7D3335A-3FB9-472C-8D8A-B57597B5F77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2D4D185-B536-4777-988F-8DA9D1BAFA4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E26B2D0-B922-4483-A071-DF9BCAEFD1FC}"/>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2730DB5D-FBE8-4160-AFD0-8D235F5C017E}"/>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覚醒剤事犯者と再乱用者の推移</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過去</a:t>
            </a:r>
            <a:r>
              <a:rPr lang="en-US" altLang="ja-JP" sz="2800" b="1" dirty="0">
                <a:latin typeface="游ゴシック" panose="020B0400000000000000" pitchFamily="50" charset="-128"/>
                <a:ea typeface="游ゴシック" panose="020B0400000000000000" pitchFamily="50" charset="-128"/>
              </a:rPr>
              <a:t>10</a:t>
            </a:r>
            <a:r>
              <a:rPr lang="ja-JP" altLang="en-US" sz="2800" b="1" dirty="0">
                <a:latin typeface="游ゴシック" panose="020B0400000000000000" pitchFamily="50" charset="-128"/>
                <a:ea typeface="游ゴシック" panose="020B0400000000000000" pitchFamily="50" charset="-128"/>
              </a:rPr>
              <a:t>年</a:t>
            </a:r>
            <a:r>
              <a:rPr lang="en-US" altLang="ja-JP" sz="2800" b="1" dirty="0">
                <a:latin typeface="游ゴシック" panose="020B0400000000000000" pitchFamily="50" charset="-128"/>
                <a:ea typeface="游ゴシック" panose="020B0400000000000000" pitchFamily="50" charset="-128"/>
              </a:rPr>
              <a:t>)</a:t>
            </a:r>
            <a:endParaRPr lang="ja-JP" altLang="en-US" sz="2800" b="1" dirty="0">
              <a:latin typeface="游ゴシック" panose="020B0400000000000000" pitchFamily="50" charset="-128"/>
              <a:ea typeface="游ゴシック" panose="020B0400000000000000" pitchFamily="50" charset="-128"/>
            </a:endParaRPr>
          </a:p>
        </p:txBody>
      </p:sp>
      <p:sp>
        <p:nvSpPr>
          <p:cNvPr id="10" name="テキスト ボックス 8">
            <a:extLst>
              <a:ext uri="{FF2B5EF4-FFF2-40B4-BE49-F238E27FC236}">
                <a16:creationId xmlns:a16="http://schemas.microsoft.com/office/drawing/2014/main" id="{85D26D8D-53BA-4152-9E6F-4DA5D2940D02}"/>
              </a:ext>
            </a:extLst>
          </p:cNvPr>
          <p:cNvSpPr txBox="1"/>
          <p:nvPr/>
        </p:nvSpPr>
        <p:spPr>
          <a:xfrm>
            <a:off x="360000" y="7200000"/>
            <a:ext cx="368993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zh-CN" altLang="en-US" sz="900" dirty="0">
                <a:latin typeface="Yu Gothic UI" panose="020B0500000000000000" pitchFamily="50" charset="-128"/>
                <a:ea typeface="Yu Gothic UI" panose="020B0500000000000000" pitchFamily="50" charset="-128"/>
                <a:cs typeface="Aharoni" panose="02010803020104030203" pitchFamily="2" charset="-79"/>
              </a:rPr>
              <a:t>日本学校保健会</a:t>
            </a:r>
          </a:p>
        </p:txBody>
      </p:sp>
    </p:spTree>
    <p:extLst>
      <p:ext uri="{BB962C8B-B14F-4D97-AF65-F5344CB8AC3E}">
        <p14:creationId xmlns:p14="http://schemas.microsoft.com/office/powerpoint/2010/main" val="3470132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7624736-2A41-4F58-BCCE-926CA2004C27}"/>
              </a:ext>
            </a:extLst>
          </p:cNvPr>
          <p:cNvPicPr>
            <a:picLocks noChangeAspect="1"/>
          </p:cNvPicPr>
          <p:nvPr/>
        </p:nvPicPr>
        <p:blipFill>
          <a:blip r:embed="rId3">
            <a:alphaModFix amt="47000"/>
          </a:blip>
          <a:stretch>
            <a:fillRect/>
          </a:stretch>
        </p:blipFill>
        <p:spPr>
          <a:xfrm>
            <a:off x="4588838" y="2826969"/>
            <a:ext cx="5848011" cy="4340901"/>
          </a:xfrm>
          <a:prstGeom prst="rect">
            <a:avLst/>
          </a:prstGeom>
        </p:spPr>
      </p:pic>
      <p:sp>
        <p:nvSpPr>
          <p:cNvPr id="3" name="テキスト ボックス 2">
            <a:extLst>
              <a:ext uri="{FF2B5EF4-FFF2-40B4-BE49-F238E27FC236}">
                <a16:creationId xmlns:a16="http://schemas.microsoft.com/office/drawing/2014/main" id="{90CF3F9F-5A9F-46BE-B375-17139E592213}"/>
              </a:ext>
            </a:extLst>
          </p:cNvPr>
          <p:cNvSpPr txBox="1"/>
          <p:nvPr/>
        </p:nvSpPr>
        <p:spPr>
          <a:xfrm>
            <a:off x="322288" y="391805"/>
            <a:ext cx="5023618" cy="5998822"/>
          </a:xfrm>
          <a:prstGeom prst="rect">
            <a:avLst/>
          </a:prstGeom>
          <a:noFill/>
          <a:ln w="57150">
            <a:noFill/>
          </a:ln>
        </p:spPr>
        <p:txBody>
          <a:bodyPr wrap="square" rtlCol="0">
            <a:spAutoFit/>
          </a:bodyPr>
          <a:lstStyle/>
          <a:p>
            <a:pPr>
              <a:lnSpc>
                <a:spcPct val="150000"/>
              </a:lnSpc>
            </a:pPr>
            <a:r>
              <a:rPr lang="ja-JP" altLang="en-US" sz="3508" dirty="0">
                <a:latin typeface="Hiragino Kaku Gothic Std W8" panose="020B0800000000000000" pitchFamily="34" charset="-128"/>
                <a:ea typeface="Hiragino Kaku Gothic Std W8" panose="020B0800000000000000" pitchFamily="34" charset="-128"/>
              </a:rPr>
              <a:t>あなたの</a:t>
            </a:r>
            <a:r>
              <a:rPr lang="ja-JP" altLang="en-US" sz="4736" dirty="0">
                <a:solidFill>
                  <a:srgbClr val="C00000"/>
                </a:solidFill>
                <a:latin typeface="Hiragino Kaku Gothic Std W8" panose="020B0800000000000000" pitchFamily="34" charset="-128"/>
                <a:ea typeface="Hiragino Kaku Gothic Std W8" panose="020B0800000000000000" pitchFamily="34" charset="-128"/>
              </a:rPr>
              <a:t>夢</a:t>
            </a:r>
            <a:r>
              <a:rPr lang="ja-JP" altLang="en-US" sz="3508" dirty="0">
                <a:latin typeface="Hiragino Kaku Gothic Std W8" panose="020B0800000000000000" pitchFamily="34" charset="-128"/>
                <a:ea typeface="Hiragino Kaku Gothic Std W8" panose="020B0800000000000000" pitchFamily="34" charset="-128"/>
              </a:rPr>
              <a:t>や</a:t>
            </a:r>
            <a:r>
              <a:rPr lang="ja-JP" altLang="en-US" sz="4736" dirty="0">
                <a:solidFill>
                  <a:srgbClr val="C00000"/>
                </a:solidFill>
                <a:latin typeface="Hiragino Kaku Gothic Std W8" panose="020B0800000000000000" pitchFamily="34" charset="-128"/>
                <a:ea typeface="Hiragino Kaku Gothic Std W8" panose="020B0800000000000000" pitchFamily="34" charset="-128"/>
              </a:rPr>
              <a:t>未来</a:t>
            </a:r>
            <a:r>
              <a:rPr lang="ja-JP" altLang="en-US" sz="3508" dirty="0">
                <a:latin typeface="Hiragino Kaku Gothic Std W8" panose="020B0800000000000000" pitchFamily="34" charset="-128"/>
                <a:ea typeface="Hiragino Kaku Gothic Std W8" panose="020B0800000000000000" pitchFamily="34" charset="-128"/>
              </a:rPr>
              <a:t>を</a:t>
            </a:r>
            <a:endParaRPr lang="en-US" altLang="ja-JP" sz="3508"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3859" dirty="0">
                <a:latin typeface="Hiragino Kaku Gothic Std W8" panose="020B0800000000000000" pitchFamily="34" charset="-128"/>
                <a:ea typeface="Hiragino Kaku Gothic Std W8" panose="020B0800000000000000" pitchFamily="34" charset="-128"/>
              </a:rPr>
              <a:t>奪うもの！</a:t>
            </a:r>
            <a:endParaRPr lang="en-US" altLang="ja-JP" sz="3859" dirty="0">
              <a:latin typeface="Hiragino Kaku Gothic Std W8" panose="020B0800000000000000" pitchFamily="34" charset="-128"/>
              <a:ea typeface="Hiragino Kaku Gothic Std W8" panose="020B0800000000000000" pitchFamily="34" charset="-128"/>
            </a:endParaRPr>
          </a:p>
          <a:p>
            <a:pPr>
              <a:lnSpc>
                <a:spcPct val="150000"/>
              </a:lnSpc>
            </a:pPr>
            <a:endParaRPr lang="en-US" altLang="ja-JP" sz="3859"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3508" dirty="0">
                <a:latin typeface="Hiragino Kaku Gothic Std W8" panose="020B0800000000000000" pitchFamily="34" charset="-128"/>
                <a:ea typeface="Hiragino Kaku Gothic Std W8" panose="020B0800000000000000" pitchFamily="34" charset="-128"/>
              </a:rPr>
              <a:t>それが</a:t>
            </a:r>
            <a:endParaRPr lang="en-US" altLang="ja-JP" sz="3508"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6000" b="1" dirty="0">
                <a:solidFill>
                  <a:srgbClr val="C00000"/>
                </a:solidFill>
                <a:latin typeface="Hiragino Kaku Gothic Std W8" panose="020B0800000000000000" pitchFamily="34" charset="-128"/>
                <a:ea typeface="Hiragino Kaku Gothic Std W8" panose="020B0800000000000000" pitchFamily="34" charset="-128"/>
              </a:rPr>
              <a:t>薬物乱用</a:t>
            </a:r>
            <a:endParaRPr lang="en-US" altLang="ja-JP" sz="6000" b="1" dirty="0">
              <a:solidFill>
                <a:srgbClr val="C00000"/>
              </a:solidFill>
              <a:latin typeface="Hiragino Kaku Gothic Std W8" panose="020B0800000000000000" pitchFamily="34" charset="-128"/>
              <a:ea typeface="Hiragino Kaku Gothic Std W8" panose="020B0800000000000000" pitchFamily="34" charset="-128"/>
            </a:endParaRPr>
          </a:p>
          <a:p>
            <a:endParaRPr lang="en-US" altLang="ja-JP" sz="3859" dirty="0">
              <a:latin typeface="+mn-ea"/>
              <a:ea typeface="Osaka Regular-Mono" panose="020B0600000000000000" pitchFamily="34" charset="-128"/>
            </a:endParaRPr>
          </a:p>
          <a:p>
            <a:endParaRPr lang="ja-JP" altLang="en-US" sz="1579" dirty="0"/>
          </a:p>
        </p:txBody>
      </p:sp>
      <p:sp>
        <p:nvSpPr>
          <p:cNvPr id="4" name="円/楕円 4">
            <a:extLst>
              <a:ext uri="{FF2B5EF4-FFF2-40B4-BE49-F238E27FC236}">
                <a16:creationId xmlns:a16="http://schemas.microsoft.com/office/drawing/2014/main" id="{DE28FE1D-F8DD-44FE-A601-8D2D5AB15379}"/>
              </a:ext>
            </a:extLst>
          </p:cNvPr>
          <p:cNvSpPr/>
          <p:nvPr/>
        </p:nvSpPr>
        <p:spPr>
          <a:xfrm>
            <a:off x="6342843" y="697361"/>
            <a:ext cx="2340000" cy="2340000"/>
          </a:xfrm>
          <a:prstGeom prst="ellipse">
            <a:avLst/>
          </a:prstGeom>
          <a:solidFill>
            <a:srgbClr val="92D050"/>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3508" b="1" dirty="0">
                <a:latin typeface="Hiragino Kaku Gothic Std W8" panose="020B0800000000000000" pitchFamily="34" charset="-128"/>
                <a:ea typeface="Hiragino Kaku Gothic Std W8" panose="020B0800000000000000" pitchFamily="34" charset="-128"/>
              </a:rPr>
              <a:t>No</a:t>
            </a:r>
            <a:r>
              <a:rPr lang="ja-JP" altLang="en-US" sz="3508" b="1" dirty="0">
                <a:latin typeface="Hiragino Kaku Gothic Std W8" panose="020B0800000000000000" pitchFamily="34" charset="-128"/>
                <a:ea typeface="Hiragino Kaku Gothic Std W8" panose="020B0800000000000000" pitchFamily="34" charset="-128"/>
              </a:rPr>
              <a:t>！</a:t>
            </a:r>
            <a:r>
              <a:rPr lang="en-US" altLang="ja-JP" sz="3508" b="1" dirty="0">
                <a:latin typeface="Hiragino Kaku Gothic Std W8" panose="020B0800000000000000" pitchFamily="34" charset="-128"/>
                <a:ea typeface="Hiragino Kaku Gothic Std W8" panose="020B0800000000000000" pitchFamily="34" charset="-128"/>
              </a:rPr>
              <a:t> DRUG</a:t>
            </a:r>
          </a:p>
          <a:p>
            <a:pPr algn="ctr"/>
            <a:endParaRPr lang="ja-JP" altLang="en-US" sz="1579" dirty="0"/>
          </a:p>
        </p:txBody>
      </p:sp>
    </p:spTree>
    <p:extLst>
      <p:ext uri="{BB962C8B-B14F-4D97-AF65-F5344CB8AC3E}">
        <p14:creationId xmlns:p14="http://schemas.microsoft.com/office/powerpoint/2010/main" val="204056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爆発: 8 pt 3">
            <a:extLst>
              <a:ext uri="{FF2B5EF4-FFF2-40B4-BE49-F238E27FC236}">
                <a16:creationId xmlns:a16="http://schemas.microsoft.com/office/drawing/2014/main" id="{8B1AA5D2-04D2-4472-838C-10E69F0C1A50}"/>
              </a:ext>
            </a:extLst>
          </p:cNvPr>
          <p:cNvSpPr/>
          <p:nvPr/>
        </p:nvSpPr>
        <p:spPr>
          <a:xfrm>
            <a:off x="8300872" y="205553"/>
            <a:ext cx="1871854" cy="1401960"/>
          </a:xfrm>
          <a:prstGeom prst="irregularSeal1">
            <a:avLst/>
          </a:prstGeom>
          <a:gradFill flip="none" rotWithShape="1">
            <a:gsLst>
              <a:gs pos="0">
                <a:schemeClr val="accent2">
                  <a:satMod val="103000"/>
                  <a:lumMod val="102000"/>
                  <a:tint val="94000"/>
                </a:schemeClr>
              </a:gs>
              <a:gs pos="50000">
                <a:schemeClr val="accent2">
                  <a:satMod val="110000"/>
                  <a:lumMod val="100000"/>
                  <a:shade val="100000"/>
                </a:schemeClr>
              </a:gs>
              <a:gs pos="100000">
                <a:schemeClr val="accent2">
                  <a:lumMod val="20000"/>
                  <a:lumOff val="80000"/>
                </a:schemeClr>
              </a:gs>
            </a:gsLst>
            <a:lin ang="27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579"/>
          </a:p>
        </p:txBody>
      </p:sp>
      <p:pic>
        <p:nvPicPr>
          <p:cNvPr id="23" name="コンテンツ プレースホルダー 3">
            <a:extLst>
              <a:ext uri="{FF2B5EF4-FFF2-40B4-BE49-F238E27FC236}">
                <a16:creationId xmlns:a16="http://schemas.microsoft.com/office/drawing/2014/main" id="{C15AA41B-707F-45AC-8A99-ED306B5B81A5}"/>
              </a:ext>
            </a:extLst>
          </p:cNvPr>
          <p:cNvPicPr>
            <a:picLocks noGrp="1" noChangeAspect="1"/>
          </p:cNvPicPr>
          <p:nvPr>
            <p:ph idx="1"/>
          </p:nvPr>
        </p:nvPicPr>
        <p:blipFill>
          <a:blip r:embed="rId3"/>
          <a:stretch>
            <a:fillRect/>
          </a:stretch>
        </p:blipFill>
        <p:spPr>
          <a:xfrm>
            <a:off x="7679531" y="3485384"/>
            <a:ext cx="2533650" cy="3676650"/>
          </a:xfrm>
          <a:prstGeom prst="rect">
            <a:avLst/>
          </a:prstGeom>
        </p:spPr>
      </p:pic>
      <p:grpSp>
        <p:nvGrpSpPr>
          <p:cNvPr id="24" name="グループ化 23">
            <a:extLst>
              <a:ext uri="{FF2B5EF4-FFF2-40B4-BE49-F238E27FC236}">
                <a16:creationId xmlns:a16="http://schemas.microsoft.com/office/drawing/2014/main" id="{BFA07005-C719-48C0-A347-1185249627C2}"/>
              </a:ext>
            </a:extLst>
          </p:cNvPr>
          <p:cNvGrpSpPr/>
          <p:nvPr/>
        </p:nvGrpSpPr>
        <p:grpSpPr>
          <a:xfrm>
            <a:off x="406945" y="306442"/>
            <a:ext cx="427497" cy="415776"/>
            <a:chOff x="683170" y="525517"/>
            <a:chExt cx="427497" cy="415776"/>
          </a:xfrm>
        </p:grpSpPr>
        <p:sp>
          <p:nvSpPr>
            <p:cNvPr id="25" name="四角形: 角を丸くする 24">
              <a:extLst>
                <a:ext uri="{FF2B5EF4-FFF2-40B4-BE49-F238E27FC236}">
                  <a16:creationId xmlns:a16="http://schemas.microsoft.com/office/drawing/2014/main" id="{E10097E4-1083-49E9-BDF6-F2E8A4336E6D}"/>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55D1486E-A04F-403D-8C27-A7D67FB31F5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FD31ED18-D811-41CD-A099-0001AAC65D4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38FFC852-553B-4280-8FE9-4BF89A486F2C}"/>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タイトル 1">
            <a:extLst>
              <a:ext uri="{FF2B5EF4-FFF2-40B4-BE49-F238E27FC236}">
                <a16:creationId xmlns:a16="http://schemas.microsoft.com/office/drawing/2014/main" id="{1BBF86A6-EE5F-41D1-BB00-436A667134A3}"/>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その他の薬物　「危険ドラッグ」とは？</a:t>
            </a:r>
          </a:p>
        </p:txBody>
      </p:sp>
      <p:sp>
        <p:nvSpPr>
          <p:cNvPr id="30" name="テキスト ボックス 29">
            <a:extLst>
              <a:ext uri="{FF2B5EF4-FFF2-40B4-BE49-F238E27FC236}">
                <a16:creationId xmlns:a16="http://schemas.microsoft.com/office/drawing/2014/main" id="{67DCF682-26B4-4DD4-8249-5FA07EB2CCAD}"/>
              </a:ext>
            </a:extLst>
          </p:cNvPr>
          <p:cNvSpPr txBox="1"/>
          <p:nvPr/>
        </p:nvSpPr>
        <p:spPr>
          <a:xfrm>
            <a:off x="360000" y="1131602"/>
            <a:ext cx="7496274" cy="4328297"/>
          </a:xfrm>
          <a:prstGeom prst="rect">
            <a:avLst/>
          </a:prstGeom>
          <a:noFill/>
        </p:spPr>
        <p:txBody>
          <a:bodyPr wrap="square" rtlCol="0">
            <a:noAutofit/>
          </a:bodyPr>
          <a:lstStyle/>
          <a:p>
            <a:pPr marL="363538" indent="-363538">
              <a:spcAft>
                <a:spcPts val="1400"/>
              </a:spcAft>
              <a:buClr>
                <a:schemeClr val="tx1"/>
              </a:buClr>
              <a:buSzPct val="80000"/>
              <a:buFont typeface="Wingdings" panose="05000000000000000000" pitchFamily="2" charset="2"/>
              <a:buChar char="l"/>
            </a:pPr>
            <a:r>
              <a:rPr lang="ja-JP" altLang="en-US" sz="2806" dirty="0">
                <a:latin typeface="游ゴシック Medium" panose="020B0500000000000000" pitchFamily="50" charset="-128"/>
                <a:ea typeface="游ゴシック Medium" panose="020B0500000000000000" pitchFamily="50" charset="-128"/>
              </a:rPr>
              <a:t>わが国で</a:t>
            </a:r>
            <a:r>
              <a:rPr lang="ja-JP" altLang="en-US" sz="2806" b="1" dirty="0">
                <a:solidFill>
                  <a:srgbClr val="C00000"/>
                </a:solidFill>
                <a:latin typeface="+mn-ea"/>
              </a:rPr>
              <a:t>最も危険な薬物となりました。</a:t>
            </a:r>
            <a:endParaRPr lang="en-US" altLang="ja-JP" sz="2806" b="1" dirty="0">
              <a:solidFill>
                <a:srgbClr val="C00000"/>
              </a:solidFill>
              <a:latin typeface="+mn-ea"/>
            </a:endParaRPr>
          </a:p>
          <a:p>
            <a:pPr marL="363538" indent="-363538">
              <a:spcAft>
                <a:spcPts val="1400"/>
              </a:spcAft>
              <a:buClr>
                <a:schemeClr val="tx1"/>
              </a:buClr>
              <a:buSzPct val="80000"/>
              <a:buFont typeface="Wingdings" panose="05000000000000000000" pitchFamily="2" charset="2"/>
              <a:buChar char="l"/>
            </a:pPr>
            <a:r>
              <a:rPr lang="ja-JP" altLang="en-US" sz="2806" dirty="0">
                <a:latin typeface="游ゴシック Medium" panose="020B0500000000000000" pitchFamily="50" charset="-128"/>
                <a:ea typeface="游ゴシック Medium" panose="020B0500000000000000" pitchFamily="50" charset="-128"/>
              </a:rPr>
              <a:t>精神科入院患者数は、危険ドラッグは</a:t>
            </a:r>
            <a:br>
              <a:rPr lang="en-US" altLang="ja-JP" sz="2806" dirty="0">
                <a:latin typeface="游ゴシック Medium" panose="020B0500000000000000" pitchFamily="50" charset="-128"/>
                <a:ea typeface="游ゴシック Medium" panose="020B0500000000000000" pitchFamily="50" charset="-128"/>
              </a:rPr>
            </a:br>
            <a:r>
              <a:rPr lang="ja-JP" altLang="en-US" sz="2806" dirty="0">
                <a:latin typeface="游ゴシック Medium" panose="020B0500000000000000" pitchFamily="50" charset="-128"/>
                <a:ea typeface="游ゴシック Medium" panose="020B0500000000000000" pitchFamily="50" charset="-128"/>
              </a:rPr>
              <a:t>覚せい剤について</a:t>
            </a:r>
            <a:r>
              <a:rPr lang="ja-JP" altLang="en-US" sz="2806" b="1" dirty="0">
                <a:solidFill>
                  <a:srgbClr val="C00000"/>
                </a:solidFill>
                <a:latin typeface="+mn-ea"/>
              </a:rPr>
              <a:t>第</a:t>
            </a:r>
            <a:r>
              <a:rPr lang="en-US" altLang="ja-JP" sz="2806" b="1" dirty="0">
                <a:solidFill>
                  <a:srgbClr val="C00000"/>
                </a:solidFill>
                <a:latin typeface="+mn-ea"/>
              </a:rPr>
              <a:t>2</a:t>
            </a:r>
            <a:r>
              <a:rPr lang="ja-JP" altLang="en-US" sz="2806" b="1" dirty="0">
                <a:solidFill>
                  <a:srgbClr val="C00000"/>
                </a:solidFill>
                <a:latin typeface="+mn-ea"/>
              </a:rPr>
              <a:t>位（</a:t>
            </a:r>
            <a:r>
              <a:rPr lang="en-US" altLang="ja-JP" sz="2806" b="1" dirty="0">
                <a:solidFill>
                  <a:srgbClr val="C00000"/>
                </a:solidFill>
                <a:latin typeface="+mn-ea"/>
              </a:rPr>
              <a:t>2014</a:t>
            </a:r>
            <a:r>
              <a:rPr lang="ja-JP" altLang="en-US" sz="2806" b="1" dirty="0">
                <a:solidFill>
                  <a:srgbClr val="C00000"/>
                </a:solidFill>
                <a:latin typeface="+mn-ea"/>
              </a:rPr>
              <a:t>年）</a:t>
            </a:r>
            <a:r>
              <a:rPr lang="ja-JP" altLang="en-US" sz="2806" dirty="0">
                <a:latin typeface="游ゴシック Medium" panose="020B0500000000000000" pitchFamily="50" charset="-128"/>
                <a:ea typeface="游ゴシック Medium" panose="020B0500000000000000" pitchFamily="50" charset="-128"/>
              </a:rPr>
              <a:t>。</a:t>
            </a:r>
            <a:endParaRPr lang="en-US" altLang="ja-JP" sz="2806" dirty="0">
              <a:latin typeface="游ゴシック Medium" panose="020B0500000000000000" pitchFamily="50" charset="-128"/>
              <a:ea typeface="游ゴシック Medium" panose="020B0500000000000000" pitchFamily="50" charset="-128"/>
            </a:endParaRPr>
          </a:p>
          <a:p>
            <a:pPr marL="363538" indent="-363538">
              <a:spcAft>
                <a:spcPts val="1400"/>
              </a:spcAft>
              <a:buClr>
                <a:schemeClr val="tx1"/>
              </a:buClr>
              <a:buSzPct val="80000"/>
              <a:buFont typeface="Wingdings" panose="05000000000000000000" pitchFamily="2" charset="2"/>
              <a:buChar char="l"/>
            </a:pPr>
            <a:r>
              <a:rPr lang="ja-JP" altLang="en-US" sz="2806" dirty="0">
                <a:latin typeface="游ゴシック Medium" panose="020B0500000000000000" pitchFamily="50" charset="-128"/>
                <a:ea typeface="游ゴシック Medium" panose="020B0500000000000000" pitchFamily="50" charset="-128"/>
              </a:rPr>
              <a:t>圧倒的に若い男性に多い。</a:t>
            </a:r>
            <a:endParaRPr lang="en-US" altLang="ja-JP" sz="2806" dirty="0">
              <a:latin typeface="游ゴシック Medium" panose="020B0500000000000000" pitchFamily="50" charset="-128"/>
              <a:ea typeface="游ゴシック Medium" panose="020B0500000000000000" pitchFamily="50" charset="-128"/>
            </a:endParaRPr>
          </a:p>
          <a:p>
            <a:pPr marL="363538" indent="-363538">
              <a:spcAft>
                <a:spcPts val="1400"/>
              </a:spcAft>
              <a:buClr>
                <a:schemeClr val="tx1"/>
              </a:buClr>
              <a:buSzPct val="80000"/>
              <a:buFont typeface="Wingdings" panose="05000000000000000000" pitchFamily="2" charset="2"/>
              <a:buChar char="l"/>
            </a:pPr>
            <a:r>
              <a:rPr lang="ja-JP" altLang="en-US" sz="2806" dirty="0">
                <a:latin typeface="游ゴシック Medium" panose="020B0500000000000000" pitchFamily="50" charset="-128"/>
                <a:ea typeface="游ゴシック Medium" panose="020B0500000000000000" pitchFamily="50" charset="-128"/>
              </a:rPr>
              <a:t>あらゆる学歴層が乱用している。</a:t>
            </a:r>
            <a:endParaRPr lang="en-US" altLang="ja-JP" sz="2806" dirty="0">
              <a:latin typeface="游ゴシック Medium" panose="020B0500000000000000" pitchFamily="50" charset="-128"/>
              <a:ea typeface="游ゴシック Medium" panose="020B0500000000000000" pitchFamily="50" charset="-128"/>
            </a:endParaRPr>
          </a:p>
          <a:p>
            <a:pPr marL="363538" indent="-363538">
              <a:spcAft>
                <a:spcPts val="1400"/>
              </a:spcAft>
              <a:buClr>
                <a:schemeClr val="tx1"/>
              </a:buClr>
              <a:buSzPct val="80000"/>
              <a:buFont typeface="Wingdings" panose="05000000000000000000" pitchFamily="2" charset="2"/>
              <a:buChar char="l"/>
            </a:pPr>
            <a:r>
              <a:rPr lang="ja-JP" altLang="en-US" sz="2806" dirty="0">
                <a:latin typeface="游ゴシック Medium" panose="020B0500000000000000" pitchFamily="50" charset="-128"/>
                <a:ea typeface="游ゴシック Medium" panose="020B0500000000000000" pitchFamily="50" charset="-128"/>
              </a:rPr>
              <a:t>急性錯乱、幻覚妄想、衝動性･暴力性が</a:t>
            </a:r>
            <a:br>
              <a:rPr lang="en-US" altLang="ja-JP" sz="2806" dirty="0">
                <a:latin typeface="游ゴシック Medium" panose="020B0500000000000000" pitchFamily="50" charset="-128"/>
                <a:ea typeface="游ゴシック Medium" panose="020B0500000000000000" pitchFamily="50" charset="-128"/>
              </a:rPr>
            </a:br>
            <a:r>
              <a:rPr lang="ja-JP" altLang="en-US" sz="2806" dirty="0">
                <a:latin typeface="游ゴシック Medium" panose="020B0500000000000000" pitchFamily="50" charset="-128"/>
                <a:ea typeface="游ゴシック Medium" panose="020B0500000000000000" pitchFamily="50" charset="-128"/>
              </a:rPr>
              <a:t>極めて強い。重度の意識障害が問題と</a:t>
            </a:r>
            <a:br>
              <a:rPr lang="en-US" altLang="ja-JP" sz="2806" dirty="0">
                <a:latin typeface="游ゴシック Medium" panose="020B0500000000000000" pitchFamily="50" charset="-128"/>
                <a:ea typeface="游ゴシック Medium" panose="020B0500000000000000" pitchFamily="50" charset="-128"/>
              </a:rPr>
            </a:br>
            <a:r>
              <a:rPr lang="ja-JP" altLang="en-US" sz="2806" dirty="0">
                <a:latin typeface="游ゴシック Medium" panose="020B0500000000000000" pitchFamily="50" charset="-128"/>
                <a:ea typeface="游ゴシック Medium" panose="020B0500000000000000" pitchFamily="50" charset="-128"/>
              </a:rPr>
              <a:t>なる。</a:t>
            </a:r>
            <a:endParaRPr lang="ja-JP" altLang="en-US" sz="3157" dirty="0">
              <a:latin typeface="游ゴシック Medium" panose="020B0500000000000000" pitchFamily="50" charset="-128"/>
              <a:ea typeface="游ゴシック Medium" panose="020B0500000000000000" pitchFamily="50" charset="-128"/>
            </a:endParaRPr>
          </a:p>
        </p:txBody>
      </p:sp>
      <p:sp>
        <p:nvSpPr>
          <p:cNvPr id="31" name="テキスト ボックス 8">
            <a:extLst>
              <a:ext uri="{FF2B5EF4-FFF2-40B4-BE49-F238E27FC236}">
                <a16:creationId xmlns:a16="http://schemas.microsoft.com/office/drawing/2014/main" id="{E3ADE96C-D3D4-408D-908E-1D97E9236B51}"/>
              </a:ext>
            </a:extLst>
          </p:cNvPr>
          <p:cNvSpPr txBox="1"/>
          <p:nvPr/>
        </p:nvSpPr>
        <p:spPr>
          <a:xfrm>
            <a:off x="360000" y="7200000"/>
            <a:ext cx="772892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成瀬暢也、誰にでもできる薬物依存症の診かた</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中外医学社より一部引用</a:t>
            </a:r>
          </a:p>
        </p:txBody>
      </p:sp>
      <p:sp>
        <p:nvSpPr>
          <p:cNvPr id="32" name="正方形/長方形 31">
            <a:extLst>
              <a:ext uri="{FF2B5EF4-FFF2-40B4-BE49-F238E27FC236}">
                <a16:creationId xmlns:a16="http://schemas.microsoft.com/office/drawing/2014/main" id="{7D6EDAFD-6DC9-4DEB-AD89-50C79016E4EA}"/>
              </a:ext>
            </a:extLst>
          </p:cNvPr>
          <p:cNvSpPr/>
          <p:nvPr/>
        </p:nvSpPr>
        <p:spPr>
          <a:xfrm>
            <a:off x="9906052" y="6858000"/>
            <a:ext cx="533348" cy="572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835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1DC8228-427D-144B-A2FF-900EA46BD514}"/>
              </a:ext>
            </a:extLst>
          </p:cNvPr>
          <p:cNvSpPr txBox="1"/>
          <p:nvPr/>
        </p:nvSpPr>
        <p:spPr>
          <a:xfrm>
            <a:off x="786633" y="234427"/>
            <a:ext cx="9126798" cy="1313204"/>
          </a:xfrm>
          <a:prstGeom prst="rect">
            <a:avLst/>
          </a:prstGeom>
          <a:noFill/>
        </p:spPr>
        <p:txBody>
          <a:bodyPr wrap="square" rtlCol="0">
            <a:noAutofit/>
          </a:bodyPr>
          <a:lstStyle/>
          <a:p>
            <a:pPr>
              <a:spcAft>
                <a:spcPts val="4000"/>
              </a:spcAft>
              <a:buClr>
                <a:schemeClr val="tx1"/>
              </a:buClr>
              <a:buSzPct val="80000"/>
            </a:pPr>
            <a:r>
              <a:rPr lang="ja-JP" altLang="en-US" sz="2806" b="1" dirty="0">
                <a:solidFill>
                  <a:srgbClr val="C00000"/>
                </a:solidFill>
                <a:latin typeface="+mn-ea"/>
              </a:rPr>
              <a:t>危険ドラッグ</a:t>
            </a:r>
            <a:r>
              <a:rPr lang="ja-JP" altLang="en-US" sz="2806" dirty="0">
                <a:latin typeface="游ゴシック Medium" panose="020B0500000000000000" pitchFamily="50" charset="-128"/>
                <a:ea typeface="游ゴシック Medium" panose="020B0500000000000000" pitchFamily="50" charset="-128"/>
              </a:rPr>
              <a:t>は、インターネット、自動販売機を使った</a:t>
            </a:r>
            <a:br>
              <a:rPr lang="en-US" altLang="ja-JP" sz="2806" dirty="0">
                <a:latin typeface="游ゴシック Medium" panose="020B0500000000000000" pitchFamily="50" charset="-128"/>
                <a:ea typeface="游ゴシック Medium" panose="020B0500000000000000" pitchFamily="50" charset="-128"/>
              </a:rPr>
            </a:br>
            <a:r>
              <a:rPr lang="ja-JP" altLang="en-US" sz="2806" dirty="0">
                <a:latin typeface="游ゴシック Medium" panose="020B0500000000000000" pitchFamily="50" charset="-128"/>
                <a:ea typeface="游ゴシック Medium" panose="020B0500000000000000" pitchFamily="50" charset="-128"/>
              </a:rPr>
              <a:t>販売や、バイク便での販売などもみられ、販売の手口は</a:t>
            </a:r>
            <a:br>
              <a:rPr lang="en-US" altLang="ja-JP" sz="2806" dirty="0">
                <a:latin typeface="游ゴシック Medium" panose="020B0500000000000000" pitchFamily="50" charset="-128"/>
                <a:ea typeface="游ゴシック Medium" panose="020B0500000000000000" pitchFamily="50" charset="-128"/>
              </a:rPr>
            </a:br>
            <a:r>
              <a:rPr lang="ja-JP" altLang="en-US" sz="2806" dirty="0">
                <a:latin typeface="游ゴシック Medium" panose="020B0500000000000000" pitchFamily="50" charset="-128"/>
                <a:ea typeface="游ゴシック Medium" panose="020B0500000000000000" pitchFamily="50" charset="-128"/>
              </a:rPr>
              <a:t>巧妙化。また、覚醒剤などに比べ値段が安い。</a:t>
            </a:r>
            <a:endParaRPr lang="en-US" altLang="ja-JP" sz="2806" b="1" dirty="0">
              <a:solidFill>
                <a:srgbClr val="FF0000"/>
              </a:solidFill>
              <a:latin typeface="+mn-ea"/>
            </a:endParaRPr>
          </a:p>
        </p:txBody>
      </p:sp>
      <p:sp>
        <p:nvSpPr>
          <p:cNvPr id="7" name="テキスト ボックス 8">
            <a:extLst>
              <a:ext uri="{FF2B5EF4-FFF2-40B4-BE49-F238E27FC236}">
                <a16:creationId xmlns:a16="http://schemas.microsoft.com/office/drawing/2014/main" id="{364B27C3-8A21-4FAD-A189-E0BA81E18D12}"/>
              </a:ext>
            </a:extLst>
          </p:cNvPr>
          <p:cNvSpPr txBox="1"/>
          <p:nvPr/>
        </p:nvSpPr>
        <p:spPr>
          <a:xfrm>
            <a:off x="360000" y="7200000"/>
            <a:ext cx="772892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保護者向け薬物乱用防止パンフレット</a:t>
            </a:r>
          </a:p>
        </p:txBody>
      </p:sp>
      <p:sp>
        <p:nvSpPr>
          <p:cNvPr id="2" name="四角形: 角を丸くする 1">
            <a:extLst>
              <a:ext uri="{FF2B5EF4-FFF2-40B4-BE49-F238E27FC236}">
                <a16:creationId xmlns:a16="http://schemas.microsoft.com/office/drawing/2014/main" id="{EAB7D50B-856F-42E5-AD0B-D81F35A6FF48}"/>
              </a:ext>
            </a:extLst>
          </p:cNvPr>
          <p:cNvSpPr/>
          <p:nvPr/>
        </p:nvSpPr>
        <p:spPr>
          <a:xfrm>
            <a:off x="471468" y="1702943"/>
            <a:ext cx="9748875" cy="9697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FF0000"/>
                </a:solidFill>
                <a:effectLst>
                  <a:outerShdw blurRad="38100" dist="38100" dir="2700000" algn="tl">
                    <a:srgbClr val="000000">
                      <a:alpha val="43137"/>
                    </a:srgbClr>
                  </a:outerShdw>
                </a:effectLst>
                <a:latin typeface="+mn-ea"/>
              </a:rPr>
              <a:t>薬物乱用「広がる入り口」！</a:t>
            </a:r>
            <a:endParaRPr kumimoji="1" lang="ja-JP" altLang="en-US" sz="4000" dirty="0">
              <a:solidFill>
                <a:srgbClr val="FF0000"/>
              </a:solidFill>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9F02DD47-C8B5-4C8D-895E-C0E52FD77870}"/>
              </a:ext>
            </a:extLst>
          </p:cNvPr>
          <p:cNvSpPr txBox="1"/>
          <p:nvPr/>
        </p:nvSpPr>
        <p:spPr>
          <a:xfrm>
            <a:off x="471467" y="3779837"/>
            <a:ext cx="4874439" cy="3298669"/>
          </a:xfrm>
          <a:prstGeom prst="roundRect">
            <a:avLst>
              <a:gd name="adj" fmla="val 5849"/>
            </a:avLst>
          </a:prstGeom>
          <a:solidFill>
            <a:schemeClr val="bg1">
              <a:lumMod val="95000"/>
            </a:schemeClr>
          </a:solidFill>
        </p:spPr>
        <p:txBody>
          <a:bodyPr wrap="square" lIns="180000" tIns="180000" rtlCol="0">
            <a:noAutofit/>
          </a:bodyPr>
          <a:lstStyle/>
          <a:p>
            <a:pPr>
              <a:buSzPct val="80000"/>
            </a:pPr>
            <a:r>
              <a:rPr lang="ja-JP" altLang="en-US" sz="2400" b="1" dirty="0">
                <a:latin typeface="+mn-ea"/>
              </a:rPr>
              <a:t>「みんな使っているから」</a:t>
            </a:r>
            <a:endParaRPr kumimoji="1" lang="ja-JP" altLang="en-US" dirty="0"/>
          </a:p>
        </p:txBody>
      </p:sp>
      <p:sp>
        <p:nvSpPr>
          <p:cNvPr id="11" name="テキスト ボックス 10">
            <a:extLst>
              <a:ext uri="{FF2B5EF4-FFF2-40B4-BE49-F238E27FC236}">
                <a16:creationId xmlns:a16="http://schemas.microsoft.com/office/drawing/2014/main" id="{43560DD9-4EF5-4FEC-81DE-C53462CA7CD0}"/>
              </a:ext>
            </a:extLst>
          </p:cNvPr>
          <p:cNvSpPr txBox="1"/>
          <p:nvPr/>
        </p:nvSpPr>
        <p:spPr>
          <a:xfrm>
            <a:off x="5564459" y="3779837"/>
            <a:ext cx="4655844" cy="1584000"/>
          </a:xfrm>
          <a:prstGeom prst="roundRect">
            <a:avLst>
              <a:gd name="adj" fmla="val 11035"/>
            </a:avLst>
          </a:prstGeom>
          <a:solidFill>
            <a:schemeClr val="bg1">
              <a:lumMod val="95000"/>
            </a:schemeClr>
          </a:solidFill>
        </p:spPr>
        <p:txBody>
          <a:bodyPr wrap="square" lIns="360000" tIns="46800" rtlCol="0" anchor="ctr">
            <a:noAutofit/>
          </a:bodyPr>
          <a:lstStyle/>
          <a:p>
            <a:pPr>
              <a:lnSpc>
                <a:spcPts val="3600"/>
              </a:lnSpc>
              <a:buSzPct val="80000"/>
            </a:pPr>
            <a:r>
              <a:rPr lang="ja-JP" altLang="en-US" sz="2400" b="1" dirty="0">
                <a:latin typeface="+mn-ea"/>
              </a:rPr>
              <a:t>新たな依存症インターネットゲーム障害</a:t>
            </a:r>
            <a:endParaRPr kumimoji="1" lang="ja-JP" altLang="en-US" dirty="0"/>
          </a:p>
        </p:txBody>
      </p:sp>
      <p:sp>
        <p:nvSpPr>
          <p:cNvPr id="12" name="テキスト ボックス 11">
            <a:extLst>
              <a:ext uri="{FF2B5EF4-FFF2-40B4-BE49-F238E27FC236}">
                <a16:creationId xmlns:a16="http://schemas.microsoft.com/office/drawing/2014/main" id="{C0850BF4-BAF3-494D-AEBC-687F2FB734C7}"/>
              </a:ext>
            </a:extLst>
          </p:cNvPr>
          <p:cNvSpPr txBox="1"/>
          <p:nvPr/>
        </p:nvSpPr>
        <p:spPr>
          <a:xfrm>
            <a:off x="360000" y="2816665"/>
            <a:ext cx="10178085" cy="1098700"/>
          </a:xfrm>
          <a:prstGeom prst="rect">
            <a:avLst/>
          </a:prstGeom>
          <a:noFill/>
        </p:spPr>
        <p:txBody>
          <a:bodyPr wrap="square" rtlCol="0">
            <a:noAutofit/>
          </a:bodyPr>
          <a:lstStyle/>
          <a:p>
            <a:pPr>
              <a:buSzPct val="80000"/>
            </a:pPr>
            <a:r>
              <a:rPr lang="ja-JP" altLang="en-US" sz="2600" dirty="0">
                <a:latin typeface="游ゴシック Medium" panose="020B0500000000000000" pitchFamily="50" charset="-128"/>
                <a:ea typeface="游ゴシック Medium" panose="020B0500000000000000" pitchFamily="50" charset="-128"/>
              </a:rPr>
              <a:t>危険ドラッグを含め</a:t>
            </a:r>
            <a:r>
              <a:rPr lang="ja-JP" altLang="en-US" sz="2600" b="1" dirty="0">
                <a:latin typeface="游ゴシック Medium" panose="020B0500000000000000" pitchFamily="50" charset="-128"/>
                <a:ea typeface="游ゴシック Medium" panose="020B0500000000000000" pitchFamily="50" charset="-128"/>
              </a:rPr>
              <a:t>、</a:t>
            </a:r>
            <a:r>
              <a:rPr lang="ja-JP" altLang="en-US" sz="2600" b="1" dirty="0">
                <a:solidFill>
                  <a:srgbClr val="C00000"/>
                </a:solidFill>
                <a:latin typeface="+mn-ea"/>
              </a:rPr>
              <a:t>薬物は子どもたちにどのように広がっていくのでしょうか。</a:t>
            </a:r>
            <a:endParaRPr lang="en-US" altLang="ja-JP" sz="2600" b="1" dirty="0">
              <a:solidFill>
                <a:srgbClr val="FF0000"/>
              </a:solidFill>
              <a:latin typeface="+mn-ea"/>
            </a:endParaRPr>
          </a:p>
        </p:txBody>
      </p:sp>
      <p:grpSp>
        <p:nvGrpSpPr>
          <p:cNvPr id="9" name="グループ化 8">
            <a:extLst>
              <a:ext uri="{FF2B5EF4-FFF2-40B4-BE49-F238E27FC236}">
                <a16:creationId xmlns:a16="http://schemas.microsoft.com/office/drawing/2014/main" id="{CBBCF17F-1108-4C3E-9097-D8489F0692EE}"/>
              </a:ext>
            </a:extLst>
          </p:cNvPr>
          <p:cNvGrpSpPr/>
          <p:nvPr/>
        </p:nvGrpSpPr>
        <p:grpSpPr>
          <a:xfrm>
            <a:off x="804927" y="4415883"/>
            <a:ext cx="4234065" cy="2506506"/>
            <a:chOff x="5544923" y="4573094"/>
            <a:chExt cx="5670784" cy="3506226"/>
          </a:xfrm>
        </p:grpSpPr>
        <p:pic>
          <p:nvPicPr>
            <p:cNvPr id="4" name="図 3">
              <a:extLst>
                <a:ext uri="{FF2B5EF4-FFF2-40B4-BE49-F238E27FC236}">
                  <a16:creationId xmlns:a16="http://schemas.microsoft.com/office/drawing/2014/main" id="{15A971F8-8DAC-9243-86AD-24871D36EC93}"/>
                </a:ext>
              </a:extLst>
            </p:cNvPr>
            <p:cNvPicPr>
              <a:picLocks noChangeAspect="1"/>
            </p:cNvPicPr>
            <p:nvPr/>
          </p:nvPicPr>
          <p:blipFill>
            <a:blip r:embed="rId3"/>
            <a:stretch>
              <a:fillRect/>
            </a:stretch>
          </p:blipFill>
          <p:spPr>
            <a:xfrm>
              <a:off x="5544923" y="4573094"/>
              <a:ext cx="5670784" cy="3506226"/>
            </a:xfrm>
            <a:prstGeom prst="rect">
              <a:avLst/>
            </a:prstGeom>
          </p:spPr>
        </p:pic>
        <p:sp>
          <p:nvSpPr>
            <p:cNvPr id="6" name="角丸四角形 5">
              <a:extLst>
                <a:ext uri="{FF2B5EF4-FFF2-40B4-BE49-F238E27FC236}">
                  <a16:creationId xmlns:a16="http://schemas.microsoft.com/office/drawing/2014/main" id="{E084FC69-275F-5A4B-949B-6637B3C83A6E}"/>
                </a:ext>
              </a:extLst>
            </p:cNvPr>
            <p:cNvSpPr/>
            <p:nvPr/>
          </p:nvSpPr>
          <p:spPr>
            <a:xfrm>
              <a:off x="5569320" y="4689919"/>
              <a:ext cx="1047790" cy="8271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grpSp>
      <p:sp>
        <p:nvSpPr>
          <p:cNvPr id="14" name="テキスト ボックス 13">
            <a:extLst>
              <a:ext uri="{FF2B5EF4-FFF2-40B4-BE49-F238E27FC236}">
                <a16:creationId xmlns:a16="http://schemas.microsoft.com/office/drawing/2014/main" id="{9985EF0D-1982-4CA7-AF86-62517691BA65}"/>
              </a:ext>
            </a:extLst>
          </p:cNvPr>
          <p:cNvSpPr txBox="1"/>
          <p:nvPr/>
        </p:nvSpPr>
        <p:spPr>
          <a:xfrm>
            <a:off x="5564459" y="5528061"/>
            <a:ext cx="4633866" cy="1584000"/>
          </a:xfrm>
          <a:prstGeom prst="roundRect">
            <a:avLst>
              <a:gd name="adj" fmla="val 9627"/>
            </a:avLst>
          </a:prstGeom>
          <a:solidFill>
            <a:schemeClr val="bg1">
              <a:lumMod val="95000"/>
            </a:schemeClr>
          </a:solidFill>
        </p:spPr>
        <p:txBody>
          <a:bodyPr wrap="square" lIns="360000" tIns="46800" rtlCol="0" anchor="ctr">
            <a:noAutofit/>
          </a:bodyPr>
          <a:lstStyle/>
          <a:p>
            <a:pPr>
              <a:lnSpc>
                <a:spcPts val="3600"/>
              </a:lnSpc>
              <a:buSzPct val="80000"/>
            </a:pPr>
            <a:r>
              <a:rPr lang="ja-JP" altLang="en-US" sz="2400" b="1" dirty="0">
                <a:latin typeface="+mn-ea"/>
              </a:rPr>
              <a:t>インターネットの過剰使用と</a:t>
            </a:r>
            <a:br>
              <a:rPr lang="en-US" altLang="ja-JP" sz="2400" b="1" dirty="0">
                <a:latin typeface="+mn-ea"/>
              </a:rPr>
            </a:br>
            <a:r>
              <a:rPr lang="ja-JP" altLang="en-US" sz="2400" b="1" dirty="0">
                <a:latin typeface="+mn-ea"/>
              </a:rPr>
              <a:t>薬物乱用</a:t>
            </a:r>
          </a:p>
        </p:txBody>
      </p:sp>
    </p:spTree>
    <p:extLst>
      <p:ext uri="{BB962C8B-B14F-4D97-AF65-F5344CB8AC3E}">
        <p14:creationId xmlns:p14="http://schemas.microsoft.com/office/powerpoint/2010/main" val="404489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426909-B5A2-47EC-B063-805E82511103}"/>
              </a:ext>
            </a:extLst>
          </p:cNvPr>
          <p:cNvSpPr txBox="1">
            <a:spLocks/>
          </p:cNvSpPr>
          <p:nvPr/>
        </p:nvSpPr>
        <p:spPr>
          <a:xfrm>
            <a:off x="1756784" y="967267"/>
            <a:ext cx="7216973" cy="491242"/>
          </a:xfrm>
          <a:prstGeom prst="rect">
            <a:avLst/>
          </a:prstGeom>
        </p:spPr>
        <p:txBody>
          <a:bodyPr vert="horz" lIns="72746" tIns="36373" rIns="72746" bIns="36373"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2864" b="1" dirty="0">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61DB0ED3-BED5-4D77-9FB6-09B1B2094D13}"/>
              </a:ext>
            </a:extLst>
          </p:cNvPr>
          <p:cNvGrpSpPr/>
          <p:nvPr/>
        </p:nvGrpSpPr>
        <p:grpSpPr>
          <a:xfrm>
            <a:off x="406945" y="306442"/>
            <a:ext cx="427497" cy="415776"/>
            <a:chOff x="683170" y="525517"/>
            <a:chExt cx="427497" cy="415776"/>
          </a:xfrm>
        </p:grpSpPr>
        <p:sp>
          <p:nvSpPr>
            <p:cNvPr id="4" name="四角形: 角を丸くする 3">
              <a:extLst>
                <a:ext uri="{FF2B5EF4-FFF2-40B4-BE49-F238E27FC236}">
                  <a16:creationId xmlns:a16="http://schemas.microsoft.com/office/drawing/2014/main" id="{5515B858-9E7D-4A4E-8279-8A1CAC46A73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C78427C9-3E73-456F-BA22-9A2F4387DB9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09D88F85-8D52-4E40-BC13-C1E10EE2D60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78D05A8-CDA2-4C49-98A5-9E3CE6E4544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タイトル 1">
            <a:extLst>
              <a:ext uri="{FF2B5EF4-FFF2-40B4-BE49-F238E27FC236}">
                <a16:creationId xmlns:a16="http://schemas.microsoft.com/office/drawing/2014/main" id="{CB2A0DCB-54A6-4DDF-B5F1-78B95362C389}"/>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薬物乱用によってこんなことにも！</a:t>
            </a:r>
          </a:p>
        </p:txBody>
      </p:sp>
      <p:sp>
        <p:nvSpPr>
          <p:cNvPr id="9" name="四角形: 角を丸くする 8">
            <a:extLst>
              <a:ext uri="{FF2B5EF4-FFF2-40B4-BE49-F238E27FC236}">
                <a16:creationId xmlns:a16="http://schemas.microsoft.com/office/drawing/2014/main" id="{99B74C58-8EDD-4A3A-BB23-1BACCB5C11E7}"/>
              </a:ext>
            </a:extLst>
          </p:cNvPr>
          <p:cNvSpPr/>
          <p:nvPr/>
        </p:nvSpPr>
        <p:spPr>
          <a:xfrm>
            <a:off x="949353" y="1715797"/>
            <a:ext cx="4320000" cy="1548081"/>
          </a:xfrm>
          <a:prstGeom prst="roundRect">
            <a:avLst>
              <a:gd name="adj" fmla="val 76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FF0000"/>
              </a:buClr>
            </a:pPr>
            <a:r>
              <a:rPr lang="ja-JP" altLang="en-US" sz="2400" b="1" dirty="0">
                <a:solidFill>
                  <a:srgbClr val="C00000"/>
                </a:solidFill>
                <a:latin typeface="+mn-ea"/>
              </a:rPr>
              <a:t>家庭問題</a:t>
            </a:r>
            <a:endParaRPr lang="en-US" altLang="ja-JP" sz="2400" b="1" dirty="0">
              <a:solidFill>
                <a:srgbClr val="C00000"/>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生活の乱れ</a:t>
            </a:r>
            <a:endParaRPr lang="en-US" altLang="ja-JP" sz="2000" dirty="0">
              <a:solidFill>
                <a:schemeClr val="tx1"/>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家庭内暴力、家庭の崩壊など</a:t>
            </a:r>
          </a:p>
          <a:p>
            <a:pPr algn="ctr"/>
            <a:endParaRPr lang="ja-JP" altLang="en-US" sz="1432" dirty="0"/>
          </a:p>
        </p:txBody>
      </p:sp>
      <p:sp>
        <p:nvSpPr>
          <p:cNvPr id="10" name="テキスト ボックス 9">
            <a:extLst>
              <a:ext uri="{FF2B5EF4-FFF2-40B4-BE49-F238E27FC236}">
                <a16:creationId xmlns:a16="http://schemas.microsoft.com/office/drawing/2014/main" id="{6510A657-B77A-4959-A5E9-8A3AD7B81898}"/>
              </a:ext>
            </a:extLst>
          </p:cNvPr>
          <p:cNvSpPr txBox="1"/>
          <p:nvPr/>
        </p:nvSpPr>
        <p:spPr>
          <a:xfrm>
            <a:off x="1012181" y="6264398"/>
            <a:ext cx="7961576" cy="861774"/>
          </a:xfrm>
          <a:prstGeom prst="rect">
            <a:avLst/>
          </a:prstGeom>
          <a:noFill/>
        </p:spPr>
        <p:txBody>
          <a:bodyPr wrap="square" rtlCol="0">
            <a:spAutoFit/>
          </a:bodyPr>
          <a:lstStyle/>
          <a:p>
            <a:r>
              <a:rPr lang="ja-JP" altLang="en-US" sz="3000" b="1" dirty="0">
                <a:latin typeface="+mn-ea"/>
              </a:rPr>
              <a:t>未成年者の喫煙、飲酒は</a:t>
            </a:r>
            <a:r>
              <a:rPr lang="ja-JP" altLang="en-US" sz="3000" b="1" dirty="0">
                <a:solidFill>
                  <a:srgbClr val="C00000"/>
                </a:solidFill>
                <a:latin typeface="+mn-ea"/>
              </a:rPr>
              <a:t>ゲイトウエイ！</a:t>
            </a:r>
            <a:endParaRPr lang="en-US" altLang="ja-JP" sz="3000" b="1" dirty="0">
              <a:solidFill>
                <a:srgbClr val="C00000"/>
              </a:solidFill>
              <a:latin typeface="+mn-ea"/>
            </a:endParaRPr>
          </a:p>
          <a:p>
            <a:r>
              <a:rPr lang="ja-JP" altLang="en-US" sz="2000" dirty="0">
                <a:latin typeface="+mn-ea"/>
              </a:rPr>
              <a:t>タバコやアルコールは、</a:t>
            </a:r>
            <a:r>
              <a:rPr lang="ja-JP" altLang="en-US" sz="2000" b="1" dirty="0">
                <a:latin typeface="+mn-ea"/>
              </a:rPr>
              <a:t>ゲイトウエイドラッグ</a:t>
            </a:r>
            <a:r>
              <a:rPr lang="ja-JP" altLang="en-US" sz="2000" dirty="0">
                <a:latin typeface="+mn-ea"/>
              </a:rPr>
              <a:t>と呼ばれている！</a:t>
            </a:r>
          </a:p>
        </p:txBody>
      </p:sp>
      <p:sp>
        <p:nvSpPr>
          <p:cNvPr id="11" name="タイトル 1">
            <a:extLst>
              <a:ext uri="{FF2B5EF4-FFF2-40B4-BE49-F238E27FC236}">
                <a16:creationId xmlns:a16="http://schemas.microsoft.com/office/drawing/2014/main" id="{07EA41CA-F602-467D-8F79-36C796C2CB19}"/>
              </a:ext>
            </a:extLst>
          </p:cNvPr>
          <p:cNvSpPr txBox="1">
            <a:spLocks/>
          </p:cNvSpPr>
          <p:nvPr/>
        </p:nvSpPr>
        <p:spPr>
          <a:xfrm>
            <a:off x="1756784" y="967267"/>
            <a:ext cx="7216973" cy="491242"/>
          </a:xfrm>
          <a:prstGeom prst="rect">
            <a:avLst/>
          </a:prstGeom>
        </p:spPr>
        <p:txBody>
          <a:bodyPr vert="horz" lIns="72746" tIns="36373" rIns="72746" bIns="36373"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2864" b="1" dirty="0">
              <a:latin typeface="游ゴシック" panose="020B0400000000000000" pitchFamily="50" charset="-128"/>
              <a:ea typeface="游ゴシック" panose="020B0400000000000000" pitchFamily="50" charset="-128"/>
            </a:endParaRPr>
          </a:p>
        </p:txBody>
      </p:sp>
      <p:sp>
        <p:nvSpPr>
          <p:cNvPr id="12" name="角丸四角形 6">
            <a:extLst>
              <a:ext uri="{FF2B5EF4-FFF2-40B4-BE49-F238E27FC236}">
                <a16:creationId xmlns:a16="http://schemas.microsoft.com/office/drawing/2014/main" id="{3F5DD2F0-F9C9-44CA-A780-3D10B6D06734}"/>
              </a:ext>
            </a:extLst>
          </p:cNvPr>
          <p:cNvSpPr/>
          <p:nvPr/>
        </p:nvSpPr>
        <p:spPr>
          <a:xfrm>
            <a:off x="949353" y="917386"/>
            <a:ext cx="9007276" cy="61748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16" tIns="25116" rIns="25116" bIns="25116" anchor="ctr"/>
          <a:lstStyle/>
          <a:p>
            <a:pPr marL="142724">
              <a:spcBef>
                <a:spcPct val="0"/>
              </a:spcBef>
            </a:pPr>
            <a:r>
              <a:rPr lang="ja-JP" altLang="en-US" sz="3000" b="1" dirty="0">
                <a:solidFill>
                  <a:schemeClr val="bg1"/>
                </a:solidFill>
                <a:latin typeface="+mn-ea"/>
              </a:rPr>
              <a:t>薬物乱用の社会的影響</a:t>
            </a:r>
          </a:p>
        </p:txBody>
      </p:sp>
      <p:sp>
        <p:nvSpPr>
          <p:cNvPr id="13" name="四角形: 角を丸くする 12">
            <a:extLst>
              <a:ext uri="{FF2B5EF4-FFF2-40B4-BE49-F238E27FC236}">
                <a16:creationId xmlns:a16="http://schemas.microsoft.com/office/drawing/2014/main" id="{42D2A235-2C59-49E2-B05B-93495A5D2FEF}"/>
              </a:ext>
            </a:extLst>
          </p:cNvPr>
          <p:cNvSpPr/>
          <p:nvPr/>
        </p:nvSpPr>
        <p:spPr>
          <a:xfrm>
            <a:off x="949353" y="3532292"/>
            <a:ext cx="4320000" cy="2414130"/>
          </a:xfrm>
          <a:prstGeom prst="roundRect">
            <a:avLst>
              <a:gd name="adj" fmla="val 76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FF0000"/>
              </a:buClr>
            </a:pPr>
            <a:r>
              <a:rPr lang="ja-JP" altLang="en-US" sz="2400" b="1" dirty="0">
                <a:solidFill>
                  <a:srgbClr val="C00000"/>
                </a:solidFill>
                <a:latin typeface="+mn-ea"/>
              </a:rPr>
              <a:t>学校での問題</a:t>
            </a:r>
            <a:endParaRPr lang="en-US" altLang="ja-JP" sz="2400" b="1" dirty="0">
              <a:solidFill>
                <a:srgbClr val="C00000"/>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欠席、学習不適応</a:t>
            </a:r>
            <a:endParaRPr lang="en-US" altLang="ja-JP" sz="2000" dirty="0">
              <a:solidFill>
                <a:schemeClr val="tx1"/>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校内暴力</a:t>
            </a:r>
            <a:endParaRPr lang="en-US" altLang="ja-JP" sz="2000" dirty="0">
              <a:solidFill>
                <a:schemeClr val="tx1"/>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他の生徒への薬物乱用への拡がり</a:t>
            </a:r>
            <a:r>
              <a:rPr lang="ja-JP" altLang="en-US" dirty="0">
                <a:latin typeface="+mn-ea"/>
              </a:rPr>
              <a:t>　</a:t>
            </a:r>
            <a:endParaRPr lang="ja-JP" altLang="en-US" sz="1432" dirty="0"/>
          </a:p>
        </p:txBody>
      </p:sp>
      <p:sp>
        <p:nvSpPr>
          <p:cNvPr id="14" name="四角形: 角を丸くする 13">
            <a:extLst>
              <a:ext uri="{FF2B5EF4-FFF2-40B4-BE49-F238E27FC236}">
                <a16:creationId xmlns:a16="http://schemas.microsoft.com/office/drawing/2014/main" id="{36378C86-4FB6-4B46-B130-D5B1D45E3179}"/>
              </a:ext>
            </a:extLst>
          </p:cNvPr>
          <p:cNvSpPr/>
          <p:nvPr/>
        </p:nvSpPr>
        <p:spPr>
          <a:xfrm>
            <a:off x="5636629" y="1715798"/>
            <a:ext cx="4320000" cy="1548080"/>
          </a:xfrm>
          <a:prstGeom prst="roundRect">
            <a:avLst>
              <a:gd name="adj" fmla="val 76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FF0000"/>
              </a:buClr>
            </a:pPr>
            <a:r>
              <a:rPr lang="ja-JP" altLang="en-US" sz="2400" b="1" dirty="0">
                <a:solidFill>
                  <a:srgbClr val="C00000"/>
                </a:solidFill>
                <a:latin typeface="+mn-ea"/>
              </a:rPr>
              <a:t>友人問題</a:t>
            </a:r>
            <a:endParaRPr lang="en-US" altLang="ja-JP" sz="2400" b="1" dirty="0">
              <a:solidFill>
                <a:srgbClr val="C00000"/>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けんかを起こしやすくなり、</a:t>
            </a:r>
            <a:br>
              <a:rPr lang="en-US" altLang="ja-JP" sz="2000" dirty="0">
                <a:solidFill>
                  <a:schemeClr val="tx1"/>
                </a:solidFill>
                <a:latin typeface="+mn-ea"/>
              </a:rPr>
            </a:br>
            <a:r>
              <a:rPr lang="ja-JP" altLang="en-US" sz="2000" dirty="0">
                <a:solidFill>
                  <a:schemeClr val="tx1"/>
                </a:solidFill>
                <a:latin typeface="+mn-ea"/>
              </a:rPr>
              <a:t>友人、知人から離れ</a:t>
            </a:r>
            <a:r>
              <a:rPr lang="en-US" altLang="ja-JP" sz="2000" dirty="0">
                <a:solidFill>
                  <a:schemeClr val="tx1"/>
                </a:solidFill>
                <a:latin typeface="+mn-ea"/>
              </a:rPr>
              <a:t>､</a:t>
            </a:r>
            <a:r>
              <a:rPr lang="ja-JP" altLang="en-US" sz="2000" dirty="0">
                <a:solidFill>
                  <a:schemeClr val="tx1"/>
                </a:solidFill>
                <a:latin typeface="+mn-ea"/>
              </a:rPr>
              <a:t>孤立</a:t>
            </a:r>
            <a:endParaRPr lang="en-US" altLang="ja-JP" sz="2000" dirty="0">
              <a:solidFill>
                <a:schemeClr val="tx1"/>
              </a:solidFill>
              <a:latin typeface="+mn-ea"/>
            </a:endParaRPr>
          </a:p>
          <a:p>
            <a:pPr marL="200494" indent="-200494">
              <a:spcBef>
                <a:spcPts val="159"/>
              </a:spcBef>
              <a:buClr>
                <a:schemeClr val="tx1"/>
              </a:buClr>
              <a:buSzPct val="80000"/>
              <a:buFont typeface="Wingdings" panose="05000000000000000000" pitchFamily="2" charset="2"/>
              <a:buChar char="l"/>
            </a:pPr>
            <a:r>
              <a:rPr lang="ja-JP" altLang="en-US" sz="2000" dirty="0">
                <a:solidFill>
                  <a:schemeClr val="tx1"/>
                </a:solidFill>
                <a:latin typeface="+mn-ea"/>
              </a:rPr>
              <a:t>薬物乱用仲間の形成</a:t>
            </a:r>
            <a:endParaRPr lang="ja-JP" altLang="en-US" sz="2000" dirty="0">
              <a:solidFill>
                <a:schemeClr val="tx1"/>
              </a:solidFill>
            </a:endParaRPr>
          </a:p>
        </p:txBody>
      </p:sp>
      <p:sp>
        <p:nvSpPr>
          <p:cNvPr id="15" name="四角形: 角を丸くする 14">
            <a:extLst>
              <a:ext uri="{FF2B5EF4-FFF2-40B4-BE49-F238E27FC236}">
                <a16:creationId xmlns:a16="http://schemas.microsoft.com/office/drawing/2014/main" id="{291D599A-66E3-478E-BCED-63CC121B433B}"/>
              </a:ext>
            </a:extLst>
          </p:cNvPr>
          <p:cNvSpPr/>
          <p:nvPr/>
        </p:nvSpPr>
        <p:spPr>
          <a:xfrm>
            <a:off x="5636629" y="3532291"/>
            <a:ext cx="4320000" cy="2415499"/>
          </a:xfrm>
          <a:prstGeom prst="roundRect">
            <a:avLst>
              <a:gd name="adj" fmla="val 76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FF0000"/>
              </a:buClr>
            </a:pPr>
            <a:r>
              <a:rPr lang="ja-JP" altLang="en-US" sz="2400" b="1" dirty="0">
                <a:solidFill>
                  <a:srgbClr val="C00000"/>
                </a:solidFill>
                <a:latin typeface="+mn-ea"/>
              </a:rPr>
              <a:t>犯罪</a:t>
            </a:r>
            <a:endParaRPr lang="en-US" altLang="ja-JP" sz="2400" b="1" dirty="0">
              <a:solidFill>
                <a:srgbClr val="C00000"/>
              </a:solidFill>
              <a:latin typeface="+mn-ea"/>
            </a:endParaRPr>
          </a:p>
          <a:p>
            <a:pPr marL="200494" indent="-200494">
              <a:spcBef>
                <a:spcPts val="159"/>
              </a:spcBef>
              <a:buClr>
                <a:schemeClr val="tx1"/>
              </a:buClr>
              <a:buSzPct val="80000"/>
              <a:buFont typeface="Wingdings" panose="05000000000000000000" pitchFamily="2" charset="2"/>
              <a:buChar char="l"/>
              <a:tabLst>
                <a:tab pos="214717" algn="l"/>
              </a:tabLst>
            </a:pPr>
            <a:r>
              <a:rPr lang="ja-JP" altLang="en-US" sz="2000" dirty="0">
                <a:solidFill>
                  <a:schemeClr val="tx1"/>
                </a:solidFill>
                <a:latin typeface="+mn-ea"/>
              </a:rPr>
              <a:t>薬物を手に入れるために起こす</a:t>
            </a:r>
            <a:br>
              <a:rPr lang="en-US" altLang="ja-JP" sz="2000" dirty="0">
                <a:solidFill>
                  <a:schemeClr val="tx1"/>
                </a:solidFill>
                <a:latin typeface="+mn-ea"/>
              </a:rPr>
            </a:br>
            <a:r>
              <a:rPr lang="ja-JP" altLang="en-US" sz="2000" dirty="0">
                <a:solidFill>
                  <a:schemeClr val="tx1"/>
                </a:solidFill>
                <a:latin typeface="+mn-ea"/>
              </a:rPr>
              <a:t>恐喝や窃盗などの事件</a:t>
            </a:r>
            <a:endParaRPr lang="en-US" altLang="ja-JP" sz="2000" dirty="0">
              <a:solidFill>
                <a:schemeClr val="tx1"/>
              </a:solidFill>
              <a:latin typeface="+mn-ea"/>
            </a:endParaRPr>
          </a:p>
          <a:p>
            <a:pPr marL="200494" indent="-200494">
              <a:spcBef>
                <a:spcPts val="159"/>
              </a:spcBef>
              <a:buClr>
                <a:schemeClr val="tx1"/>
              </a:buClr>
              <a:buSzPct val="80000"/>
              <a:buFont typeface="Wingdings" panose="05000000000000000000" pitchFamily="2" charset="2"/>
              <a:buChar char="l"/>
              <a:tabLst>
                <a:tab pos="214717" algn="l"/>
              </a:tabLst>
            </a:pPr>
            <a:r>
              <a:rPr lang="ja-JP" altLang="en-US" sz="2000" dirty="0">
                <a:solidFill>
                  <a:schemeClr val="tx1"/>
                </a:solidFill>
                <a:latin typeface="+mn-ea"/>
              </a:rPr>
              <a:t>乱用した薬物の作用に基づく</a:t>
            </a:r>
            <a:br>
              <a:rPr lang="en-US" altLang="ja-JP" sz="2000" dirty="0">
                <a:solidFill>
                  <a:schemeClr val="tx1"/>
                </a:solidFill>
                <a:latin typeface="+mn-ea"/>
              </a:rPr>
            </a:br>
            <a:r>
              <a:rPr lang="ja-JP" altLang="en-US" sz="2000" dirty="0">
                <a:solidFill>
                  <a:schemeClr val="tx1"/>
                </a:solidFill>
                <a:latin typeface="+mn-ea"/>
              </a:rPr>
              <a:t>凶悪な犯罪</a:t>
            </a:r>
            <a:endParaRPr lang="en-US" altLang="ja-JP" sz="2000" dirty="0">
              <a:solidFill>
                <a:schemeClr val="tx1"/>
              </a:solidFill>
              <a:latin typeface="+mn-ea"/>
            </a:endParaRPr>
          </a:p>
          <a:p>
            <a:pPr marL="200494" indent="-200494">
              <a:spcBef>
                <a:spcPts val="159"/>
              </a:spcBef>
              <a:buClr>
                <a:schemeClr val="tx1"/>
              </a:buClr>
              <a:buSzPct val="80000"/>
              <a:buFont typeface="Wingdings" panose="05000000000000000000" pitchFamily="2" charset="2"/>
              <a:buChar char="l"/>
              <a:tabLst>
                <a:tab pos="214717" algn="l"/>
              </a:tabLst>
            </a:pPr>
            <a:r>
              <a:rPr lang="ja-JP" altLang="en-US" sz="2000" dirty="0">
                <a:solidFill>
                  <a:schemeClr val="tx1"/>
                </a:solidFill>
                <a:latin typeface="+mn-ea"/>
              </a:rPr>
              <a:t>暴力団の資金源となり、健全な</a:t>
            </a:r>
            <a:br>
              <a:rPr lang="en-US" altLang="ja-JP" sz="2000" dirty="0">
                <a:solidFill>
                  <a:schemeClr val="tx1"/>
                </a:solidFill>
                <a:latin typeface="+mn-ea"/>
              </a:rPr>
            </a:br>
            <a:r>
              <a:rPr lang="ja-JP" altLang="en-US" sz="2000" dirty="0">
                <a:solidFill>
                  <a:schemeClr val="tx1"/>
                </a:solidFill>
                <a:latin typeface="+mn-ea"/>
              </a:rPr>
              <a:t>社会を阻害</a:t>
            </a:r>
            <a:endParaRPr lang="ja-JP" altLang="en-US" sz="2000" dirty="0">
              <a:solidFill>
                <a:schemeClr val="tx1"/>
              </a:solidFill>
            </a:endParaRPr>
          </a:p>
        </p:txBody>
      </p:sp>
    </p:spTree>
    <p:extLst>
      <p:ext uri="{BB962C8B-B14F-4D97-AF65-F5344CB8AC3E}">
        <p14:creationId xmlns:p14="http://schemas.microsoft.com/office/powerpoint/2010/main" val="2238720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4DE94241-A4CD-4A69-A6E8-342D66E892C1}"/>
              </a:ext>
            </a:extLst>
          </p:cNvPr>
          <p:cNvGrpSpPr/>
          <p:nvPr/>
        </p:nvGrpSpPr>
        <p:grpSpPr>
          <a:xfrm>
            <a:off x="5868246" y="1458070"/>
            <a:ext cx="4687720" cy="5224082"/>
            <a:chOff x="5868246" y="1458070"/>
            <a:chExt cx="4687720" cy="5224082"/>
          </a:xfrm>
        </p:grpSpPr>
        <p:pic>
          <p:nvPicPr>
            <p:cNvPr id="16" name="図 15">
              <a:extLst>
                <a:ext uri="{FF2B5EF4-FFF2-40B4-BE49-F238E27FC236}">
                  <a16:creationId xmlns:a16="http://schemas.microsoft.com/office/drawing/2014/main" id="{1B2393DC-7E16-4D1C-BAFD-C814D606FA95}"/>
                </a:ext>
              </a:extLst>
            </p:cNvPr>
            <p:cNvPicPr>
              <a:picLocks noChangeAspect="1"/>
            </p:cNvPicPr>
            <p:nvPr/>
          </p:nvPicPr>
          <p:blipFill>
            <a:blip r:embed="rId3"/>
            <a:stretch>
              <a:fillRect/>
            </a:stretch>
          </p:blipFill>
          <p:spPr>
            <a:xfrm>
              <a:off x="5938805" y="1487846"/>
              <a:ext cx="4617161" cy="5194306"/>
            </a:xfrm>
            <a:prstGeom prst="rect">
              <a:avLst/>
            </a:prstGeom>
            <a:solidFill>
              <a:schemeClr val="bg1">
                <a:lumMod val="85000"/>
              </a:schemeClr>
            </a:solidFill>
          </p:spPr>
        </p:pic>
        <p:sp>
          <p:nvSpPr>
            <p:cNvPr id="17" name="正方形/長方形 16">
              <a:extLst>
                <a:ext uri="{FF2B5EF4-FFF2-40B4-BE49-F238E27FC236}">
                  <a16:creationId xmlns:a16="http://schemas.microsoft.com/office/drawing/2014/main" id="{3706250C-13BA-4413-A837-96BBF5A3BD43}"/>
                </a:ext>
              </a:extLst>
            </p:cNvPr>
            <p:cNvSpPr/>
            <p:nvPr/>
          </p:nvSpPr>
          <p:spPr>
            <a:xfrm>
              <a:off x="5868246" y="1458070"/>
              <a:ext cx="1815760" cy="35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a:p>
          </p:txBody>
        </p:sp>
      </p:grpSp>
      <p:sp>
        <p:nvSpPr>
          <p:cNvPr id="18" name="テキスト ボックス 17">
            <a:extLst>
              <a:ext uri="{FF2B5EF4-FFF2-40B4-BE49-F238E27FC236}">
                <a16:creationId xmlns:a16="http://schemas.microsoft.com/office/drawing/2014/main" id="{052D4E0D-E598-4D39-B172-2FE595075222}"/>
              </a:ext>
            </a:extLst>
          </p:cNvPr>
          <p:cNvSpPr txBox="1"/>
          <p:nvPr/>
        </p:nvSpPr>
        <p:spPr>
          <a:xfrm>
            <a:off x="361635" y="2769617"/>
            <a:ext cx="6238457" cy="2467470"/>
          </a:xfrm>
          <a:prstGeom prst="rect">
            <a:avLst/>
          </a:prstGeom>
          <a:noFill/>
        </p:spPr>
        <p:txBody>
          <a:bodyPr wrap="square" rtlCol="0">
            <a:spAutoFit/>
          </a:bodyPr>
          <a:lstStyle/>
          <a:p>
            <a:r>
              <a:rPr lang="en-US" altLang="ja-JP" sz="3157" b="1" dirty="0">
                <a:solidFill>
                  <a:srgbClr val="C00000"/>
                </a:solidFill>
                <a:latin typeface="+mn-ea"/>
              </a:rPr>
              <a:t>『</a:t>
            </a:r>
            <a:r>
              <a:rPr lang="ja-JP" altLang="en-US" sz="3157" b="1" dirty="0">
                <a:solidFill>
                  <a:srgbClr val="C00000"/>
                </a:solidFill>
                <a:latin typeface="+mn-ea"/>
              </a:rPr>
              <a:t>周囲からの影響</a:t>
            </a:r>
            <a:r>
              <a:rPr lang="en-US" altLang="ja-JP" sz="3157" b="1" dirty="0">
                <a:solidFill>
                  <a:srgbClr val="C00000"/>
                </a:solidFill>
                <a:latin typeface="+mn-ea"/>
              </a:rPr>
              <a:t>』</a:t>
            </a:r>
          </a:p>
          <a:p>
            <a:endParaRPr lang="en-US" altLang="ja-JP" sz="2806" b="1" dirty="0">
              <a:solidFill>
                <a:srgbClr val="C00000"/>
              </a:solidFill>
              <a:latin typeface="+mn-ea"/>
            </a:endParaRPr>
          </a:p>
          <a:p>
            <a:r>
              <a:rPr lang="en-US" altLang="ja-JP" sz="3157" b="1" dirty="0">
                <a:solidFill>
                  <a:srgbClr val="C00000"/>
                </a:solidFill>
                <a:latin typeface="+mn-ea"/>
              </a:rPr>
              <a:t>『</a:t>
            </a:r>
            <a:r>
              <a:rPr lang="ja-JP" altLang="en-US" sz="3157" b="1" dirty="0">
                <a:solidFill>
                  <a:srgbClr val="C00000"/>
                </a:solidFill>
                <a:latin typeface="+mn-ea"/>
              </a:rPr>
              <a:t>コミュニケーション不足</a:t>
            </a:r>
            <a:r>
              <a:rPr lang="en-US" altLang="ja-JP" sz="3157" b="1" dirty="0">
                <a:solidFill>
                  <a:srgbClr val="C00000"/>
                </a:solidFill>
                <a:latin typeface="+mn-ea"/>
              </a:rPr>
              <a:t>』</a:t>
            </a:r>
          </a:p>
          <a:p>
            <a:endParaRPr lang="en-US" altLang="ja-JP" sz="3157" b="1" dirty="0">
              <a:solidFill>
                <a:srgbClr val="C00000"/>
              </a:solidFill>
              <a:latin typeface="+mn-ea"/>
            </a:endParaRPr>
          </a:p>
          <a:p>
            <a:r>
              <a:rPr lang="en-US" altLang="ja-JP" sz="3157" b="1" dirty="0">
                <a:solidFill>
                  <a:srgbClr val="C00000"/>
                </a:solidFill>
                <a:latin typeface="+mn-ea"/>
              </a:rPr>
              <a:t>『</a:t>
            </a:r>
            <a:r>
              <a:rPr lang="ja-JP" altLang="en-US" sz="3157" b="1" dirty="0">
                <a:solidFill>
                  <a:srgbClr val="C00000"/>
                </a:solidFill>
                <a:latin typeface="+mn-ea"/>
              </a:rPr>
              <a:t>逸脱行動</a:t>
            </a:r>
            <a:r>
              <a:rPr lang="en-US" altLang="ja-JP" sz="3157" b="1" dirty="0">
                <a:solidFill>
                  <a:srgbClr val="C00000"/>
                </a:solidFill>
                <a:latin typeface="+mn-ea"/>
              </a:rPr>
              <a:t>』</a:t>
            </a:r>
            <a:endParaRPr lang="ja-JP" altLang="en-US" sz="3508" b="1" dirty="0">
              <a:solidFill>
                <a:srgbClr val="C00000"/>
              </a:solidFill>
              <a:latin typeface="+mn-ea"/>
            </a:endParaRPr>
          </a:p>
        </p:txBody>
      </p:sp>
      <p:sp>
        <p:nvSpPr>
          <p:cNvPr id="19" name="テキスト ボックス 8">
            <a:extLst>
              <a:ext uri="{FF2B5EF4-FFF2-40B4-BE49-F238E27FC236}">
                <a16:creationId xmlns:a16="http://schemas.microsoft.com/office/drawing/2014/main" id="{F3EB8683-00DE-41FB-B8D0-4A287BA2FB73}"/>
              </a:ext>
            </a:extLst>
          </p:cNvPr>
          <p:cNvSpPr txBox="1"/>
          <p:nvPr/>
        </p:nvSpPr>
        <p:spPr>
          <a:xfrm>
            <a:off x="360000" y="7200000"/>
            <a:ext cx="772892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引用：保護者向け薬物乱用防止パンフレット、一般社団法人全国高等学校</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PTA</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連合会</a:t>
            </a:r>
          </a:p>
        </p:txBody>
      </p:sp>
      <p:sp>
        <p:nvSpPr>
          <p:cNvPr id="20" name="テキスト ボックス 19">
            <a:extLst>
              <a:ext uri="{FF2B5EF4-FFF2-40B4-BE49-F238E27FC236}">
                <a16:creationId xmlns:a16="http://schemas.microsoft.com/office/drawing/2014/main" id="{0AE0C26F-6E14-463A-B42E-5FF5FF311167}"/>
              </a:ext>
            </a:extLst>
          </p:cNvPr>
          <p:cNvSpPr txBox="1"/>
          <p:nvPr/>
        </p:nvSpPr>
        <p:spPr>
          <a:xfrm>
            <a:off x="329746" y="592606"/>
            <a:ext cx="6061326" cy="2165401"/>
          </a:xfrm>
          <a:prstGeom prst="rect">
            <a:avLst/>
          </a:prstGeom>
          <a:noFill/>
        </p:spPr>
        <p:txBody>
          <a:bodyPr wrap="square" rtlCol="0">
            <a:spAutoFit/>
          </a:bodyPr>
          <a:lstStyle/>
          <a:p>
            <a:r>
              <a:rPr lang="ja-JP" altLang="en-US" sz="3157" b="1" dirty="0">
                <a:latin typeface="+mn-ea"/>
              </a:rPr>
              <a:t>薬物乱用を防止するためには、</a:t>
            </a:r>
            <a:r>
              <a:rPr lang="ja-JP" altLang="en-US" sz="4000" b="1" dirty="0">
                <a:solidFill>
                  <a:srgbClr val="008000"/>
                </a:solidFill>
                <a:uFill>
                  <a:solidFill>
                    <a:srgbClr val="FF0000"/>
                  </a:solidFill>
                </a:uFill>
                <a:latin typeface="+mn-ea"/>
              </a:rPr>
              <a:t>初期のサイン</a:t>
            </a:r>
            <a:r>
              <a:rPr lang="ja-JP" altLang="en-US" sz="3157" b="1" dirty="0">
                <a:latin typeface="+mn-ea"/>
              </a:rPr>
              <a:t>に気づくことが重要です</a:t>
            </a:r>
            <a:r>
              <a:rPr lang="en-US" altLang="ja-JP" sz="3157" b="1" dirty="0">
                <a:latin typeface="+mn-ea"/>
              </a:rPr>
              <a:t>!</a:t>
            </a:r>
            <a:endParaRPr lang="ja-JP" altLang="en-US" sz="3157" b="1" dirty="0">
              <a:latin typeface="+mn-ea"/>
            </a:endParaRPr>
          </a:p>
          <a:p>
            <a:endParaRPr lang="ja-JP" altLang="en-US" sz="3157" b="1" dirty="0">
              <a:latin typeface="+mn-ea"/>
            </a:endParaRPr>
          </a:p>
        </p:txBody>
      </p:sp>
      <p:sp>
        <p:nvSpPr>
          <p:cNvPr id="21" name="テキスト ボックス 20">
            <a:extLst>
              <a:ext uri="{FF2B5EF4-FFF2-40B4-BE49-F238E27FC236}">
                <a16:creationId xmlns:a16="http://schemas.microsoft.com/office/drawing/2014/main" id="{0AD8CE46-A0A7-408E-AE31-5F7026B86CAE}"/>
              </a:ext>
            </a:extLst>
          </p:cNvPr>
          <p:cNvSpPr txBox="1"/>
          <p:nvPr/>
        </p:nvSpPr>
        <p:spPr>
          <a:xfrm>
            <a:off x="7315140" y="986977"/>
            <a:ext cx="2316758" cy="553998"/>
          </a:xfrm>
          <a:prstGeom prst="rect">
            <a:avLst/>
          </a:prstGeom>
          <a:noFill/>
        </p:spPr>
        <p:txBody>
          <a:bodyPr wrap="square" rtlCol="0">
            <a:prstTxWarp prst="textArchUp">
              <a:avLst/>
            </a:prstTxWarp>
            <a:spAutoFit/>
          </a:bodyPr>
          <a:lstStyle/>
          <a:p>
            <a:r>
              <a:rPr lang="ja-JP" altLang="en-US" sz="4000" b="1" dirty="0">
                <a:solidFill>
                  <a:schemeClr val="accent2">
                    <a:lumMod val="75000"/>
                  </a:schemeClr>
                </a:solidFill>
                <a:effectLst>
                  <a:glow rad="139700">
                    <a:schemeClr val="accent2">
                      <a:satMod val="175000"/>
                      <a:alpha val="40000"/>
                    </a:schemeClr>
                  </a:glow>
                </a:effectLst>
                <a:latin typeface="+mn-ea"/>
              </a:rPr>
              <a:t>早期発見！</a:t>
            </a:r>
          </a:p>
        </p:txBody>
      </p:sp>
      <p:sp>
        <p:nvSpPr>
          <p:cNvPr id="22" name="テキスト ボックス 21">
            <a:extLst>
              <a:ext uri="{FF2B5EF4-FFF2-40B4-BE49-F238E27FC236}">
                <a16:creationId xmlns:a16="http://schemas.microsoft.com/office/drawing/2014/main" id="{42303474-87FD-41A8-99BC-59467EC95ADC}"/>
              </a:ext>
            </a:extLst>
          </p:cNvPr>
          <p:cNvSpPr txBox="1"/>
          <p:nvPr/>
        </p:nvSpPr>
        <p:spPr>
          <a:xfrm>
            <a:off x="440393" y="5842000"/>
            <a:ext cx="6238457" cy="780631"/>
          </a:xfrm>
          <a:prstGeom prst="roundRect">
            <a:avLst/>
          </a:prstGeom>
          <a:solidFill>
            <a:srgbClr val="C00000"/>
          </a:solidFill>
          <a:effectLst>
            <a:outerShdw blurRad="50800" dist="38100" dir="2700000" algn="tl" rotWithShape="0">
              <a:prstClr val="black">
                <a:alpha val="40000"/>
              </a:prstClr>
            </a:outerShdw>
          </a:effectLst>
        </p:spPr>
        <p:txBody>
          <a:bodyPr wrap="square" rtlCol="0" anchor="ctr" anchorCtr="0">
            <a:noAutofit/>
          </a:bodyPr>
          <a:lstStyle/>
          <a:p>
            <a:pPr algn="ctr"/>
            <a:r>
              <a:rPr lang="ja-JP" altLang="en-US" sz="3508" b="1" dirty="0">
                <a:solidFill>
                  <a:schemeClr val="bg1"/>
                </a:solidFill>
                <a:latin typeface="+mn-ea"/>
              </a:rPr>
              <a:t>ゲートウエイとしてのタバコ</a:t>
            </a:r>
          </a:p>
        </p:txBody>
      </p:sp>
    </p:spTree>
    <p:extLst>
      <p:ext uri="{BB962C8B-B14F-4D97-AF65-F5344CB8AC3E}">
        <p14:creationId xmlns:p14="http://schemas.microsoft.com/office/powerpoint/2010/main" val="350222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p:cTn id="14"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p:cTn id="21"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8">
                                            <p:txEl>
                                              <p:pRg st="4" end="4"/>
                                            </p:txEl>
                                          </p:spTgt>
                                        </p:tgtEl>
                                        <p:attrNameLst>
                                          <p:attrName>style.visibility</p:attrName>
                                        </p:attrNameLst>
                                      </p:cBhvr>
                                      <p:to>
                                        <p:strVal val="visible"/>
                                      </p:to>
                                    </p:set>
                                    <p:anim calcmode="lin" valueType="num">
                                      <p:cBhvr>
                                        <p:cTn id="28"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8">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000"/>
                                        <p:tgtEl>
                                          <p:spTgt spid="22"/>
                                        </p:tgtEl>
                                      </p:cBhvr>
                                    </p:animEffect>
                                    <p:anim calcmode="lin" valueType="num">
                                      <p:cBhvr>
                                        <p:cTn id="36" dur="2000" fill="hold"/>
                                        <p:tgtEl>
                                          <p:spTgt spid="22"/>
                                        </p:tgtEl>
                                        <p:attrNameLst>
                                          <p:attrName>ppt_w</p:attrName>
                                        </p:attrNameLst>
                                      </p:cBhvr>
                                      <p:tavLst>
                                        <p:tav tm="0" fmla="#ppt_w*sin(2.5*pi*$)">
                                          <p:val>
                                            <p:fltVal val="0"/>
                                          </p:val>
                                        </p:tav>
                                        <p:tav tm="100000">
                                          <p:val>
                                            <p:fltVal val="1"/>
                                          </p:val>
                                        </p:tav>
                                      </p:tavLst>
                                    </p:anim>
                                    <p:anim calcmode="lin" valueType="num">
                                      <p:cBhvr>
                                        <p:cTn id="37"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9C67180-C188-4181-841E-811858027564}"/>
              </a:ext>
            </a:extLst>
          </p:cNvPr>
          <p:cNvPicPr>
            <a:picLocks noChangeAspect="1"/>
          </p:cNvPicPr>
          <p:nvPr/>
        </p:nvPicPr>
        <p:blipFill>
          <a:blip r:embed="rId3"/>
          <a:stretch>
            <a:fillRect/>
          </a:stretch>
        </p:blipFill>
        <p:spPr>
          <a:xfrm>
            <a:off x="1644351" y="777548"/>
            <a:ext cx="8213020" cy="6463024"/>
          </a:xfrm>
          <a:prstGeom prst="rect">
            <a:avLst/>
          </a:prstGeom>
        </p:spPr>
      </p:pic>
      <p:sp>
        <p:nvSpPr>
          <p:cNvPr id="3" name="テキスト ボックス 8">
            <a:extLst>
              <a:ext uri="{FF2B5EF4-FFF2-40B4-BE49-F238E27FC236}">
                <a16:creationId xmlns:a16="http://schemas.microsoft.com/office/drawing/2014/main" id="{E17AB59B-1F67-42C2-A58E-BCE9D91B78F7}"/>
              </a:ext>
            </a:extLst>
          </p:cNvPr>
          <p:cNvSpPr txBox="1"/>
          <p:nvPr/>
        </p:nvSpPr>
        <p:spPr>
          <a:xfrm>
            <a:off x="360000" y="7200000"/>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出典：日本学校保健会</a:t>
            </a:r>
            <a:endParaRPr lang="zh-CN"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grpSp>
        <p:nvGrpSpPr>
          <p:cNvPr id="4" name="グループ化 3">
            <a:extLst>
              <a:ext uri="{FF2B5EF4-FFF2-40B4-BE49-F238E27FC236}">
                <a16:creationId xmlns:a16="http://schemas.microsoft.com/office/drawing/2014/main" id="{89E01442-A140-41E6-AB43-217D06EA793D}"/>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795BC3D6-BF91-419F-8794-31126516B30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756CB160-8D0F-4B6C-A967-6DAC17D7115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01EE1869-7724-456E-B81B-BB312692AD2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21FE215-0E0B-4D3E-A851-6E80F847508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D536CEC6-1058-4A89-8CC3-2789BFB8CB2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みんなで考えよう！</a:t>
            </a:r>
          </a:p>
        </p:txBody>
      </p:sp>
    </p:spTree>
    <p:extLst>
      <p:ext uri="{BB962C8B-B14F-4D97-AF65-F5344CB8AC3E}">
        <p14:creationId xmlns:p14="http://schemas.microsoft.com/office/powerpoint/2010/main" val="367546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025576E-9F66-443E-A2FE-71DACAF4968A}"/>
              </a:ext>
            </a:extLst>
          </p:cNvPr>
          <p:cNvPicPr>
            <a:picLocks noChangeAspect="1"/>
          </p:cNvPicPr>
          <p:nvPr/>
        </p:nvPicPr>
        <p:blipFill>
          <a:blip r:embed="rId3"/>
          <a:stretch>
            <a:fillRect/>
          </a:stretch>
        </p:blipFill>
        <p:spPr>
          <a:xfrm>
            <a:off x="1181203" y="928395"/>
            <a:ext cx="8833781" cy="6088183"/>
          </a:xfrm>
          <a:prstGeom prst="rect">
            <a:avLst/>
          </a:prstGeom>
        </p:spPr>
      </p:pic>
      <p:sp>
        <p:nvSpPr>
          <p:cNvPr id="3" name="テキスト ボックス 8">
            <a:extLst>
              <a:ext uri="{FF2B5EF4-FFF2-40B4-BE49-F238E27FC236}">
                <a16:creationId xmlns:a16="http://schemas.microsoft.com/office/drawing/2014/main" id="{C6D00F72-50DB-46AA-95B1-BE60CE01EEFF}"/>
              </a:ext>
            </a:extLst>
          </p:cNvPr>
          <p:cNvSpPr txBox="1"/>
          <p:nvPr/>
        </p:nvSpPr>
        <p:spPr>
          <a:xfrm>
            <a:off x="360000" y="7200000"/>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出典：日本学校保健会</a:t>
            </a:r>
            <a:endParaRPr lang="zh-CN"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grpSp>
        <p:nvGrpSpPr>
          <p:cNvPr id="4" name="グループ化 3">
            <a:extLst>
              <a:ext uri="{FF2B5EF4-FFF2-40B4-BE49-F238E27FC236}">
                <a16:creationId xmlns:a16="http://schemas.microsoft.com/office/drawing/2014/main" id="{786A9D98-68E3-4F74-87E2-DC00BF6E2391}"/>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D4C68B6E-4BC3-42B7-ADC5-C4D0A623ACF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7BF87037-B2FD-4B3B-8129-7A38B975107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AF5B6BE8-DB96-48AB-B5D4-C00E80E4E25A}"/>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28935029-66F4-4D1F-A876-D4DF3EF26A1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F2998ABC-7E82-4E09-B2D1-3DE5F705886E}"/>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家庭でも話し合おう！</a:t>
            </a:r>
          </a:p>
        </p:txBody>
      </p:sp>
    </p:spTree>
    <p:extLst>
      <p:ext uri="{BB962C8B-B14F-4D97-AF65-F5344CB8AC3E}">
        <p14:creationId xmlns:p14="http://schemas.microsoft.com/office/powerpoint/2010/main" val="397140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47E5BA-174E-4970-AFFD-999932405367}"/>
              </a:ext>
            </a:extLst>
          </p:cNvPr>
          <p:cNvPicPr>
            <a:picLocks noChangeAspect="1"/>
          </p:cNvPicPr>
          <p:nvPr/>
        </p:nvPicPr>
        <p:blipFill>
          <a:blip r:embed="rId3"/>
          <a:stretch>
            <a:fillRect/>
          </a:stretch>
        </p:blipFill>
        <p:spPr>
          <a:xfrm>
            <a:off x="1427500" y="994106"/>
            <a:ext cx="8063914" cy="6073754"/>
          </a:xfrm>
          <a:prstGeom prst="rect">
            <a:avLst/>
          </a:prstGeom>
        </p:spPr>
      </p:pic>
      <p:sp>
        <p:nvSpPr>
          <p:cNvPr id="3" name="テキスト ボックス 8">
            <a:extLst>
              <a:ext uri="{FF2B5EF4-FFF2-40B4-BE49-F238E27FC236}">
                <a16:creationId xmlns:a16="http://schemas.microsoft.com/office/drawing/2014/main" id="{4BE04E0D-7666-4CDE-8B24-A27D174FB517}"/>
              </a:ext>
            </a:extLst>
          </p:cNvPr>
          <p:cNvSpPr txBox="1"/>
          <p:nvPr/>
        </p:nvSpPr>
        <p:spPr>
          <a:xfrm>
            <a:off x="360000" y="7200000"/>
            <a:ext cx="46381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出典：日本学校保健会</a:t>
            </a:r>
            <a:endParaRPr lang="zh-CN"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grpSp>
        <p:nvGrpSpPr>
          <p:cNvPr id="4" name="グループ化 3">
            <a:extLst>
              <a:ext uri="{FF2B5EF4-FFF2-40B4-BE49-F238E27FC236}">
                <a16:creationId xmlns:a16="http://schemas.microsoft.com/office/drawing/2014/main" id="{C569AAFE-ECC2-4363-91E0-8C5C03E3A0A4}"/>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7B373BD8-5655-432A-B806-FA46C68C3A8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8BF9FFE7-D5AD-4842-A10A-C448427ADC4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2EBD2A2A-0770-48DC-86F1-293330D942A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3C1C0AD-BBEE-4B34-A8F3-EE0EEF72884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3194AE4C-6CBB-4954-BA1F-1F2C40D41935}"/>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友人･知人への対処法</a:t>
            </a:r>
          </a:p>
        </p:txBody>
      </p:sp>
    </p:spTree>
    <p:extLst>
      <p:ext uri="{BB962C8B-B14F-4D97-AF65-F5344CB8AC3E}">
        <p14:creationId xmlns:p14="http://schemas.microsoft.com/office/powerpoint/2010/main" val="419443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テキスト, スクリーンショット が含まれている画像&#10;&#10;自動的に生成された説明">
            <a:extLst>
              <a:ext uri="{FF2B5EF4-FFF2-40B4-BE49-F238E27FC236}">
                <a16:creationId xmlns:a16="http://schemas.microsoft.com/office/drawing/2014/main" id="{06A8C378-806C-4F50-B4C5-9075584A93C3}"/>
              </a:ext>
            </a:extLst>
          </p:cNvPr>
          <p:cNvPicPr>
            <a:picLocks noChangeAspect="1"/>
          </p:cNvPicPr>
          <p:nvPr/>
        </p:nvPicPr>
        <p:blipFill>
          <a:blip r:embed="rId3"/>
          <a:stretch>
            <a:fillRect/>
          </a:stretch>
        </p:blipFill>
        <p:spPr>
          <a:xfrm>
            <a:off x="834442" y="1027174"/>
            <a:ext cx="8806812" cy="5835308"/>
          </a:xfrm>
          <a:prstGeom prst="rect">
            <a:avLst/>
          </a:prstGeom>
        </p:spPr>
      </p:pic>
      <p:sp>
        <p:nvSpPr>
          <p:cNvPr id="6" name="テキスト ボックス 8">
            <a:extLst>
              <a:ext uri="{FF2B5EF4-FFF2-40B4-BE49-F238E27FC236}">
                <a16:creationId xmlns:a16="http://schemas.microsoft.com/office/drawing/2014/main" id="{5114F5C0-29B3-4AEB-BFEE-83C9EB4916F9}"/>
              </a:ext>
            </a:extLst>
          </p:cNvPr>
          <p:cNvSpPr txBox="1"/>
          <p:nvPr/>
        </p:nvSpPr>
        <p:spPr>
          <a:xfrm>
            <a:off x="360000" y="7200000"/>
            <a:ext cx="4870881"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出典：文部科学省「かけがえのない自分、かけがえのない健康（中学生用）」／日本学校保健会</a:t>
            </a:r>
            <a:endParaRPr lang="zh-CN"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grpSp>
        <p:nvGrpSpPr>
          <p:cNvPr id="7" name="グループ化 6">
            <a:extLst>
              <a:ext uri="{FF2B5EF4-FFF2-40B4-BE49-F238E27FC236}">
                <a16:creationId xmlns:a16="http://schemas.microsoft.com/office/drawing/2014/main" id="{799E4EF6-CFDC-4553-9175-6F6CFEAAC225}"/>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34D25F21-8434-44E6-B864-777FC6C9C9A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9E30014-A307-4028-8922-41EB81BD085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195E5EAF-81FB-46B6-B3AC-3E042F0442C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22CBEA7-027A-4E8E-ABC7-BDC9842C9ED5}"/>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9EED040F-D663-45A1-9CE7-3A4AEFC4530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薬物乱用の</a:t>
            </a:r>
            <a:r>
              <a:rPr lang="en-US" altLang="ja-JP" sz="3600" b="1" dirty="0">
                <a:latin typeface="游ゴシック" panose="020B0400000000000000" pitchFamily="50" charset="-128"/>
                <a:ea typeface="游ゴシック" panose="020B0400000000000000" pitchFamily="50" charset="-128"/>
              </a:rPr>
              <a:t>Q&amp;A</a:t>
            </a:r>
            <a:r>
              <a:rPr lang="ja-JP" altLang="en-US" sz="3600" b="1" dirty="0">
                <a:latin typeface="游ゴシック" panose="020B0400000000000000" pitchFamily="50" charset="-128"/>
                <a:ea typeface="游ゴシック" panose="020B0400000000000000" pitchFamily="50" charset="-128"/>
              </a:rPr>
              <a:t> </a:t>
            </a:r>
            <a:r>
              <a:rPr lang="en-US" altLang="ja-JP" sz="3600" b="1" dirty="0">
                <a:latin typeface="游ゴシック" panose="020B0400000000000000" pitchFamily="50" charset="-128"/>
                <a:ea typeface="游ゴシック" panose="020B0400000000000000" pitchFamily="50" charset="-128"/>
              </a:rPr>
              <a:t>➊</a:t>
            </a:r>
            <a:endParaRPr lang="ja-JP" altLang="en-US" sz="3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03192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文字と写真のスクリーンショット&#10;&#10;自動的に生成された説明">
            <a:extLst>
              <a:ext uri="{FF2B5EF4-FFF2-40B4-BE49-F238E27FC236}">
                <a16:creationId xmlns:a16="http://schemas.microsoft.com/office/drawing/2014/main" id="{C36E52EE-DD8C-4288-91E3-D48FC71A22CF}"/>
              </a:ext>
            </a:extLst>
          </p:cNvPr>
          <p:cNvPicPr>
            <a:picLocks noChangeAspect="1"/>
          </p:cNvPicPr>
          <p:nvPr/>
        </p:nvPicPr>
        <p:blipFill>
          <a:blip r:embed="rId3"/>
          <a:stretch>
            <a:fillRect/>
          </a:stretch>
        </p:blipFill>
        <p:spPr>
          <a:xfrm>
            <a:off x="851934" y="1586280"/>
            <a:ext cx="9054118" cy="4386061"/>
          </a:xfrm>
          <a:prstGeom prst="rect">
            <a:avLst/>
          </a:prstGeom>
        </p:spPr>
      </p:pic>
      <p:sp>
        <p:nvSpPr>
          <p:cNvPr id="5" name="テキスト ボックス 8">
            <a:extLst>
              <a:ext uri="{FF2B5EF4-FFF2-40B4-BE49-F238E27FC236}">
                <a16:creationId xmlns:a16="http://schemas.microsoft.com/office/drawing/2014/main" id="{68C3063A-C385-47A5-925D-645C592F54CC}"/>
              </a:ext>
            </a:extLst>
          </p:cNvPr>
          <p:cNvSpPr txBox="1"/>
          <p:nvPr/>
        </p:nvSpPr>
        <p:spPr>
          <a:xfrm>
            <a:off x="360000" y="7200000"/>
            <a:ext cx="4847055"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出典：文部科学省「かけがえのない自分、かけがえのない健康（中学生用）」／日本学校保健会</a:t>
            </a:r>
            <a:endParaRPr lang="zh-CN" altLang="en-US" sz="900" dirty="0">
              <a:latin typeface="Yu Gothic UI" panose="020B0500000000000000" pitchFamily="50" charset="-128"/>
              <a:ea typeface="Yu Gothic UI" panose="020B0500000000000000" pitchFamily="50" charset="-128"/>
              <a:cs typeface="Aharoni" panose="02010803020104030203" pitchFamily="2" charset="-79"/>
            </a:endParaRPr>
          </a:p>
        </p:txBody>
      </p:sp>
      <p:grpSp>
        <p:nvGrpSpPr>
          <p:cNvPr id="6" name="グループ化 5">
            <a:extLst>
              <a:ext uri="{FF2B5EF4-FFF2-40B4-BE49-F238E27FC236}">
                <a16:creationId xmlns:a16="http://schemas.microsoft.com/office/drawing/2014/main" id="{169C1B20-BAEB-4ED3-9A9F-32759F910312}"/>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E7C00FB3-7005-4F63-A6C1-CB71F62B201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244CE6BD-ECA3-43D5-822D-FF04DA5BC3A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3417CF0A-CDE9-4BDD-B53C-9D2728A110F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00BA027-6F00-4E3F-97B1-C858820A2B8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78EEE019-9BEC-417A-B481-E030D754E0F4}"/>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薬物乱用の</a:t>
            </a:r>
            <a:r>
              <a:rPr lang="en-US" altLang="ja-JP" sz="3600" b="1" dirty="0">
                <a:latin typeface="游ゴシック" panose="020B0400000000000000" pitchFamily="50" charset="-128"/>
                <a:ea typeface="游ゴシック" panose="020B0400000000000000" pitchFamily="50" charset="-128"/>
              </a:rPr>
              <a:t>Q&amp;A</a:t>
            </a:r>
            <a:r>
              <a:rPr lang="ja-JP" altLang="en-US" sz="3600" b="1" dirty="0">
                <a:latin typeface="游ゴシック" panose="020B0400000000000000" pitchFamily="50" charset="-128"/>
                <a:ea typeface="游ゴシック" panose="020B0400000000000000" pitchFamily="50" charset="-128"/>
              </a:rPr>
              <a:t> </a:t>
            </a:r>
            <a:r>
              <a:rPr lang="en-US" altLang="ja-JP" sz="3600" b="1" dirty="0">
                <a:latin typeface="游ゴシック" panose="020B0400000000000000" pitchFamily="50" charset="-128"/>
                <a:ea typeface="游ゴシック" panose="020B0400000000000000" pitchFamily="50" charset="-128"/>
              </a:rPr>
              <a:t>➋</a:t>
            </a:r>
            <a:endParaRPr lang="ja-JP" altLang="en-US" sz="3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12648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AE4F299-885E-CD4F-B35D-A13CDBDD7EDA}"/>
              </a:ext>
            </a:extLst>
          </p:cNvPr>
          <p:cNvSpPr txBox="1"/>
          <p:nvPr/>
        </p:nvSpPr>
        <p:spPr>
          <a:xfrm>
            <a:off x="9258138" y="2139616"/>
            <a:ext cx="184731" cy="578363"/>
          </a:xfrm>
          <a:prstGeom prst="rect">
            <a:avLst/>
          </a:prstGeom>
          <a:noFill/>
        </p:spPr>
        <p:txBody>
          <a:bodyPr wrap="none" rtlCol="0">
            <a:spAutoFit/>
          </a:bodyPr>
          <a:lstStyle/>
          <a:p>
            <a:endParaRPr lang="en-US" altLang="ja-JP" sz="1579" dirty="0"/>
          </a:p>
          <a:p>
            <a:endParaRPr lang="ja-JP" altLang="en-US" sz="1579"/>
          </a:p>
        </p:txBody>
      </p:sp>
      <p:sp>
        <p:nvSpPr>
          <p:cNvPr id="4" name="テキスト ボックス 3">
            <a:extLst>
              <a:ext uri="{FF2B5EF4-FFF2-40B4-BE49-F238E27FC236}">
                <a16:creationId xmlns:a16="http://schemas.microsoft.com/office/drawing/2014/main" id="{9C7A0408-78A8-4540-9BE3-00BF47E0C912}"/>
              </a:ext>
            </a:extLst>
          </p:cNvPr>
          <p:cNvSpPr txBox="1"/>
          <p:nvPr/>
        </p:nvSpPr>
        <p:spPr>
          <a:xfrm>
            <a:off x="9258138" y="2139616"/>
            <a:ext cx="184731" cy="578363"/>
          </a:xfrm>
          <a:prstGeom prst="rect">
            <a:avLst/>
          </a:prstGeom>
          <a:noFill/>
        </p:spPr>
        <p:txBody>
          <a:bodyPr wrap="none" rtlCol="0">
            <a:spAutoFit/>
          </a:bodyPr>
          <a:lstStyle/>
          <a:p>
            <a:endParaRPr lang="en-US" altLang="ja-JP" sz="1579" dirty="0"/>
          </a:p>
          <a:p>
            <a:endParaRPr lang="ja-JP" altLang="en-US" sz="1579"/>
          </a:p>
        </p:txBody>
      </p:sp>
      <p:grpSp>
        <p:nvGrpSpPr>
          <p:cNvPr id="5" name="グループ化 4">
            <a:extLst>
              <a:ext uri="{FF2B5EF4-FFF2-40B4-BE49-F238E27FC236}">
                <a16:creationId xmlns:a16="http://schemas.microsoft.com/office/drawing/2014/main" id="{1CAE447F-DC17-48CC-B4C8-5B709506C122}"/>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82C6F865-1CF9-4772-803B-19BBDA775A4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49E40F4B-D155-4FA7-ACCF-C0D7377EBD9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0667E8E-2628-4C15-BB59-4AC680DC1B4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5B614BE-A443-4FF7-AD20-43B99AEF1704}"/>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C145DF01-1C73-47D5-8133-16A4BEDE6B33}"/>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薬物乱用が分かったら</a:t>
            </a:r>
          </a:p>
        </p:txBody>
      </p:sp>
      <p:sp>
        <p:nvSpPr>
          <p:cNvPr id="11" name="正方形/長方形 10">
            <a:extLst>
              <a:ext uri="{FF2B5EF4-FFF2-40B4-BE49-F238E27FC236}">
                <a16:creationId xmlns:a16="http://schemas.microsoft.com/office/drawing/2014/main" id="{8D8880FA-888D-4901-9FAD-6E1F9198BB88}"/>
              </a:ext>
            </a:extLst>
          </p:cNvPr>
          <p:cNvSpPr/>
          <p:nvPr/>
        </p:nvSpPr>
        <p:spPr>
          <a:xfrm>
            <a:off x="1841819" y="1518182"/>
            <a:ext cx="7231844" cy="5155202"/>
          </a:xfrm>
          <a:prstGeom prst="rect">
            <a:avLst/>
          </a:prstGeom>
        </p:spPr>
        <p:txBody>
          <a:bodyPr wrap="square">
            <a:noAutofit/>
          </a:bodyPr>
          <a:lstStyle/>
          <a:p>
            <a:r>
              <a:rPr lang="ja-JP" altLang="en-US" sz="5000" dirty="0">
                <a:solidFill>
                  <a:srgbClr val="008000"/>
                </a:solidFill>
                <a:latin typeface="游ゴシック Medium" panose="020B0500000000000000" pitchFamily="50" charset="-128"/>
                <a:ea typeface="游ゴシック Medium" panose="020B0500000000000000" pitchFamily="50" charset="-128"/>
              </a:rPr>
              <a:t>➊</a:t>
            </a:r>
            <a:r>
              <a:rPr lang="ja-JP" altLang="en-US" sz="5000" dirty="0">
                <a:latin typeface="游ゴシック Medium" panose="020B0500000000000000" pitchFamily="50" charset="-128"/>
                <a:ea typeface="游ゴシック Medium" panose="020B0500000000000000" pitchFamily="50" charset="-128"/>
              </a:rPr>
              <a:t> </a:t>
            </a:r>
            <a:r>
              <a:rPr lang="ja-JP" altLang="en-US" sz="5000" dirty="0">
                <a:latin typeface="HGPSoeiKakugothicUB" panose="020B0900000000000000" pitchFamily="34" charset="-128"/>
                <a:ea typeface="HGPSoeiKakugothicUB" panose="020B0900000000000000" pitchFamily="34" charset="-128"/>
              </a:rPr>
              <a:t>子どもを責めたり</a:t>
            </a:r>
            <a:br>
              <a:rPr lang="en-US" altLang="ja-JP" sz="5000" dirty="0">
                <a:latin typeface="HGPSoeiKakugothicUB" panose="020B0900000000000000" pitchFamily="34" charset="-128"/>
                <a:ea typeface="HGPSoeiKakugothicUB" panose="020B0900000000000000" pitchFamily="34" charset="-128"/>
              </a:rPr>
            </a:br>
            <a:r>
              <a:rPr lang="ja-JP" altLang="en-US" sz="5000" dirty="0">
                <a:latin typeface="HGPSoeiKakugothicUB" panose="020B0900000000000000" pitchFamily="34" charset="-128"/>
                <a:ea typeface="HGPSoeiKakugothicUB" panose="020B0900000000000000" pitchFamily="34" charset="-128"/>
              </a:rPr>
              <a:t>　　しかったりしない</a:t>
            </a:r>
            <a:endParaRPr lang="en-US" altLang="ja-JP" sz="5000" dirty="0">
              <a:latin typeface="HGPSoeiKakugothicUB" panose="020B0900000000000000" pitchFamily="34" charset="-128"/>
              <a:ea typeface="HGPSoeiKakugothicUB" panose="020B0900000000000000" pitchFamily="34" charset="-128"/>
            </a:endParaRPr>
          </a:p>
          <a:p>
            <a:endParaRPr lang="en-US" altLang="ja-JP" sz="5000" dirty="0">
              <a:latin typeface="HGPSoeiKakugothicUB" panose="020B0900000000000000" pitchFamily="34" charset="-128"/>
              <a:ea typeface="HGPSoeiKakugothicUB" panose="020B0900000000000000" pitchFamily="34" charset="-128"/>
            </a:endParaRPr>
          </a:p>
          <a:p>
            <a:endParaRPr lang="en-US" altLang="ja-JP" sz="5000" dirty="0">
              <a:latin typeface="HGPSoeiKakugothicUB" panose="020B0900000000000000" pitchFamily="34" charset="-128"/>
              <a:ea typeface="HGPSoeiKakugothicUB" panose="020B0900000000000000" pitchFamily="34" charset="-128"/>
            </a:endParaRPr>
          </a:p>
          <a:p>
            <a:r>
              <a:rPr lang="ja-JP" altLang="en-US" sz="5000" dirty="0">
                <a:solidFill>
                  <a:srgbClr val="008000"/>
                </a:solidFill>
                <a:latin typeface="游ゴシック" panose="020B0400000000000000" pitchFamily="50" charset="-128"/>
              </a:rPr>
              <a:t>➋ </a:t>
            </a:r>
            <a:r>
              <a:rPr lang="ja-JP" altLang="en-US" sz="5000" dirty="0">
                <a:latin typeface="HGPSoeiKakugothicUB" panose="020B0900000000000000" pitchFamily="34" charset="-128"/>
                <a:ea typeface="HGPSoeiKakugothicUB" panose="020B0900000000000000" pitchFamily="34" charset="-128"/>
              </a:rPr>
              <a:t>自分で抱え込まずに</a:t>
            </a:r>
            <a:br>
              <a:rPr lang="en-US" altLang="ja-JP" sz="5000" dirty="0">
                <a:latin typeface="HGPSoeiKakugothicUB" panose="020B0900000000000000" pitchFamily="34" charset="-128"/>
                <a:ea typeface="HGPSoeiKakugothicUB" panose="020B0900000000000000" pitchFamily="34" charset="-128"/>
              </a:rPr>
            </a:br>
            <a:r>
              <a:rPr lang="ja-JP" altLang="en-US" sz="5000" dirty="0">
                <a:latin typeface="HGPSoeiKakugothicUB" panose="020B0900000000000000" pitchFamily="34" charset="-128"/>
                <a:ea typeface="HGPSoeiKakugothicUB" panose="020B0900000000000000" pitchFamily="34" charset="-128"/>
              </a:rPr>
              <a:t>　　専門機関に相談する</a:t>
            </a:r>
          </a:p>
          <a:p>
            <a:endParaRPr lang="ja-JP" altLang="en-US" sz="3508" dirty="0">
              <a:latin typeface="HGPSoeiKakugothicUB" panose="020B0900000000000000" pitchFamily="34" charset="-128"/>
              <a:ea typeface="HGPSoeiKakugothicUB" panose="020B0900000000000000" pitchFamily="34" charset="-128"/>
            </a:endParaRPr>
          </a:p>
          <a:p>
            <a:endParaRPr lang="en-US" altLang="ja-JP" sz="5262" dirty="0">
              <a:solidFill>
                <a:srgbClr val="00A95F"/>
              </a:solidFill>
              <a:latin typeface="HGPSoeiKakugothicUB" panose="020B0900000000000000" pitchFamily="34" charset="-128"/>
              <a:ea typeface="HGPSoeiKakugothicUB" panose="020B0900000000000000" pitchFamily="34" charset="-128"/>
            </a:endParaRPr>
          </a:p>
          <a:p>
            <a:pPr algn="ctr"/>
            <a:endParaRPr lang="ja-JP" altLang="en-US" sz="5262" dirty="0">
              <a:solidFill>
                <a:srgbClr val="00A95F"/>
              </a:solidFill>
              <a:latin typeface="HGPSoeiKakugothicUB" panose="020B0900000000000000" pitchFamily="34" charset="-128"/>
              <a:ea typeface="HGPSoeiKakugothicUB" panose="020B0900000000000000" pitchFamily="34" charset="-128"/>
            </a:endParaRPr>
          </a:p>
        </p:txBody>
      </p:sp>
      <p:sp>
        <p:nvSpPr>
          <p:cNvPr id="12" name="テキスト ボックス 8">
            <a:extLst>
              <a:ext uri="{FF2B5EF4-FFF2-40B4-BE49-F238E27FC236}">
                <a16:creationId xmlns:a16="http://schemas.microsoft.com/office/drawing/2014/main" id="{F93BC9B5-6B8D-48CC-B50A-887EA6FD0B53}"/>
              </a:ext>
            </a:extLst>
          </p:cNvPr>
          <p:cNvSpPr txBox="1"/>
          <p:nvPr/>
        </p:nvSpPr>
        <p:spPr>
          <a:xfrm>
            <a:off x="360000" y="7139040"/>
            <a:ext cx="3689933"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引用：保護者向け薬物乱用防止パンフレット</a:t>
            </a:r>
          </a:p>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　　　一般社団法人全国高等学校</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PTA</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連合会</a:t>
            </a:r>
          </a:p>
        </p:txBody>
      </p:sp>
    </p:spTree>
    <p:extLst>
      <p:ext uri="{BB962C8B-B14F-4D97-AF65-F5344CB8AC3E}">
        <p14:creationId xmlns:p14="http://schemas.microsoft.com/office/powerpoint/2010/main" val="50460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 calcmode="lin" valueType="num">
                                      <p:cBhvr>
                                        <p:cTn id="14"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部屋 が含まれている画像&#10;&#10;自動的に生成された説明">
            <a:extLst>
              <a:ext uri="{FF2B5EF4-FFF2-40B4-BE49-F238E27FC236}">
                <a16:creationId xmlns:a16="http://schemas.microsoft.com/office/drawing/2014/main" id="{454E24FB-FE44-4CC2-8D46-F368C11EAF6B}"/>
              </a:ext>
            </a:extLst>
          </p:cNvPr>
          <p:cNvPicPr>
            <a:picLocks noChangeAspect="1"/>
          </p:cNvPicPr>
          <p:nvPr/>
        </p:nvPicPr>
        <p:blipFill rotWithShape="1">
          <a:blip r:embed="rId3"/>
          <a:srcRect t="2362" b="7571"/>
          <a:stretch/>
        </p:blipFill>
        <p:spPr>
          <a:xfrm>
            <a:off x="8018651" y="4427033"/>
            <a:ext cx="2480999" cy="2977377"/>
          </a:xfrm>
          <a:prstGeom prst="rect">
            <a:avLst/>
          </a:prstGeom>
        </p:spPr>
      </p:pic>
      <p:sp>
        <p:nvSpPr>
          <p:cNvPr id="9" name="テキスト ボックス 8">
            <a:extLst>
              <a:ext uri="{FF2B5EF4-FFF2-40B4-BE49-F238E27FC236}">
                <a16:creationId xmlns:a16="http://schemas.microsoft.com/office/drawing/2014/main" id="{5EED5E7B-3E95-4DD5-B35C-EB00138F1019}"/>
              </a:ext>
            </a:extLst>
          </p:cNvPr>
          <p:cNvSpPr txBox="1"/>
          <p:nvPr/>
        </p:nvSpPr>
        <p:spPr>
          <a:xfrm>
            <a:off x="370582" y="1051060"/>
            <a:ext cx="7887593" cy="4950779"/>
          </a:xfrm>
          <a:prstGeom prst="rect">
            <a:avLst/>
          </a:prstGeom>
          <a:noFill/>
        </p:spPr>
        <p:txBody>
          <a:bodyPr wrap="square" rtlCol="0">
            <a:spAutoFit/>
          </a:bodyPr>
          <a:lstStyle/>
          <a:p>
            <a:r>
              <a:rPr lang="ja-JP" altLang="ja-JP" sz="3508" b="1" dirty="0">
                <a:solidFill>
                  <a:srgbClr val="C00000"/>
                </a:solidFill>
                <a:latin typeface="游ゴシック" panose="020B0400000000000000" pitchFamily="50" charset="-128"/>
                <a:ea typeface="游ゴシック" panose="020B0400000000000000" pitchFamily="50" charset="-128"/>
              </a:rPr>
              <a:t>薬物乱用</a:t>
            </a:r>
            <a:r>
              <a:rPr lang="ja-JP" altLang="ja-JP" sz="3508" b="1" dirty="0">
                <a:latin typeface="游ゴシック" panose="020B0400000000000000" pitchFamily="50" charset="-128"/>
                <a:ea typeface="游ゴシック" panose="020B0400000000000000" pitchFamily="50" charset="-128"/>
              </a:rPr>
              <a:t>とは、所持や使用が法律で</a:t>
            </a:r>
            <a:endParaRPr lang="en-US" altLang="ja-JP" sz="3508" b="1" dirty="0">
              <a:latin typeface="游ゴシック" panose="020B0400000000000000" pitchFamily="50" charset="-128"/>
              <a:ea typeface="游ゴシック" panose="020B0400000000000000" pitchFamily="50" charset="-128"/>
            </a:endParaRPr>
          </a:p>
          <a:p>
            <a:r>
              <a:rPr lang="ja-JP" altLang="ja-JP" sz="3508" b="1" dirty="0">
                <a:latin typeface="游ゴシック" panose="020B0400000000000000" pitchFamily="50" charset="-128"/>
                <a:ea typeface="游ゴシック" panose="020B0400000000000000" pitchFamily="50" charset="-128"/>
              </a:rPr>
              <a:t>禁じられている薬物を使うことです</a:t>
            </a:r>
            <a:r>
              <a:rPr lang="ja-JP" altLang="en-US" sz="3508" b="1" dirty="0">
                <a:latin typeface="游ゴシック" panose="020B0400000000000000" pitchFamily="50" charset="-128"/>
                <a:ea typeface="游ゴシック" panose="020B0400000000000000" pitchFamily="50" charset="-128"/>
              </a:rPr>
              <a:t>。</a:t>
            </a:r>
            <a:endParaRPr lang="en-US" altLang="ja-JP" sz="3508" b="1" dirty="0">
              <a:latin typeface="游ゴシック" panose="020B0400000000000000" pitchFamily="50" charset="-128"/>
              <a:ea typeface="游ゴシック" panose="020B0400000000000000" pitchFamily="50" charset="-128"/>
            </a:endParaRPr>
          </a:p>
          <a:p>
            <a:endParaRPr lang="en-US" altLang="ja-JP" sz="3508" b="1" dirty="0">
              <a:latin typeface="游ゴシック" panose="020B0400000000000000" pitchFamily="50" charset="-128"/>
              <a:ea typeface="游ゴシック" panose="020B0400000000000000" pitchFamily="50" charset="-128"/>
            </a:endParaRPr>
          </a:p>
          <a:p>
            <a:r>
              <a:rPr lang="ja-JP" altLang="en-US" sz="3508" b="1" dirty="0">
                <a:latin typeface="游ゴシック" panose="020B0400000000000000" pitchFamily="50" charset="-128"/>
                <a:ea typeface="游ゴシック" panose="020B0400000000000000" pitchFamily="50" charset="-128"/>
              </a:rPr>
              <a:t>しかし、それだけではなく、</a:t>
            </a:r>
            <a:endParaRPr lang="en-US" altLang="ja-JP" sz="3508" b="1" dirty="0">
              <a:latin typeface="游ゴシック" panose="020B0400000000000000" pitchFamily="50" charset="-128"/>
              <a:ea typeface="游ゴシック" panose="020B0400000000000000" pitchFamily="50" charset="-128"/>
            </a:endParaRPr>
          </a:p>
          <a:p>
            <a:r>
              <a:rPr lang="ja-JP" altLang="ja-JP" sz="3508" b="1" dirty="0">
                <a:latin typeface="游ゴシック" panose="020B0400000000000000" pitchFamily="50" charset="-128"/>
                <a:ea typeface="游ゴシック" panose="020B0400000000000000" pitchFamily="50" charset="-128"/>
              </a:rPr>
              <a:t>例えば､“医薬品”であっても、</a:t>
            </a:r>
            <a:endParaRPr lang="en-US" altLang="ja-JP" sz="3508" b="1" dirty="0">
              <a:latin typeface="游ゴシック" panose="020B0400000000000000" pitchFamily="50" charset="-128"/>
              <a:ea typeface="游ゴシック" panose="020B0400000000000000" pitchFamily="50" charset="-128"/>
            </a:endParaRPr>
          </a:p>
          <a:p>
            <a:r>
              <a:rPr lang="ja-JP" altLang="ja-JP" sz="3508" b="1" dirty="0">
                <a:latin typeface="游ゴシック" panose="020B0400000000000000" pitchFamily="50" charset="-128"/>
                <a:ea typeface="游ゴシック" panose="020B0400000000000000" pitchFamily="50" charset="-128"/>
              </a:rPr>
              <a:t>本来の医療目的から逸脱した方法や</a:t>
            </a:r>
            <a:endParaRPr lang="en-US" altLang="ja-JP" sz="3508" b="1" dirty="0">
              <a:latin typeface="游ゴシック" panose="020B0400000000000000" pitchFamily="50" charset="-128"/>
              <a:ea typeface="游ゴシック" panose="020B0400000000000000" pitchFamily="50" charset="-128"/>
            </a:endParaRPr>
          </a:p>
          <a:p>
            <a:r>
              <a:rPr lang="ja-JP" altLang="ja-JP" sz="3508" b="1" dirty="0">
                <a:latin typeface="游ゴシック" panose="020B0400000000000000" pitchFamily="50" charset="-128"/>
                <a:ea typeface="游ゴシック" panose="020B0400000000000000" pitchFamily="50" charset="-128"/>
              </a:rPr>
              <a:t>目的で使うことは</a:t>
            </a:r>
            <a:r>
              <a:rPr lang="ja-JP" altLang="ja-JP" sz="3508" b="1" dirty="0">
                <a:solidFill>
                  <a:srgbClr val="C00000"/>
                </a:solidFill>
                <a:latin typeface="游ゴシック" panose="020B0400000000000000" pitchFamily="50" charset="-128"/>
                <a:ea typeface="游ゴシック" panose="020B0400000000000000" pitchFamily="50" charset="-128"/>
              </a:rPr>
              <a:t>薬物乱用</a:t>
            </a:r>
            <a:r>
              <a:rPr lang="ja-JP" altLang="ja-JP" sz="3508" b="1" dirty="0">
                <a:latin typeface="游ゴシック" panose="020B0400000000000000" pitchFamily="50" charset="-128"/>
                <a:ea typeface="游ゴシック" panose="020B0400000000000000" pitchFamily="50" charset="-128"/>
              </a:rPr>
              <a:t>です。</a:t>
            </a:r>
            <a:endParaRPr lang="en-US" altLang="ja-JP" sz="3508" b="1" dirty="0">
              <a:latin typeface="游ゴシック" panose="020B0400000000000000" pitchFamily="50" charset="-128"/>
              <a:ea typeface="游ゴシック" panose="020B0400000000000000" pitchFamily="50" charset="-128"/>
            </a:endParaRPr>
          </a:p>
          <a:p>
            <a:endParaRPr lang="en-US" altLang="ja-JP" sz="3508" b="1" dirty="0">
              <a:latin typeface="游ゴシック" panose="020B0400000000000000" pitchFamily="50" charset="-128"/>
              <a:ea typeface="游ゴシック" panose="020B0400000000000000" pitchFamily="50" charset="-128"/>
            </a:endParaRPr>
          </a:p>
          <a:p>
            <a:r>
              <a:rPr lang="ja-JP" altLang="ja-JP" sz="3508" b="1" dirty="0">
                <a:solidFill>
                  <a:srgbClr val="C00000"/>
                </a:solidFill>
                <a:latin typeface="游ゴシック" panose="020B0400000000000000" pitchFamily="50" charset="-128"/>
                <a:ea typeface="游ゴシック" panose="020B0400000000000000" pitchFamily="50" charset="-128"/>
              </a:rPr>
              <a:t>一度の薬物使用</a:t>
            </a:r>
            <a:r>
              <a:rPr lang="ja-JP" altLang="ja-JP" sz="3508" b="1" dirty="0">
                <a:latin typeface="游ゴシック" panose="020B0400000000000000" pitchFamily="50" charset="-128"/>
                <a:ea typeface="游ゴシック" panose="020B0400000000000000" pitchFamily="50" charset="-128"/>
              </a:rPr>
              <a:t>でも</a:t>
            </a:r>
            <a:r>
              <a:rPr lang="ja-JP" altLang="ja-JP" sz="3508" b="1" dirty="0">
                <a:solidFill>
                  <a:srgbClr val="C00000"/>
                </a:solidFill>
                <a:latin typeface="游ゴシック" panose="020B0400000000000000" pitchFamily="50" charset="-128"/>
                <a:ea typeface="游ゴシック" panose="020B0400000000000000" pitchFamily="50" charset="-128"/>
              </a:rPr>
              <a:t>乱用</a:t>
            </a:r>
            <a:r>
              <a:rPr lang="ja-JP" altLang="ja-JP" sz="3508" b="1" dirty="0">
                <a:latin typeface="游ゴシック" panose="020B0400000000000000" pitchFamily="50" charset="-128"/>
                <a:ea typeface="游ゴシック" panose="020B0400000000000000" pitchFamily="50" charset="-128"/>
              </a:rPr>
              <a:t>といいます</a:t>
            </a:r>
            <a:r>
              <a:rPr lang="ja-JP" altLang="en-US" sz="3508" b="1" dirty="0">
                <a:latin typeface="游ゴシック" panose="020B0400000000000000" pitchFamily="50" charset="-128"/>
                <a:ea typeface="游ゴシック" panose="020B0400000000000000" pitchFamily="50" charset="-128"/>
              </a:rPr>
              <a:t>。</a:t>
            </a:r>
            <a:r>
              <a:rPr lang="ja-JP" altLang="ja-JP" sz="3508" b="1" dirty="0">
                <a:latin typeface="游ゴシック" panose="020B0400000000000000" pitchFamily="50" charset="-128"/>
                <a:ea typeface="游ゴシック" panose="020B0400000000000000" pitchFamily="50" charset="-128"/>
              </a:rPr>
              <a:t> </a:t>
            </a:r>
            <a:endParaRPr lang="ja-JP" altLang="en-US" sz="3508" b="1" dirty="0">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504310AC-470E-45F7-8321-C5F629066724}"/>
              </a:ext>
            </a:extLst>
          </p:cNvPr>
          <p:cNvGrpSpPr/>
          <p:nvPr/>
        </p:nvGrpSpPr>
        <p:grpSpPr>
          <a:xfrm>
            <a:off x="406945" y="306442"/>
            <a:ext cx="427497" cy="415776"/>
            <a:chOff x="683170" y="525517"/>
            <a:chExt cx="427497" cy="415776"/>
          </a:xfrm>
        </p:grpSpPr>
        <p:sp>
          <p:nvSpPr>
            <p:cNvPr id="11" name="四角形: 角を丸くする 10">
              <a:extLst>
                <a:ext uri="{FF2B5EF4-FFF2-40B4-BE49-F238E27FC236}">
                  <a16:creationId xmlns:a16="http://schemas.microsoft.com/office/drawing/2014/main" id="{3BDFDF36-F497-4381-B7C3-1E989718F5FD}"/>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61813AA-EDBF-4758-A307-9EBC45857B5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85C53152-0791-41DD-9796-F5B3FAA996C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C416B723-50A1-4B9C-8651-F90647E8DCA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651DE80E-1922-4B77-90D4-B30A8AA11DEC}"/>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薬物乱用とは何か？ </a:t>
            </a:r>
          </a:p>
        </p:txBody>
      </p:sp>
    </p:spTree>
    <p:extLst>
      <p:ext uri="{BB962C8B-B14F-4D97-AF65-F5344CB8AC3E}">
        <p14:creationId xmlns:p14="http://schemas.microsoft.com/office/powerpoint/2010/main" val="2427628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91179" y="1403258"/>
            <a:ext cx="10109453" cy="5820502"/>
          </a:xfrm>
        </p:spPr>
        <p:txBody>
          <a:bodyPr>
            <a:noAutofit/>
          </a:bodyPr>
          <a:lstStyle/>
          <a:p>
            <a:pPr marL="0" indent="0">
              <a:lnSpc>
                <a:spcPct val="120000"/>
              </a:lnSpc>
              <a:spcBef>
                <a:spcPts val="0"/>
              </a:spcBef>
              <a:spcAft>
                <a:spcPts val="2000"/>
              </a:spcAft>
              <a:buNone/>
            </a:pPr>
            <a:r>
              <a:rPr lang="ja-JP" altLang="en-US" sz="2800" dirty="0">
                <a:latin typeface="HGS明朝E" panose="02020900000000000000" pitchFamily="18" charset="-128"/>
                <a:ea typeface="HGS明朝E" panose="02020900000000000000" pitchFamily="18" charset="-128"/>
              </a:rPr>
              <a:t>学校医委員会委員　</a:t>
            </a:r>
            <a:r>
              <a:rPr lang="ja-JP" altLang="en-US" sz="1600" dirty="0">
                <a:latin typeface="ＭＳ 明朝" panose="02020609040205080304" pitchFamily="17" charset="-128"/>
                <a:ea typeface="ＭＳ 明朝" panose="02020609040205080304" pitchFamily="17" charset="-128"/>
              </a:rPr>
              <a:t>任期：自）令和元年８月２７日　～　至）令和３年５月３１日</a:t>
            </a:r>
            <a:endParaRPr lang="ja-JP" altLang="ja-JP" sz="2800" dirty="0">
              <a:latin typeface="ＭＳ 明朝" panose="02020609040205080304" pitchFamily="17" charset="-128"/>
              <a:ea typeface="ＭＳ 明朝" panose="02020609040205080304" pitchFamily="17"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委員長　　</a:t>
            </a:r>
            <a:r>
              <a:rPr lang="zh-TW" altLang="en-US" sz="2200" dirty="0">
                <a:latin typeface="HGS明朝E" panose="02020900000000000000" pitchFamily="18" charset="-128"/>
                <a:ea typeface="HGS明朝E" panose="02020900000000000000" pitchFamily="18" charset="-128"/>
              </a:rPr>
              <a:t>東川　泰之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足立区医師会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東　　哲徳</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渋谷区医師会</a:t>
            </a:r>
            <a:r>
              <a:rPr lang="ja-JP" altLang="en-US" sz="2000" dirty="0">
                <a:latin typeface="HGS明朝E" panose="02020900000000000000" pitchFamily="18" charset="-128"/>
                <a:ea typeface="HGS明朝E" panose="02020900000000000000" pitchFamily="18" charset="-128"/>
              </a:rPr>
              <a:t>）</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副委員長　山田　正興</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中野区医師会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原田　　栄</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杉並区医師会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岡添　龍介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中央区医師会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森山　正敏</a:t>
            </a:r>
            <a:r>
              <a:rPr lang="zh-TW" altLang="en-US" sz="2000" dirty="0">
                <a:latin typeface="HGS明朝E" panose="02020900000000000000" pitchFamily="18" charset="-128"/>
                <a:ea typeface="HGS明朝E" panose="02020900000000000000" pitchFamily="18" charset="-128"/>
              </a:rPr>
              <a:t>（田園調布医師会）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西島　由美</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墨田区医師会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富田　　香</a:t>
            </a:r>
            <a:r>
              <a:rPr lang="ja-JP" altLang="en-US" sz="2000" dirty="0">
                <a:latin typeface="HGS明朝E" panose="02020900000000000000" pitchFamily="18" charset="-128"/>
                <a:ea typeface="HGS明朝E" panose="02020900000000000000" pitchFamily="18" charset="-128"/>
              </a:rPr>
              <a:t>（豊島区医師会）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CN" altLang="en-US" sz="2200" dirty="0">
                <a:latin typeface="HGS明朝E" panose="02020900000000000000" pitchFamily="18" charset="-128"/>
                <a:ea typeface="HGS明朝E" panose="02020900000000000000" pitchFamily="18" charset="-128"/>
              </a:rPr>
              <a:t>浅川　雅晴</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江東区医師会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岡田　知雄</a:t>
            </a:r>
            <a:r>
              <a:rPr lang="ja-JP" altLang="en-US" sz="2000" dirty="0">
                <a:latin typeface="HGS明朝E" panose="02020900000000000000" pitchFamily="18" charset="-128"/>
                <a:ea typeface="HGS明朝E" panose="02020900000000000000" pitchFamily="18" charset="-128"/>
              </a:rPr>
              <a:t>（日本大学医師会）</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800" dirty="0">
                <a:latin typeface="HGS明朝E" panose="02020900000000000000" pitchFamily="18" charset="-128"/>
                <a:ea typeface="HGS明朝E" panose="02020900000000000000" pitchFamily="18" charset="-128"/>
              </a:rPr>
              <a:t>東京都医師会理事</a:t>
            </a:r>
            <a:endParaRPr lang="en-US" altLang="ja-JP" sz="28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solidFill>
                  <a:schemeClr val="accent6">
                    <a:lumMod val="75000"/>
                  </a:schemeClr>
                </a:solidFill>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弘瀨　知江子</a:t>
            </a:r>
            <a:r>
              <a:rPr lang="ja-JP" altLang="en-US" sz="2000" dirty="0">
                <a:latin typeface="HGS明朝E" panose="02020900000000000000" pitchFamily="18" charset="-128"/>
                <a:ea typeface="HGS明朝E" panose="02020900000000000000" pitchFamily="18" charset="-128"/>
              </a:rPr>
              <a:t>（大森</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　川上　一　恵</a:t>
            </a:r>
            <a:r>
              <a:rPr lang="ja-JP" altLang="en-US" sz="2000" dirty="0">
                <a:latin typeface="HGS明朝E" panose="02020900000000000000" pitchFamily="18" charset="-128"/>
                <a:ea typeface="HGS明朝E" panose="02020900000000000000" pitchFamily="18" charset="-128"/>
              </a:rPr>
              <a:t>（渋谷区</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ja-JP" altLang="en-US"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zh-TW"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buNone/>
            </a:pPr>
            <a:endParaRPr kumimoji="1" lang="ja-JP" altLang="en-US" sz="28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88171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5C4A12B-1859-C346-8B4E-68FB63AD77C2}"/>
              </a:ext>
            </a:extLst>
          </p:cNvPr>
          <p:cNvPicPr/>
          <p:nvPr/>
        </p:nvPicPr>
        <p:blipFill rotWithShape="1">
          <a:blip r:embed="rId3"/>
          <a:srcRect t="17778"/>
          <a:stretch/>
        </p:blipFill>
        <p:spPr>
          <a:xfrm>
            <a:off x="1821199" y="1841947"/>
            <a:ext cx="7049415" cy="4944963"/>
          </a:xfrm>
          <a:prstGeom prst="rect">
            <a:avLst/>
          </a:prstGeom>
        </p:spPr>
      </p:pic>
      <p:sp>
        <p:nvSpPr>
          <p:cNvPr id="3" name="テキスト ボックス 2">
            <a:extLst>
              <a:ext uri="{FF2B5EF4-FFF2-40B4-BE49-F238E27FC236}">
                <a16:creationId xmlns:a16="http://schemas.microsoft.com/office/drawing/2014/main" id="{B900B047-FED3-4F42-AAE3-813ADAD83648}"/>
              </a:ext>
            </a:extLst>
          </p:cNvPr>
          <p:cNvSpPr txBox="1"/>
          <p:nvPr/>
        </p:nvSpPr>
        <p:spPr>
          <a:xfrm>
            <a:off x="739848" y="1363644"/>
            <a:ext cx="9260797" cy="677108"/>
          </a:xfrm>
          <a:prstGeom prst="rect">
            <a:avLst/>
          </a:prstGeom>
          <a:noFill/>
        </p:spPr>
        <p:txBody>
          <a:bodyPr wrap="square" rtlCol="0">
            <a:spAutoFit/>
          </a:bodyPr>
          <a:lstStyle/>
          <a:p>
            <a:pPr algn="ctr"/>
            <a:r>
              <a:rPr lang="ja-JP" altLang="ja-JP" sz="3800" b="1" dirty="0">
                <a:solidFill>
                  <a:srgbClr val="C00000"/>
                </a:solidFill>
                <a:latin typeface="+mn-ea"/>
              </a:rPr>
              <a:t>所持や使用が法律で禁じられている薬物</a:t>
            </a:r>
            <a:endParaRPr lang="ja-JP" altLang="en-US" sz="3800" b="1" dirty="0">
              <a:solidFill>
                <a:srgbClr val="C00000"/>
              </a:solidFill>
              <a:latin typeface="+mn-ea"/>
            </a:endParaRPr>
          </a:p>
        </p:txBody>
      </p:sp>
      <p:grpSp>
        <p:nvGrpSpPr>
          <p:cNvPr id="20" name="グループ化 19">
            <a:extLst>
              <a:ext uri="{FF2B5EF4-FFF2-40B4-BE49-F238E27FC236}">
                <a16:creationId xmlns:a16="http://schemas.microsoft.com/office/drawing/2014/main" id="{6A436D5D-BE00-4A54-9984-6227CA29E58E}"/>
              </a:ext>
            </a:extLst>
          </p:cNvPr>
          <p:cNvGrpSpPr/>
          <p:nvPr/>
        </p:nvGrpSpPr>
        <p:grpSpPr>
          <a:xfrm>
            <a:off x="406945" y="306442"/>
            <a:ext cx="427497" cy="415776"/>
            <a:chOff x="683170" y="525517"/>
            <a:chExt cx="427497" cy="415776"/>
          </a:xfrm>
        </p:grpSpPr>
        <p:sp>
          <p:nvSpPr>
            <p:cNvPr id="21" name="四角形: 角を丸くする 20">
              <a:extLst>
                <a:ext uri="{FF2B5EF4-FFF2-40B4-BE49-F238E27FC236}">
                  <a16:creationId xmlns:a16="http://schemas.microsoft.com/office/drawing/2014/main" id="{556BA2D3-710D-4F29-84F6-5B70C960CAA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B0C4DCFE-9494-40DA-B838-7EE27F54255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7B120C04-C4F6-450B-AE82-BA118C83F68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B580709D-C894-4269-B7F6-3B21E87D5B2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タイトル 1">
            <a:extLst>
              <a:ext uri="{FF2B5EF4-FFF2-40B4-BE49-F238E27FC236}">
                <a16:creationId xmlns:a16="http://schemas.microsoft.com/office/drawing/2014/main" id="{0849B41F-F116-4E30-BFC1-1BB43059E15F}"/>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乱用薬物の種類 </a:t>
            </a:r>
          </a:p>
        </p:txBody>
      </p:sp>
    </p:spTree>
    <p:extLst>
      <p:ext uri="{BB962C8B-B14F-4D97-AF65-F5344CB8AC3E}">
        <p14:creationId xmlns:p14="http://schemas.microsoft.com/office/powerpoint/2010/main" val="95493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9CD9ED6-2D79-4966-8606-80EB33805C1C}"/>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AA387B71-8588-4FEA-AC65-909878B0D58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867E046-8682-4128-8482-431F0E2DD4BA}"/>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DAF53EA-102A-469A-A1C1-B4E98931ABF7}"/>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1ACF31B-88F7-45D1-B6FF-E13562E98BE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0F4F2D2A-A85F-4F98-BAD9-99FCBB000E6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乱用される薬物の脳に対する作用</a:t>
            </a:r>
          </a:p>
        </p:txBody>
      </p:sp>
      <p:sp>
        <p:nvSpPr>
          <p:cNvPr id="12" name="テキスト ボックス 11">
            <a:extLst>
              <a:ext uri="{FF2B5EF4-FFF2-40B4-BE49-F238E27FC236}">
                <a16:creationId xmlns:a16="http://schemas.microsoft.com/office/drawing/2014/main" id="{CFB1BCF6-76FA-48E1-965D-0FDED3FA41BC}"/>
              </a:ext>
            </a:extLst>
          </p:cNvPr>
          <p:cNvSpPr txBox="1"/>
          <p:nvPr/>
        </p:nvSpPr>
        <p:spPr>
          <a:xfrm>
            <a:off x="833334" y="1512485"/>
            <a:ext cx="9858479" cy="4534703"/>
          </a:xfrm>
          <a:prstGeom prst="rect">
            <a:avLst/>
          </a:prstGeom>
          <a:noFill/>
        </p:spPr>
        <p:txBody>
          <a:bodyPr wrap="square" rtlCol="0">
            <a:spAutoFit/>
          </a:bodyPr>
          <a:lstStyle/>
          <a:p>
            <a:r>
              <a:rPr lang="ja-JP" altLang="ja-JP" sz="3508" b="1" dirty="0">
                <a:latin typeface="+mn-ea"/>
              </a:rPr>
              <a:t>乱用される薬物は、脳に対する作用で</a:t>
            </a:r>
            <a:endParaRPr lang="en-US" altLang="ja-JP" sz="3508" b="1" dirty="0">
              <a:latin typeface="+mn-ea"/>
            </a:endParaRPr>
          </a:p>
          <a:p>
            <a:r>
              <a:rPr lang="ja-JP" altLang="en-US" sz="3508" b="1" dirty="0">
                <a:latin typeface="+mn-ea"/>
              </a:rPr>
              <a:t>以下の</a:t>
            </a:r>
            <a:r>
              <a:rPr lang="ja-JP" altLang="ja-JP" sz="3508" b="1" dirty="0">
                <a:latin typeface="+mn-ea"/>
              </a:rPr>
              <a:t>３種類に分けられます。</a:t>
            </a:r>
            <a:endParaRPr lang="en-US" altLang="ja-JP" sz="3508" b="1" dirty="0">
              <a:latin typeface="+mn-ea"/>
            </a:endParaRPr>
          </a:p>
          <a:p>
            <a:r>
              <a:rPr lang="ja-JP" altLang="ja-JP" sz="3508" b="1" dirty="0">
                <a:latin typeface="+mn-ea"/>
              </a:rPr>
              <a:t> </a:t>
            </a:r>
            <a:endParaRPr lang="en-US" altLang="ja-JP" sz="3508" b="1" dirty="0">
              <a:latin typeface="+mn-ea"/>
            </a:endParaRPr>
          </a:p>
          <a:p>
            <a:pPr>
              <a:lnSpc>
                <a:spcPct val="150000"/>
              </a:lnSpc>
            </a:pPr>
            <a:r>
              <a:rPr lang="ja-JP" altLang="ja-JP" sz="4210" b="1" dirty="0">
                <a:latin typeface="+mn-ea"/>
              </a:rPr>
              <a:t>「</a:t>
            </a:r>
            <a:r>
              <a:rPr lang="ja-JP" altLang="ja-JP" sz="4210" b="1" dirty="0">
                <a:solidFill>
                  <a:srgbClr val="C00000"/>
                </a:solidFill>
                <a:latin typeface="+mn-ea"/>
              </a:rPr>
              <a:t>興奮</a:t>
            </a:r>
            <a:r>
              <a:rPr lang="ja-JP" altLang="ja-JP" sz="4210" b="1" dirty="0">
                <a:latin typeface="+mn-ea"/>
              </a:rPr>
              <a:t>作用のあるもの」</a:t>
            </a:r>
            <a:endParaRPr lang="en-US" altLang="ja-JP" sz="4210" b="1" dirty="0">
              <a:latin typeface="+mn-ea"/>
            </a:endParaRPr>
          </a:p>
          <a:p>
            <a:pPr>
              <a:lnSpc>
                <a:spcPct val="150000"/>
              </a:lnSpc>
            </a:pPr>
            <a:r>
              <a:rPr lang="ja-JP" altLang="ja-JP" sz="4210" b="1" dirty="0">
                <a:latin typeface="+mn-ea"/>
              </a:rPr>
              <a:t>「</a:t>
            </a:r>
            <a:r>
              <a:rPr lang="ja-JP" altLang="ja-JP" sz="4210" b="1" dirty="0">
                <a:solidFill>
                  <a:srgbClr val="C00000"/>
                </a:solidFill>
                <a:latin typeface="+mn-ea"/>
              </a:rPr>
              <a:t>抑制</a:t>
            </a:r>
            <a:r>
              <a:rPr lang="ja-JP" altLang="ja-JP" sz="4210" b="1" dirty="0">
                <a:latin typeface="+mn-ea"/>
              </a:rPr>
              <a:t>作用のあるもの」</a:t>
            </a:r>
            <a:endParaRPr lang="en-US" altLang="ja-JP" sz="4210" b="1" dirty="0">
              <a:latin typeface="+mn-ea"/>
            </a:endParaRPr>
          </a:p>
          <a:p>
            <a:pPr>
              <a:lnSpc>
                <a:spcPct val="150000"/>
              </a:lnSpc>
            </a:pPr>
            <a:r>
              <a:rPr lang="ja-JP" altLang="ja-JP" sz="4210" b="1" dirty="0">
                <a:latin typeface="+mn-ea"/>
              </a:rPr>
              <a:t>「</a:t>
            </a:r>
            <a:r>
              <a:rPr lang="ja-JP" altLang="ja-JP" sz="4210" b="1" dirty="0">
                <a:solidFill>
                  <a:srgbClr val="C00000"/>
                </a:solidFill>
                <a:latin typeface="+mn-ea"/>
              </a:rPr>
              <a:t>幻覚</a:t>
            </a:r>
            <a:r>
              <a:rPr lang="ja-JP" altLang="ja-JP" sz="4210" b="1" dirty="0">
                <a:latin typeface="+mn-ea"/>
              </a:rPr>
              <a:t>作用のあるもの」</a:t>
            </a:r>
            <a:endParaRPr lang="ja-JP" altLang="en-US" sz="4210" b="1" dirty="0">
              <a:latin typeface="+mn-ea"/>
            </a:endParaRPr>
          </a:p>
        </p:txBody>
      </p:sp>
      <p:pic>
        <p:nvPicPr>
          <p:cNvPr id="13" name="図 12" descr="部屋 が含まれている画像&#10;&#10;自動的に生成された説明">
            <a:extLst>
              <a:ext uri="{FF2B5EF4-FFF2-40B4-BE49-F238E27FC236}">
                <a16:creationId xmlns:a16="http://schemas.microsoft.com/office/drawing/2014/main" id="{38C465AA-9474-49B3-9F68-8678192E186F}"/>
              </a:ext>
            </a:extLst>
          </p:cNvPr>
          <p:cNvPicPr>
            <a:picLocks noChangeAspect="1"/>
          </p:cNvPicPr>
          <p:nvPr/>
        </p:nvPicPr>
        <p:blipFill rotWithShape="1">
          <a:blip r:embed="rId3"/>
          <a:srcRect t="2362" b="7571"/>
          <a:stretch/>
        </p:blipFill>
        <p:spPr>
          <a:xfrm>
            <a:off x="7990921" y="4446987"/>
            <a:ext cx="2480999" cy="2977377"/>
          </a:xfrm>
          <a:prstGeom prst="rect">
            <a:avLst/>
          </a:prstGeom>
        </p:spPr>
      </p:pic>
    </p:spTree>
    <p:extLst>
      <p:ext uri="{BB962C8B-B14F-4D97-AF65-F5344CB8AC3E}">
        <p14:creationId xmlns:p14="http://schemas.microsoft.com/office/powerpoint/2010/main" val="164196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9">
            <a:extLst>
              <a:ext uri="{FF2B5EF4-FFF2-40B4-BE49-F238E27FC236}">
                <a16:creationId xmlns:a16="http://schemas.microsoft.com/office/drawing/2014/main" id="{AE29A99D-3279-4C08-8D3C-BFB220E6D1BE}"/>
              </a:ext>
            </a:extLst>
          </p:cNvPr>
          <p:cNvGrpSpPr>
            <a:grpSpLocks/>
          </p:cNvGrpSpPr>
          <p:nvPr/>
        </p:nvGrpSpPr>
        <p:grpSpPr bwMode="auto">
          <a:xfrm>
            <a:off x="1556438" y="2647010"/>
            <a:ext cx="2329089" cy="2622955"/>
            <a:chOff x="250825" y="3049588"/>
            <a:chExt cx="2655888" cy="2990986"/>
          </a:xfrm>
        </p:grpSpPr>
        <p:pic>
          <p:nvPicPr>
            <p:cNvPr id="15" name="Picture 3" descr="img_abuse_what01">
              <a:extLst>
                <a:ext uri="{FF2B5EF4-FFF2-40B4-BE49-F238E27FC236}">
                  <a16:creationId xmlns:a16="http://schemas.microsoft.com/office/drawing/2014/main" id="{9DBA83FC-0416-441B-9FB8-B9543F5F7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049588"/>
              <a:ext cx="26558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a:extLst>
                <a:ext uri="{FF2B5EF4-FFF2-40B4-BE49-F238E27FC236}">
                  <a16:creationId xmlns:a16="http://schemas.microsoft.com/office/drawing/2014/main" id="{76CC6BBE-FDB8-4E89-9924-B370D3CBCC1E}"/>
                </a:ext>
              </a:extLst>
            </p:cNvPr>
            <p:cNvSpPr txBox="1">
              <a:spLocks noChangeArrowheads="1"/>
            </p:cNvSpPr>
            <p:nvPr/>
          </p:nvSpPr>
          <p:spPr bwMode="auto">
            <a:xfrm>
              <a:off x="357188" y="5319713"/>
              <a:ext cx="2447925"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dirty="0">
                  <a:latin typeface="+mn-ea"/>
                  <a:ea typeface="+mn-ea"/>
                </a:rPr>
                <a:t>覚せい剤</a:t>
              </a:r>
            </a:p>
          </p:txBody>
        </p:sp>
      </p:grpSp>
      <p:grpSp>
        <p:nvGrpSpPr>
          <p:cNvPr id="17" name="グループ化 11">
            <a:extLst>
              <a:ext uri="{FF2B5EF4-FFF2-40B4-BE49-F238E27FC236}">
                <a16:creationId xmlns:a16="http://schemas.microsoft.com/office/drawing/2014/main" id="{54BB0267-867D-4015-AD45-F2CC6E21B353}"/>
              </a:ext>
            </a:extLst>
          </p:cNvPr>
          <p:cNvGrpSpPr>
            <a:grpSpLocks/>
          </p:cNvGrpSpPr>
          <p:nvPr/>
        </p:nvGrpSpPr>
        <p:grpSpPr bwMode="auto">
          <a:xfrm>
            <a:off x="6797933" y="2647012"/>
            <a:ext cx="2333265" cy="2558914"/>
            <a:chOff x="6227763" y="3049588"/>
            <a:chExt cx="2660650" cy="2917960"/>
          </a:xfrm>
        </p:grpSpPr>
        <p:pic>
          <p:nvPicPr>
            <p:cNvPr id="18" name="Picture 5" descr="img_abuse_what04">
              <a:extLst>
                <a:ext uri="{FF2B5EF4-FFF2-40B4-BE49-F238E27FC236}">
                  <a16:creationId xmlns:a16="http://schemas.microsoft.com/office/drawing/2014/main" id="{8D04EB93-36DB-4F88-AA21-117E028466FD}"/>
                </a:ext>
              </a:extLst>
            </p:cNvPr>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227763" y="3049588"/>
              <a:ext cx="266065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a:extLst>
                <a:ext uri="{FF2B5EF4-FFF2-40B4-BE49-F238E27FC236}">
                  <a16:creationId xmlns:a16="http://schemas.microsoft.com/office/drawing/2014/main" id="{E3114DB7-AE98-43A8-AA50-7808C3D502CF}"/>
                </a:ext>
              </a:extLst>
            </p:cNvPr>
            <p:cNvSpPr txBox="1">
              <a:spLocks noChangeArrowheads="1"/>
            </p:cNvSpPr>
            <p:nvPr/>
          </p:nvSpPr>
          <p:spPr bwMode="auto">
            <a:xfrm>
              <a:off x="6443662" y="5246687"/>
              <a:ext cx="2444750"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dirty="0">
                  <a:latin typeface="+mn-ea"/>
                  <a:ea typeface="+mn-ea"/>
                </a:rPr>
                <a:t>ＭＤＭＡ</a:t>
              </a:r>
            </a:p>
          </p:txBody>
        </p:sp>
      </p:grpSp>
      <p:grpSp>
        <p:nvGrpSpPr>
          <p:cNvPr id="20" name="グループ化 10">
            <a:extLst>
              <a:ext uri="{FF2B5EF4-FFF2-40B4-BE49-F238E27FC236}">
                <a16:creationId xmlns:a16="http://schemas.microsoft.com/office/drawing/2014/main" id="{03E972CB-EBAB-4C3F-A1D8-E8D3C40C8463}"/>
              </a:ext>
            </a:extLst>
          </p:cNvPr>
          <p:cNvGrpSpPr>
            <a:grpSpLocks/>
          </p:cNvGrpSpPr>
          <p:nvPr/>
        </p:nvGrpSpPr>
        <p:grpSpPr bwMode="auto">
          <a:xfrm>
            <a:off x="4193195" y="2647010"/>
            <a:ext cx="2333265" cy="2622955"/>
            <a:chOff x="3257550" y="3049588"/>
            <a:chExt cx="2660650" cy="2990986"/>
          </a:xfrm>
        </p:grpSpPr>
        <p:pic>
          <p:nvPicPr>
            <p:cNvPr id="21" name="Picture 7" descr="img_abuse_what06">
              <a:extLst>
                <a:ext uri="{FF2B5EF4-FFF2-40B4-BE49-F238E27FC236}">
                  <a16:creationId xmlns:a16="http://schemas.microsoft.com/office/drawing/2014/main" id="{A17CDBD8-9448-4971-872F-33B1DECB7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3049588"/>
              <a:ext cx="266065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8">
              <a:extLst>
                <a:ext uri="{FF2B5EF4-FFF2-40B4-BE49-F238E27FC236}">
                  <a16:creationId xmlns:a16="http://schemas.microsoft.com/office/drawing/2014/main" id="{20DF6DCF-6340-4902-B9EC-082C24DD0D28}"/>
                </a:ext>
              </a:extLst>
            </p:cNvPr>
            <p:cNvSpPr txBox="1">
              <a:spLocks noChangeArrowheads="1"/>
            </p:cNvSpPr>
            <p:nvPr/>
          </p:nvSpPr>
          <p:spPr bwMode="auto">
            <a:xfrm>
              <a:off x="3454400" y="5319713"/>
              <a:ext cx="2274888"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a:latin typeface="+mn-ea"/>
                  <a:ea typeface="+mn-ea"/>
                </a:rPr>
                <a:t>コカイン</a:t>
              </a:r>
            </a:p>
          </p:txBody>
        </p:sp>
      </p:grpSp>
      <p:sp>
        <p:nvSpPr>
          <p:cNvPr id="23" name="Text Box 9">
            <a:extLst>
              <a:ext uri="{FF2B5EF4-FFF2-40B4-BE49-F238E27FC236}">
                <a16:creationId xmlns:a16="http://schemas.microsoft.com/office/drawing/2014/main" id="{0F763D66-9656-4040-8789-EFC4DE068720}"/>
              </a:ext>
            </a:extLst>
          </p:cNvPr>
          <p:cNvSpPr txBox="1">
            <a:spLocks noChangeArrowheads="1"/>
          </p:cNvSpPr>
          <p:nvPr/>
        </p:nvSpPr>
        <p:spPr bwMode="auto">
          <a:xfrm>
            <a:off x="1493791" y="1408504"/>
            <a:ext cx="7672210" cy="74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4210" b="1" dirty="0">
                <a:solidFill>
                  <a:srgbClr val="C00000"/>
                </a:solidFill>
                <a:latin typeface="+mn-ea"/>
                <a:ea typeface="+mn-ea"/>
              </a:rPr>
              <a:t>脳を刺激して興奮させる薬物</a:t>
            </a:r>
          </a:p>
        </p:txBody>
      </p:sp>
      <p:grpSp>
        <p:nvGrpSpPr>
          <p:cNvPr id="24" name="グループ化 23">
            <a:extLst>
              <a:ext uri="{FF2B5EF4-FFF2-40B4-BE49-F238E27FC236}">
                <a16:creationId xmlns:a16="http://schemas.microsoft.com/office/drawing/2014/main" id="{EDAC5EBC-7C6F-4FD0-937E-3F09EF0CA79E}"/>
              </a:ext>
            </a:extLst>
          </p:cNvPr>
          <p:cNvGrpSpPr/>
          <p:nvPr/>
        </p:nvGrpSpPr>
        <p:grpSpPr>
          <a:xfrm>
            <a:off x="406945" y="306442"/>
            <a:ext cx="427497" cy="415776"/>
            <a:chOff x="683170" y="525517"/>
            <a:chExt cx="427497" cy="415776"/>
          </a:xfrm>
        </p:grpSpPr>
        <p:sp>
          <p:nvSpPr>
            <p:cNvPr id="25" name="四角形: 角を丸くする 24">
              <a:extLst>
                <a:ext uri="{FF2B5EF4-FFF2-40B4-BE49-F238E27FC236}">
                  <a16:creationId xmlns:a16="http://schemas.microsoft.com/office/drawing/2014/main" id="{D0951AC4-3811-4A65-B8C0-83DFBD679DC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C76399E6-4E55-4935-8DF6-F1442E4225D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E78DE2A-0613-482D-AF86-45E73DE5E22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80B51D4B-3F3D-4174-842C-405C7AC8669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タイトル 1">
            <a:extLst>
              <a:ext uri="{FF2B5EF4-FFF2-40B4-BE49-F238E27FC236}">
                <a16:creationId xmlns:a16="http://schemas.microsoft.com/office/drawing/2014/main" id="{ED8B4128-23D6-46EB-A9CF-80F05F201406}"/>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興奮作用のある薬物</a:t>
            </a:r>
          </a:p>
        </p:txBody>
      </p:sp>
    </p:spTree>
    <p:extLst>
      <p:ext uri="{BB962C8B-B14F-4D97-AF65-F5344CB8AC3E}">
        <p14:creationId xmlns:p14="http://schemas.microsoft.com/office/powerpoint/2010/main" val="40364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6B87B7ED-C344-4C21-8324-FC4EF0882A19}"/>
              </a:ext>
            </a:extLst>
          </p:cNvPr>
          <p:cNvSpPr txBox="1">
            <a:spLocks noChangeArrowheads="1"/>
          </p:cNvSpPr>
          <p:nvPr/>
        </p:nvSpPr>
        <p:spPr bwMode="auto">
          <a:xfrm>
            <a:off x="1582891" y="1221150"/>
            <a:ext cx="7704231" cy="138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4210" b="1" dirty="0">
                <a:solidFill>
                  <a:srgbClr val="C00000"/>
                </a:solidFill>
                <a:latin typeface="+mn-ea"/>
                <a:ea typeface="+mn-ea"/>
              </a:rPr>
              <a:t>脳を麻痺させ、気分を静めたり眠らせたりする薬物</a:t>
            </a:r>
          </a:p>
        </p:txBody>
      </p:sp>
      <p:grpSp>
        <p:nvGrpSpPr>
          <p:cNvPr id="12" name="グループ化 7">
            <a:extLst>
              <a:ext uri="{FF2B5EF4-FFF2-40B4-BE49-F238E27FC236}">
                <a16:creationId xmlns:a16="http://schemas.microsoft.com/office/drawing/2014/main" id="{892F4000-84E5-494D-97A0-CE90648C8058}"/>
              </a:ext>
            </a:extLst>
          </p:cNvPr>
          <p:cNvGrpSpPr>
            <a:grpSpLocks/>
          </p:cNvGrpSpPr>
          <p:nvPr/>
        </p:nvGrpSpPr>
        <p:grpSpPr bwMode="auto">
          <a:xfrm>
            <a:off x="1936500" y="3328136"/>
            <a:ext cx="3604310" cy="2653583"/>
            <a:chOff x="684213" y="3500438"/>
            <a:chExt cx="4110037" cy="3025912"/>
          </a:xfrm>
        </p:grpSpPr>
        <p:pic>
          <p:nvPicPr>
            <p:cNvPr id="13" name="Picture 4" descr="img_abuse_what07">
              <a:extLst>
                <a:ext uri="{FF2B5EF4-FFF2-40B4-BE49-F238E27FC236}">
                  <a16:creationId xmlns:a16="http://schemas.microsoft.com/office/drawing/2014/main" id="{288CD4BD-511F-41E7-9E3B-228AEF1B9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3500438"/>
              <a:ext cx="2649537"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a:extLst>
                <a:ext uri="{FF2B5EF4-FFF2-40B4-BE49-F238E27FC236}">
                  <a16:creationId xmlns:a16="http://schemas.microsoft.com/office/drawing/2014/main" id="{2AD6A669-41BB-4AD2-A2E7-5F22D859FF54}"/>
                </a:ext>
              </a:extLst>
            </p:cNvPr>
            <p:cNvSpPr txBox="1">
              <a:spLocks noChangeArrowheads="1"/>
            </p:cNvSpPr>
            <p:nvPr/>
          </p:nvSpPr>
          <p:spPr bwMode="auto">
            <a:xfrm>
              <a:off x="684213" y="5805489"/>
              <a:ext cx="4110037"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a:latin typeface="+mn-ea"/>
                  <a:ea typeface="+mn-ea"/>
                </a:rPr>
                <a:t>あへん系麻薬</a:t>
              </a:r>
            </a:p>
          </p:txBody>
        </p:sp>
      </p:grpSp>
      <p:grpSp>
        <p:nvGrpSpPr>
          <p:cNvPr id="15" name="グループ化 8">
            <a:extLst>
              <a:ext uri="{FF2B5EF4-FFF2-40B4-BE49-F238E27FC236}">
                <a16:creationId xmlns:a16="http://schemas.microsoft.com/office/drawing/2014/main" id="{27C336C2-6198-4496-BECD-58EE079EBC22}"/>
              </a:ext>
            </a:extLst>
          </p:cNvPr>
          <p:cNvGrpSpPr>
            <a:grpSpLocks/>
          </p:cNvGrpSpPr>
          <p:nvPr/>
        </p:nvGrpSpPr>
        <p:grpSpPr bwMode="auto">
          <a:xfrm>
            <a:off x="5913908" y="3328136"/>
            <a:ext cx="2323521" cy="2653582"/>
            <a:chOff x="5219700" y="3500438"/>
            <a:chExt cx="2649538" cy="3025912"/>
          </a:xfrm>
        </p:grpSpPr>
        <p:pic>
          <p:nvPicPr>
            <p:cNvPr id="16" name="Picture 6" descr="img_abuse_what05">
              <a:extLst>
                <a:ext uri="{FF2B5EF4-FFF2-40B4-BE49-F238E27FC236}">
                  <a16:creationId xmlns:a16="http://schemas.microsoft.com/office/drawing/2014/main" id="{2BF811CA-15F3-477C-A2EA-4A3078E51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0438"/>
              <a:ext cx="264953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a:extLst>
                <a:ext uri="{FF2B5EF4-FFF2-40B4-BE49-F238E27FC236}">
                  <a16:creationId xmlns:a16="http://schemas.microsoft.com/office/drawing/2014/main" id="{ABF891EF-F1DB-458E-A673-2A8942FCD55E}"/>
                </a:ext>
              </a:extLst>
            </p:cNvPr>
            <p:cNvSpPr txBox="1">
              <a:spLocks noChangeArrowheads="1"/>
            </p:cNvSpPr>
            <p:nvPr/>
          </p:nvSpPr>
          <p:spPr bwMode="auto">
            <a:xfrm>
              <a:off x="5427663" y="5805489"/>
              <a:ext cx="2246312"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a:latin typeface="+mn-ea"/>
                  <a:ea typeface="+mn-ea"/>
                </a:rPr>
                <a:t>有機溶剤</a:t>
              </a:r>
            </a:p>
          </p:txBody>
        </p:sp>
      </p:grpSp>
      <p:grpSp>
        <p:nvGrpSpPr>
          <p:cNvPr id="18" name="グループ化 17">
            <a:extLst>
              <a:ext uri="{FF2B5EF4-FFF2-40B4-BE49-F238E27FC236}">
                <a16:creationId xmlns:a16="http://schemas.microsoft.com/office/drawing/2014/main" id="{DD6BC47E-87DA-4152-9EC0-A4BA97DE505F}"/>
              </a:ext>
            </a:extLst>
          </p:cNvPr>
          <p:cNvGrpSpPr/>
          <p:nvPr/>
        </p:nvGrpSpPr>
        <p:grpSpPr>
          <a:xfrm>
            <a:off x="406945" y="306442"/>
            <a:ext cx="427497" cy="415776"/>
            <a:chOff x="683170" y="525517"/>
            <a:chExt cx="427497" cy="415776"/>
          </a:xfrm>
        </p:grpSpPr>
        <p:sp>
          <p:nvSpPr>
            <p:cNvPr id="19" name="四角形: 角を丸くする 18">
              <a:extLst>
                <a:ext uri="{FF2B5EF4-FFF2-40B4-BE49-F238E27FC236}">
                  <a16:creationId xmlns:a16="http://schemas.microsoft.com/office/drawing/2014/main" id="{08F100E1-D967-4693-A6A9-C6C6B999940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9397C642-3733-4569-A6EB-8F4E5E66125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5AFEE71D-B47B-477D-85FF-89FAF055241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7572DBAB-6674-456F-B405-25C8F08C4CA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タイトル 1">
            <a:extLst>
              <a:ext uri="{FF2B5EF4-FFF2-40B4-BE49-F238E27FC236}">
                <a16:creationId xmlns:a16="http://schemas.microsoft.com/office/drawing/2014/main" id="{6438CC4E-DA9B-4BAD-A41A-63CB2231DDC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抑制作用のある薬物</a:t>
            </a:r>
          </a:p>
        </p:txBody>
      </p:sp>
    </p:spTree>
    <p:extLst>
      <p:ext uri="{BB962C8B-B14F-4D97-AF65-F5344CB8AC3E}">
        <p14:creationId xmlns:p14="http://schemas.microsoft.com/office/powerpoint/2010/main" val="1696940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a:extLst>
              <a:ext uri="{FF2B5EF4-FFF2-40B4-BE49-F238E27FC236}">
                <a16:creationId xmlns:a16="http://schemas.microsoft.com/office/drawing/2014/main" id="{33342C5B-2022-41B5-8035-D1974E9A8AAA}"/>
              </a:ext>
            </a:extLst>
          </p:cNvPr>
          <p:cNvSpPr txBox="1">
            <a:spLocks noChangeArrowheads="1"/>
          </p:cNvSpPr>
          <p:nvPr/>
        </p:nvSpPr>
        <p:spPr bwMode="auto">
          <a:xfrm>
            <a:off x="1649714" y="2065981"/>
            <a:ext cx="8034141" cy="20359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ja-JP" altLang="en-US" sz="4210" b="1" dirty="0">
                <a:solidFill>
                  <a:srgbClr val="C00000"/>
                </a:solidFill>
                <a:latin typeface="+mn-ea"/>
                <a:ea typeface="+mn-ea"/>
              </a:rPr>
              <a:t>実際にはないものが</a:t>
            </a:r>
            <a:endParaRPr lang="en-US" altLang="ja-JP" sz="4210" b="1" dirty="0">
              <a:solidFill>
                <a:srgbClr val="C00000"/>
              </a:solidFill>
              <a:latin typeface="+mn-ea"/>
              <a:ea typeface="+mn-ea"/>
            </a:endParaRPr>
          </a:p>
          <a:p>
            <a:pPr>
              <a:spcBef>
                <a:spcPct val="0"/>
              </a:spcBef>
              <a:buNone/>
            </a:pPr>
            <a:r>
              <a:rPr lang="ja-JP" altLang="en-US" sz="4210" b="1" dirty="0">
                <a:solidFill>
                  <a:srgbClr val="C00000"/>
                </a:solidFill>
                <a:latin typeface="+mn-ea"/>
                <a:ea typeface="+mn-ea"/>
              </a:rPr>
              <a:t>見えたり聞こえたりするなどの異常を引き起こす薬物</a:t>
            </a:r>
          </a:p>
        </p:txBody>
      </p:sp>
      <p:grpSp>
        <p:nvGrpSpPr>
          <p:cNvPr id="25" name="グループ化 9">
            <a:extLst>
              <a:ext uri="{FF2B5EF4-FFF2-40B4-BE49-F238E27FC236}">
                <a16:creationId xmlns:a16="http://schemas.microsoft.com/office/drawing/2014/main" id="{6F1D67C3-F165-4B39-9C1E-7E362F2160F4}"/>
              </a:ext>
            </a:extLst>
          </p:cNvPr>
          <p:cNvGrpSpPr>
            <a:grpSpLocks/>
          </p:cNvGrpSpPr>
          <p:nvPr/>
        </p:nvGrpSpPr>
        <p:grpSpPr bwMode="auto">
          <a:xfrm>
            <a:off x="1649715" y="4189133"/>
            <a:ext cx="2323520" cy="2535248"/>
            <a:chOff x="357188" y="3895725"/>
            <a:chExt cx="2649537" cy="2890974"/>
          </a:xfrm>
        </p:grpSpPr>
        <p:pic>
          <p:nvPicPr>
            <p:cNvPr id="26" name="Picture 4" descr="img_abuse_what02">
              <a:extLst>
                <a:ext uri="{FF2B5EF4-FFF2-40B4-BE49-F238E27FC236}">
                  <a16:creationId xmlns:a16="http://schemas.microsoft.com/office/drawing/2014/main" id="{8F5E4A39-B224-4A8E-B846-C3D5DA85F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895725"/>
              <a:ext cx="264953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5">
              <a:extLst>
                <a:ext uri="{FF2B5EF4-FFF2-40B4-BE49-F238E27FC236}">
                  <a16:creationId xmlns:a16="http://schemas.microsoft.com/office/drawing/2014/main" id="{78253E8E-A6A4-4EBB-9771-ADA60D9FD35C}"/>
                </a:ext>
              </a:extLst>
            </p:cNvPr>
            <p:cNvSpPr txBox="1">
              <a:spLocks noChangeArrowheads="1"/>
            </p:cNvSpPr>
            <p:nvPr/>
          </p:nvSpPr>
          <p:spPr bwMode="auto">
            <a:xfrm>
              <a:off x="744236" y="6065838"/>
              <a:ext cx="1875440"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dirty="0">
                  <a:latin typeface="+mn-ea"/>
                  <a:ea typeface="+mn-ea"/>
                </a:rPr>
                <a:t>大　麻</a:t>
              </a:r>
            </a:p>
          </p:txBody>
        </p:sp>
      </p:grpSp>
      <p:grpSp>
        <p:nvGrpSpPr>
          <p:cNvPr id="28" name="グループ化 10">
            <a:extLst>
              <a:ext uri="{FF2B5EF4-FFF2-40B4-BE49-F238E27FC236}">
                <a16:creationId xmlns:a16="http://schemas.microsoft.com/office/drawing/2014/main" id="{7FFCE4B2-983C-4AC1-8AC6-621677F4522E}"/>
              </a:ext>
            </a:extLst>
          </p:cNvPr>
          <p:cNvGrpSpPr>
            <a:grpSpLocks/>
          </p:cNvGrpSpPr>
          <p:nvPr/>
        </p:nvGrpSpPr>
        <p:grpSpPr bwMode="auto">
          <a:xfrm>
            <a:off x="4239138" y="4189133"/>
            <a:ext cx="2323520" cy="2496268"/>
            <a:chOff x="3309938" y="3895725"/>
            <a:chExt cx="2649537" cy="2846525"/>
          </a:xfrm>
        </p:grpSpPr>
        <p:pic>
          <p:nvPicPr>
            <p:cNvPr id="29" name="Picture 6" descr="img_abuse_what05">
              <a:extLst>
                <a:ext uri="{FF2B5EF4-FFF2-40B4-BE49-F238E27FC236}">
                  <a16:creationId xmlns:a16="http://schemas.microsoft.com/office/drawing/2014/main" id="{6D3BEDBF-8EF0-4D5A-AC28-C22C86DEA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3895725"/>
              <a:ext cx="264953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AD38808F-F3D2-45B6-947F-2FAF56FF4D9D}"/>
                </a:ext>
              </a:extLst>
            </p:cNvPr>
            <p:cNvSpPr txBox="1">
              <a:spLocks noChangeArrowheads="1"/>
            </p:cNvSpPr>
            <p:nvPr/>
          </p:nvSpPr>
          <p:spPr bwMode="auto">
            <a:xfrm>
              <a:off x="3506925" y="6021389"/>
              <a:ext cx="2246313"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dirty="0">
                  <a:latin typeface="+mn-ea"/>
                  <a:ea typeface="+mn-ea"/>
                </a:rPr>
                <a:t>有機溶剤</a:t>
              </a:r>
            </a:p>
          </p:txBody>
        </p:sp>
      </p:grpSp>
      <p:grpSp>
        <p:nvGrpSpPr>
          <p:cNvPr id="31" name="グループ化 11">
            <a:extLst>
              <a:ext uri="{FF2B5EF4-FFF2-40B4-BE49-F238E27FC236}">
                <a16:creationId xmlns:a16="http://schemas.microsoft.com/office/drawing/2014/main" id="{B7160252-45C6-48D3-ADA2-61AFD6CA16FF}"/>
              </a:ext>
            </a:extLst>
          </p:cNvPr>
          <p:cNvGrpSpPr>
            <a:grpSpLocks/>
          </p:cNvGrpSpPr>
          <p:nvPr/>
        </p:nvGrpSpPr>
        <p:grpSpPr bwMode="auto">
          <a:xfrm>
            <a:off x="6545950" y="4189134"/>
            <a:ext cx="2998100" cy="2496269"/>
            <a:chOff x="5940425" y="3895725"/>
            <a:chExt cx="3418768" cy="2846525"/>
          </a:xfrm>
        </p:grpSpPr>
        <p:pic>
          <p:nvPicPr>
            <p:cNvPr id="32" name="Picture 8" descr="img_abuse_what03">
              <a:extLst>
                <a:ext uri="{FF2B5EF4-FFF2-40B4-BE49-F238E27FC236}">
                  <a16:creationId xmlns:a16="http://schemas.microsoft.com/office/drawing/2014/main" id="{93603256-0D2E-4098-AD93-A2B397977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3895725"/>
              <a:ext cx="26495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9">
              <a:extLst>
                <a:ext uri="{FF2B5EF4-FFF2-40B4-BE49-F238E27FC236}">
                  <a16:creationId xmlns:a16="http://schemas.microsoft.com/office/drawing/2014/main" id="{13A6F376-012B-4A32-8DB1-1BB053A3856B}"/>
                </a:ext>
              </a:extLst>
            </p:cNvPr>
            <p:cNvSpPr txBox="1">
              <a:spLocks noChangeArrowheads="1"/>
            </p:cNvSpPr>
            <p:nvPr/>
          </p:nvSpPr>
          <p:spPr bwMode="auto">
            <a:xfrm>
              <a:off x="5940425" y="6021389"/>
              <a:ext cx="3418768" cy="72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3508" b="1" dirty="0">
                  <a:latin typeface="+mn-ea"/>
                  <a:ea typeface="+mn-ea"/>
                </a:rPr>
                <a:t>幻覚性きのこ</a:t>
              </a:r>
            </a:p>
          </p:txBody>
        </p:sp>
      </p:grpSp>
      <p:grpSp>
        <p:nvGrpSpPr>
          <p:cNvPr id="34" name="グループ化 33">
            <a:extLst>
              <a:ext uri="{FF2B5EF4-FFF2-40B4-BE49-F238E27FC236}">
                <a16:creationId xmlns:a16="http://schemas.microsoft.com/office/drawing/2014/main" id="{637BE2D5-9AFE-432B-9F57-FDCB4F6DD06A}"/>
              </a:ext>
            </a:extLst>
          </p:cNvPr>
          <p:cNvGrpSpPr/>
          <p:nvPr/>
        </p:nvGrpSpPr>
        <p:grpSpPr>
          <a:xfrm>
            <a:off x="406945" y="306442"/>
            <a:ext cx="427497" cy="415776"/>
            <a:chOff x="683170" y="525517"/>
            <a:chExt cx="427497" cy="415776"/>
          </a:xfrm>
        </p:grpSpPr>
        <p:sp>
          <p:nvSpPr>
            <p:cNvPr id="35" name="四角形: 角を丸くする 34">
              <a:extLst>
                <a:ext uri="{FF2B5EF4-FFF2-40B4-BE49-F238E27FC236}">
                  <a16:creationId xmlns:a16="http://schemas.microsoft.com/office/drawing/2014/main" id="{518477BF-8023-4F2F-BD4C-8E8C479C4B90}"/>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D303E2DF-87AB-418A-8EE8-706608CCBF7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94F9A3B4-A50E-4096-B9D9-5C07A23F4B3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8CA8F4A2-E648-4BF5-ACDE-18A3D40A358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タイトル 1">
            <a:extLst>
              <a:ext uri="{FF2B5EF4-FFF2-40B4-BE49-F238E27FC236}">
                <a16:creationId xmlns:a16="http://schemas.microsoft.com/office/drawing/2014/main" id="{6C0962CC-0666-4423-BA05-ECC929A5919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幻覚作用のある薬物</a:t>
            </a:r>
          </a:p>
        </p:txBody>
      </p:sp>
      <p:grpSp>
        <p:nvGrpSpPr>
          <p:cNvPr id="40" name="グループ化 39">
            <a:extLst>
              <a:ext uri="{FF2B5EF4-FFF2-40B4-BE49-F238E27FC236}">
                <a16:creationId xmlns:a16="http://schemas.microsoft.com/office/drawing/2014/main" id="{518A17F9-8D5C-47F6-AD7C-DAE8325FD10E}"/>
              </a:ext>
            </a:extLst>
          </p:cNvPr>
          <p:cNvGrpSpPr/>
          <p:nvPr/>
        </p:nvGrpSpPr>
        <p:grpSpPr>
          <a:xfrm>
            <a:off x="59954" y="1102885"/>
            <a:ext cx="1795740" cy="2197086"/>
            <a:chOff x="267102" y="523094"/>
            <a:chExt cx="2047704" cy="2505363"/>
          </a:xfrm>
        </p:grpSpPr>
        <p:sp>
          <p:nvSpPr>
            <p:cNvPr id="41" name="雲 40">
              <a:extLst>
                <a:ext uri="{FF2B5EF4-FFF2-40B4-BE49-F238E27FC236}">
                  <a16:creationId xmlns:a16="http://schemas.microsoft.com/office/drawing/2014/main" id="{D8B0B618-DDE3-4877-B564-85A7FFFE43F6}"/>
                </a:ext>
              </a:extLst>
            </p:cNvPr>
            <p:cNvSpPr/>
            <p:nvPr/>
          </p:nvSpPr>
          <p:spPr>
            <a:xfrm>
              <a:off x="267102" y="523094"/>
              <a:ext cx="2047704" cy="1487606"/>
            </a:xfrm>
            <a:prstGeom prst="cloud">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latin typeface="+mn-ea"/>
              </a:endParaRPr>
            </a:p>
          </p:txBody>
        </p:sp>
        <p:sp>
          <p:nvSpPr>
            <p:cNvPr id="42" name="テキスト ボックス 41">
              <a:extLst>
                <a:ext uri="{FF2B5EF4-FFF2-40B4-BE49-F238E27FC236}">
                  <a16:creationId xmlns:a16="http://schemas.microsoft.com/office/drawing/2014/main" id="{6488D9CC-8F5C-4936-94AA-10D6B06401BD}"/>
                </a:ext>
              </a:extLst>
            </p:cNvPr>
            <p:cNvSpPr txBox="1"/>
            <p:nvPr/>
          </p:nvSpPr>
          <p:spPr>
            <a:xfrm rot="20076945">
              <a:off x="705926" y="796946"/>
              <a:ext cx="1467325" cy="720861"/>
            </a:xfrm>
            <a:prstGeom prst="rect">
              <a:avLst/>
            </a:prstGeom>
            <a:noFill/>
          </p:spPr>
          <p:txBody>
            <a:bodyPr wrap="square" rtlCol="0">
              <a:spAutoFit/>
            </a:bodyPr>
            <a:lstStyle/>
            <a:p>
              <a:r>
                <a:rPr lang="ja-JP" altLang="en-US" sz="3508" b="1">
                  <a:latin typeface="+mn-ea"/>
                </a:rPr>
                <a:t>幻聴</a:t>
              </a:r>
            </a:p>
          </p:txBody>
        </p:sp>
        <p:sp>
          <p:nvSpPr>
            <p:cNvPr id="43" name="稲妻 42">
              <a:extLst>
                <a:ext uri="{FF2B5EF4-FFF2-40B4-BE49-F238E27FC236}">
                  <a16:creationId xmlns:a16="http://schemas.microsoft.com/office/drawing/2014/main" id="{2766E5EE-3C92-4C19-A026-7DC0B0300D33}"/>
                </a:ext>
              </a:extLst>
            </p:cNvPr>
            <p:cNvSpPr/>
            <p:nvPr/>
          </p:nvSpPr>
          <p:spPr>
            <a:xfrm>
              <a:off x="1348122" y="1540851"/>
              <a:ext cx="661666" cy="1487606"/>
            </a:xfrm>
            <a:prstGeom prst="lightningBol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latin typeface="+mn-ea"/>
              </a:endParaRPr>
            </a:p>
          </p:txBody>
        </p:sp>
      </p:grpSp>
      <p:grpSp>
        <p:nvGrpSpPr>
          <p:cNvPr id="44" name="グループ化 43">
            <a:extLst>
              <a:ext uri="{FF2B5EF4-FFF2-40B4-BE49-F238E27FC236}">
                <a16:creationId xmlns:a16="http://schemas.microsoft.com/office/drawing/2014/main" id="{ED347D7D-E117-4D43-9D79-5BE00A1F725E}"/>
              </a:ext>
            </a:extLst>
          </p:cNvPr>
          <p:cNvGrpSpPr/>
          <p:nvPr/>
        </p:nvGrpSpPr>
        <p:grpSpPr>
          <a:xfrm>
            <a:off x="8444488" y="505696"/>
            <a:ext cx="1777173" cy="1814060"/>
            <a:chOff x="10234700" y="1700480"/>
            <a:chExt cx="2026532" cy="2068595"/>
          </a:xfrm>
        </p:grpSpPr>
        <p:sp>
          <p:nvSpPr>
            <p:cNvPr id="45" name="パイ 7">
              <a:extLst>
                <a:ext uri="{FF2B5EF4-FFF2-40B4-BE49-F238E27FC236}">
                  <a16:creationId xmlns:a16="http://schemas.microsoft.com/office/drawing/2014/main" id="{371A2E28-C875-4FBC-B9B8-BC1B3E37D9A6}"/>
                </a:ext>
              </a:extLst>
            </p:cNvPr>
            <p:cNvSpPr/>
            <p:nvPr/>
          </p:nvSpPr>
          <p:spPr>
            <a:xfrm rot="18462715">
              <a:off x="10375618" y="1883462"/>
              <a:ext cx="1744695" cy="2026532"/>
            </a:xfrm>
            <a:prstGeom prst="pie">
              <a:avLst>
                <a:gd name="adj1" fmla="val 0"/>
                <a:gd name="adj2" fmla="val 1882584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solidFill>
                  <a:schemeClr val="tx1"/>
                </a:solidFill>
                <a:latin typeface="+mn-ea"/>
              </a:endParaRPr>
            </a:p>
          </p:txBody>
        </p:sp>
        <p:sp>
          <p:nvSpPr>
            <p:cNvPr id="46" name="円/楕円 8">
              <a:extLst>
                <a:ext uri="{FF2B5EF4-FFF2-40B4-BE49-F238E27FC236}">
                  <a16:creationId xmlns:a16="http://schemas.microsoft.com/office/drawing/2014/main" id="{AE614A7A-B33E-4BC9-9CB2-D2B8A486CDBF}"/>
                </a:ext>
              </a:extLst>
            </p:cNvPr>
            <p:cNvSpPr/>
            <p:nvPr/>
          </p:nvSpPr>
          <p:spPr>
            <a:xfrm>
              <a:off x="10850349" y="2088000"/>
              <a:ext cx="259308" cy="23201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latin typeface="+mn-ea"/>
              </a:endParaRPr>
            </a:p>
          </p:txBody>
        </p:sp>
        <p:sp>
          <p:nvSpPr>
            <p:cNvPr id="47" name="円/楕円 21">
              <a:extLst>
                <a:ext uri="{FF2B5EF4-FFF2-40B4-BE49-F238E27FC236}">
                  <a16:creationId xmlns:a16="http://schemas.microsoft.com/office/drawing/2014/main" id="{BE0930D3-0C9B-4C9D-892A-BFFEA7D5D478}"/>
                </a:ext>
              </a:extLst>
            </p:cNvPr>
            <p:cNvSpPr/>
            <p:nvPr/>
          </p:nvSpPr>
          <p:spPr>
            <a:xfrm>
              <a:off x="10422896" y="2259523"/>
              <a:ext cx="357926" cy="3693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latin typeface="+mn-ea"/>
              </a:endParaRPr>
            </a:p>
          </p:txBody>
        </p:sp>
        <p:sp>
          <p:nvSpPr>
            <p:cNvPr id="48" name="テキスト ボックス 47">
              <a:extLst>
                <a:ext uri="{FF2B5EF4-FFF2-40B4-BE49-F238E27FC236}">
                  <a16:creationId xmlns:a16="http://schemas.microsoft.com/office/drawing/2014/main" id="{01D91B47-1AC3-49D8-A87D-2B5A80AD13BC}"/>
                </a:ext>
              </a:extLst>
            </p:cNvPr>
            <p:cNvSpPr txBox="1"/>
            <p:nvPr/>
          </p:nvSpPr>
          <p:spPr>
            <a:xfrm rot="488119">
              <a:off x="10574425" y="2810362"/>
              <a:ext cx="1347086" cy="720861"/>
            </a:xfrm>
            <a:prstGeom prst="rect">
              <a:avLst/>
            </a:prstGeom>
            <a:noFill/>
          </p:spPr>
          <p:txBody>
            <a:bodyPr wrap="square" rtlCol="0">
              <a:spAutoFit/>
            </a:bodyPr>
            <a:lstStyle/>
            <a:p>
              <a:r>
                <a:rPr lang="ja-JP" altLang="en-US" sz="3508" b="1">
                  <a:latin typeface="+mn-ea"/>
                </a:rPr>
                <a:t>幻視</a:t>
              </a:r>
            </a:p>
          </p:txBody>
        </p:sp>
        <p:sp>
          <p:nvSpPr>
            <p:cNvPr id="49" name="フリーフォーム 15">
              <a:extLst>
                <a:ext uri="{FF2B5EF4-FFF2-40B4-BE49-F238E27FC236}">
                  <a16:creationId xmlns:a16="http://schemas.microsoft.com/office/drawing/2014/main" id="{BB0397E1-9C96-485D-A28B-C493B5F8CC39}"/>
                </a:ext>
              </a:extLst>
            </p:cNvPr>
            <p:cNvSpPr/>
            <p:nvPr/>
          </p:nvSpPr>
          <p:spPr>
            <a:xfrm>
              <a:off x="11193691" y="1700480"/>
              <a:ext cx="600502" cy="928352"/>
            </a:xfrm>
            <a:custGeom>
              <a:avLst/>
              <a:gdLst>
                <a:gd name="connsiteX0" fmla="*/ 40944 w 600502"/>
                <a:gd name="connsiteY0" fmla="*/ 737283 h 928352"/>
                <a:gd name="connsiteX1" fmla="*/ 27296 w 600502"/>
                <a:gd name="connsiteY1" fmla="*/ 805522 h 928352"/>
                <a:gd name="connsiteX2" fmla="*/ 27296 w 600502"/>
                <a:gd name="connsiteY2" fmla="*/ 423385 h 928352"/>
                <a:gd name="connsiteX3" fmla="*/ 95535 w 600502"/>
                <a:gd name="connsiteY3" fmla="*/ 368794 h 928352"/>
                <a:gd name="connsiteX4" fmla="*/ 150126 w 600502"/>
                <a:gd name="connsiteY4" fmla="*/ 341498 h 928352"/>
                <a:gd name="connsiteX5" fmla="*/ 232012 w 600502"/>
                <a:gd name="connsiteY5" fmla="*/ 286907 h 928352"/>
                <a:gd name="connsiteX6" fmla="*/ 272956 w 600502"/>
                <a:gd name="connsiteY6" fmla="*/ 259612 h 928352"/>
                <a:gd name="connsiteX7" fmla="*/ 354842 w 600502"/>
                <a:gd name="connsiteY7" fmla="*/ 177725 h 928352"/>
                <a:gd name="connsiteX8" fmla="*/ 368490 w 600502"/>
                <a:gd name="connsiteY8" fmla="*/ 136782 h 928352"/>
                <a:gd name="connsiteX9" fmla="*/ 286603 w 600502"/>
                <a:gd name="connsiteY9" fmla="*/ 68543 h 928352"/>
                <a:gd name="connsiteX10" fmla="*/ 204717 w 600502"/>
                <a:gd name="connsiteY10" fmla="*/ 41248 h 928352"/>
                <a:gd name="connsiteX11" fmla="*/ 245660 w 600502"/>
                <a:gd name="connsiteY11" fmla="*/ 13952 h 928352"/>
                <a:gd name="connsiteX12" fmla="*/ 464024 w 600502"/>
                <a:gd name="connsiteY12" fmla="*/ 13952 h 928352"/>
                <a:gd name="connsiteX13" fmla="*/ 518615 w 600502"/>
                <a:gd name="connsiteY13" fmla="*/ 27600 h 928352"/>
                <a:gd name="connsiteX14" fmla="*/ 586854 w 600502"/>
                <a:gd name="connsiteY14" fmla="*/ 95839 h 928352"/>
                <a:gd name="connsiteX15" fmla="*/ 600502 w 600502"/>
                <a:gd name="connsiteY15" fmla="*/ 136782 h 928352"/>
                <a:gd name="connsiteX16" fmla="*/ 586854 w 600502"/>
                <a:gd name="connsiteY16" fmla="*/ 245964 h 928352"/>
                <a:gd name="connsiteX17" fmla="*/ 464024 w 600502"/>
                <a:gd name="connsiteY17" fmla="*/ 341498 h 928352"/>
                <a:gd name="connsiteX18" fmla="*/ 423081 w 600502"/>
                <a:gd name="connsiteY18" fmla="*/ 368794 h 928352"/>
                <a:gd name="connsiteX19" fmla="*/ 382138 w 600502"/>
                <a:gd name="connsiteY19" fmla="*/ 396089 h 928352"/>
                <a:gd name="connsiteX20" fmla="*/ 354842 w 600502"/>
                <a:gd name="connsiteY20" fmla="*/ 437033 h 928352"/>
                <a:gd name="connsiteX21" fmla="*/ 327547 w 600502"/>
                <a:gd name="connsiteY21" fmla="*/ 518919 h 928352"/>
                <a:gd name="connsiteX22" fmla="*/ 327547 w 600502"/>
                <a:gd name="connsiteY22" fmla="*/ 764579 h 928352"/>
                <a:gd name="connsiteX23" fmla="*/ 313899 w 600502"/>
                <a:gd name="connsiteY23" fmla="*/ 805522 h 928352"/>
                <a:gd name="connsiteX24" fmla="*/ 272956 w 600502"/>
                <a:gd name="connsiteY24" fmla="*/ 832818 h 928352"/>
                <a:gd name="connsiteX25" fmla="*/ 204717 w 600502"/>
                <a:gd name="connsiteY25" fmla="*/ 901057 h 928352"/>
                <a:gd name="connsiteX26" fmla="*/ 122830 w 600502"/>
                <a:gd name="connsiteY26" fmla="*/ 928352 h 928352"/>
                <a:gd name="connsiteX27" fmla="*/ 81887 w 600502"/>
                <a:gd name="connsiteY27" fmla="*/ 914704 h 928352"/>
                <a:gd name="connsiteX28" fmla="*/ 27296 w 600502"/>
                <a:gd name="connsiteY28" fmla="*/ 832818 h 928352"/>
                <a:gd name="connsiteX29" fmla="*/ 0 w 600502"/>
                <a:gd name="connsiteY29" fmla="*/ 791874 h 92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0502" h="928352">
                  <a:moveTo>
                    <a:pt x="40944" y="737283"/>
                  </a:moveTo>
                  <a:cubicBezTo>
                    <a:pt x="36395" y="760029"/>
                    <a:pt x="34632" y="827528"/>
                    <a:pt x="27296" y="805522"/>
                  </a:cubicBezTo>
                  <a:cubicBezTo>
                    <a:pt x="1043" y="726764"/>
                    <a:pt x="19318" y="476574"/>
                    <a:pt x="27296" y="423385"/>
                  </a:cubicBezTo>
                  <a:cubicBezTo>
                    <a:pt x="34338" y="376437"/>
                    <a:pt x="63794" y="382398"/>
                    <a:pt x="95535" y="368794"/>
                  </a:cubicBezTo>
                  <a:cubicBezTo>
                    <a:pt x="114235" y="360780"/>
                    <a:pt x="132680" y="351965"/>
                    <a:pt x="150126" y="341498"/>
                  </a:cubicBezTo>
                  <a:cubicBezTo>
                    <a:pt x="178256" y="324620"/>
                    <a:pt x="204717" y="305104"/>
                    <a:pt x="232012" y="286907"/>
                  </a:cubicBezTo>
                  <a:cubicBezTo>
                    <a:pt x="245660" y="277808"/>
                    <a:pt x="261358" y="271211"/>
                    <a:pt x="272956" y="259612"/>
                  </a:cubicBezTo>
                  <a:lnTo>
                    <a:pt x="354842" y="177725"/>
                  </a:lnTo>
                  <a:cubicBezTo>
                    <a:pt x="359391" y="164077"/>
                    <a:pt x="373039" y="150430"/>
                    <a:pt x="368490" y="136782"/>
                  </a:cubicBezTo>
                  <a:cubicBezTo>
                    <a:pt x="362901" y="120013"/>
                    <a:pt x="303704" y="76143"/>
                    <a:pt x="286603" y="68543"/>
                  </a:cubicBezTo>
                  <a:cubicBezTo>
                    <a:pt x="260311" y="56858"/>
                    <a:pt x="204717" y="41248"/>
                    <a:pt x="204717" y="41248"/>
                  </a:cubicBezTo>
                  <a:cubicBezTo>
                    <a:pt x="218365" y="32149"/>
                    <a:pt x="230302" y="19711"/>
                    <a:pt x="245660" y="13952"/>
                  </a:cubicBezTo>
                  <a:cubicBezTo>
                    <a:pt x="319033" y="-13563"/>
                    <a:pt x="386409" y="6896"/>
                    <a:pt x="464024" y="13952"/>
                  </a:cubicBezTo>
                  <a:cubicBezTo>
                    <a:pt x="482221" y="18501"/>
                    <a:pt x="501375" y="20211"/>
                    <a:pt x="518615" y="27600"/>
                  </a:cubicBezTo>
                  <a:cubicBezTo>
                    <a:pt x="553358" y="42489"/>
                    <a:pt x="570310" y="62751"/>
                    <a:pt x="586854" y="95839"/>
                  </a:cubicBezTo>
                  <a:cubicBezTo>
                    <a:pt x="593288" y="108706"/>
                    <a:pt x="595953" y="123134"/>
                    <a:pt x="600502" y="136782"/>
                  </a:cubicBezTo>
                  <a:cubicBezTo>
                    <a:pt x="595953" y="173176"/>
                    <a:pt x="599388" y="211495"/>
                    <a:pt x="586854" y="245964"/>
                  </a:cubicBezTo>
                  <a:cubicBezTo>
                    <a:pt x="576591" y="274186"/>
                    <a:pt x="470395" y="337250"/>
                    <a:pt x="464024" y="341498"/>
                  </a:cubicBezTo>
                  <a:lnTo>
                    <a:pt x="423081" y="368794"/>
                  </a:lnTo>
                  <a:lnTo>
                    <a:pt x="382138" y="396089"/>
                  </a:lnTo>
                  <a:cubicBezTo>
                    <a:pt x="373039" y="409737"/>
                    <a:pt x="361504" y="422044"/>
                    <a:pt x="354842" y="437033"/>
                  </a:cubicBezTo>
                  <a:cubicBezTo>
                    <a:pt x="343157" y="463325"/>
                    <a:pt x="327547" y="518919"/>
                    <a:pt x="327547" y="518919"/>
                  </a:cubicBezTo>
                  <a:cubicBezTo>
                    <a:pt x="342103" y="649935"/>
                    <a:pt x="349383" y="633563"/>
                    <a:pt x="327547" y="764579"/>
                  </a:cubicBezTo>
                  <a:cubicBezTo>
                    <a:pt x="325182" y="778769"/>
                    <a:pt x="322886" y="794288"/>
                    <a:pt x="313899" y="805522"/>
                  </a:cubicBezTo>
                  <a:cubicBezTo>
                    <a:pt x="303652" y="818330"/>
                    <a:pt x="286604" y="823719"/>
                    <a:pt x="272956" y="832818"/>
                  </a:cubicBezTo>
                  <a:cubicBezTo>
                    <a:pt x="248055" y="870168"/>
                    <a:pt x="247814" y="881903"/>
                    <a:pt x="204717" y="901057"/>
                  </a:cubicBezTo>
                  <a:cubicBezTo>
                    <a:pt x="178425" y="912742"/>
                    <a:pt x="122830" y="928352"/>
                    <a:pt x="122830" y="928352"/>
                  </a:cubicBezTo>
                  <a:cubicBezTo>
                    <a:pt x="109182" y="923803"/>
                    <a:pt x="92059" y="924876"/>
                    <a:pt x="81887" y="914704"/>
                  </a:cubicBezTo>
                  <a:cubicBezTo>
                    <a:pt x="58690" y="891507"/>
                    <a:pt x="27296" y="832818"/>
                    <a:pt x="27296" y="832818"/>
                  </a:cubicBezTo>
                  <a:cubicBezTo>
                    <a:pt x="12209" y="787558"/>
                    <a:pt x="28034" y="791874"/>
                    <a:pt x="0" y="791874"/>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79" b="1">
                <a:latin typeface="+mn-ea"/>
              </a:endParaRPr>
            </a:p>
          </p:txBody>
        </p:sp>
      </p:grpSp>
    </p:spTree>
    <p:extLst>
      <p:ext uri="{BB962C8B-B14F-4D97-AF65-F5344CB8AC3E}">
        <p14:creationId xmlns:p14="http://schemas.microsoft.com/office/powerpoint/2010/main" val="3947937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500" fill="hold"/>
                                        <p:tgtEl>
                                          <p:spTgt spid="44"/>
                                        </p:tgtEl>
                                        <p:attrNameLst>
                                          <p:attrName>ppt_w</p:attrName>
                                        </p:attrNameLst>
                                      </p:cBhvr>
                                      <p:tavLst>
                                        <p:tav tm="0">
                                          <p:val>
                                            <p:fltVal val="0"/>
                                          </p:val>
                                        </p:tav>
                                        <p:tav tm="100000">
                                          <p:val>
                                            <p:strVal val="#ppt_w"/>
                                          </p:val>
                                        </p:tav>
                                      </p:tavLst>
                                    </p:anim>
                                    <p:anim calcmode="lin" valueType="num">
                                      <p:cBhvr>
                                        <p:cTn id="27" dur="500" fill="hold"/>
                                        <p:tgtEl>
                                          <p:spTgt spid="44"/>
                                        </p:tgtEl>
                                        <p:attrNameLst>
                                          <p:attrName>ppt_h</p:attrName>
                                        </p:attrNameLst>
                                      </p:cBhvr>
                                      <p:tavLst>
                                        <p:tav tm="0">
                                          <p:val>
                                            <p:fltVal val="0"/>
                                          </p:val>
                                        </p:tav>
                                        <p:tav tm="100000">
                                          <p:val>
                                            <p:strVal val="#ppt_h"/>
                                          </p:val>
                                        </p:tav>
                                      </p:tavLst>
                                    </p:anim>
                                    <p:animEffect transition="in" filter="fade">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6">
            <a:extLst>
              <a:ext uri="{FF2B5EF4-FFF2-40B4-BE49-F238E27FC236}">
                <a16:creationId xmlns:a16="http://schemas.microsoft.com/office/drawing/2014/main" id="{4B496486-1F18-49C2-8201-A0E32092DA11}"/>
              </a:ext>
            </a:extLst>
          </p:cNvPr>
          <p:cNvSpPr/>
          <p:nvPr/>
        </p:nvSpPr>
        <p:spPr>
          <a:xfrm>
            <a:off x="406945" y="1911873"/>
            <a:ext cx="4757337" cy="7641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116" tIns="25116" rIns="25116" bIns="25116" anchor="ctr"/>
          <a:lstStyle/>
          <a:p>
            <a:pPr>
              <a:spcBef>
                <a:spcPct val="0"/>
              </a:spcBef>
            </a:pPr>
            <a:r>
              <a:rPr lang="ja-JP" altLang="en-US" sz="3000" dirty="0">
                <a:solidFill>
                  <a:schemeClr val="tx1"/>
                </a:solidFill>
                <a:latin typeface="游ゴシック Medium" panose="020B0500000000000000" pitchFamily="50" charset="-128"/>
                <a:ea typeface="游ゴシック Medium" panose="020B0500000000000000" pitchFamily="50" charset="-128"/>
              </a:rPr>
              <a:t>めまい、嘔吐、</a:t>
            </a:r>
            <a:endParaRPr lang="en-US" altLang="ja-JP" sz="3000" dirty="0">
              <a:solidFill>
                <a:schemeClr val="tx1"/>
              </a:solidFill>
              <a:latin typeface="游ゴシック Medium" panose="020B0500000000000000" pitchFamily="50" charset="-128"/>
              <a:ea typeface="游ゴシック Medium" panose="020B0500000000000000" pitchFamily="50" charset="-128"/>
            </a:endParaRPr>
          </a:p>
          <a:p>
            <a:pPr>
              <a:spcBef>
                <a:spcPct val="0"/>
              </a:spcBef>
            </a:pPr>
            <a:r>
              <a:rPr lang="ja-JP" altLang="en-US" sz="3000" dirty="0">
                <a:solidFill>
                  <a:schemeClr val="tx1"/>
                </a:solidFill>
                <a:latin typeface="游ゴシック Medium" panose="020B0500000000000000" pitchFamily="50" charset="-128"/>
                <a:ea typeface="游ゴシック Medium" panose="020B0500000000000000" pitchFamily="50" charset="-128"/>
              </a:rPr>
              <a:t>胎児への影響など</a:t>
            </a:r>
          </a:p>
        </p:txBody>
      </p:sp>
      <p:sp>
        <p:nvSpPr>
          <p:cNvPr id="5" name="テキスト ボックス 5">
            <a:extLst>
              <a:ext uri="{FF2B5EF4-FFF2-40B4-BE49-F238E27FC236}">
                <a16:creationId xmlns:a16="http://schemas.microsoft.com/office/drawing/2014/main" id="{7E3C9A78-56DD-48F2-8089-76CB2C6C714C}"/>
              </a:ext>
            </a:extLst>
          </p:cNvPr>
          <p:cNvSpPr txBox="1">
            <a:spLocks noChangeArrowheads="1"/>
          </p:cNvSpPr>
          <p:nvPr/>
        </p:nvSpPr>
        <p:spPr bwMode="auto">
          <a:xfrm>
            <a:off x="6399698" y="6915333"/>
            <a:ext cx="3885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ja-JP" altLang="en-US" sz="1600" dirty="0">
                <a:latin typeface="游ゴシック Medium" panose="020B0500000000000000" pitchFamily="50" charset="-128"/>
                <a:ea typeface="游ゴシック Medium" panose="020B0500000000000000" pitchFamily="50" charset="-128"/>
              </a:rPr>
              <a:t>クワ科の一年草で中央アジア原産の植物</a:t>
            </a:r>
            <a:endParaRPr lang="ja-JP" altLang="en-US" sz="1600" b="1" dirty="0">
              <a:latin typeface="+mn-ea"/>
              <a:ea typeface="+mn-ea"/>
            </a:endParaRPr>
          </a:p>
        </p:txBody>
      </p:sp>
      <p:pic>
        <p:nvPicPr>
          <p:cNvPr id="6" name="Picture 2">
            <a:extLst>
              <a:ext uri="{FF2B5EF4-FFF2-40B4-BE49-F238E27FC236}">
                <a16:creationId xmlns:a16="http://schemas.microsoft.com/office/drawing/2014/main" id="{7AE37307-4BE2-4DAA-B013-8ECC056D6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179" y="3779837"/>
            <a:ext cx="3716208" cy="297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a:extLst>
              <a:ext uri="{FF2B5EF4-FFF2-40B4-BE49-F238E27FC236}">
                <a16:creationId xmlns:a16="http://schemas.microsoft.com/office/drawing/2014/main" id="{B3B828A7-D573-4731-A08D-D5665EC1FA4F}"/>
              </a:ext>
            </a:extLst>
          </p:cNvPr>
          <p:cNvSpPr txBox="1">
            <a:spLocks/>
          </p:cNvSpPr>
          <p:nvPr/>
        </p:nvSpPr>
        <p:spPr>
          <a:xfrm>
            <a:off x="1756784" y="967267"/>
            <a:ext cx="7216973" cy="491242"/>
          </a:xfrm>
          <a:prstGeom prst="rect">
            <a:avLst/>
          </a:prstGeom>
        </p:spPr>
        <p:txBody>
          <a:bodyPr vert="horz" lIns="72746" tIns="36373" rIns="72746" bIns="36373"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2864" b="1" dirty="0">
              <a:latin typeface="游ゴシック" panose="020B0400000000000000" pitchFamily="50" charset="-128"/>
              <a:ea typeface="游ゴシック" panose="020B0400000000000000" pitchFamily="50" charset="-128"/>
            </a:endParaRPr>
          </a:p>
        </p:txBody>
      </p:sp>
      <p:sp>
        <p:nvSpPr>
          <p:cNvPr id="8" name="角丸四角形 6">
            <a:extLst>
              <a:ext uri="{FF2B5EF4-FFF2-40B4-BE49-F238E27FC236}">
                <a16:creationId xmlns:a16="http://schemas.microsoft.com/office/drawing/2014/main" id="{A3884E70-8F45-4956-938D-6324D0E0FD33}"/>
              </a:ext>
            </a:extLst>
          </p:cNvPr>
          <p:cNvSpPr/>
          <p:nvPr/>
        </p:nvSpPr>
        <p:spPr>
          <a:xfrm>
            <a:off x="406945" y="1208650"/>
            <a:ext cx="5243578" cy="55062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16" tIns="25116" rIns="25116" bIns="25116" anchor="ctr"/>
          <a:lstStyle/>
          <a:p>
            <a:pPr marL="142724">
              <a:spcBef>
                <a:spcPct val="0"/>
              </a:spcBef>
            </a:pPr>
            <a:r>
              <a:rPr lang="ja-JP" altLang="en-US" sz="2900" b="1" dirty="0">
                <a:solidFill>
                  <a:schemeClr val="bg1"/>
                </a:solidFill>
                <a:latin typeface="+mn-ea"/>
              </a:rPr>
              <a:t>身体的影響</a:t>
            </a:r>
          </a:p>
        </p:txBody>
      </p:sp>
      <p:sp>
        <p:nvSpPr>
          <p:cNvPr id="9" name="角丸四角形 6">
            <a:extLst>
              <a:ext uri="{FF2B5EF4-FFF2-40B4-BE49-F238E27FC236}">
                <a16:creationId xmlns:a16="http://schemas.microsoft.com/office/drawing/2014/main" id="{2F766789-4EE3-4557-81A0-5AB3096127D2}"/>
              </a:ext>
            </a:extLst>
          </p:cNvPr>
          <p:cNvSpPr/>
          <p:nvPr/>
        </p:nvSpPr>
        <p:spPr>
          <a:xfrm>
            <a:off x="406946" y="3354082"/>
            <a:ext cx="5243578" cy="54988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16" tIns="25116" rIns="25116" bIns="25116" anchor="ctr"/>
          <a:lstStyle/>
          <a:p>
            <a:pPr marL="142724">
              <a:spcBef>
                <a:spcPct val="0"/>
              </a:spcBef>
            </a:pPr>
            <a:r>
              <a:rPr lang="zh-TW" altLang="en-US" sz="2900" b="1" dirty="0">
                <a:solidFill>
                  <a:schemeClr val="bg1"/>
                </a:solidFill>
                <a:latin typeface="游ゴシック" panose="020B0400000000000000" pitchFamily="50" charset="-128"/>
                <a:ea typeface="游ゴシック" panose="020B0400000000000000" pitchFamily="50" charset="-128"/>
              </a:rPr>
              <a:t>精神的影響（大麻精神病）</a:t>
            </a:r>
          </a:p>
        </p:txBody>
      </p:sp>
      <p:sp>
        <p:nvSpPr>
          <p:cNvPr id="10" name="角丸四角形 6">
            <a:extLst>
              <a:ext uri="{FF2B5EF4-FFF2-40B4-BE49-F238E27FC236}">
                <a16:creationId xmlns:a16="http://schemas.microsoft.com/office/drawing/2014/main" id="{0B1D5693-2297-4749-BC4F-4D28C07DF3CA}"/>
              </a:ext>
            </a:extLst>
          </p:cNvPr>
          <p:cNvSpPr/>
          <p:nvPr/>
        </p:nvSpPr>
        <p:spPr>
          <a:xfrm>
            <a:off x="406945" y="4192502"/>
            <a:ext cx="4757337" cy="8272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116" tIns="25116" rIns="25116" bIns="25116" anchor="ctr"/>
          <a:lstStyle/>
          <a:p>
            <a:pPr>
              <a:spcBef>
                <a:spcPct val="0"/>
              </a:spcBef>
            </a:pPr>
            <a:r>
              <a:rPr lang="ja-JP" altLang="en-US" sz="3000" dirty="0">
                <a:solidFill>
                  <a:schemeClr val="tx1"/>
                </a:solidFill>
                <a:latin typeface="游ゴシック Medium" panose="020B0500000000000000" pitchFamily="50" charset="-128"/>
                <a:ea typeface="游ゴシック Medium" panose="020B0500000000000000" pitchFamily="50" charset="-128"/>
              </a:rPr>
              <a:t>幻覚・妄想、無動機症候群、</a:t>
            </a:r>
            <a:endParaRPr lang="en-US" altLang="ja-JP" sz="3000" dirty="0">
              <a:solidFill>
                <a:schemeClr val="tx1"/>
              </a:solidFill>
              <a:latin typeface="游ゴシック Medium" panose="020B0500000000000000" pitchFamily="50" charset="-128"/>
              <a:ea typeface="游ゴシック Medium" panose="020B0500000000000000" pitchFamily="50" charset="-128"/>
            </a:endParaRPr>
          </a:p>
          <a:p>
            <a:pPr>
              <a:spcBef>
                <a:spcPct val="0"/>
              </a:spcBef>
            </a:pPr>
            <a:r>
              <a:rPr lang="ja-JP" altLang="en-US" sz="3000" dirty="0">
                <a:solidFill>
                  <a:schemeClr val="tx1"/>
                </a:solidFill>
                <a:latin typeface="游ゴシック Medium" panose="020B0500000000000000" pitchFamily="50" charset="-128"/>
                <a:ea typeface="游ゴシック Medium" panose="020B0500000000000000" pitchFamily="50" charset="-128"/>
              </a:rPr>
              <a:t>集中力・記憶力の減退など</a:t>
            </a:r>
          </a:p>
        </p:txBody>
      </p:sp>
      <p:grpSp>
        <p:nvGrpSpPr>
          <p:cNvPr id="11" name="グループ化 10">
            <a:extLst>
              <a:ext uri="{FF2B5EF4-FFF2-40B4-BE49-F238E27FC236}">
                <a16:creationId xmlns:a16="http://schemas.microsoft.com/office/drawing/2014/main" id="{D73B978D-9875-409F-9F90-E2640C0F02FA}"/>
              </a:ext>
            </a:extLst>
          </p:cNvPr>
          <p:cNvGrpSpPr/>
          <p:nvPr/>
        </p:nvGrpSpPr>
        <p:grpSpPr>
          <a:xfrm>
            <a:off x="406945" y="306442"/>
            <a:ext cx="427497" cy="415776"/>
            <a:chOff x="683170" y="525517"/>
            <a:chExt cx="427497" cy="415776"/>
          </a:xfrm>
        </p:grpSpPr>
        <p:sp>
          <p:nvSpPr>
            <p:cNvPr id="12" name="四角形: 角を丸くする 11">
              <a:extLst>
                <a:ext uri="{FF2B5EF4-FFF2-40B4-BE49-F238E27FC236}">
                  <a16:creationId xmlns:a16="http://schemas.microsoft.com/office/drawing/2014/main" id="{D2E6A468-4119-4B68-A6D0-A0B55469F1C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2F93AD59-19DD-4741-9A9C-A5496DF3286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AAAB55B6-654E-483F-A604-CF3F01A7842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23F3B55D-42F4-443F-859C-66AA059C50F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a:extLst>
              <a:ext uri="{FF2B5EF4-FFF2-40B4-BE49-F238E27FC236}">
                <a16:creationId xmlns:a16="http://schemas.microsoft.com/office/drawing/2014/main" id="{FE988236-A612-46EC-85FC-1C160B140FAA}"/>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大麻の人体への影響</a:t>
            </a:r>
          </a:p>
        </p:txBody>
      </p:sp>
    </p:spTree>
    <p:extLst>
      <p:ext uri="{BB962C8B-B14F-4D97-AF65-F5344CB8AC3E}">
        <p14:creationId xmlns:p14="http://schemas.microsoft.com/office/powerpoint/2010/main" val="32402736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2092</TotalTime>
  <Words>3143</Words>
  <Application>Microsoft Office PowerPoint</Application>
  <PresentationFormat>ユーザー設定</PresentationFormat>
  <Paragraphs>266</Paragraphs>
  <Slides>30</Slides>
  <Notes>30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30</vt:i4>
      </vt:variant>
    </vt:vector>
  </HeadingPairs>
  <TitlesOfParts>
    <vt:vector size="45" baseType="lpstr">
      <vt:lpstr>AR P丸ゴシック体M04</vt:lpstr>
      <vt:lpstr>HGPSoeiKakugothicUB</vt:lpstr>
      <vt:lpstr>HGS明朝E</vt:lpstr>
      <vt:lpstr>Hiragino Kaku Gothic Std W8</vt:lpstr>
      <vt:lpstr>ＭＳ 明朝</vt:lpstr>
      <vt:lpstr>Yu Gothic UI</vt:lpstr>
      <vt:lpstr>メイリオ</vt:lpstr>
      <vt:lpstr>游ゴシック</vt:lpstr>
      <vt:lpstr>游ゴシック Medium</vt:lpstr>
      <vt:lpstr>游明朝</vt:lpstr>
      <vt:lpstr>Arial</vt:lpstr>
      <vt:lpstr>Calibri</vt:lpstr>
      <vt:lpstr>Calibri Light</vt:lpstr>
      <vt:lpstr>Wingdings</vt:lpstr>
      <vt:lpstr>Office テーマ</vt:lpstr>
      <vt:lpstr> 薬物乱用防止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作成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知雄 岡田</dc:creator>
  <cp:lastModifiedBy>髙橋 保智</cp:lastModifiedBy>
  <cp:revision>181</cp:revision>
  <cp:lastPrinted>2020-09-23T02:13:11Z</cp:lastPrinted>
  <dcterms:created xsi:type="dcterms:W3CDTF">2018-07-18T01:49:47Z</dcterms:created>
  <dcterms:modified xsi:type="dcterms:W3CDTF">2020-12-01T01:02:17Z</dcterms:modified>
</cp:coreProperties>
</file>