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notesMasterIdLst>
    <p:notesMasterId r:id="rId24"/>
  </p:notesMasterIdLst>
  <p:handoutMasterIdLst>
    <p:handoutMasterId r:id="rId25"/>
  </p:handoutMasterIdLst>
  <p:sldIdLst>
    <p:sldId id="326" r:id="rId2"/>
    <p:sldId id="300" r:id="rId3"/>
    <p:sldId id="301" r:id="rId4"/>
    <p:sldId id="308" r:id="rId5"/>
    <p:sldId id="298" r:id="rId6"/>
    <p:sldId id="302" r:id="rId7"/>
    <p:sldId id="304" r:id="rId8"/>
    <p:sldId id="327" r:id="rId9"/>
    <p:sldId id="328" r:id="rId10"/>
    <p:sldId id="295" r:id="rId11"/>
    <p:sldId id="329" r:id="rId12"/>
    <p:sldId id="297" r:id="rId13"/>
    <p:sldId id="296" r:id="rId14"/>
    <p:sldId id="330" r:id="rId15"/>
    <p:sldId id="331" r:id="rId16"/>
    <p:sldId id="306" r:id="rId17"/>
    <p:sldId id="333" r:id="rId18"/>
    <p:sldId id="313" r:id="rId19"/>
    <p:sldId id="347" r:id="rId20"/>
    <p:sldId id="348" r:id="rId21"/>
    <p:sldId id="349" r:id="rId22"/>
    <p:sldId id="257" r:id="rId23"/>
  </p:sldIdLst>
  <p:sldSz cx="10691813" cy="7559675"/>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D1FFD1"/>
    <a:srgbClr val="E6EBDF"/>
    <a:srgbClr val="003300"/>
    <a:srgbClr val="006600"/>
    <a:srgbClr val="FE128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6804" autoAdjust="0"/>
  </p:normalViewPr>
  <p:slideViewPr>
    <p:cSldViewPr snapToGrid="0">
      <p:cViewPr varScale="1">
        <p:scale>
          <a:sx n="92" d="100"/>
          <a:sy n="92" d="100"/>
        </p:scale>
        <p:origin x="114"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867"/>
    </p:cViewPr>
  </p:sorterViewPr>
  <p:notesViewPr>
    <p:cSldViewPr snapToGrid="0">
      <p:cViewPr varScale="1">
        <p:scale>
          <a:sx n="86" d="100"/>
          <a:sy n="86" d="100"/>
        </p:scale>
        <p:origin x="372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5981" cy="512460"/>
          </a:xfrm>
          <a:prstGeom prst="rect">
            <a:avLst/>
          </a:prstGeom>
        </p:spPr>
        <p:txBody>
          <a:bodyPr vert="horz" lIns="93744" tIns="46872" rIns="93744" bIns="4687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682" y="0"/>
            <a:ext cx="3075981" cy="512460"/>
          </a:xfrm>
          <a:prstGeom prst="rect">
            <a:avLst/>
          </a:prstGeom>
        </p:spPr>
        <p:txBody>
          <a:bodyPr vert="horz" lIns="93744" tIns="46872" rIns="93744" bIns="46872" rtlCol="0"/>
          <a:lstStyle>
            <a:lvl1pPr algn="r">
              <a:defRPr sz="1200"/>
            </a:lvl1pPr>
          </a:lstStyle>
          <a:p>
            <a:fld id="{C66A79A0-F2AF-4B52-8EE1-F9F4DA660652}" type="datetimeFigureOut">
              <a:rPr kumimoji="1" lang="ja-JP" altLang="en-US" smtClean="0"/>
              <a:t>2020/12/1</a:t>
            </a:fld>
            <a:endParaRPr kumimoji="1" lang="ja-JP" altLang="en-US"/>
          </a:p>
        </p:txBody>
      </p:sp>
      <p:sp>
        <p:nvSpPr>
          <p:cNvPr id="4" name="フッター プレースホルダー 3"/>
          <p:cNvSpPr>
            <a:spLocks noGrp="1"/>
          </p:cNvSpPr>
          <p:nvPr>
            <p:ph type="ftr" sz="quarter" idx="2"/>
          </p:nvPr>
        </p:nvSpPr>
        <p:spPr>
          <a:xfrm>
            <a:off x="0" y="9722153"/>
            <a:ext cx="3075981" cy="512460"/>
          </a:xfrm>
          <a:prstGeom prst="rect">
            <a:avLst/>
          </a:prstGeom>
        </p:spPr>
        <p:txBody>
          <a:bodyPr vert="horz" lIns="93744" tIns="46872" rIns="93744" bIns="4687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682" y="9722153"/>
            <a:ext cx="3075981" cy="512460"/>
          </a:xfrm>
          <a:prstGeom prst="rect">
            <a:avLst/>
          </a:prstGeom>
        </p:spPr>
        <p:txBody>
          <a:bodyPr vert="horz" lIns="93744" tIns="46872" rIns="93744" bIns="46872" rtlCol="0" anchor="b"/>
          <a:lstStyle>
            <a:lvl1pPr algn="r">
              <a:defRPr sz="1200"/>
            </a:lvl1pPr>
          </a:lstStyle>
          <a:p>
            <a:fld id="{1558EDBD-50A8-406E-86B7-C4F06CD6524B}" type="slidenum">
              <a:rPr kumimoji="1" lang="ja-JP" altLang="en-US" smtClean="0"/>
              <a:t>‹#›</a:t>
            </a:fld>
            <a:endParaRPr kumimoji="1" lang="ja-JP" altLang="en-US"/>
          </a:p>
        </p:txBody>
      </p:sp>
    </p:spTree>
    <p:extLst>
      <p:ext uri="{BB962C8B-B14F-4D97-AF65-F5344CB8AC3E}">
        <p14:creationId xmlns:p14="http://schemas.microsoft.com/office/powerpoint/2010/main" val="115532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5981" cy="512460"/>
          </a:xfrm>
          <a:prstGeom prst="rect">
            <a:avLst/>
          </a:prstGeom>
        </p:spPr>
        <p:txBody>
          <a:bodyPr vert="horz" lIns="93744" tIns="46872" rIns="93744" bIns="46872" rtlCol="0"/>
          <a:lstStyle>
            <a:lvl1pPr algn="l">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06488" y="1279525"/>
            <a:ext cx="4886325" cy="3454400"/>
          </a:xfrm>
          <a:prstGeom prst="rect">
            <a:avLst/>
          </a:prstGeom>
          <a:noFill/>
          <a:ln w="12700">
            <a:solidFill>
              <a:prstClr val="black"/>
            </a:solidFill>
          </a:ln>
        </p:spPr>
        <p:txBody>
          <a:bodyPr vert="horz" lIns="93744" tIns="46872" rIns="93744" bIns="46872" rtlCol="0" anchor="ctr"/>
          <a:lstStyle/>
          <a:p>
            <a:endParaRPr lang="ja-JP" altLang="en-US"/>
          </a:p>
        </p:txBody>
      </p:sp>
      <p:sp>
        <p:nvSpPr>
          <p:cNvPr id="5" name="ノート プレースホルダー 4"/>
          <p:cNvSpPr>
            <a:spLocks noGrp="1"/>
          </p:cNvSpPr>
          <p:nvPr>
            <p:ph type="body" sz="quarter" idx="3"/>
          </p:nvPr>
        </p:nvSpPr>
        <p:spPr>
          <a:xfrm>
            <a:off x="710094" y="4925135"/>
            <a:ext cx="5679113" cy="4029949"/>
          </a:xfrm>
          <a:prstGeom prst="rect">
            <a:avLst/>
          </a:prstGeom>
        </p:spPr>
        <p:txBody>
          <a:bodyPr vert="horz" lIns="93744" tIns="46872" rIns="93744" bIns="468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2153"/>
            <a:ext cx="3075981" cy="512460"/>
          </a:xfrm>
          <a:prstGeom prst="rect">
            <a:avLst/>
          </a:prstGeom>
        </p:spPr>
        <p:txBody>
          <a:bodyPr vert="horz" lIns="93744" tIns="46872" rIns="93744" bIns="46872" rtlCol="0" anchor="b"/>
          <a:lstStyle>
            <a:lvl1pPr algn="l">
              <a:defRPr sz="1200"/>
            </a:lvl1pPr>
          </a:lstStyle>
          <a:p>
            <a:endParaRPr kumimoji="1" lang="ja-JP" altLang="en-US"/>
          </a:p>
        </p:txBody>
      </p:sp>
    </p:spTree>
    <p:extLst>
      <p:ext uri="{BB962C8B-B14F-4D97-AF65-F5344CB8AC3E}">
        <p14:creationId xmlns:p14="http://schemas.microsoft.com/office/powerpoint/2010/main" val="38344567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1pPr>
    <a:lvl2pPr marL="457200" algn="l" defTabSz="914400"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2pPr>
    <a:lvl3pPr marL="914400" algn="l" defTabSz="914400"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3pPr>
    <a:lvl4pPr marL="1371600" algn="l" defTabSz="914400"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4pPr>
    <a:lvl5pPr marL="1828800" algn="l" defTabSz="914400"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6699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lang="ja-JP" altLang="en-US" dirty="0">
                <a:latin typeface="游明朝 Demibold" panose="02020600000000000000" pitchFamily="18" charset="-128"/>
                <a:ea typeface="游明朝 Demibold" panose="02020600000000000000" pitchFamily="18" charset="-128"/>
              </a:rPr>
              <a:t>スマホ不眠</a:t>
            </a:r>
            <a:endParaRPr lang="en-US" altLang="ja-JP" dirty="0">
              <a:latin typeface="游明朝 Demibold" panose="02020600000000000000" pitchFamily="18" charset="-128"/>
              <a:ea typeface="游明朝 Demibold" panose="02020600000000000000" pitchFamily="18" charset="-128"/>
            </a:endParaRPr>
          </a:p>
          <a:p>
            <a:r>
              <a:rPr kumimoji="1" lang="en-US" altLang="ja-JP" b="1" dirty="0"/>
              <a:t> </a:t>
            </a:r>
          </a:p>
          <a:p>
            <a:pPr marL="147629" indent="-147629"/>
            <a:r>
              <a:rPr kumimoji="1" lang="ja-JP" altLang="en-US" dirty="0"/>
              <a:t>・スマホのし過ぎにより</a:t>
            </a:r>
            <a:r>
              <a:rPr kumimoji="1" lang="ja-JP" altLang="en-US" b="1" dirty="0"/>
              <a:t>交感神経</a:t>
            </a:r>
            <a:r>
              <a:rPr kumimoji="1" lang="ja-JP" altLang="en-US" dirty="0"/>
              <a:t>が緊張して入眠障害がおきます。</a:t>
            </a:r>
            <a:endParaRPr kumimoji="1" lang="en-US" altLang="ja-JP" dirty="0"/>
          </a:p>
          <a:p>
            <a:pPr marL="147629" indent="-147629"/>
            <a:r>
              <a:rPr kumimoji="1" lang="ja-JP" altLang="en-US" dirty="0"/>
              <a:t>・対処方法としては、</a:t>
            </a:r>
            <a:r>
              <a:rPr kumimoji="1" lang="ja-JP" altLang="en-US" b="1" dirty="0"/>
              <a:t>ぬるめお風呂</a:t>
            </a:r>
            <a:r>
              <a:rPr kumimoji="1" lang="ja-JP" altLang="en-US" dirty="0"/>
              <a:t>に長め入り、筋肉の緊張をほぐすことや部屋を暗めにして</a:t>
            </a:r>
            <a:r>
              <a:rPr kumimoji="1" lang="ja-JP" altLang="en-US" b="1" dirty="0"/>
              <a:t>アロマ</a:t>
            </a:r>
            <a:r>
              <a:rPr kumimoji="1" lang="ja-JP" altLang="en-US" dirty="0"/>
              <a:t>等をたき</a:t>
            </a:r>
            <a:r>
              <a:rPr kumimoji="1" lang="ja-JP" altLang="en-US" b="1" dirty="0"/>
              <a:t>リラックス</a:t>
            </a:r>
            <a:r>
              <a:rPr kumimoji="1" lang="ja-JP" altLang="en-US" dirty="0"/>
              <a:t>できる環境をつくりましょう。</a:t>
            </a:r>
            <a:endParaRPr kumimoji="1" lang="en-US" altLang="ja-JP" dirty="0"/>
          </a:p>
          <a:p>
            <a:pPr marL="147629" indent="-147629"/>
            <a:r>
              <a:rPr kumimoji="1" lang="ja-JP" altLang="en-US" dirty="0"/>
              <a:t>・睡眠不足でも朝は必ず</a:t>
            </a:r>
            <a:r>
              <a:rPr kumimoji="1" lang="ja-JP" altLang="en-US" b="1" dirty="0"/>
              <a:t>同じ時間</a:t>
            </a:r>
            <a:r>
              <a:rPr kumimoji="1" lang="ja-JP" altLang="en-US" dirty="0"/>
              <a:t>に起きることで不眠症を防げます。</a:t>
            </a:r>
            <a:endParaRPr kumimoji="1" lang="en-US" altLang="ja-JP" dirty="0"/>
          </a:p>
        </p:txBody>
      </p:sp>
    </p:spTree>
    <p:extLst>
      <p:ext uri="{BB962C8B-B14F-4D97-AF65-F5344CB8AC3E}">
        <p14:creationId xmlns:p14="http://schemas.microsoft.com/office/powerpoint/2010/main" val="365822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lang="ja-JP" altLang="en-US" dirty="0">
                <a:latin typeface="游明朝 Demibold" panose="02020600000000000000" pitchFamily="18" charset="-128"/>
                <a:ea typeface="游明朝 Demibold" panose="02020600000000000000" pitchFamily="18" charset="-128"/>
              </a:rPr>
              <a:t>スマホ無感情</a:t>
            </a:r>
            <a:endParaRPr lang="en-US" altLang="ja-JP" dirty="0">
              <a:latin typeface="游明朝 Demibold" panose="02020600000000000000" pitchFamily="18" charset="-128"/>
              <a:ea typeface="游明朝 Demibold" panose="02020600000000000000" pitchFamily="18" charset="-128"/>
            </a:endParaRPr>
          </a:p>
          <a:p>
            <a:endParaRPr kumimoji="1" lang="en-US" altLang="ja-JP" b="1" dirty="0"/>
          </a:p>
          <a:p>
            <a:pPr marL="147629" indent="-147629"/>
            <a:r>
              <a:rPr kumimoji="1" lang="ja-JP" altLang="en-US" dirty="0"/>
              <a:t> 小中高生は</a:t>
            </a:r>
            <a:r>
              <a:rPr kumimoji="1" lang="ja-JP" altLang="en-US" b="1" dirty="0"/>
              <a:t>人格が未成熟</a:t>
            </a:r>
            <a:r>
              <a:rPr kumimoji="1" lang="ja-JP" altLang="en-US" dirty="0"/>
              <a:t>な時期であり、感情を発達させる重要な時期です。</a:t>
            </a:r>
            <a:endParaRPr kumimoji="1" lang="en-US" altLang="ja-JP" dirty="0"/>
          </a:p>
          <a:p>
            <a:pPr marL="147629" indent="-147629"/>
            <a:r>
              <a:rPr kumimoji="1" lang="ja-JP" altLang="en-US" dirty="0"/>
              <a:t>・スマホの使いすぎで、同世代の友達間で</a:t>
            </a:r>
            <a:r>
              <a:rPr kumimoji="1" lang="ja-JP" altLang="en-US" b="1" dirty="0"/>
              <a:t>感情（喜・怒・哀・楽）</a:t>
            </a:r>
            <a:r>
              <a:rPr kumimoji="1" lang="ja-JP" altLang="en-US" dirty="0"/>
              <a:t>を出さないでいると、将来、無感情な人間を作ってしまう可能性があります。</a:t>
            </a:r>
            <a:endParaRPr kumimoji="1" lang="en-US" altLang="ja-JP" dirty="0"/>
          </a:p>
          <a:p>
            <a:pPr marL="147629" indent="-147629"/>
            <a:r>
              <a:rPr kumimoji="1" lang="ja-JP" altLang="en-US" dirty="0"/>
              <a:t>・スマホからの誤った知識が多すぎると、</a:t>
            </a:r>
            <a:r>
              <a:rPr kumimoji="1" lang="ja-JP" altLang="en-US" b="1" dirty="0"/>
              <a:t>性格の偏り</a:t>
            </a:r>
            <a:r>
              <a:rPr kumimoji="1" lang="ja-JP" altLang="en-US" dirty="0"/>
              <a:t>をきたす恐れもあります。</a:t>
            </a:r>
          </a:p>
        </p:txBody>
      </p:sp>
    </p:spTree>
    <p:extLst>
      <p:ext uri="{BB962C8B-B14F-4D97-AF65-F5344CB8AC3E}">
        <p14:creationId xmlns:p14="http://schemas.microsoft.com/office/powerpoint/2010/main" val="3419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lang="ja-JP" altLang="en-US" dirty="0">
                <a:latin typeface="游明朝 Demibold" panose="02020600000000000000" pitchFamily="18" charset="-128"/>
                <a:ea typeface="游明朝 Demibold" panose="02020600000000000000" pitchFamily="18" charset="-128"/>
              </a:rPr>
              <a:t>スマホうつ</a:t>
            </a:r>
            <a:endParaRPr lang="en-US" altLang="ja-JP" dirty="0">
              <a:latin typeface="游明朝 Demibold" panose="02020600000000000000" pitchFamily="18" charset="-128"/>
              <a:ea typeface="游明朝 Demibold" panose="02020600000000000000" pitchFamily="18" charset="-128"/>
            </a:endParaRPr>
          </a:p>
          <a:p>
            <a:endParaRPr kumimoji="1" lang="en-US" altLang="ja-JP" b="1" dirty="0"/>
          </a:p>
          <a:p>
            <a:pPr marL="147629" indent="-147629"/>
            <a:r>
              <a:rPr kumimoji="1" lang="ja-JP" altLang="en-US" dirty="0"/>
              <a:t>・</a:t>
            </a:r>
            <a:r>
              <a:rPr kumimoji="1" lang="ja-JP" altLang="en-US" b="1" dirty="0"/>
              <a:t>セロトニン</a:t>
            </a:r>
            <a:r>
              <a:rPr kumimoji="1" lang="ja-JP" altLang="en-US" dirty="0"/>
              <a:t>は夜中</a:t>
            </a:r>
            <a:r>
              <a:rPr kumimoji="1" lang="en-US" altLang="ja-JP" dirty="0"/>
              <a:t>11</a:t>
            </a:r>
            <a:r>
              <a:rPr kumimoji="1" lang="ja-JP" altLang="en-US" dirty="0"/>
              <a:t>時から</a:t>
            </a:r>
            <a:r>
              <a:rPr kumimoji="1" lang="en-US" altLang="ja-JP" dirty="0"/>
              <a:t>2</a:t>
            </a:r>
            <a:r>
              <a:rPr kumimoji="1" lang="ja-JP" altLang="en-US" dirty="0"/>
              <a:t>時の間で多く分泌されており、その時間帯に睡眠をとることが</a:t>
            </a:r>
            <a:r>
              <a:rPr kumimoji="1" lang="ja-JP" altLang="en-US" dirty="0" err="1"/>
              <a:t>うつの</a:t>
            </a:r>
            <a:r>
              <a:rPr kumimoji="1" lang="ja-JP" altLang="en-US" dirty="0"/>
              <a:t>予防になります。</a:t>
            </a:r>
            <a:endParaRPr kumimoji="1" lang="en-US" altLang="ja-JP" dirty="0"/>
          </a:p>
          <a:p>
            <a:pPr marL="147629" indent="-147629"/>
            <a:r>
              <a:rPr kumimoji="1" lang="ja-JP" altLang="en-US" dirty="0"/>
              <a:t>・夜間のスマホの使いすぎにより睡眠不足をもたらし</a:t>
            </a:r>
            <a:r>
              <a:rPr kumimoji="1" lang="ja-JP" altLang="en-US" b="1" dirty="0"/>
              <a:t>交感神経と副交感神経</a:t>
            </a:r>
            <a:r>
              <a:rPr kumimoji="1" lang="ja-JP" altLang="en-US" dirty="0"/>
              <a:t>のバランスが崩れます。夜間より昼間に使うようにしましょう。</a:t>
            </a:r>
            <a:endParaRPr kumimoji="1" lang="en-US" altLang="ja-JP" dirty="0"/>
          </a:p>
          <a:p>
            <a:pPr marL="147629" indent="-147629"/>
            <a:r>
              <a:rPr kumimoji="1" lang="ja-JP" altLang="en-US" dirty="0"/>
              <a:t>・熱中しすぎて食事を忘れたり、カップラーメンで済ませてしまうため、</a:t>
            </a:r>
            <a:r>
              <a:rPr kumimoji="1" lang="ja-JP" altLang="en-US" b="1" dirty="0"/>
              <a:t>脳の発育障害</a:t>
            </a:r>
            <a:r>
              <a:rPr kumimoji="1" lang="ja-JP" altLang="en-US" dirty="0"/>
              <a:t>につながります。</a:t>
            </a:r>
            <a:endParaRPr kumimoji="1" lang="en-US" altLang="ja-JP" dirty="0"/>
          </a:p>
          <a:p>
            <a:pPr marL="147629" indent="-147629"/>
            <a:r>
              <a:rPr kumimoji="1" lang="ja-JP" altLang="en-US" dirty="0"/>
              <a:t>・時にネット世界は面白いものや魅力的なものも多くあり、現実世界への意欲がなくなってしまいます。</a:t>
            </a:r>
          </a:p>
        </p:txBody>
      </p:sp>
    </p:spTree>
    <p:extLst>
      <p:ext uri="{BB962C8B-B14F-4D97-AF65-F5344CB8AC3E}">
        <p14:creationId xmlns:p14="http://schemas.microsoft.com/office/powerpoint/2010/main" val="122002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lang="ja-JP" altLang="en-US" dirty="0">
                <a:latin typeface="游明朝 Demibold" panose="02020600000000000000" pitchFamily="18" charset="-128"/>
                <a:ea typeface="游明朝 Demibold" panose="02020600000000000000" pitchFamily="18" charset="-128"/>
              </a:rPr>
              <a:t>スマホ逆切れ</a:t>
            </a:r>
            <a:endParaRPr lang="en-US" altLang="ja-JP" dirty="0">
              <a:latin typeface="游明朝 Demibold" panose="02020600000000000000" pitchFamily="18" charset="-128"/>
              <a:ea typeface="游明朝 Demibold" panose="02020600000000000000" pitchFamily="18" charset="-128"/>
            </a:endParaRPr>
          </a:p>
          <a:p>
            <a:endParaRPr kumimoji="1" lang="en-US" altLang="ja-JP" b="1" dirty="0"/>
          </a:p>
          <a:p>
            <a:pPr marL="147629" indent="-147629"/>
            <a:r>
              <a:rPr lang="ja-JP" altLang="en-US" dirty="0"/>
              <a:t>・前頭前野は、理性的な</a:t>
            </a:r>
            <a:r>
              <a:rPr lang="ja-JP" altLang="en-US" b="1" dirty="0"/>
              <a:t>意思や判断、忍耐</a:t>
            </a:r>
            <a:r>
              <a:rPr lang="ja-JP" altLang="en-US" dirty="0"/>
              <a:t>にも関わっており、働きが低下すると</a:t>
            </a:r>
            <a:r>
              <a:rPr lang="ja-JP" altLang="en-US" b="1" dirty="0"/>
              <a:t>欲望</a:t>
            </a:r>
            <a:r>
              <a:rPr lang="ja-JP" altLang="en-US" dirty="0"/>
              <a:t>を我慢できなくなります。</a:t>
            </a:r>
            <a:endParaRPr lang="en-US" altLang="ja-JP" dirty="0"/>
          </a:p>
          <a:p>
            <a:pPr marL="179026" indent="-179026"/>
            <a:r>
              <a:rPr lang="ja-JP" altLang="en-US" dirty="0"/>
              <a:t>・頭で考えることが少なくなるため</a:t>
            </a:r>
            <a:r>
              <a:rPr lang="ja-JP" altLang="en-US" b="1" dirty="0"/>
              <a:t>忍耐力</a:t>
            </a:r>
            <a:r>
              <a:rPr lang="ja-JP" altLang="en-US" dirty="0"/>
              <a:t>が低下していきます。</a:t>
            </a:r>
            <a:endParaRPr lang="en-US" altLang="ja-JP" dirty="0"/>
          </a:p>
          <a:p>
            <a:endParaRPr lang="ja-JP" altLang="en-US" dirty="0"/>
          </a:p>
        </p:txBody>
      </p:sp>
    </p:spTree>
    <p:extLst>
      <p:ext uri="{BB962C8B-B14F-4D97-AF65-F5344CB8AC3E}">
        <p14:creationId xmlns:p14="http://schemas.microsoft.com/office/powerpoint/2010/main" val="283034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8777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lang="ja-JP" altLang="en-US" dirty="0">
                <a:latin typeface="游明朝 Demibold" panose="02020600000000000000" pitchFamily="18" charset="-128"/>
                <a:ea typeface="游明朝 Demibold" panose="02020600000000000000" pitchFamily="18" charset="-128"/>
              </a:rPr>
              <a:t>スマホ暴力</a:t>
            </a:r>
            <a:endParaRPr lang="en-US" altLang="ja-JP" dirty="0">
              <a:latin typeface="游明朝 Demibold" panose="02020600000000000000" pitchFamily="18" charset="-128"/>
              <a:ea typeface="游明朝 Demibold" panose="02020600000000000000" pitchFamily="18" charset="-128"/>
            </a:endParaRPr>
          </a:p>
          <a:p>
            <a:endParaRPr kumimoji="1" lang="en-US" altLang="ja-JP" b="1" dirty="0"/>
          </a:p>
          <a:p>
            <a:r>
              <a:rPr kumimoji="1" lang="ja-JP" altLang="en-US" dirty="0"/>
              <a:t>　ゲームをやりすぎることにより</a:t>
            </a:r>
            <a:r>
              <a:rPr kumimoji="1" lang="ja-JP" altLang="en-US" b="1" dirty="0"/>
              <a:t>仮想現実</a:t>
            </a:r>
            <a:r>
              <a:rPr kumimoji="1" lang="ja-JP" altLang="en-US" dirty="0"/>
              <a:t>で満足できず、</a:t>
            </a:r>
            <a:r>
              <a:rPr kumimoji="1" lang="ja-JP" altLang="en-US" b="1" dirty="0"/>
              <a:t>現実世界</a:t>
            </a:r>
            <a:r>
              <a:rPr kumimoji="1" lang="ja-JP" altLang="en-US" dirty="0"/>
              <a:t>で実行したいという欲求がでてくることがあります。</a:t>
            </a:r>
          </a:p>
        </p:txBody>
      </p:sp>
    </p:spTree>
    <p:extLst>
      <p:ext uri="{BB962C8B-B14F-4D97-AF65-F5344CB8AC3E}">
        <p14:creationId xmlns:p14="http://schemas.microsoft.com/office/powerpoint/2010/main" val="351489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endParaRPr lang="en-US" altLang="ja-JP" dirty="0">
              <a:latin typeface="+mn-ea"/>
            </a:endParaRPr>
          </a:p>
        </p:txBody>
      </p:sp>
    </p:spTree>
    <p:extLst>
      <p:ext uri="{BB962C8B-B14F-4D97-AF65-F5344CB8AC3E}">
        <p14:creationId xmlns:p14="http://schemas.microsoft.com/office/powerpoint/2010/main" val="1711298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80137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a:xfrm>
            <a:off x="710094" y="4925135"/>
            <a:ext cx="5679113" cy="4029949"/>
          </a:xfrm>
        </p:spPr>
        <p:txBody>
          <a:bodyPr/>
          <a:lstStyle/>
          <a:p>
            <a:r>
              <a:rPr lang="ja-JP" altLang="en-US" dirty="0">
                <a:latin typeface="游明朝 Demibold" panose="02020600000000000000" pitchFamily="18" charset="-128"/>
                <a:ea typeface="游明朝 Demibold" panose="02020600000000000000" pitchFamily="18" charset="-128"/>
              </a:rPr>
              <a:t>ルール作り</a:t>
            </a:r>
            <a:endParaRPr lang="en-US" altLang="ja-JP" dirty="0">
              <a:latin typeface="游明朝 Demibold" panose="02020600000000000000" pitchFamily="18" charset="-128"/>
              <a:ea typeface="游明朝 Demibold" panose="02020600000000000000" pitchFamily="18" charset="-128"/>
            </a:endParaRPr>
          </a:p>
          <a:p>
            <a:endParaRPr kumimoji="1" lang="en-US" altLang="ja-JP" b="1" dirty="0"/>
          </a:p>
          <a:p>
            <a:r>
              <a:rPr kumimoji="1" lang="ja-JP" altLang="en-US" dirty="0"/>
              <a:t>　生徒の言い分を良く聞きながらルールを作っていきましょう。</a:t>
            </a:r>
            <a:endParaRPr kumimoji="1" lang="en-US" altLang="ja-JP" dirty="0"/>
          </a:p>
          <a:p>
            <a:endParaRPr kumimoji="1" lang="en-US" altLang="ja-JP" dirty="0"/>
          </a:p>
          <a:p>
            <a:r>
              <a:rPr kumimoji="1" lang="ja-JP" altLang="en-US" dirty="0"/>
              <a:t>　守れなかったときにどうするかも約束しましょう。ルールは親や先生も守りましょう。</a:t>
            </a:r>
          </a:p>
        </p:txBody>
      </p:sp>
    </p:spTree>
    <p:extLst>
      <p:ext uri="{BB962C8B-B14F-4D97-AF65-F5344CB8AC3E}">
        <p14:creationId xmlns:p14="http://schemas.microsoft.com/office/powerpoint/2010/main" val="2841435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kumimoji="1" lang="ja-JP" altLang="en-US" dirty="0">
                <a:latin typeface="游明朝 Demibold" panose="02020600000000000000" pitchFamily="18" charset="-128"/>
                <a:ea typeface="游明朝 Demibold" panose="02020600000000000000" pitchFamily="18" charset="-128"/>
              </a:rPr>
              <a:t>ネット依存の予防</a:t>
            </a:r>
            <a:endParaRPr kumimoji="1" lang="en-US" altLang="ja-JP" dirty="0">
              <a:latin typeface="游明朝 Demibold" panose="02020600000000000000" pitchFamily="18" charset="-128"/>
              <a:ea typeface="游明朝 Demibold" panose="02020600000000000000" pitchFamily="18" charset="-128"/>
            </a:endParaRPr>
          </a:p>
          <a:p>
            <a:endParaRPr kumimoji="1" lang="en-US" altLang="ja-JP" b="1" dirty="0"/>
          </a:p>
          <a:p>
            <a:r>
              <a:rPr kumimoji="1" lang="ja-JP" altLang="en-US" dirty="0"/>
              <a:t>　ネットの使用時間を減らそうとしても代わりになるものがないと移行できません。</a:t>
            </a:r>
            <a:endParaRPr kumimoji="1" lang="en-US" altLang="ja-JP" dirty="0"/>
          </a:p>
          <a:p>
            <a:endParaRPr kumimoji="1" lang="en-US" altLang="ja-JP" dirty="0"/>
          </a:p>
          <a:p>
            <a:r>
              <a:rPr kumimoji="1" lang="ja-JP" altLang="en-US" dirty="0"/>
              <a:t>　それが見つからないのは、過去に感動体験が少ないことも原因です。子供のうちから体も心も感動する体験をさせたいものです。</a:t>
            </a:r>
          </a:p>
        </p:txBody>
      </p:sp>
    </p:spTree>
    <p:extLst>
      <p:ext uri="{BB962C8B-B14F-4D97-AF65-F5344CB8AC3E}">
        <p14:creationId xmlns:p14="http://schemas.microsoft.com/office/powerpoint/2010/main" val="156603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kumimoji="1" lang="ja-JP" altLang="en-US" b="1" dirty="0"/>
              <a:t>物質への依存</a:t>
            </a:r>
            <a:endParaRPr kumimoji="1" lang="en-US" altLang="ja-JP" b="1" dirty="0"/>
          </a:p>
          <a:p>
            <a:endParaRPr kumimoji="1" lang="en-US" altLang="ja-JP" b="1" dirty="0"/>
          </a:p>
          <a:p>
            <a:r>
              <a:rPr kumimoji="1" lang="ja-JP" altLang="en-US" dirty="0"/>
              <a:t>危険度順：違法薬物 </a:t>
            </a:r>
            <a:r>
              <a:rPr kumimoji="1" lang="ja-JP" altLang="en-US" b="1" dirty="0"/>
              <a:t>＞ </a:t>
            </a:r>
            <a:r>
              <a:rPr kumimoji="1" lang="ja-JP" altLang="en-US" dirty="0"/>
              <a:t>アルコール </a:t>
            </a:r>
            <a:r>
              <a:rPr kumimoji="1" lang="ja-JP" altLang="en-US" b="1" dirty="0"/>
              <a:t>＝</a:t>
            </a:r>
            <a:r>
              <a:rPr kumimoji="1" lang="ja-JP" altLang="en-US" dirty="0"/>
              <a:t> たばこ</a:t>
            </a:r>
            <a:endParaRPr kumimoji="1" lang="en-US" altLang="ja-JP" dirty="0"/>
          </a:p>
          <a:p>
            <a:r>
              <a:rPr kumimoji="1" lang="ja-JP" altLang="en-US" dirty="0"/>
              <a:t>頻度順</a:t>
            </a:r>
            <a:r>
              <a:rPr kumimoji="1" lang="ja-JP" altLang="en-US" baseline="0" dirty="0"/>
              <a:t> </a:t>
            </a:r>
            <a:r>
              <a:rPr kumimoji="1" lang="ja-JP" altLang="en-US" dirty="0"/>
              <a:t>　：アルコール </a:t>
            </a:r>
            <a:r>
              <a:rPr kumimoji="1" lang="ja-JP" altLang="en-US" b="1" dirty="0"/>
              <a:t>＞ </a:t>
            </a:r>
            <a:r>
              <a:rPr kumimoji="1" lang="ja-JP" altLang="en-US" dirty="0"/>
              <a:t>違法薬物 </a:t>
            </a:r>
            <a:r>
              <a:rPr kumimoji="1" lang="ja-JP" altLang="en-US" b="1" dirty="0"/>
              <a:t>＞ </a:t>
            </a:r>
            <a:r>
              <a:rPr kumimoji="1" lang="ja-JP" altLang="en-US" dirty="0"/>
              <a:t>たばこ</a:t>
            </a:r>
            <a:endParaRPr kumimoji="1" lang="en-US" altLang="ja-JP" dirty="0"/>
          </a:p>
        </p:txBody>
      </p:sp>
    </p:spTree>
    <p:extLst>
      <p:ext uri="{BB962C8B-B14F-4D97-AF65-F5344CB8AC3E}">
        <p14:creationId xmlns:p14="http://schemas.microsoft.com/office/powerpoint/2010/main" val="4143823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lang="ja-JP" altLang="en-US" dirty="0">
                <a:latin typeface="游明朝 Demibold" panose="02020600000000000000" pitchFamily="18" charset="-128"/>
                <a:ea typeface="游明朝 Demibold" panose="02020600000000000000" pitchFamily="18" charset="-128"/>
              </a:rPr>
              <a:t>ネット依存の予防のまとめ</a:t>
            </a:r>
            <a:endParaRPr lang="en-US" altLang="ja-JP" dirty="0">
              <a:latin typeface="游明朝 Demibold" panose="02020600000000000000" pitchFamily="18" charset="-128"/>
              <a:ea typeface="游明朝 Demibold" panose="02020600000000000000" pitchFamily="18" charset="-128"/>
            </a:endParaRPr>
          </a:p>
          <a:p>
            <a:endParaRPr kumimoji="1" lang="en-US" altLang="ja-JP" b="1" dirty="0"/>
          </a:p>
          <a:p>
            <a:r>
              <a:rPr kumimoji="1" lang="ja-JP" altLang="en-US" dirty="0"/>
              <a:t>　ネット依存は大人よりも性格形成が未成熟な小中高生の時期に、はまりやすい傾向があります。</a:t>
            </a:r>
            <a:endParaRPr kumimoji="1" lang="en-US" altLang="ja-JP" dirty="0"/>
          </a:p>
          <a:p>
            <a:endParaRPr kumimoji="1" lang="en-US" altLang="ja-JP" dirty="0"/>
          </a:p>
          <a:p>
            <a:r>
              <a:rPr kumimoji="1" lang="ja-JP" altLang="en-US" dirty="0"/>
              <a:t>　大切な性格形成の時期に家族間のコミュニケーションを多くとり、体験学習を通じて感動を増やすことがネット依存の予防につながります。</a:t>
            </a:r>
            <a:endParaRPr kumimoji="1" lang="en-US" altLang="ja-JP" dirty="0"/>
          </a:p>
        </p:txBody>
      </p:sp>
    </p:spTree>
    <p:extLst>
      <p:ext uri="{BB962C8B-B14F-4D97-AF65-F5344CB8AC3E}">
        <p14:creationId xmlns:p14="http://schemas.microsoft.com/office/powerpoint/2010/main" val="3589511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lang="ja-JP" altLang="en-US" dirty="0">
                <a:latin typeface="游明朝 Demibold" panose="02020600000000000000" pitchFamily="18" charset="-128"/>
                <a:ea typeface="游明朝 Demibold" panose="02020600000000000000" pitchFamily="18" charset="-128"/>
              </a:rPr>
              <a:t>キンバリー・ヤング博士の「診断質問票</a:t>
            </a:r>
            <a:r>
              <a:rPr lang="en-US" altLang="ja-JP" dirty="0">
                <a:latin typeface="游明朝 Demibold" panose="02020600000000000000" pitchFamily="18" charset="-128"/>
                <a:ea typeface="游明朝 Demibold" panose="02020600000000000000" pitchFamily="18" charset="-128"/>
              </a:rPr>
              <a:t>DQ</a:t>
            </a:r>
            <a:r>
              <a:rPr lang="ja-JP" altLang="en-US" dirty="0">
                <a:latin typeface="游明朝 Demibold" panose="02020600000000000000" pitchFamily="18" charset="-128"/>
                <a:ea typeface="游明朝 Demibold" panose="02020600000000000000" pitchFamily="18" charset="-128"/>
              </a:rPr>
              <a:t>」（</a:t>
            </a:r>
            <a:r>
              <a:rPr lang="en-US" altLang="ja-JP" dirty="0">
                <a:latin typeface="游明朝 Demibold" panose="02020600000000000000" pitchFamily="18" charset="-128"/>
                <a:ea typeface="游明朝 Demibold" panose="02020600000000000000" pitchFamily="18" charset="-128"/>
              </a:rPr>
              <a:t>Diagnostic Questionnaire</a:t>
            </a:r>
            <a:r>
              <a:rPr lang="ja-JP" altLang="en-US" dirty="0">
                <a:latin typeface="游明朝 Demibold" panose="02020600000000000000" pitchFamily="18" charset="-128"/>
                <a:ea typeface="游明朝 Demibold" panose="02020600000000000000" pitchFamily="18" charset="-128"/>
              </a:rPr>
              <a:t>）</a:t>
            </a:r>
          </a:p>
          <a:p>
            <a:endParaRPr kumimoji="1" lang="en-US" altLang="ja-JP" b="1" dirty="0"/>
          </a:p>
          <a:p>
            <a:r>
              <a:rPr lang="ja-JP" altLang="ja-JP" dirty="0"/>
              <a:t>　</a:t>
            </a:r>
            <a:r>
              <a:rPr lang="ja-JP" altLang="en-US" dirty="0"/>
              <a:t>８項目の質問に答えてみてください。調査では５項目以上に該当した状態を「病的な使用（ネット依存状態）」としております。</a:t>
            </a:r>
          </a:p>
          <a:p>
            <a:pPr marL="184150" indent="-96838">
              <a:buFont typeface="Arial" panose="020B0604020202020204" pitchFamily="34" charset="0"/>
              <a:buChar char="•"/>
            </a:pPr>
            <a:r>
              <a:rPr lang="ja-JP" altLang="ja-JP" dirty="0"/>
              <a:t>この数字は、米国の心理学者キンバリー・ヤング博士が作成した診断質問票「</a:t>
            </a:r>
            <a:r>
              <a:rPr lang="en-US" altLang="ja-JP" dirty="0"/>
              <a:t>Young Diagnostic Questionnaire for Internet Addiction</a:t>
            </a:r>
            <a:r>
              <a:rPr lang="ja-JP" altLang="ja-JP" dirty="0"/>
              <a:t>」の日本語訳で判定した結果から、その割合を全国の中学・高校の生徒数に当てはめて算出したものである。</a:t>
            </a:r>
          </a:p>
          <a:p>
            <a:pPr marL="184150" indent="-96838">
              <a:buFont typeface="Arial" panose="020B0604020202020204" pitchFamily="34" charset="0"/>
              <a:buChar char="•"/>
            </a:pPr>
            <a:r>
              <a:rPr lang="ja-JP" altLang="ja-JP" dirty="0"/>
              <a:t>　診断質問票は下記のような</a:t>
            </a:r>
            <a:r>
              <a:rPr lang="en-US" altLang="ja-JP" dirty="0"/>
              <a:t>8</a:t>
            </a:r>
            <a:r>
              <a:rPr lang="ja-JP" altLang="ja-JP" dirty="0"/>
              <a:t>項目で、</a:t>
            </a:r>
            <a:r>
              <a:rPr lang="en-US" altLang="ja-JP" dirty="0"/>
              <a:t>0</a:t>
            </a:r>
            <a:r>
              <a:rPr lang="ja-JP" altLang="ja-JP" dirty="0"/>
              <a:t>～</a:t>
            </a:r>
            <a:r>
              <a:rPr lang="en-US" altLang="ja-JP" dirty="0"/>
              <a:t>2</a:t>
            </a:r>
            <a:r>
              <a:rPr lang="ja-JP" altLang="ja-JP" dirty="0"/>
              <a:t>項目に該当した場合を「適応的使用」、</a:t>
            </a:r>
            <a:r>
              <a:rPr lang="en-US" altLang="ja-JP" dirty="0"/>
              <a:t>3</a:t>
            </a:r>
            <a:r>
              <a:rPr lang="ja-JP" altLang="ja-JP" dirty="0"/>
              <a:t>～</a:t>
            </a:r>
            <a:r>
              <a:rPr lang="en-US" altLang="ja-JP" dirty="0"/>
              <a:t>4</a:t>
            </a:r>
            <a:r>
              <a:rPr lang="ja-JP" altLang="ja-JP" dirty="0"/>
              <a:t>項目を「不適応使用」、</a:t>
            </a:r>
            <a:r>
              <a:rPr lang="en-US" altLang="ja-JP" dirty="0"/>
              <a:t>5</a:t>
            </a:r>
            <a:r>
              <a:rPr lang="ja-JP" altLang="ja-JP" dirty="0"/>
              <a:t>項目以上を「病的使用」と分類している。</a:t>
            </a:r>
          </a:p>
          <a:p>
            <a:pPr marL="184150" indent="-96838">
              <a:buFont typeface="Arial" panose="020B0604020202020204" pitchFamily="34" charset="0"/>
              <a:buChar char="•"/>
            </a:pPr>
            <a:r>
              <a:rPr lang="ja-JP" altLang="ja-JP" dirty="0"/>
              <a:t>　なお、ヤング博士の診断票の概要については、「</a:t>
            </a:r>
            <a:r>
              <a:rPr lang="en-US" altLang="ja-JP" dirty="0"/>
              <a:t>Center for Internet Addiction</a:t>
            </a:r>
            <a:r>
              <a:rPr lang="ja-JP" altLang="ja-JP" dirty="0"/>
              <a:t>」というサイトを参照。「病的使用」という言葉自体は医学雑誌「</a:t>
            </a:r>
            <a:r>
              <a:rPr lang="en-US" altLang="ja-JP" dirty="0"/>
              <a:t>Addiction</a:t>
            </a:r>
            <a:r>
              <a:rPr lang="ja-JP" altLang="ja-JP" dirty="0"/>
              <a:t>」から直訳したもの。上記サイトにある説明を見ると「</a:t>
            </a:r>
            <a:r>
              <a:rPr lang="en-US" altLang="ja-JP" dirty="0"/>
              <a:t>Meeting five symptoms are necessary to be diagnosed</a:t>
            </a:r>
            <a:r>
              <a:rPr lang="ja-JP" altLang="ja-JP" dirty="0"/>
              <a:t>」となっており、「</a:t>
            </a:r>
            <a:r>
              <a:rPr lang="en-US" altLang="ja-JP" dirty="0"/>
              <a:t>8</a:t>
            </a:r>
            <a:r>
              <a:rPr lang="ja-JP" altLang="ja-JP" dirty="0"/>
              <a:t>項目中</a:t>
            </a:r>
            <a:r>
              <a:rPr lang="en-US" altLang="ja-JP" dirty="0"/>
              <a:t>5</a:t>
            </a:r>
            <a:r>
              <a:rPr lang="ja-JP" altLang="ja-JP" dirty="0"/>
              <a:t>項目に該当した場合は診断を受ける必要があると考えられる」といった意味あいのようである。少なくともヤング博士の尺度を見る限りでは、</a:t>
            </a:r>
            <a:r>
              <a:rPr lang="en-US" altLang="ja-JP" dirty="0"/>
              <a:t>5</a:t>
            </a:r>
            <a:r>
              <a:rPr lang="ja-JP" altLang="ja-JP" dirty="0"/>
              <a:t>項目以上に該当したら即“ネット依存”や、ましてや「病的」であるとはみなされていない。</a:t>
            </a:r>
            <a:endParaRPr lang="en-US" altLang="ja-JP" dirty="0"/>
          </a:p>
          <a:p>
            <a:endParaRPr lang="en-US" altLang="ja-JP" dirty="0"/>
          </a:p>
          <a:p>
            <a:r>
              <a:rPr lang="en-US" altLang="ja-JP" dirty="0"/>
              <a:t>【</a:t>
            </a:r>
            <a:r>
              <a:rPr lang="ja-JP" altLang="en-US" dirty="0"/>
              <a:t>出典</a:t>
            </a:r>
            <a:r>
              <a:rPr lang="en-US" altLang="ja-JP" dirty="0"/>
              <a:t>】</a:t>
            </a:r>
            <a:r>
              <a:rPr lang="ja-JP" altLang="en-US" dirty="0"/>
              <a:t>独立行政法人国立病院機構　久里浜医療センター</a:t>
            </a:r>
            <a:endParaRPr lang="en-US" altLang="ja-JP" dirty="0"/>
          </a:p>
          <a:p>
            <a:r>
              <a:rPr lang="ja-JP" altLang="en-US" dirty="0"/>
              <a:t>「ネット依存のスクリーニングテスト」キンバリー・ヤング博士</a:t>
            </a:r>
            <a:endParaRPr lang="ja-JP" altLang="ja-JP" dirty="0"/>
          </a:p>
        </p:txBody>
      </p:sp>
    </p:spTree>
    <p:extLst>
      <p:ext uri="{BB962C8B-B14F-4D97-AF65-F5344CB8AC3E}">
        <p14:creationId xmlns:p14="http://schemas.microsoft.com/office/powerpoint/2010/main" val="4143823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p:txBody>
      </p:sp>
      <p:sp>
        <p:nvSpPr>
          <p:cNvPr id="5" name="スライド イメージ プレースホルダー 4">
            <a:extLst>
              <a:ext uri="{FF2B5EF4-FFF2-40B4-BE49-F238E27FC236}">
                <a16:creationId xmlns:a16="http://schemas.microsoft.com/office/drawing/2014/main" id="{52EF23C8-B219-4912-AA6A-D376C127DC8A}"/>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72335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kumimoji="1" lang="ja-JP" altLang="en-US" dirty="0">
                <a:latin typeface="游明朝 Demibold" panose="02020600000000000000" pitchFamily="18" charset="-128"/>
                <a:ea typeface="游明朝 Demibold" panose="02020600000000000000" pitchFamily="18" charset="-128"/>
              </a:rPr>
              <a:t>行為への依存</a:t>
            </a:r>
            <a:endParaRPr kumimoji="1" lang="en-US" altLang="ja-JP" dirty="0">
              <a:latin typeface="游明朝 Demibold" panose="02020600000000000000" pitchFamily="18" charset="-128"/>
              <a:ea typeface="游明朝 Demibold" panose="02020600000000000000" pitchFamily="18" charset="-128"/>
            </a:endParaRPr>
          </a:p>
          <a:p>
            <a:endParaRPr kumimoji="1" lang="en-US" altLang="ja-JP" b="1" dirty="0"/>
          </a:p>
          <a:p>
            <a:r>
              <a:rPr kumimoji="1" lang="ja-JP" altLang="en-US" dirty="0"/>
              <a:t>危険度順：ゲーム</a:t>
            </a:r>
            <a:r>
              <a:rPr kumimoji="1" lang="en-US" altLang="ja-JP" baseline="0" dirty="0"/>
              <a:t> </a:t>
            </a:r>
            <a:r>
              <a:rPr kumimoji="1" lang="ja-JP" altLang="en-US" b="1" baseline="0" dirty="0"/>
              <a:t>＞</a:t>
            </a:r>
            <a:r>
              <a:rPr kumimoji="1" lang="ja-JP" altLang="en-US" baseline="0" dirty="0"/>
              <a:t> </a:t>
            </a:r>
            <a:r>
              <a:rPr kumimoji="1" lang="ja-JP" altLang="en-US" dirty="0"/>
              <a:t>スマホ</a:t>
            </a:r>
            <a:r>
              <a:rPr kumimoji="1" lang="ja-JP" altLang="en-US" baseline="0" dirty="0"/>
              <a:t> </a:t>
            </a:r>
            <a:r>
              <a:rPr kumimoji="1" lang="ja-JP" altLang="en-US" b="1" baseline="0" dirty="0"/>
              <a:t>＞</a:t>
            </a:r>
            <a:r>
              <a:rPr kumimoji="1" lang="en-US" altLang="ja-JP" baseline="0" dirty="0"/>
              <a:t> </a:t>
            </a:r>
            <a:r>
              <a:rPr kumimoji="1" lang="ja-JP" altLang="en-US" dirty="0"/>
              <a:t>買い物</a:t>
            </a:r>
            <a:endParaRPr kumimoji="1" lang="en-US" altLang="ja-JP" dirty="0"/>
          </a:p>
          <a:p>
            <a:r>
              <a:rPr kumimoji="1" lang="ja-JP" altLang="en-US" dirty="0"/>
              <a:t>頻度順　</a:t>
            </a:r>
            <a:r>
              <a:rPr kumimoji="1" lang="ja-JP" altLang="en-US" baseline="0" dirty="0"/>
              <a:t> </a:t>
            </a:r>
            <a:r>
              <a:rPr kumimoji="1" lang="ja-JP" altLang="en-US" dirty="0"/>
              <a:t>：ゲーム</a:t>
            </a:r>
            <a:r>
              <a:rPr kumimoji="1" lang="ja-JP" altLang="en-US" baseline="0" dirty="0"/>
              <a:t> </a:t>
            </a:r>
            <a:r>
              <a:rPr kumimoji="1" lang="ja-JP" altLang="en-US" b="1" baseline="0" dirty="0"/>
              <a:t>＞</a:t>
            </a:r>
            <a:r>
              <a:rPr kumimoji="1" lang="ja-JP" altLang="en-US" baseline="0" dirty="0"/>
              <a:t> </a:t>
            </a:r>
            <a:r>
              <a:rPr kumimoji="1" lang="ja-JP" altLang="en-US" dirty="0"/>
              <a:t>スマホ</a:t>
            </a:r>
            <a:r>
              <a:rPr kumimoji="1" lang="ja-JP" altLang="en-US" baseline="0" dirty="0"/>
              <a:t> </a:t>
            </a:r>
            <a:r>
              <a:rPr kumimoji="1" lang="ja-JP" altLang="en-US" b="1" baseline="0" dirty="0"/>
              <a:t>＞</a:t>
            </a:r>
            <a:r>
              <a:rPr kumimoji="1" lang="ja-JP" altLang="en-US" baseline="0" dirty="0"/>
              <a:t> </a:t>
            </a:r>
            <a:r>
              <a:rPr kumimoji="1" lang="ja-JP" altLang="en-US" dirty="0"/>
              <a:t>買い物</a:t>
            </a:r>
          </a:p>
        </p:txBody>
      </p:sp>
    </p:spTree>
    <p:extLst>
      <p:ext uri="{BB962C8B-B14F-4D97-AF65-F5344CB8AC3E}">
        <p14:creationId xmlns:p14="http://schemas.microsoft.com/office/powerpoint/2010/main" val="368736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kumimoji="1" lang="ja-JP" altLang="en-US" dirty="0">
                <a:latin typeface="游明朝 Demibold" panose="02020600000000000000" pitchFamily="18" charset="-128"/>
                <a:ea typeface="游明朝 Demibold" panose="02020600000000000000" pitchFamily="18" charset="-128"/>
              </a:rPr>
              <a:t>人への依存</a:t>
            </a:r>
            <a:endParaRPr kumimoji="1" lang="en-US" altLang="ja-JP" dirty="0">
              <a:latin typeface="游明朝 Demibold" panose="02020600000000000000" pitchFamily="18" charset="-128"/>
              <a:ea typeface="游明朝 Demibold" panose="02020600000000000000" pitchFamily="18" charset="-128"/>
            </a:endParaRPr>
          </a:p>
          <a:p>
            <a:endParaRPr kumimoji="1" lang="en-US" altLang="ja-JP" b="1" dirty="0"/>
          </a:p>
          <a:p>
            <a:r>
              <a:rPr kumimoji="1" lang="ja-JP" altLang="en-US" dirty="0"/>
              <a:t>危険度順：恋愛</a:t>
            </a:r>
            <a:r>
              <a:rPr kumimoji="1" lang="ja-JP" altLang="en-US" b="1" dirty="0"/>
              <a:t>　＞</a:t>
            </a:r>
            <a:r>
              <a:rPr kumimoji="1" lang="ja-JP" altLang="en-US" dirty="0"/>
              <a:t> セックス</a:t>
            </a:r>
            <a:r>
              <a:rPr kumimoji="1" lang="ja-JP" altLang="en-US" b="1" baseline="0" dirty="0"/>
              <a:t> ＞ </a:t>
            </a:r>
            <a:r>
              <a:rPr kumimoji="1" lang="ja-JP" altLang="en-US" dirty="0"/>
              <a:t>家族</a:t>
            </a:r>
            <a:endParaRPr kumimoji="1" lang="en-US" altLang="ja-JP" dirty="0"/>
          </a:p>
          <a:p>
            <a:r>
              <a:rPr kumimoji="1" lang="ja-JP" altLang="en-US" dirty="0"/>
              <a:t>頻度順　</a:t>
            </a:r>
            <a:r>
              <a:rPr kumimoji="1" lang="ja-JP" altLang="en-US" baseline="0" dirty="0"/>
              <a:t> </a:t>
            </a:r>
            <a:r>
              <a:rPr kumimoji="1" lang="ja-JP" altLang="en-US" dirty="0"/>
              <a:t>：家族　</a:t>
            </a:r>
            <a:r>
              <a:rPr kumimoji="1" lang="ja-JP" altLang="en-US" b="1" dirty="0"/>
              <a:t>＞</a:t>
            </a:r>
            <a:r>
              <a:rPr kumimoji="1" lang="ja-JP" altLang="en-US" dirty="0"/>
              <a:t> 恋愛  </a:t>
            </a:r>
            <a:r>
              <a:rPr kumimoji="1" lang="ja-JP" altLang="en-US" b="1" dirty="0"/>
              <a:t>＝  </a:t>
            </a:r>
            <a:r>
              <a:rPr kumimoji="1" lang="ja-JP" altLang="en-US" dirty="0"/>
              <a:t>セックス</a:t>
            </a:r>
            <a:endParaRPr kumimoji="1" lang="en-US" altLang="ja-JP" dirty="0"/>
          </a:p>
        </p:txBody>
      </p:sp>
    </p:spTree>
    <p:extLst>
      <p:ext uri="{BB962C8B-B14F-4D97-AF65-F5344CB8AC3E}">
        <p14:creationId xmlns:p14="http://schemas.microsoft.com/office/powerpoint/2010/main" val="135413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kumimoji="1" lang="ja-JP" altLang="en-US" dirty="0">
                <a:latin typeface="游明朝 Demibold" panose="02020600000000000000" pitchFamily="18" charset="-128"/>
                <a:ea typeface="游明朝 Demibold" panose="02020600000000000000" pitchFamily="18" charset="-128"/>
              </a:rPr>
              <a:t>スマホ目</a:t>
            </a:r>
            <a:endParaRPr kumimoji="1" lang="en-US" altLang="ja-JP" dirty="0">
              <a:latin typeface="游明朝 Demibold" panose="02020600000000000000" pitchFamily="18" charset="-128"/>
              <a:ea typeface="游明朝 Demibold" panose="02020600000000000000" pitchFamily="18" charset="-128"/>
            </a:endParaRPr>
          </a:p>
          <a:p>
            <a:r>
              <a:rPr kumimoji="1" lang="ja-JP" altLang="en-US" b="0" dirty="0"/>
              <a:t>　</a:t>
            </a:r>
            <a:endParaRPr kumimoji="1" lang="en-US" altLang="ja-JP" b="0" dirty="0"/>
          </a:p>
          <a:p>
            <a:r>
              <a:rPr lang="ja-JP" altLang="en-US" dirty="0"/>
              <a:t>　</a:t>
            </a:r>
            <a:r>
              <a:rPr lang="ja-JP" altLang="ja-JP" dirty="0"/>
              <a:t>夜遅くまでスマホから出るブルーライトを浴びると睡眠障害を起こすことがあります。</a:t>
            </a:r>
            <a:endParaRPr lang="en-US" altLang="ja-JP" dirty="0"/>
          </a:p>
          <a:p>
            <a:endParaRPr lang="en-US" altLang="ja-JP" dirty="0"/>
          </a:p>
          <a:p>
            <a:r>
              <a:rPr lang="ja-JP" altLang="en-US" dirty="0"/>
              <a:t>　</a:t>
            </a:r>
            <a:r>
              <a:rPr lang="ja-JP" altLang="ja-JP" dirty="0"/>
              <a:t>近距離で見ることで目の筋力を使い調節できなくなって、眼精疲労を起こします。</a:t>
            </a:r>
            <a:endParaRPr lang="en-US" altLang="ja-JP" dirty="0"/>
          </a:p>
          <a:p>
            <a:endParaRPr lang="en-US" altLang="ja-JP" dirty="0"/>
          </a:p>
          <a:p>
            <a:r>
              <a:rPr lang="ja-JP" altLang="en-US" dirty="0"/>
              <a:t>　</a:t>
            </a:r>
            <a:r>
              <a:rPr lang="ja-JP" altLang="ja-JP" dirty="0"/>
              <a:t>瞬きをせずに画面を見ていることで、ドライアイになります。また、近くの距離で長時間スマホを使うことで、近視になる危険性が高まりますし、目が寄ってしまい、内斜視になる例も増えています。</a:t>
            </a:r>
            <a:endParaRPr lang="en-US" altLang="ja-JP" dirty="0"/>
          </a:p>
          <a:p>
            <a:endParaRPr lang="en-US" altLang="ja-JP" dirty="0"/>
          </a:p>
          <a:p>
            <a:r>
              <a:rPr lang="ja-JP" altLang="en-US" dirty="0"/>
              <a:t>　</a:t>
            </a:r>
            <a:r>
              <a:rPr lang="ja-JP" altLang="ja-JP" dirty="0"/>
              <a:t>外斜視の悪化例もみられます。長時間使う事や、寝る前に使う事をやめましょう。</a:t>
            </a:r>
          </a:p>
        </p:txBody>
      </p:sp>
    </p:spTree>
    <p:extLst>
      <p:ext uri="{BB962C8B-B14F-4D97-AF65-F5344CB8AC3E}">
        <p14:creationId xmlns:p14="http://schemas.microsoft.com/office/powerpoint/2010/main" val="287862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3816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4791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4316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9525"/>
            <a:ext cx="4886325" cy="3454400"/>
          </a:xfrm>
        </p:spPr>
      </p:sp>
      <p:sp>
        <p:nvSpPr>
          <p:cNvPr id="3" name="ノート プレースホルダー 2"/>
          <p:cNvSpPr>
            <a:spLocks noGrp="1"/>
          </p:cNvSpPr>
          <p:nvPr>
            <p:ph type="body" idx="1"/>
          </p:nvPr>
        </p:nvSpPr>
        <p:spPr/>
        <p:txBody>
          <a:bodyPr/>
          <a:lstStyle/>
          <a:p>
            <a:r>
              <a:rPr lang="ja-JP" altLang="en-US" dirty="0">
                <a:latin typeface="游明朝 Demibold" panose="02020600000000000000" pitchFamily="18" charset="-128"/>
                <a:ea typeface="游明朝 Demibold" panose="02020600000000000000" pitchFamily="18" charset="-128"/>
              </a:rPr>
              <a:t>スマホ脱水</a:t>
            </a:r>
            <a:endParaRPr lang="en-US" altLang="ja-JP" dirty="0">
              <a:latin typeface="游明朝 Demibold" panose="02020600000000000000" pitchFamily="18" charset="-128"/>
              <a:ea typeface="游明朝 Demibold" panose="02020600000000000000" pitchFamily="18" charset="-128"/>
            </a:endParaRPr>
          </a:p>
          <a:p>
            <a:r>
              <a:rPr kumimoji="1" lang="ja-JP" altLang="en-US" b="1" dirty="0"/>
              <a:t>　</a:t>
            </a:r>
            <a:endParaRPr kumimoji="1" lang="en-US" altLang="ja-JP" b="1" dirty="0"/>
          </a:p>
          <a:p>
            <a:r>
              <a:rPr kumimoji="1" lang="ja-JP" altLang="en-US" dirty="0"/>
              <a:t>　特に小中高生は大人より脱水しやすいため、</a:t>
            </a:r>
            <a:r>
              <a:rPr kumimoji="1" lang="en-US" altLang="ja-JP" dirty="0"/>
              <a:t>1</a:t>
            </a:r>
            <a:r>
              <a:rPr kumimoji="1" lang="ja-JP" altLang="en-US" dirty="0"/>
              <a:t>時間に</a:t>
            </a:r>
            <a:r>
              <a:rPr kumimoji="1" lang="en-US" altLang="ja-JP" dirty="0"/>
              <a:t>1</a:t>
            </a:r>
            <a:r>
              <a:rPr kumimoji="1" lang="ja-JP" altLang="en-US" dirty="0"/>
              <a:t>回こまめに水分補給をしましょう。</a:t>
            </a:r>
          </a:p>
        </p:txBody>
      </p:sp>
    </p:spTree>
    <p:extLst>
      <p:ext uri="{BB962C8B-B14F-4D97-AF65-F5344CB8AC3E}">
        <p14:creationId xmlns:p14="http://schemas.microsoft.com/office/powerpoint/2010/main" val="274995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FB0F7-3D68-4456-9D7B-C50AD8530398}"/>
              </a:ext>
            </a:extLst>
          </p:cNvPr>
          <p:cNvSpPr>
            <a:spLocks noGrp="1"/>
          </p:cNvSpPr>
          <p:nvPr>
            <p:ph type="ctrTitle"/>
          </p:nvPr>
        </p:nvSpPr>
        <p:spPr>
          <a:xfrm>
            <a:off x="1336477" y="1237197"/>
            <a:ext cx="8018860" cy="2631887"/>
          </a:xfrm>
        </p:spPr>
        <p:txBody>
          <a:bodyPr anchor="b"/>
          <a:lstStyle>
            <a:lvl1pPr algn="ctr">
              <a:defRPr sz="5262"/>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EEB10B0-967D-438F-9C91-66707A870724}"/>
              </a:ext>
            </a:extLst>
          </p:cNvPr>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01A2B5F-298E-433A-8071-CE90FEFEC360}"/>
              </a:ext>
            </a:extLst>
          </p:cNvPr>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フッター プレースホルダー 4">
            <a:extLst>
              <a:ext uri="{FF2B5EF4-FFF2-40B4-BE49-F238E27FC236}">
                <a16:creationId xmlns:a16="http://schemas.microsoft.com/office/drawing/2014/main" id="{5EA9FB90-3961-4970-8410-17C6E5FD6674}"/>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67B142D2-659B-4158-A460-232C01EE7CD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628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E02A80-2B48-4FE3-A999-38377174745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996255-FD46-4202-B30A-8C1E2497809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C0C319-AD02-4A71-863D-F0725FD3E7EC}"/>
              </a:ext>
            </a:extLst>
          </p:cNvPr>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フッター プレースホルダー 4">
            <a:extLst>
              <a:ext uri="{FF2B5EF4-FFF2-40B4-BE49-F238E27FC236}">
                <a16:creationId xmlns:a16="http://schemas.microsoft.com/office/drawing/2014/main" id="{805AA03C-3EAC-42BE-A75B-02C768FC6DE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298DECDC-FAE7-47C4-8525-9BC5D598089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422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BDAC259-DFA7-415F-A717-98C8CF485183}"/>
              </a:ext>
            </a:extLst>
          </p:cNvPr>
          <p:cNvSpPr>
            <a:spLocks noGrp="1"/>
          </p:cNvSpPr>
          <p:nvPr>
            <p:ph type="title" orient="vert"/>
          </p:nvPr>
        </p:nvSpPr>
        <p:spPr>
          <a:xfrm>
            <a:off x="7651329" y="402483"/>
            <a:ext cx="2305422" cy="6406475"/>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20DD83-B3D7-4022-BAE7-603B135377EC}"/>
              </a:ext>
            </a:extLst>
          </p:cNvPr>
          <p:cNvSpPr>
            <a:spLocks noGrp="1"/>
          </p:cNvSpPr>
          <p:nvPr>
            <p:ph type="body" orient="vert" idx="1"/>
          </p:nvPr>
        </p:nvSpPr>
        <p:spPr>
          <a:xfrm>
            <a:off x="735062" y="402483"/>
            <a:ext cx="6782619" cy="64064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2200E8-710D-46A7-820A-1FD641D24324}"/>
              </a:ext>
            </a:extLst>
          </p:cNvPr>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フッター プレースホルダー 4">
            <a:extLst>
              <a:ext uri="{FF2B5EF4-FFF2-40B4-BE49-F238E27FC236}">
                <a16:creationId xmlns:a16="http://schemas.microsoft.com/office/drawing/2014/main" id="{0A81226B-A921-4FF4-8AA0-325DF8F1779E}"/>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167DEE5D-4F56-4842-B19E-0E96501B801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868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159CD1-48E4-48B7-BD93-558ACDFAEEB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11BE61-3C52-482E-AAAA-35D47E4F0A6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31FC50-7CD7-4D7F-A84F-BC89EC72B3C3}"/>
              </a:ext>
            </a:extLst>
          </p:cNvPr>
          <p:cNvSpPr>
            <a:spLocks noGrp="1"/>
          </p:cNvSpPr>
          <p:nvPr>
            <p:ph type="dt" sz="half" idx="10"/>
          </p:nvPr>
        </p:nvSpPr>
        <p:spPr/>
        <p:txBody>
          <a:bodyPr/>
          <a:lstStyle/>
          <a:p>
            <a:fld id="{52647F38-B617-4D2F-AE0A-013F0C4D2C57}" type="datetimeFigureOut">
              <a:rPr lang="en-US" smtClean="0"/>
              <a:t>12/1/2020</a:t>
            </a:fld>
            <a:endParaRPr lang="en-US" dirty="0"/>
          </a:p>
        </p:txBody>
      </p:sp>
      <p:sp>
        <p:nvSpPr>
          <p:cNvPr id="5" name="フッター プレースホルダー 4">
            <a:extLst>
              <a:ext uri="{FF2B5EF4-FFF2-40B4-BE49-F238E27FC236}">
                <a16:creationId xmlns:a16="http://schemas.microsoft.com/office/drawing/2014/main" id="{7285133F-FB90-4CFF-A1C6-8F54480FACA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A9C6202E-AA33-4CEB-90EB-F6B4FE368E00}"/>
              </a:ext>
            </a:extLst>
          </p:cNvPr>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364950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A66DF0-28B7-40CF-95BD-A8BAC99AD630}"/>
              </a:ext>
            </a:extLst>
          </p:cNvPr>
          <p:cNvSpPr>
            <a:spLocks noGrp="1"/>
          </p:cNvSpPr>
          <p:nvPr>
            <p:ph type="title"/>
          </p:nvPr>
        </p:nvSpPr>
        <p:spPr>
          <a:xfrm>
            <a:off x="729493" y="1884670"/>
            <a:ext cx="9221689" cy="3144614"/>
          </a:xfrm>
        </p:spPr>
        <p:txBody>
          <a:bodyPr anchor="b"/>
          <a:lstStyle>
            <a:lvl1pPr>
              <a:defRPr sz="5262"/>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A37DE8-D9AE-46EF-96D9-AF417C6A1B3D}"/>
              </a:ext>
            </a:extLst>
          </p:cNvPr>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D0950CA-162B-4327-B6EA-935EB7D494A0}"/>
              </a:ext>
            </a:extLst>
          </p:cNvPr>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フッター プレースホルダー 4">
            <a:extLst>
              <a:ext uri="{FF2B5EF4-FFF2-40B4-BE49-F238E27FC236}">
                <a16:creationId xmlns:a16="http://schemas.microsoft.com/office/drawing/2014/main" id="{459442E9-8B53-46D1-BC5D-53CDE8F11038}"/>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291B411-E898-4268-82CA-8868067E57B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303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1BAB1-01B2-43E8-B41D-F7FCD7799AA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24F55D-9796-4C44-9428-2F2395609886}"/>
              </a:ext>
            </a:extLst>
          </p:cNvPr>
          <p:cNvSpPr>
            <a:spLocks noGrp="1"/>
          </p:cNvSpPr>
          <p:nvPr>
            <p:ph sz="half" idx="1"/>
          </p:nvPr>
        </p:nvSpPr>
        <p:spPr>
          <a:xfrm>
            <a:off x="735062" y="2012414"/>
            <a:ext cx="4544021" cy="47965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C95CC17-8E22-44C7-AA39-5B95FEF122D4}"/>
              </a:ext>
            </a:extLst>
          </p:cNvPr>
          <p:cNvSpPr>
            <a:spLocks noGrp="1"/>
          </p:cNvSpPr>
          <p:nvPr>
            <p:ph sz="half" idx="2"/>
          </p:nvPr>
        </p:nvSpPr>
        <p:spPr>
          <a:xfrm>
            <a:off x="5412730" y="2012414"/>
            <a:ext cx="4544021" cy="47965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79B8AF9-4399-456E-830B-5CF0E6149FCB}"/>
              </a:ext>
            </a:extLst>
          </p:cNvPr>
          <p:cNvSpPr>
            <a:spLocks noGrp="1"/>
          </p:cNvSpPr>
          <p:nvPr>
            <p:ph type="dt" sz="half" idx="10"/>
          </p:nvPr>
        </p:nvSpPr>
        <p:spPr/>
        <p:txBody>
          <a:bodyPr/>
          <a:lstStyle/>
          <a:p>
            <a:fld id="{05BFA754-D5C3-4E66-96A6-867B257F58DC}" type="datetimeFigureOut">
              <a:rPr lang="en-US" smtClean="0"/>
              <a:t>12/1/2020</a:t>
            </a:fld>
            <a:endParaRPr lang="en-US" dirty="0"/>
          </a:p>
        </p:txBody>
      </p:sp>
      <p:sp>
        <p:nvSpPr>
          <p:cNvPr id="6" name="フッター プレースホルダー 5">
            <a:extLst>
              <a:ext uri="{FF2B5EF4-FFF2-40B4-BE49-F238E27FC236}">
                <a16:creationId xmlns:a16="http://schemas.microsoft.com/office/drawing/2014/main" id="{6305B321-CDF9-4AE3-9FBF-CCC1A96AF975}"/>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A06102A4-21E0-498B-81C5-BDC44C813522}"/>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09168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4552F6-45A2-4A0B-A236-FE5E1FF68CB3}"/>
              </a:ext>
            </a:extLst>
          </p:cNvPr>
          <p:cNvSpPr>
            <a:spLocks noGrp="1"/>
          </p:cNvSpPr>
          <p:nvPr>
            <p:ph type="title"/>
          </p:nvPr>
        </p:nvSpPr>
        <p:spPr>
          <a:xfrm>
            <a:off x="736455" y="402483"/>
            <a:ext cx="9221689" cy="1461188"/>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D58FDC-B3E9-426A-9EA3-7A00672D0BC4}"/>
              </a:ext>
            </a:extLst>
          </p:cNvPr>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BC9CADC-3288-49FA-A485-833E23C56A3D}"/>
              </a:ext>
            </a:extLst>
          </p:cNvPr>
          <p:cNvSpPr>
            <a:spLocks noGrp="1"/>
          </p:cNvSpPr>
          <p:nvPr>
            <p:ph sz="half" idx="2"/>
          </p:nvPr>
        </p:nvSpPr>
        <p:spPr>
          <a:xfrm>
            <a:off x="736455" y="2761381"/>
            <a:ext cx="4523138" cy="406157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FE926D-C3FB-4BA4-984D-82B13F75FD1D}"/>
              </a:ext>
            </a:extLst>
          </p:cNvPr>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6877D70-E554-4157-8D74-2E00F5756913}"/>
              </a:ext>
            </a:extLst>
          </p:cNvPr>
          <p:cNvSpPr>
            <a:spLocks noGrp="1"/>
          </p:cNvSpPr>
          <p:nvPr>
            <p:ph sz="quarter" idx="4"/>
          </p:nvPr>
        </p:nvSpPr>
        <p:spPr>
          <a:xfrm>
            <a:off x="5412730" y="2761381"/>
            <a:ext cx="4545413" cy="406157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4B7066A-CBAC-4BD5-BE33-1077FF8FF840}"/>
              </a:ext>
            </a:extLst>
          </p:cNvPr>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8" name="フッター プレースホルダー 7">
            <a:extLst>
              <a:ext uri="{FF2B5EF4-FFF2-40B4-BE49-F238E27FC236}">
                <a16:creationId xmlns:a16="http://schemas.microsoft.com/office/drawing/2014/main" id="{2DC6642D-5D42-4296-B65D-3EB085ADBB51}"/>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2B5F3078-9643-45B0-BA24-B97F0C264ED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055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CD6EAD-F030-44D4-B489-E313F3BB2B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ABEB5BA-D97B-45A6-B51C-17C1D5C23213}"/>
              </a:ext>
            </a:extLst>
          </p:cNvPr>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4" name="フッター プレースホルダー 3">
            <a:extLst>
              <a:ext uri="{FF2B5EF4-FFF2-40B4-BE49-F238E27FC236}">
                <a16:creationId xmlns:a16="http://schemas.microsoft.com/office/drawing/2014/main" id="{77931357-54ED-40B2-9BE3-6BD87905FD68}"/>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03C6137A-2D37-4073-874C-FEC302D21E3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239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AEE06D-A281-48F7-8346-E2B2F059A430}"/>
              </a:ext>
            </a:extLst>
          </p:cNvPr>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3" name="フッター プレースホルダー 2">
            <a:extLst>
              <a:ext uri="{FF2B5EF4-FFF2-40B4-BE49-F238E27FC236}">
                <a16:creationId xmlns:a16="http://schemas.microsoft.com/office/drawing/2014/main" id="{06295EDB-4E12-453D-9C4D-BAC723A6EF26}"/>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EE36D5B5-831A-43CC-BB68-BCF9B95F1B3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075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228E6-62D3-4853-BE9B-C2FE96CBD46F}"/>
              </a:ext>
            </a:extLst>
          </p:cNvPr>
          <p:cNvSpPr>
            <a:spLocks noGrp="1"/>
          </p:cNvSpPr>
          <p:nvPr>
            <p:ph type="title"/>
          </p:nvPr>
        </p:nvSpPr>
        <p:spPr>
          <a:xfrm>
            <a:off x="736455" y="503978"/>
            <a:ext cx="3448388" cy="1763924"/>
          </a:xfrm>
        </p:spPr>
        <p:txBody>
          <a:bodyPr anchor="b"/>
          <a:lstStyle>
            <a:lvl1pPr>
              <a:defRPr sz="2806"/>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36C577-6D52-4CCC-BA3A-2DF52FB2614C}"/>
              </a:ext>
            </a:extLst>
          </p:cNvPr>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766B85C-01EB-4848-BBE4-E2DE8CEF75B8}"/>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B632C4-0E4D-47C3-80CD-7598EC297977}"/>
              </a:ext>
            </a:extLst>
          </p:cNvPr>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6" name="フッター プレースホルダー 5">
            <a:extLst>
              <a:ext uri="{FF2B5EF4-FFF2-40B4-BE49-F238E27FC236}">
                <a16:creationId xmlns:a16="http://schemas.microsoft.com/office/drawing/2014/main" id="{AD9658EC-06D0-45B0-A518-85CD2EDECA6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250E88D-793E-4F1E-A7EF-1AF2A5F998E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510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8CE553-3E30-4D38-AB99-8C7EE46C8138}"/>
              </a:ext>
            </a:extLst>
          </p:cNvPr>
          <p:cNvSpPr>
            <a:spLocks noGrp="1"/>
          </p:cNvSpPr>
          <p:nvPr>
            <p:ph type="title"/>
          </p:nvPr>
        </p:nvSpPr>
        <p:spPr>
          <a:xfrm>
            <a:off x="736455" y="503978"/>
            <a:ext cx="3448388" cy="1763924"/>
          </a:xfrm>
        </p:spPr>
        <p:txBody>
          <a:bodyPr anchor="b"/>
          <a:lstStyle>
            <a:lvl1pPr>
              <a:defRPr sz="2806"/>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5F5AFEC-D1F8-475A-B280-50112D2E26D2}"/>
              </a:ext>
            </a:extLst>
          </p:cNvPr>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kumimoji="1" lang="ja-JP" altLang="en-US"/>
          </a:p>
        </p:txBody>
      </p:sp>
      <p:sp>
        <p:nvSpPr>
          <p:cNvPr id="4" name="テキスト プレースホルダー 3">
            <a:extLst>
              <a:ext uri="{FF2B5EF4-FFF2-40B4-BE49-F238E27FC236}">
                <a16:creationId xmlns:a16="http://schemas.microsoft.com/office/drawing/2014/main" id="{F4622F82-BB7F-4126-BF75-5FAA902042A7}"/>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A86D31-A72A-4F48-BD5A-39E4EAE599AB}"/>
              </a:ext>
            </a:extLst>
          </p:cNvPr>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6" name="フッター プレースホルダー 5">
            <a:extLst>
              <a:ext uri="{FF2B5EF4-FFF2-40B4-BE49-F238E27FC236}">
                <a16:creationId xmlns:a16="http://schemas.microsoft.com/office/drawing/2014/main" id="{A53B8EE8-8CF1-4F9C-8543-856DC4F918B8}"/>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BBD8FA4F-8E37-4D4A-9996-B578EB4E51A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938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3309ED0-A2EF-4DFF-8263-CE452EE36BDA}"/>
              </a:ext>
            </a:extLst>
          </p:cNvPr>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E9373E-8A4E-4275-B28C-EA7EFFF01FF8}"/>
              </a:ext>
            </a:extLst>
          </p:cNvPr>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3ED898-D407-487C-B545-F542D3A18047}"/>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B61BEF0D-F0BB-DE4B-95CE-6DB70DBA9567}" type="datetimeFigureOut">
              <a:rPr lang="en-US" smtClean="0"/>
              <a:pPr/>
              <a:t>12/1/2020</a:t>
            </a:fld>
            <a:endParaRPr lang="en-US" dirty="0"/>
          </a:p>
        </p:txBody>
      </p:sp>
      <p:sp>
        <p:nvSpPr>
          <p:cNvPr id="5" name="フッター プレースホルダー 4">
            <a:extLst>
              <a:ext uri="{FF2B5EF4-FFF2-40B4-BE49-F238E27FC236}">
                <a16:creationId xmlns:a16="http://schemas.microsoft.com/office/drawing/2014/main" id="{751447EE-8783-46B0-AFFD-B7C22E80B28F}"/>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C609640F-FE53-4354-8A53-FFE30E9C095E}"/>
              </a:ext>
            </a:extLst>
          </p:cNvPr>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20651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p:bodyStyle>
    <p:otherStyle>
      <a:defPPr>
        <a:defRPr lang="ja-JP"/>
      </a:defPPr>
      <a:lvl1pPr marL="0" algn="l" defTabSz="801929" rtl="0" eaLnBrk="1" latinLnBrk="0" hangingPunct="1">
        <a:defRPr kumimoji="1" sz="1579" kern="1200">
          <a:solidFill>
            <a:schemeClr val="tx1"/>
          </a:solidFill>
          <a:latin typeface="+mn-lt"/>
          <a:ea typeface="+mn-ea"/>
          <a:cs typeface="+mn-cs"/>
        </a:defRPr>
      </a:lvl1pPr>
      <a:lvl2pPr marL="400964" algn="l" defTabSz="801929" rtl="0" eaLnBrk="1" latinLnBrk="0" hangingPunct="1">
        <a:defRPr kumimoji="1" sz="1579" kern="1200">
          <a:solidFill>
            <a:schemeClr val="tx1"/>
          </a:solidFill>
          <a:latin typeface="+mn-lt"/>
          <a:ea typeface="+mn-ea"/>
          <a:cs typeface="+mn-cs"/>
        </a:defRPr>
      </a:lvl2pPr>
      <a:lvl3pPr marL="801929" algn="l" defTabSz="801929" rtl="0" eaLnBrk="1" latinLnBrk="0" hangingPunct="1">
        <a:defRPr kumimoji="1" sz="1579" kern="1200">
          <a:solidFill>
            <a:schemeClr val="tx1"/>
          </a:solidFill>
          <a:latin typeface="+mn-lt"/>
          <a:ea typeface="+mn-ea"/>
          <a:cs typeface="+mn-cs"/>
        </a:defRPr>
      </a:lvl3pPr>
      <a:lvl4pPr marL="1202893" algn="l" defTabSz="801929" rtl="0" eaLnBrk="1" latinLnBrk="0" hangingPunct="1">
        <a:defRPr kumimoji="1" sz="1579" kern="1200">
          <a:solidFill>
            <a:schemeClr val="tx1"/>
          </a:solidFill>
          <a:latin typeface="+mn-lt"/>
          <a:ea typeface="+mn-ea"/>
          <a:cs typeface="+mn-cs"/>
        </a:defRPr>
      </a:lvl4pPr>
      <a:lvl5pPr marL="1603858" algn="l" defTabSz="801929" rtl="0" eaLnBrk="1" latinLnBrk="0" hangingPunct="1">
        <a:defRPr kumimoji="1" sz="1579" kern="1200">
          <a:solidFill>
            <a:schemeClr val="tx1"/>
          </a:solidFill>
          <a:latin typeface="+mn-lt"/>
          <a:ea typeface="+mn-ea"/>
          <a:cs typeface="+mn-cs"/>
        </a:defRPr>
      </a:lvl5pPr>
      <a:lvl6pPr marL="2004822" algn="l" defTabSz="801929" rtl="0" eaLnBrk="1" latinLnBrk="0" hangingPunct="1">
        <a:defRPr kumimoji="1" sz="1579" kern="1200">
          <a:solidFill>
            <a:schemeClr val="tx1"/>
          </a:solidFill>
          <a:latin typeface="+mn-lt"/>
          <a:ea typeface="+mn-ea"/>
          <a:cs typeface="+mn-cs"/>
        </a:defRPr>
      </a:lvl6pPr>
      <a:lvl7pPr marL="2405786" algn="l" defTabSz="801929" rtl="0" eaLnBrk="1" latinLnBrk="0" hangingPunct="1">
        <a:defRPr kumimoji="1" sz="1579" kern="1200">
          <a:solidFill>
            <a:schemeClr val="tx1"/>
          </a:solidFill>
          <a:latin typeface="+mn-lt"/>
          <a:ea typeface="+mn-ea"/>
          <a:cs typeface="+mn-cs"/>
        </a:defRPr>
      </a:lvl7pPr>
      <a:lvl8pPr marL="2806751" algn="l" defTabSz="801929" rtl="0" eaLnBrk="1" latinLnBrk="0" hangingPunct="1">
        <a:defRPr kumimoji="1" sz="1579" kern="1200">
          <a:solidFill>
            <a:schemeClr val="tx1"/>
          </a:solidFill>
          <a:latin typeface="+mn-lt"/>
          <a:ea typeface="+mn-ea"/>
          <a:cs typeface="+mn-cs"/>
        </a:defRPr>
      </a:lvl8pPr>
      <a:lvl9pPr marL="3207715" algn="l" defTabSz="801929"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3229BB-BCE3-4BBA-99E5-56E8E4C89FD8}"/>
              </a:ext>
            </a:extLst>
          </p:cNvPr>
          <p:cNvPicPr>
            <a:picLocks noChangeAspect="1"/>
          </p:cNvPicPr>
          <p:nvPr/>
        </p:nvPicPr>
        <p:blipFill rotWithShape="1">
          <a:blip r:embed="rId3">
            <a:clrChange>
              <a:clrFrom>
                <a:srgbClr val="FFFFFF"/>
              </a:clrFrom>
              <a:clrTo>
                <a:srgbClr val="FFFFFF">
                  <a:alpha val="0"/>
                </a:srgbClr>
              </a:clrTo>
            </a:clrChange>
          </a:blip>
          <a:srcRect r="14671"/>
          <a:stretch/>
        </p:blipFill>
        <p:spPr>
          <a:xfrm>
            <a:off x="0" y="3121573"/>
            <a:ext cx="10681303" cy="4459186"/>
          </a:xfrm>
          <a:prstGeom prst="rect">
            <a:avLst/>
          </a:prstGeom>
        </p:spPr>
      </p:pic>
      <p:sp>
        <p:nvSpPr>
          <p:cNvPr id="10" name="タイトル 1">
            <a:extLst>
              <a:ext uri="{FF2B5EF4-FFF2-40B4-BE49-F238E27FC236}">
                <a16:creationId xmlns:a16="http://schemas.microsoft.com/office/drawing/2014/main" id="{0A3B7AF2-6EC2-43EC-92E6-4ACF27AB362B}"/>
              </a:ext>
            </a:extLst>
          </p:cNvPr>
          <p:cNvSpPr>
            <a:spLocks noGrp="1"/>
          </p:cNvSpPr>
          <p:nvPr>
            <p:ph type="ctrTitle"/>
          </p:nvPr>
        </p:nvSpPr>
        <p:spPr>
          <a:xfrm>
            <a:off x="987481" y="1629944"/>
            <a:ext cx="7768148" cy="1753383"/>
          </a:xfrm>
        </p:spPr>
        <p:txBody>
          <a:bodyPr anchor="b">
            <a:noAutofit/>
          </a:bodyPr>
          <a:lstStyle/>
          <a:p>
            <a:pPr algn="l"/>
            <a:r>
              <a:rPr lang="ja-JP" altLang="en-US" sz="5400" b="1" dirty="0">
                <a:latin typeface="メイリオ" panose="020B0604030504040204" pitchFamily="50" charset="-128"/>
                <a:ea typeface="メイリオ" panose="020B0604030504040204" pitchFamily="50" charset="-128"/>
              </a:rPr>
              <a:t>要注意！！</a:t>
            </a:r>
            <a:br>
              <a:rPr lang="en-US" altLang="ja-JP" sz="5400" b="1" dirty="0">
                <a:latin typeface="メイリオ" panose="020B0604030504040204" pitchFamily="50" charset="-128"/>
                <a:ea typeface="メイリオ" panose="020B0604030504040204" pitchFamily="50" charset="-128"/>
              </a:rPr>
            </a:br>
            <a:r>
              <a:rPr lang="ja-JP" altLang="en-US" sz="5400" b="1" dirty="0">
                <a:latin typeface="メイリオ" panose="020B0604030504040204" pitchFamily="50" charset="-128"/>
                <a:ea typeface="メイリオ" panose="020B0604030504040204" pitchFamily="50" charset="-128"/>
              </a:rPr>
              <a:t>ネット依存・ゲーム依存</a:t>
            </a:r>
            <a:endParaRPr kumimoji="1" lang="ja-JP" altLang="en-US" sz="5400" b="1" dirty="0">
              <a:latin typeface="メイリオ" panose="020B0604030504040204" pitchFamily="50" charset="-128"/>
              <a:ea typeface="メイリオ" panose="020B0604030504040204" pitchFamily="50" charset="-128"/>
            </a:endParaRPr>
          </a:p>
        </p:txBody>
      </p:sp>
      <p:pic>
        <p:nvPicPr>
          <p:cNvPr id="11" name="図 10" descr="黒い背景と白い文字のロゴ&#10;&#10;自動的に生成された説明">
            <a:extLst>
              <a:ext uri="{FF2B5EF4-FFF2-40B4-BE49-F238E27FC236}">
                <a16:creationId xmlns:a16="http://schemas.microsoft.com/office/drawing/2014/main" id="{CEA0F6B2-3EE9-4F02-90C6-F97A78B44155}"/>
              </a:ext>
            </a:extLst>
          </p:cNvPr>
          <p:cNvPicPr>
            <a:picLocks noChangeAspect="1"/>
          </p:cNvPicPr>
          <p:nvPr/>
        </p:nvPicPr>
        <p:blipFill rotWithShape="1">
          <a:blip r:embed="rId4">
            <a:clrChange>
              <a:clrFrom>
                <a:srgbClr val="FFFFFF"/>
              </a:clrFrom>
              <a:clrTo>
                <a:srgbClr val="FFFFFF">
                  <a:alpha val="0"/>
                </a:srgbClr>
              </a:clrTo>
            </a:clrChange>
          </a:blip>
          <a:srcRect l="22952" t="22096" r="7709" b="25978"/>
          <a:stretch/>
        </p:blipFill>
        <p:spPr>
          <a:xfrm>
            <a:off x="9388552" y="409305"/>
            <a:ext cx="788765" cy="838728"/>
          </a:xfrm>
          <a:prstGeom prst="rect">
            <a:avLst/>
          </a:prstGeom>
        </p:spPr>
      </p:pic>
      <p:sp>
        <p:nvSpPr>
          <p:cNvPr id="12" name="字幕 2">
            <a:extLst>
              <a:ext uri="{FF2B5EF4-FFF2-40B4-BE49-F238E27FC236}">
                <a16:creationId xmlns:a16="http://schemas.microsoft.com/office/drawing/2014/main" id="{20765BC1-87BE-4000-A56B-FCA7FF311654}"/>
              </a:ext>
            </a:extLst>
          </p:cNvPr>
          <p:cNvSpPr txBox="1">
            <a:spLocks/>
          </p:cNvSpPr>
          <p:nvPr/>
        </p:nvSpPr>
        <p:spPr>
          <a:xfrm>
            <a:off x="4242130" y="409304"/>
            <a:ext cx="2707714" cy="415747"/>
          </a:xfrm>
          <a:prstGeom prst="rect">
            <a:avLst/>
          </a:prstGeom>
          <a:solidFill>
            <a:schemeClr val="bg1"/>
          </a:solidFill>
          <a:ln>
            <a:solidFill>
              <a:schemeClr val="bg2">
                <a:lumMod val="50000"/>
              </a:schemeClr>
            </a:solidFill>
          </a:ln>
        </p:spPr>
        <p:txBody>
          <a:bodyPr vert="horz" wrap="square" lIns="36000" tIns="36000" rIns="36000" bIns="3600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latin typeface="游ゴシック Medium" panose="020B0500000000000000" pitchFamily="50" charset="-128"/>
                <a:ea typeface="游ゴシック Medium" panose="020B0500000000000000" pitchFamily="50" charset="-128"/>
              </a:rPr>
              <a:t>中学校・高等学校版</a:t>
            </a:r>
            <a:endParaRPr lang="en-US" altLang="ja-JP" sz="1800" dirty="0">
              <a:latin typeface="游ゴシック Medium" panose="020B0500000000000000" pitchFamily="50" charset="-128"/>
              <a:ea typeface="游ゴシック Medium" panose="020B0500000000000000" pitchFamily="50" charset="-128"/>
            </a:endParaRPr>
          </a:p>
        </p:txBody>
      </p:sp>
      <p:sp>
        <p:nvSpPr>
          <p:cNvPr id="14" name="タイトル 1">
            <a:extLst>
              <a:ext uri="{FF2B5EF4-FFF2-40B4-BE49-F238E27FC236}">
                <a16:creationId xmlns:a16="http://schemas.microsoft.com/office/drawing/2014/main" id="{A7E1BE68-6B83-4C2F-A308-F4213985BE3D}"/>
              </a:ext>
            </a:extLst>
          </p:cNvPr>
          <p:cNvSpPr txBox="1">
            <a:spLocks/>
          </p:cNvSpPr>
          <p:nvPr/>
        </p:nvSpPr>
        <p:spPr>
          <a:xfrm>
            <a:off x="988077" y="3317719"/>
            <a:ext cx="7768148" cy="811160"/>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endParaRPr lang="ja-JP" altLang="en-US" sz="4400" b="1" dirty="0">
              <a:solidFill>
                <a:schemeClr val="tx1">
                  <a:lumMod val="50000"/>
                  <a:lumOff val="50000"/>
                </a:schemeClr>
              </a:solidFill>
              <a:latin typeface="AR P丸ゴシック体M04" panose="020F0600000000000000" pitchFamily="50" charset="-128"/>
              <a:ea typeface="AR P丸ゴシック体M04" panose="020F0600000000000000" pitchFamily="50" charset="-128"/>
            </a:endParaRPr>
          </a:p>
        </p:txBody>
      </p:sp>
      <p:sp>
        <p:nvSpPr>
          <p:cNvPr id="15" name="タイトル 1">
            <a:extLst>
              <a:ext uri="{FF2B5EF4-FFF2-40B4-BE49-F238E27FC236}">
                <a16:creationId xmlns:a16="http://schemas.microsoft.com/office/drawing/2014/main" id="{8955669D-390B-4B32-A9DB-1629F9DF6E19}"/>
              </a:ext>
            </a:extLst>
          </p:cNvPr>
          <p:cNvSpPr txBox="1">
            <a:spLocks/>
          </p:cNvSpPr>
          <p:nvPr/>
        </p:nvSpPr>
        <p:spPr>
          <a:xfrm>
            <a:off x="345140" y="368741"/>
            <a:ext cx="3724584" cy="454450"/>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r>
              <a:rPr lang="ja-JP" altLang="en-US" sz="2400" dirty="0">
                <a:latin typeface="HGS明朝E" panose="02020900000000000000" pitchFamily="18" charset="-128"/>
                <a:ea typeface="HGS明朝E" panose="02020900000000000000" pitchFamily="18" charset="-128"/>
              </a:rPr>
              <a:t>ネット依存、ゲーム依存</a:t>
            </a:r>
          </a:p>
        </p:txBody>
      </p:sp>
      <p:sp>
        <p:nvSpPr>
          <p:cNvPr id="19" name="字幕 2">
            <a:extLst>
              <a:ext uri="{FF2B5EF4-FFF2-40B4-BE49-F238E27FC236}">
                <a16:creationId xmlns:a16="http://schemas.microsoft.com/office/drawing/2014/main" id="{EF96A6DA-B1FC-4188-974F-EDBE540EF19B}"/>
              </a:ext>
            </a:extLst>
          </p:cNvPr>
          <p:cNvSpPr>
            <a:spLocks noGrp="1"/>
          </p:cNvSpPr>
          <p:nvPr>
            <p:ph type="subTitle" idx="1"/>
          </p:nvPr>
        </p:nvSpPr>
        <p:spPr>
          <a:xfrm>
            <a:off x="7081962" y="6633402"/>
            <a:ext cx="3095356" cy="335986"/>
          </a:xfrm>
        </p:spPr>
        <p:txBody>
          <a:bodyPr anchor="t">
            <a:noAutofit/>
          </a:bodyPr>
          <a:lstStyle/>
          <a:p>
            <a:pPr algn="l"/>
            <a:r>
              <a:rPr lang="ja-JP" altLang="en-US" sz="2200" b="1" dirty="0">
                <a:latin typeface="游ゴシック Medium" panose="020B0500000000000000" pitchFamily="50" charset="-128"/>
                <a:ea typeface="游ゴシック Medium" panose="020B0500000000000000" pitchFamily="50" charset="-128"/>
              </a:rPr>
              <a:t>（公社）東京都医師会</a:t>
            </a:r>
          </a:p>
        </p:txBody>
      </p:sp>
    </p:spTree>
    <p:extLst>
      <p:ext uri="{BB962C8B-B14F-4D97-AF65-F5344CB8AC3E}">
        <p14:creationId xmlns:p14="http://schemas.microsoft.com/office/powerpoint/2010/main" val="81400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7BFC5F81-BBAE-4DFE-92FF-FEA1F8C97225}"/>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576EDF0B-6E68-4307-B944-9A29E17A8E8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7A6B6B7-22E2-4F68-B574-F6350074E853}"/>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AC43A2A7-C16A-4EAF-B28C-9C8640D6B00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2233DFE2-CEF1-4C51-97D7-E9F2DE88FF36}"/>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5CEE1163-18EB-463E-851B-5A6086494E2C}"/>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➏ スマホ不眠</a:t>
            </a:r>
          </a:p>
        </p:txBody>
      </p:sp>
      <p:sp>
        <p:nvSpPr>
          <p:cNvPr id="13" name="テキスト ボックス 12">
            <a:extLst>
              <a:ext uri="{FF2B5EF4-FFF2-40B4-BE49-F238E27FC236}">
                <a16:creationId xmlns:a16="http://schemas.microsoft.com/office/drawing/2014/main" id="{2BBF1E55-A761-45BF-A112-564587A08B23}"/>
              </a:ext>
            </a:extLst>
          </p:cNvPr>
          <p:cNvSpPr txBox="1"/>
          <p:nvPr/>
        </p:nvSpPr>
        <p:spPr>
          <a:xfrm>
            <a:off x="697188" y="1549377"/>
            <a:ext cx="2885533" cy="3070136"/>
          </a:xfrm>
          <a:prstGeom prst="roundRect">
            <a:avLst>
              <a:gd name="adj" fmla="val 3749"/>
            </a:avLst>
          </a:prstGeom>
          <a:solidFill>
            <a:schemeClr val="accent6">
              <a:lumMod val="20000"/>
              <a:lumOff val="80000"/>
            </a:schemeClr>
          </a:solidFill>
        </p:spPr>
        <p:txBody>
          <a:bodyPr wrap="square" rtlCol="0" anchor="ctr">
            <a:noAutofit/>
          </a:bodyPr>
          <a:lstStyle/>
          <a:p>
            <a:pPr algn="ctr">
              <a:lnSpc>
                <a:spcPct val="100000"/>
              </a:lnSpc>
              <a:spcBef>
                <a:spcPts val="0"/>
              </a:spcBef>
              <a:spcAft>
                <a:spcPts val="600"/>
              </a:spcAft>
              <a:buClr>
                <a:srgbClr val="FFC000"/>
              </a:buClr>
            </a:pPr>
            <a:r>
              <a:rPr lang="ja-JP" altLang="en-US" sz="2800" dirty="0">
                <a:latin typeface="+mn-ea"/>
              </a:rPr>
              <a:t>睡眠減少</a:t>
            </a:r>
            <a:endParaRPr lang="en-US" altLang="ja-JP" sz="2800" dirty="0">
              <a:latin typeface="+mn-ea"/>
            </a:endParaRPr>
          </a:p>
        </p:txBody>
      </p:sp>
      <p:sp>
        <p:nvSpPr>
          <p:cNvPr id="15" name="コンテンツ プレースホルダー 2">
            <a:extLst>
              <a:ext uri="{FF2B5EF4-FFF2-40B4-BE49-F238E27FC236}">
                <a16:creationId xmlns:a16="http://schemas.microsoft.com/office/drawing/2014/main" id="{93F57A19-0417-45DC-AE66-BACBBEAA8D93}"/>
              </a:ext>
            </a:extLst>
          </p:cNvPr>
          <p:cNvSpPr txBox="1">
            <a:spLocks/>
          </p:cNvSpPr>
          <p:nvPr/>
        </p:nvSpPr>
        <p:spPr>
          <a:xfrm>
            <a:off x="3596211" y="1801232"/>
            <a:ext cx="6396879" cy="1833871"/>
          </a:xfrm>
          <a:prstGeom prst="rect">
            <a:avLst/>
          </a:prstGeom>
        </p:spPr>
        <p:txBody>
          <a:bodyPr vert="horz" lIns="91440" tIns="45720" rIns="91440" bIns="45720" rtlCol="0">
            <a:normAutofit/>
          </a:bodyPr>
          <a:lstStyle>
            <a:lvl1pPr marL="200482" indent="-200482" algn="l" defTabSz="801929"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endParaRPr lang="ja-JP" altLang="en-US" sz="3000" b="1" dirty="0">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1942A64B-7D7D-433A-9EF5-59B1409C8EBA}"/>
              </a:ext>
            </a:extLst>
          </p:cNvPr>
          <p:cNvSpPr txBox="1"/>
          <p:nvPr/>
        </p:nvSpPr>
        <p:spPr>
          <a:xfrm>
            <a:off x="697189" y="4866699"/>
            <a:ext cx="4648718" cy="963140"/>
          </a:xfrm>
          <a:prstGeom prst="roundRect">
            <a:avLst>
              <a:gd name="adj" fmla="val 8659"/>
            </a:avLst>
          </a:prstGeom>
          <a:solidFill>
            <a:schemeClr val="accent6">
              <a:lumMod val="20000"/>
              <a:lumOff val="80000"/>
            </a:schemeClr>
          </a:solidFill>
        </p:spPr>
        <p:txBody>
          <a:bodyPr wrap="square" rtlCol="0" anchor="ctr">
            <a:noAutofit/>
          </a:bodyPr>
          <a:lstStyle/>
          <a:p>
            <a:pPr>
              <a:lnSpc>
                <a:spcPct val="100000"/>
              </a:lnSpc>
              <a:spcBef>
                <a:spcPts val="0"/>
              </a:spcBef>
              <a:spcAft>
                <a:spcPts val="2000"/>
              </a:spcAft>
              <a:buClr>
                <a:srgbClr val="FFC000"/>
              </a:buClr>
            </a:pPr>
            <a:r>
              <a:rPr lang="ja-JP" altLang="en-US" sz="2800" dirty="0">
                <a:latin typeface="+mn-ea"/>
              </a:rPr>
              <a:t>昼夜逆転による</a:t>
            </a:r>
            <a:r>
              <a:rPr lang="ja-JP" altLang="en-US" sz="2800" b="1" dirty="0">
                <a:latin typeface="+mn-ea"/>
              </a:rPr>
              <a:t>日中の眠気</a:t>
            </a:r>
            <a:endParaRPr lang="en-US" altLang="ja-JP" sz="2800" b="1" dirty="0">
              <a:latin typeface="+mn-ea"/>
            </a:endParaRPr>
          </a:p>
        </p:txBody>
      </p:sp>
      <p:sp>
        <p:nvSpPr>
          <p:cNvPr id="17" name="テキスト ボックス 16">
            <a:extLst>
              <a:ext uri="{FF2B5EF4-FFF2-40B4-BE49-F238E27FC236}">
                <a16:creationId xmlns:a16="http://schemas.microsoft.com/office/drawing/2014/main" id="{96D8CD44-A48E-496E-86E8-855E817D22FF}"/>
              </a:ext>
            </a:extLst>
          </p:cNvPr>
          <p:cNvSpPr txBox="1"/>
          <p:nvPr/>
        </p:nvSpPr>
        <p:spPr>
          <a:xfrm>
            <a:off x="697189" y="6069886"/>
            <a:ext cx="4648718" cy="963140"/>
          </a:xfrm>
          <a:prstGeom prst="roundRect">
            <a:avLst>
              <a:gd name="adj" fmla="val 8659"/>
            </a:avLst>
          </a:prstGeom>
          <a:solidFill>
            <a:schemeClr val="accent6">
              <a:lumMod val="20000"/>
              <a:lumOff val="80000"/>
            </a:schemeClr>
          </a:solidFill>
        </p:spPr>
        <p:txBody>
          <a:bodyPr wrap="square" rtlCol="0" anchor="ctr">
            <a:noAutofit/>
          </a:bodyPr>
          <a:lstStyle/>
          <a:p>
            <a:pPr>
              <a:lnSpc>
                <a:spcPct val="100000"/>
              </a:lnSpc>
              <a:spcBef>
                <a:spcPts val="0"/>
              </a:spcBef>
              <a:buClr>
                <a:srgbClr val="FFC000"/>
              </a:buClr>
            </a:pPr>
            <a:r>
              <a:rPr lang="ja-JP" altLang="en-US" sz="2800" dirty="0">
                <a:latin typeface="+mn-ea"/>
              </a:rPr>
              <a:t>全身の</a:t>
            </a:r>
            <a:r>
              <a:rPr lang="ja-JP" altLang="en-US" sz="2800" b="1" dirty="0">
                <a:latin typeface="+mn-ea"/>
              </a:rPr>
              <a:t>倦怠感・頭痛</a:t>
            </a:r>
            <a:endParaRPr lang="en-US" altLang="ja-JP" sz="2800" b="1" dirty="0">
              <a:latin typeface="+mn-ea"/>
            </a:endParaRPr>
          </a:p>
        </p:txBody>
      </p:sp>
      <p:sp>
        <p:nvSpPr>
          <p:cNvPr id="20" name="テキスト ボックス 19">
            <a:extLst>
              <a:ext uri="{FF2B5EF4-FFF2-40B4-BE49-F238E27FC236}">
                <a16:creationId xmlns:a16="http://schemas.microsoft.com/office/drawing/2014/main" id="{B8520BDF-4837-4BC3-A652-AF91AEBA9AB8}"/>
              </a:ext>
            </a:extLst>
          </p:cNvPr>
          <p:cNvSpPr txBox="1"/>
          <p:nvPr/>
        </p:nvSpPr>
        <p:spPr>
          <a:xfrm>
            <a:off x="5216016" y="1549377"/>
            <a:ext cx="4790564" cy="900000"/>
          </a:xfrm>
          <a:prstGeom prst="roundRect">
            <a:avLst>
              <a:gd name="adj" fmla="val 10240"/>
            </a:avLst>
          </a:prstGeom>
          <a:solidFill>
            <a:schemeClr val="accent2">
              <a:lumMod val="40000"/>
              <a:lumOff val="60000"/>
            </a:schemeClr>
          </a:solidFill>
        </p:spPr>
        <p:txBody>
          <a:bodyPr wrap="square" rtlCol="0" anchor="ctr">
            <a:noAutofit/>
          </a:bodyPr>
          <a:lstStyle/>
          <a:p>
            <a:pPr>
              <a:lnSpc>
                <a:spcPts val="3400"/>
              </a:lnSpc>
            </a:pPr>
            <a:r>
              <a:rPr lang="ja-JP" altLang="en-US" sz="2800" b="1" dirty="0">
                <a:latin typeface="游ゴシック" panose="020B0400000000000000" pitchFamily="50" charset="-128"/>
              </a:rPr>
              <a:t>脳への栄養不足　</a:t>
            </a:r>
            <a:endParaRPr lang="en-US" altLang="ja-JP" sz="2800" b="1" dirty="0"/>
          </a:p>
        </p:txBody>
      </p:sp>
      <p:sp>
        <p:nvSpPr>
          <p:cNvPr id="21" name="テキスト ボックス 20">
            <a:extLst>
              <a:ext uri="{FF2B5EF4-FFF2-40B4-BE49-F238E27FC236}">
                <a16:creationId xmlns:a16="http://schemas.microsoft.com/office/drawing/2014/main" id="{E544F58D-9803-4F5C-B680-3C7E7B159478}"/>
              </a:ext>
            </a:extLst>
          </p:cNvPr>
          <p:cNvSpPr txBox="1"/>
          <p:nvPr/>
        </p:nvSpPr>
        <p:spPr>
          <a:xfrm>
            <a:off x="5216016" y="2638015"/>
            <a:ext cx="4790563" cy="900000"/>
          </a:xfrm>
          <a:prstGeom prst="roundRect">
            <a:avLst>
              <a:gd name="adj" fmla="val 10240"/>
            </a:avLst>
          </a:prstGeom>
          <a:solidFill>
            <a:schemeClr val="accent2">
              <a:lumMod val="40000"/>
              <a:lumOff val="60000"/>
            </a:schemeClr>
          </a:solidFill>
        </p:spPr>
        <p:txBody>
          <a:bodyPr wrap="square" rtlCol="0" anchor="ctr">
            <a:noAutofit/>
          </a:bodyPr>
          <a:lstStyle/>
          <a:p>
            <a:pPr>
              <a:lnSpc>
                <a:spcPts val="3400"/>
              </a:lnSpc>
            </a:pPr>
            <a:r>
              <a:rPr lang="ja-JP" altLang="en-US" sz="2800" b="1" dirty="0">
                <a:latin typeface="游ゴシック" panose="020B0400000000000000" pitchFamily="50" charset="-128"/>
              </a:rPr>
              <a:t>海馬（記憶や学習機能）の体積の低下</a:t>
            </a:r>
          </a:p>
        </p:txBody>
      </p:sp>
      <p:sp>
        <p:nvSpPr>
          <p:cNvPr id="22" name="テキスト ボックス 21">
            <a:extLst>
              <a:ext uri="{FF2B5EF4-FFF2-40B4-BE49-F238E27FC236}">
                <a16:creationId xmlns:a16="http://schemas.microsoft.com/office/drawing/2014/main" id="{2C3EB53B-8138-46CE-9073-9A81B40EC9F6}"/>
              </a:ext>
            </a:extLst>
          </p:cNvPr>
          <p:cNvSpPr txBox="1"/>
          <p:nvPr/>
        </p:nvSpPr>
        <p:spPr>
          <a:xfrm>
            <a:off x="5216016" y="3726652"/>
            <a:ext cx="4790563" cy="900000"/>
          </a:xfrm>
          <a:prstGeom prst="roundRect">
            <a:avLst>
              <a:gd name="adj" fmla="val 10240"/>
            </a:avLst>
          </a:prstGeom>
          <a:solidFill>
            <a:schemeClr val="accent2">
              <a:lumMod val="40000"/>
              <a:lumOff val="60000"/>
            </a:schemeClr>
          </a:solidFill>
        </p:spPr>
        <p:txBody>
          <a:bodyPr wrap="square" rtlCol="0" anchor="ctr">
            <a:noAutofit/>
          </a:bodyPr>
          <a:lstStyle/>
          <a:p>
            <a:pPr>
              <a:lnSpc>
                <a:spcPts val="3400"/>
              </a:lnSpc>
            </a:pPr>
            <a:r>
              <a:rPr lang="ja-JP" altLang="en-US" sz="2800" b="1" dirty="0">
                <a:latin typeface="游ゴシック" panose="020B0400000000000000" pitchFamily="50" charset="-128"/>
              </a:rPr>
              <a:t>成績の低下</a:t>
            </a:r>
            <a:r>
              <a:rPr lang="ja-JP" altLang="en-US" sz="2800" dirty="0">
                <a:latin typeface="+mn-ea"/>
              </a:rPr>
              <a:t>　</a:t>
            </a:r>
            <a:endParaRPr lang="en-US" altLang="ja-JP" sz="2800" b="1" dirty="0"/>
          </a:p>
        </p:txBody>
      </p:sp>
      <p:pic>
        <p:nvPicPr>
          <p:cNvPr id="3" name="図 2">
            <a:extLst>
              <a:ext uri="{FF2B5EF4-FFF2-40B4-BE49-F238E27FC236}">
                <a16:creationId xmlns:a16="http://schemas.microsoft.com/office/drawing/2014/main" id="{8B32405D-C39D-4151-9DDD-333966AFBB3E}"/>
              </a:ext>
            </a:extLst>
          </p:cNvPr>
          <p:cNvPicPr>
            <a:picLocks noChangeAspect="1"/>
          </p:cNvPicPr>
          <p:nvPr/>
        </p:nvPicPr>
        <p:blipFill>
          <a:blip r:embed="rId3"/>
          <a:stretch>
            <a:fillRect/>
          </a:stretch>
        </p:blipFill>
        <p:spPr>
          <a:xfrm flipH="1">
            <a:off x="7418230" y="4813806"/>
            <a:ext cx="2691379" cy="2512160"/>
          </a:xfrm>
          <a:prstGeom prst="rect">
            <a:avLst/>
          </a:prstGeom>
        </p:spPr>
      </p:pic>
      <p:sp>
        <p:nvSpPr>
          <p:cNvPr id="23" name="矢印: 右 22">
            <a:extLst>
              <a:ext uri="{FF2B5EF4-FFF2-40B4-BE49-F238E27FC236}">
                <a16:creationId xmlns:a16="http://schemas.microsoft.com/office/drawing/2014/main" id="{38F46246-54AE-412D-B6A0-DFC4219404D8}"/>
              </a:ext>
            </a:extLst>
          </p:cNvPr>
          <p:cNvSpPr/>
          <p:nvPr/>
        </p:nvSpPr>
        <p:spPr>
          <a:xfrm>
            <a:off x="3829322" y="2447521"/>
            <a:ext cx="1153583" cy="1032504"/>
          </a:xfrm>
          <a:prstGeom prst="rightArrow">
            <a:avLst>
              <a:gd name="adj1" fmla="val 50000"/>
              <a:gd name="adj2" fmla="val 5803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a:p>
        </p:txBody>
      </p:sp>
    </p:spTree>
    <p:extLst>
      <p:ext uri="{BB962C8B-B14F-4D97-AF65-F5344CB8AC3E}">
        <p14:creationId xmlns:p14="http://schemas.microsoft.com/office/powerpoint/2010/main" val="66440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7545100-8849-4486-AA9B-733905A07A4F}"/>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0D4E12D2-2AF7-4DAD-819B-A2C81E80364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4C5617E4-1E4C-4BC1-A0C5-52BB3F78B819}"/>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9BC8215-5BF3-4FA9-9BD7-2408F70C0995}"/>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5EF44AD8-72C1-41AC-9E7A-6CB83A4D6295}"/>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0309763C-77E9-40DC-808A-82298631DA50}"/>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➊ スマホ無感情</a:t>
            </a:r>
          </a:p>
        </p:txBody>
      </p:sp>
      <p:sp>
        <p:nvSpPr>
          <p:cNvPr id="15" name="テキスト ボックス 14">
            <a:extLst>
              <a:ext uri="{FF2B5EF4-FFF2-40B4-BE49-F238E27FC236}">
                <a16:creationId xmlns:a16="http://schemas.microsoft.com/office/drawing/2014/main" id="{BD41779D-D14C-42CC-9839-1D3134E7BDAB}"/>
              </a:ext>
            </a:extLst>
          </p:cNvPr>
          <p:cNvSpPr txBox="1"/>
          <p:nvPr/>
        </p:nvSpPr>
        <p:spPr>
          <a:xfrm>
            <a:off x="761236" y="1610077"/>
            <a:ext cx="4659376" cy="1512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600"/>
              </a:spcAft>
              <a:buClr>
                <a:srgbClr val="FFC000"/>
              </a:buClr>
            </a:pPr>
            <a:r>
              <a:rPr lang="ja-JP" altLang="en-US" sz="2800" dirty="0">
                <a:latin typeface="+mn-ea"/>
              </a:rPr>
              <a:t>スマホ上の世界に夢中</a:t>
            </a:r>
            <a:endParaRPr lang="en-US" altLang="ja-JP" sz="2800" dirty="0">
              <a:latin typeface="+mn-ea"/>
            </a:endParaRPr>
          </a:p>
        </p:txBody>
      </p:sp>
      <p:sp>
        <p:nvSpPr>
          <p:cNvPr id="16" name="テキスト ボックス 15">
            <a:extLst>
              <a:ext uri="{FF2B5EF4-FFF2-40B4-BE49-F238E27FC236}">
                <a16:creationId xmlns:a16="http://schemas.microsoft.com/office/drawing/2014/main" id="{7823B940-1ACF-4186-9B5A-9CE82B4400F1}"/>
              </a:ext>
            </a:extLst>
          </p:cNvPr>
          <p:cNvSpPr txBox="1"/>
          <p:nvPr/>
        </p:nvSpPr>
        <p:spPr>
          <a:xfrm>
            <a:off x="6558716" y="1610077"/>
            <a:ext cx="3398035" cy="1512000"/>
          </a:xfrm>
          <a:prstGeom prst="roundRect">
            <a:avLst/>
          </a:prstGeom>
          <a:solidFill>
            <a:schemeClr val="accent2">
              <a:lumMod val="40000"/>
              <a:lumOff val="60000"/>
            </a:schemeClr>
          </a:solidFill>
        </p:spPr>
        <p:txBody>
          <a:bodyPr wrap="square" tIns="144000" rtlCol="0" anchor="ctr">
            <a:noAutofit/>
          </a:bodyPr>
          <a:lstStyle/>
          <a:p>
            <a:pPr indent="0">
              <a:lnSpc>
                <a:spcPct val="100000"/>
              </a:lnSpc>
              <a:spcBef>
                <a:spcPts val="0"/>
              </a:spcBef>
              <a:spcAft>
                <a:spcPts val="2000"/>
              </a:spcAft>
              <a:buNone/>
            </a:pPr>
            <a:r>
              <a:rPr lang="ja-JP" altLang="en-US" sz="2800" dirty="0">
                <a:latin typeface="+mn-ea"/>
              </a:rPr>
              <a:t>リアル世界での</a:t>
            </a:r>
            <a:br>
              <a:rPr lang="en-US" altLang="ja-JP" sz="2800" dirty="0">
                <a:latin typeface="+mn-ea"/>
              </a:rPr>
            </a:br>
            <a:r>
              <a:rPr lang="ja-JP" altLang="en-US" sz="2800" b="1" dirty="0">
                <a:latin typeface="+mn-ea"/>
              </a:rPr>
              <a:t>感動や感情の低下</a:t>
            </a:r>
            <a:endParaRPr lang="en-US" altLang="ja-JP" sz="2800" b="1" dirty="0">
              <a:latin typeface="+mn-ea"/>
            </a:endParaRPr>
          </a:p>
        </p:txBody>
      </p:sp>
      <p:sp>
        <p:nvSpPr>
          <p:cNvPr id="17" name="矢印: 右 16">
            <a:extLst>
              <a:ext uri="{FF2B5EF4-FFF2-40B4-BE49-F238E27FC236}">
                <a16:creationId xmlns:a16="http://schemas.microsoft.com/office/drawing/2014/main" id="{68E016CC-96DC-4526-9AC3-65D29DA010B4}"/>
              </a:ext>
            </a:extLst>
          </p:cNvPr>
          <p:cNvSpPr/>
          <p:nvPr/>
        </p:nvSpPr>
        <p:spPr>
          <a:xfrm>
            <a:off x="5576509" y="4441291"/>
            <a:ext cx="826309" cy="6839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909EE11-8EF9-4878-844D-695848C2ED90}"/>
              </a:ext>
            </a:extLst>
          </p:cNvPr>
          <p:cNvSpPr txBox="1"/>
          <p:nvPr/>
        </p:nvSpPr>
        <p:spPr>
          <a:xfrm>
            <a:off x="761236" y="3671306"/>
            <a:ext cx="4659376" cy="2278292"/>
          </a:xfrm>
          <a:prstGeom prst="roundRect">
            <a:avLst/>
          </a:prstGeom>
          <a:solidFill>
            <a:schemeClr val="accent6">
              <a:lumMod val="20000"/>
              <a:lumOff val="80000"/>
            </a:schemeClr>
          </a:solidFill>
        </p:spPr>
        <p:txBody>
          <a:bodyPr wrap="square" rIns="72000" rtlCol="0" anchor="ctr">
            <a:noAutofit/>
          </a:bodyPr>
          <a:lstStyle/>
          <a:p>
            <a:pPr>
              <a:lnSpc>
                <a:spcPct val="100000"/>
              </a:lnSpc>
              <a:spcBef>
                <a:spcPts val="0"/>
              </a:spcBef>
              <a:spcAft>
                <a:spcPts val="600"/>
              </a:spcAft>
              <a:buClr>
                <a:srgbClr val="FFC000"/>
              </a:buClr>
            </a:pPr>
            <a:r>
              <a:rPr lang="ja-JP" altLang="en-US" sz="2800" dirty="0">
                <a:latin typeface="+mn-ea"/>
              </a:rPr>
              <a:t>現実の対人関係で他人との</a:t>
            </a:r>
            <a:r>
              <a:rPr lang="ja-JP" altLang="en-US" sz="2800" b="1" dirty="0">
                <a:latin typeface="+mn-ea"/>
              </a:rPr>
              <a:t>会話の減少</a:t>
            </a:r>
            <a:endParaRPr lang="en-US" altLang="ja-JP" sz="2800" b="1" dirty="0">
              <a:latin typeface="+mn-ea"/>
            </a:endParaRPr>
          </a:p>
        </p:txBody>
      </p:sp>
      <p:sp>
        <p:nvSpPr>
          <p:cNvPr id="19" name="テキスト ボックス 18">
            <a:extLst>
              <a:ext uri="{FF2B5EF4-FFF2-40B4-BE49-F238E27FC236}">
                <a16:creationId xmlns:a16="http://schemas.microsoft.com/office/drawing/2014/main" id="{7424A8B0-731E-48A7-A378-5F5A5A60CF45}"/>
              </a:ext>
            </a:extLst>
          </p:cNvPr>
          <p:cNvSpPr txBox="1"/>
          <p:nvPr/>
        </p:nvSpPr>
        <p:spPr>
          <a:xfrm>
            <a:off x="6558716" y="3671306"/>
            <a:ext cx="3398035" cy="1008000"/>
          </a:xfrm>
          <a:prstGeom prst="roundRect">
            <a:avLst/>
          </a:prstGeom>
          <a:solidFill>
            <a:schemeClr val="accent2">
              <a:lumMod val="40000"/>
              <a:lumOff val="60000"/>
            </a:schemeClr>
          </a:solidFill>
        </p:spPr>
        <p:txBody>
          <a:bodyPr wrap="square" tIns="144000" rtlCol="0" anchor="ctr">
            <a:noAutofit/>
          </a:bodyPr>
          <a:lstStyle/>
          <a:p>
            <a:pPr indent="0">
              <a:lnSpc>
                <a:spcPct val="100000"/>
              </a:lnSpc>
              <a:buNone/>
            </a:pPr>
            <a:r>
              <a:rPr lang="ja-JP" altLang="en-US" sz="2800" b="1" dirty="0">
                <a:latin typeface="+mn-ea"/>
              </a:rPr>
              <a:t>情緒の発育障害</a:t>
            </a:r>
            <a:endParaRPr lang="en-US" altLang="ja-JP" sz="2800" b="1" dirty="0">
              <a:latin typeface="+mn-ea"/>
            </a:endParaRPr>
          </a:p>
        </p:txBody>
      </p:sp>
      <p:sp>
        <p:nvSpPr>
          <p:cNvPr id="20" name="テキスト ボックス 19">
            <a:extLst>
              <a:ext uri="{FF2B5EF4-FFF2-40B4-BE49-F238E27FC236}">
                <a16:creationId xmlns:a16="http://schemas.microsoft.com/office/drawing/2014/main" id="{7DEA89F5-1FC5-40B4-9435-2F11F260BCEB}"/>
              </a:ext>
            </a:extLst>
          </p:cNvPr>
          <p:cNvSpPr txBox="1"/>
          <p:nvPr/>
        </p:nvSpPr>
        <p:spPr>
          <a:xfrm>
            <a:off x="6558716" y="4941598"/>
            <a:ext cx="3398035" cy="1008000"/>
          </a:xfrm>
          <a:prstGeom prst="roundRect">
            <a:avLst/>
          </a:prstGeom>
          <a:solidFill>
            <a:schemeClr val="accent2">
              <a:lumMod val="40000"/>
              <a:lumOff val="60000"/>
            </a:schemeClr>
          </a:solidFill>
        </p:spPr>
        <p:txBody>
          <a:bodyPr wrap="square" tIns="144000" rtlCol="0" anchor="ctr">
            <a:noAutofit/>
          </a:bodyPr>
          <a:lstStyle/>
          <a:p>
            <a:pPr indent="0">
              <a:lnSpc>
                <a:spcPct val="100000"/>
              </a:lnSpc>
              <a:spcBef>
                <a:spcPts val="0"/>
              </a:spcBef>
              <a:buNone/>
            </a:pPr>
            <a:r>
              <a:rPr lang="ja-JP" altLang="en-US" sz="2800" b="1" dirty="0">
                <a:latin typeface="+mn-ea"/>
              </a:rPr>
              <a:t>性格障害</a:t>
            </a:r>
            <a:endParaRPr lang="en-US" altLang="ja-JP" sz="2800" b="1" dirty="0">
              <a:latin typeface="+mn-ea"/>
            </a:endParaRPr>
          </a:p>
        </p:txBody>
      </p:sp>
      <p:sp>
        <p:nvSpPr>
          <p:cNvPr id="22" name="矢印: 右 21">
            <a:extLst>
              <a:ext uri="{FF2B5EF4-FFF2-40B4-BE49-F238E27FC236}">
                <a16:creationId xmlns:a16="http://schemas.microsoft.com/office/drawing/2014/main" id="{E3D1BC09-C68D-4BEF-B9A6-CFC9E3B99B6A}"/>
              </a:ext>
            </a:extLst>
          </p:cNvPr>
          <p:cNvSpPr/>
          <p:nvPr/>
        </p:nvSpPr>
        <p:spPr>
          <a:xfrm>
            <a:off x="5576509" y="2024077"/>
            <a:ext cx="826309" cy="6839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757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5C455D71-1EF2-4F51-AC02-43B3F2DD049F}"/>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CA1D17DD-032F-491A-8091-188A0255915D}"/>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6B3D032-99B2-4FF3-9A74-DE0E61B7E04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EA55112B-D6B3-4C36-ADB9-B769C3B103BB}"/>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5846FC61-8153-4EBC-A633-04BD1804BB78}"/>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F24F2390-2573-4046-B644-F0407F67A5C3}"/>
              </a:ext>
            </a:extLst>
          </p:cNvPr>
          <p:cNvSpPr txBox="1">
            <a:spLocks/>
          </p:cNvSpPr>
          <p:nvPr/>
        </p:nvSpPr>
        <p:spPr>
          <a:xfrm>
            <a:off x="1159790" y="443365"/>
            <a:ext cx="6425866"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➋ スマホうつ</a:t>
            </a:r>
          </a:p>
        </p:txBody>
      </p:sp>
      <p:sp>
        <p:nvSpPr>
          <p:cNvPr id="12" name="矢印: 右 11">
            <a:extLst>
              <a:ext uri="{FF2B5EF4-FFF2-40B4-BE49-F238E27FC236}">
                <a16:creationId xmlns:a16="http://schemas.microsoft.com/office/drawing/2014/main" id="{D001951E-2709-4392-ADD6-9220856357FD}"/>
              </a:ext>
            </a:extLst>
          </p:cNvPr>
          <p:cNvSpPr/>
          <p:nvPr/>
        </p:nvSpPr>
        <p:spPr>
          <a:xfrm>
            <a:off x="1178567" y="1612396"/>
            <a:ext cx="589497" cy="52578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7A35F2D-7AD3-48CF-A292-02755291F5A8}"/>
              </a:ext>
            </a:extLst>
          </p:cNvPr>
          <p:cNvSpPr txBox="1"/>
          <p:nvPr/>
        </p:nvSpPr>
        <p:spPr>
          <a:xfrm>
            <a:off x="657245" y="1390255"/>
            <a:ext cx="2239541" cy="1604075"/>
          </a:xfrm>
          <a:prstGeom prst="roundRect">
            <a:avLst/>
          </a:prstGeom>
          <a:solidFill>
            <a:schemeClr val="accent6">
              <a:lumMod val="20000"/>
              <a:lumOff val="80000"/>
            </a:schemeClr>
          </a:solidFill>
        </p:spPr>
        <p:txBody>
          <a:bodyPr wrap="square" rtlCol="0" anchor="ctr">
            <a:noAutofit/>
          </a:bodyPr>
          <a:lstStyle/>
          <a:p>
            <a:pPr algn="ctr">
              <a:lnSpc>
                <a:spcPct val="100000"/>
              </a:lnSpc>
              <a:spcBef>
                <a:spcPts val="0"/>
              </a:spcBef>
              <a:spcAft>
                <a:spcPts val="600"/>
              </a:spcAft>
              <a:buClr>
                <a:srgbClr val="FFC000"/>
              </a:buClr>
            </a:pPr>
            <a:r>
              <a:rPr lang="ja-JP" altLang="en-US" sz="2800" b="1" dirty="0">
                <a:latin typeface="+mn-ea"/>
              </a:rPr>
              <a:t>睡眠不足</a:t>
            </a:r>
            <a:endParaRPr lang="en-US" altLang="ja-JP" sz="2800" dirty="0">
              <a:latin typeface="+mn-ea"/>
            </a:endParaRPr>
          </a:p>
        </p:txBody>
      </p:sp>
      <p:sp>
        <p:nvSpPr>
          <p:cNvPr id="18" name="テキスト ボックス 17">
            <a:extLst>
              <a:ext uri="{FF2B5EF4-FFF2-40B4-BE49-F238E27FC236}">
                <a16:creationId xmlns:a16="http://schemas.microsoft.com/office/drawing/2014/main" id="{36D5EDF4-6C99-4843-8153-A06814BAC50F}"/>
              </a:ext>
            </a:extLst>
          </p:cNvPr>
          <p:cNvSpPr txBox="1"/>
          <p:nvPr/>
        </p:nvSpPr>
        <p:spPr>
          <a:xfrm>
            <a:off x="3912305" y="1390255"/>
            <a:ext cx="5449145" cy="720000"/>
          </a:xfrm>
          <a:prstGeom prst="roundRect">
            <a:avLst/>
          </a:prstGeom>
          <a:solidFill>
            <a:schemeClr val="accent2">
              <a:lumMod val="40000"/>
              <a:lumOff val="60000"/>
            </a:schemeClr>
          </a:solidFill>
        </p:spPr>
        <p:txBody>
          <a:bodyPr wrap="square" tIns="144000" rtlCol="0" anchor="ctr">
            <a:noAutofit/>
          </a:bodyPr>
          <a:lstStyle/>
          <a:p>
            <a:pPr>
              <a:lnSpc>
                <a:spcPct val="100000"/>
              </a:lnSpc>
              <a:spcBef>
                <a:spcPts val="0"/>
              </a:spcBef>
              <a:buNone/>
            </a:pPr>
            <a:r>
              <a:rPr lang="ja-JP" altLang="en-US" sz="2800" dirty="0"/>
              <a:t>セロトニンの減少 </a:t>
            </a:r>
            <a:r>
              <a:rPr lang="ja-JP" altLang="en-US" sz="2800" dirty="0">
                <a:latin typeface="游ゴシック Medium" panose="020B0500000000000000" pitchFamily="50" charset="-128"/>
                <a:ea typeface="游ゴシック Medium" panose="020B0500000000000000" pitchFamily="50" charset="-128"/>
              </a:rPr>
              <a:t>➡ </a:t>
            </a:r>
            <a:r>
              <a:rPr lang="ja-JP" altLang="en-US" sz="2800" dirty="0"/>
              <a:t>うつ</a:t>
            </a:r>
            <a:endParaRPr lang="en-US" altLang="ja-JP" sz="2800" dirty="0"/>
          </a:p>
        </p:txBody>
      </p:sp>
      <p:sp>
        <p:nvSpPr>
          <p:cNvPr id="20" name="テキスト ボックス 19">
            <a:extLst>
              <a:ext uri="{FF2B5EF4-FFF2-40B4-BE49-F238E27FC236}">
                <a16:creationId xmlns:a16="http://schemas.microsoft.com/office/drawing/2014/main" id="{C516A8F5-81E0-4262-BCCB-DEA9030A653A}"/>
              </a:ext>
            </a:extLst>
          </p:cNvPr>
          <p:cNvSpPr txBox="1"/>
          <p:nvPr/>
        </p:nvSpPr>
        <p:spPr>
          <a:xfrm>
            <a:off x="657245" y="3370141"/>
            <a:ext cx="2239541" cy="1605600"/>
          </a:xfrm>
          <a:prstGeom prst="roundRect">
            <a:avLst/>
          </a:prstGeom>
          <a:solidFill>
            <a:schemeClr val="accent6">
              <a:lumMod val="20000"/>
              <a:lumOff val="80000"/>
            </a:schemeClr>
          </a:solidFill>
        </p:spPr>
        <p:txBody>
          <a:bodyPr wrap="square" rtlCol="0" anchor="ctr">
            <a:noAutofit/>
          </a:bodyPr>
          <a:lstStyle/>
          <a:p>
            <a:pPr algn="ctr">
              <a:lnSpc>
                <a:spcPct val="100000"/>
              </a:lnSpc>
              <a:spcBef>
                <a:spcPts val="0"/>
              </a:spcBef>
              <a:spcAft>
                <a:spcPts val="600"/>
              </a:spcAft>
              <a:buClr>
                <a:srgbClr val="FFC000"/>
              </a:buClr>
            </a:pPr>
            <a:r>
              <a:rPr lang="ja-JP" altLang="en-US" sz="2800" b="1" dirty="0">
                <a:latin typeface="+mn-ea"/>
              </a:rPr>
              <a:t>食欲の低下</a:t>
            </a:r>
            <a:endParaRPr lang="en-US" altLang="ja-JP" sz="2800" dirty="0">
              <a:latin typeface="+mn-ea"/>
            </a:endParaRPr>
          </a:p>
        </p:txBody>
      </p:sp>
      <p:sp>
        <p:nvSpPr>
          <p:cNvPr id="21" name="テキスト ボックス 20">
            <a:extLst>
              <a:ext uri="{FF2B5EF4-FFF2-40B4-BE49-F238E27FC236}">
                <a16:creationId xmlns:a16="http://schemas.microsoft.com/office/drawing/2014/main" id="{976DAB0E-1E65-46B6-9DFA-9713BBDC1D79}"/>
              </a:ext>
            </a:extLst>
          </p:cNvPr>
          <p:cNvSpPr txBox="1"/>
          <p:nvPr/>
        </p:nvSpPr>
        <p:spPr>
          <a:xfrm>
            <a:off x="3912305" y="3370141"/>
            <a:ext cx="5449145" cy="1605600"/>
          </a:xfrm>
          <a:prstGeom prst="roundRect">
            <a:avLst/>
          </a:prstGeom>
          <a:solidFill>
            <a:schemeClr val="accent2">
              <a:lumMod val="40000"/>
              <a:lumOff val="60000"/>
            </a:schemeClr>
          </a:solidFill>
        </p:spPr>
        <p:txBody>
          <a:bodyPr wrap="square" tIns="144000" rtlCol="0" anchor="ctr">
            <a:noAutofit/>
          </a:bodyPr>
          <a:lstStyle/>
          <a:p>
            <a:pPr indent="0">
              <a:lnSpc>
                <a:spcPct val="100000"/>
              </a:lnSpc>
              <a:spcBef>
                <a:spcPts val="0"/>
              </a:spcBef>
              <a:spcAft>
                <a:spcPts val="2000"/>
              </a:spcAft>
              <a:buNone/>
            </a:pPr>
            <a:r>
              <a:rPr lang="ja-JP" altLang="en-US" sz="2800" dirty="0"/>
              <a:t>脳の栄養障害</a:t>
            </a:r>
            <a:endParaRPr lang="en-US" altLang="ja-JP" sz="2800" dirty="0"/>
          </a:p>
        </p:txBody>
      </p:sp>
      <p:sp>
        <p:nvSpPr>
          <p:cNvPr id="22" name="テキスト ボックス 21">
            <a:extLst>
              <a:ext uri="{FF2B5EF4-FFF2-40B4-BE49-F238E27FC236}">
                <a16:creationId xmlns:a16="http://schemas.microsoft.com/office/drawing/2014/main" id="{F4C1058F-50E7-4E03-9033-2549BACB5135}"/>
              </a:ext>
            </a:extLst>
          </p:cNvPr>
          <p:cNvSpPr txBox="1"/>
          <p:nvPr/>
        </p:nvSpPr>
        <p:spPr>
          <a:xfrm>
            <a:off x="657245" y="5351553"/>
            <a:ext cx="2239541" cy="1605600"/>
          </a:xfrm>
          <a:prstGeom prst="roundRect">
            <a:avLst/>
          </a:prstGeom>
          <a:solidFill>
            <a:schemeClr val="accent6">
              <a:lumMod val="20000"/>
              <a:lumOff val="80000"/>
            </a:schemeClr>
          </a:solidFill>
        </p:spPr>
        <p:txBody>
          <a:bodyPr wrap="square" rtlCol="0" anchor="ctr">
            <a:noAutofit/>
          </a:bodyPr>
          <a:lstStyle/>
          <a:p>
            <a:pPr algn="ctr">
              <a:lnSpc>
                <a:spcPct val="100000"/>
              </a:lnSpc>
              <a:spcBef>
                <a:spcPts val="0"/>
              </a:spcBef>
              <a:spcAft>
                <a:spcPts val="600"/>
              </a:spcAft>
              <a:buClr>
                <a:srgbClr val="FFC000"/>
              </a:buClr>
            </a:pPr>
            <a:r>
              <a:rPr lang="ja-JP" altLang="en-US" sz="2800" b="1" dirty="0">
                <a:latin typeface="+mn-ea"/>
              </a:rPr>
              <a:t>意欲の低下</a:t>
            </a:r>
            <a:endParaRPr lang="en-US" altLang="ja-JP" sz="2800" dirty="0">
              <a:latin typeface="+mn-ea"/>
            </a:endParaRPr>
          </a:p>
        </p:txBody>
      </p:sp>
      <p:sp>
        <p:nvSpPr>
          <p:cNvPr id="23" name="テキスト ボックス 22">
            <a:extLst>
              <a:ext uri="{FF2B5EF4-FFF2-40B4-BE49-F238E27FC236}">
                <a16:creationId xmlns:a16="http://schemas.microsoft.com/office/drawing/2014/main" id="{87274E9F-B88E-47E3-AB48-E1993FE0482B}"/>
              </a:ext>
            </a:extLst>
          </p:cNvPr>
          <p:cNvSpPr txBox="1"/>
          <p:nvPr/>
        </p:nvSpPr>
        <p:spPr>
          <a:xfrm>
            <a:off x="3912305" y="5351553"/>
            <a:ext cx="5449145" cy="1605600"/>
          </a:xfrm>
          <a:prstGeom prst="roundRect">
            <a:avLst/>
          </a:prstGeom>
          <a:solidFill>
            <a:schemeClr val="accent2">
              <a:lumMod val="40000"/>
              <a:lumOff val="60000"/>
            </a:schemeClr>
          </a:solidFill>
        </p:spPr>
        <p:txBody>
          <a:bodyPr wrap="square" tIns="144000" rtlCol="0" anchor="ctr">
            <a:noAutofit/>
          </a:bodyPr>
          <a:lstStyle/>
          <a:p>
            <a:pPr indent="0">
              <a:lnSpc>
                <a:spcPct val="100000"/>
              </a:lnSpc>
              <a:spcBef>
                <a:spcPts val="0"/>
              </a:spcBef>
              <a:spcAft>
                <a:spcPts val="2000"/>
              </a:spcAft>
              <a:buNone/>
            </a:pPr>
            <a:r>
              <a:rPr lang="ja-JP" altLang="en-US" sz="2800" dirty="0"/>
              <a:t>長時間の使用  </a:t>
            </a:r>
            <a:r>
              <a:rPr lang="ja-JP" altLang="en-US" sz="2800" dirty="0">
                <a:latin typeface="游ゴシック Medium" panose="020B0500000000000000" pitchFamily="50" charset="-128"/>
                <a:ea typeface="游ゴシック Medium" panose="020B0500000000000000" pitchFamily="50" charset="-128"/>
              </a:rPr>
              <a:t>➡</a:t>
            </a:r>
            <a:endParaRPr lang="en-US" altLang="ja-JP" sz="2800" dirty="0"/>
          </a:p>
        </p:txBody>
      </p:sp>
      <p:sp>
        <p:nvSpPr>
          <p:cNvPr id="24" name="テキスト ボックス 23">
            <a:extLst>
              <a:ext uri="{FF2B5EF4-FFF2-40B4-BE49-F238E27FC236}">
                <a16:creationId xmlns:a16="http://schemas.microsoft.com/office/drawing/2014/main" id="{B8334D3F-EDF7-45EF-8C84-8CF2E2BCFA41}"/>
              </a:ext>
            </a:extLst>
          </p:cNvPr>
          <p:cNvSpPr txBox="1"/>
          <p:nvPr/>
        </p:nvSpPr>
        <p:spPr>
          <a:xfrm>
            <a:off x="6817352" y="5783049"/>
            <a:ext cx="2365546" cy="913070"/>
          </a:xfrm>
          <a:prstGeom prst="rect">
            <a:avLst/>
          </a:prstGeom>
          <a:noFill/>
        </p:spPr>
        <p:txBody>
          <a:bodyPr vert="horz" wrap="square" rtlCol="0">
            <a:spAutoFit/>
          </a:bodyPr>
          <a:lstStyle/>
          <a:p>
            <a:pPr>
              <a:lnSpc>
                <a:spcPts val="3200"/>
              </a:lnSpc>
            </a:pPr>
            <a:r>
              <a:rPr lang="ja-JP" altLang="en-US" sz="2800" dirty="0"/>
              <a:t>現実世界での</a:t>
            </a:r>
            <a:endParaRPr lang="en-US" altLang="ja-JP" sz="2800" dirty="0"/>
          </a:p>
          <a:p>
            <a:pPr>
              <a:lnSpc>
                <a:spcPts val="3200"/>
              </a:lnSpc>
            </a:pPr>
            <a:r>
              <a:rPr lang="ja-JP" altLang="en-US" sz="2800" dirty="0"/>
              <a:t>意欲低下</a:t>
            </a:r>
            <a:endParaRPr kumimoji="1" lang="ja-JP" altLang="en-US" sz="2800" dirty="0"/>
          </a:p>
        </p:txBody>
      </p:sp>
      <p:sp>
        <p:nvSpPr>
          <p:cNvPr id="25" name="テキスト ボックス 24">
            <a:extLst>
              <a:ext uri="{FF2B5EF4-FFF2-40B4-BE49-F238E27FC236}">
                <a16:creationId xmlns:a16="http://schemas.microsoft.com/office/drawing/2014/main" id="{6F3A4EDE-C419-4B53-A443-7DFC281C6482}"/>
              </a:ext>
            </a:extLst>
          </p:cNvPr>
          <p:cNvSpPr txBox="1"/>
          <p:nvPr/>
        </p:nvSpPr>
        <p:spPr>
          <a:xfrm>
            <a:off x="3912305" y="2274330"/>
            <a:ext cx="5449145" cy="720000"/>
          </a:xfrm>
          <a:prstGeom prst="roundRect">
            <a:avLst/>
          </a:prstGeom>
          <a:solidFill>
            <a:schemeClr val="accent2">
              <a:lumMod val="40000"/>
              <a:lumOff val="60000"/>
            </a:schemeClr>
          </a:solidFill>
        </p:spPr>
        <p:txBody>
          <a:bodyPr wrap="square" tIns="144000" rtlCol="0" anchor="ctr">
            <a:noAutofit/>
          </a:bodyPr>
          <a:lstStyle/>
          <a:p>
            <a:pPr indent="0">
              <a:lnSpc>
                <a:spcPct val="100000"/>
              </a:lnSpc>
              <a:spcBef>
                <a:spcPts val="0"/>
              </a:spcBef>
              <a:spcAft>
                <a:spcPts val="2000"/>
              </a:spcAft>
              <a:buNone/>
            </a:pPr>
            <a:r>
              <a:rPr lang="ja-JP" altLang="en-US" sz="2800" dirty="0"/>
              <a:t>朝の交感神経へのスイッチ低下</a:t>
            </a:r>
            <a:endParaRPr lang="en-US" altLang="ja-JP" sz="2800" dirty="0"/>
          </a:p>
        </p:txBody>
      </p:sp>
      <p:pic>
        <p:nvPicPr>
          <p:cNvPr id="3" name="図 2" descr="シャツ が含まれている画像&#10;&#10;自動的に生成された説明">
            <a:extLst>
              <a:ext uri="{FF2B5EF4-FFF2-40B4-BE49-F238E27FC236}">
                <a16:creationId xmlns:a16="http://schemas.microsoft.com/office/drawing/2014/main" id="{03819280-6962-4B83-994D-98BA8DA79F9D}"/>
              </a:ext>
            </a:extLst>
          </p:cNvPr>
          <p:cNvPicPr>
            <a:picLocks noChangeAspect="1"/>
          </p:cNvPicPr>
          <p:nvPr/>
        </p:nvPicPr>
        <p:blipFill>
          <a:blip r:embed="rId3"/>
          <a:stretch>
            <a:fillRect/>
          </a:stretch>
        </p:blipFill>
        <p:spPr>
          <a:xfrm>
            <a:off x="8699511" y="205998"/>
            <a:ext cx="1992302" cy="1992302"/>
          </a:xfrm>
          <a:prstGeom prst="rect">
            <a:avLst/>
          </a:prstGeom>
        </p:spPr>
      </p:pic>
      <p:sp>
        <p:nvSpPr>
          <p:cNvPr id="26" name="矢印: 右 25">
            <a:extLst>
              <a:ext uri="{FF2B5EF4-FFF2-40B4-BE49-F238E27FC236}">
                <a16:creationId xmlns:a16="http://schemas.microsoft.com/office/drawing/2014/main" id="{BA9AEFB1-0A15-447A-B58C-7C9BCDB82480}"/>
              </a:ext>
            </a:extLst>
          </p:cNvPr>
          <p:cNvSpPr/>
          <p:nvPr/>
        </p:nvSpPr>
        <p:spPr>
          <a:xfrm>
            <a:off x="3021601" y="3855588"/>
            <a:ext cx="826309" cy="6839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E737839F-3C6D-4519-A21B-E015C362DCC9}"/>
              </a:ext>
            </a:extLst>
          </p:cNvPr>
          <p:cNvSpPr/>
          <p:nvPr/>
        </p:nvSpPr>
        <p:spPr>
          <a:xfrm>
            <a:off x="3021601" y="1835891"/>
            <a:ext cx="826309" cy="6839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74A28F29-59A2-49FD-B2CA-6E0E664ADE31}"/>
              </a:ext>
            </a:extLst>
          </p:cNvPr>
          <p:cNvSpPr/>
          <p:nvPr/>
        </p:nvSpPr>
        <p:spPr>
          <a:xfrm>
            <a:off x="3021601" y="5811427"/>
            <a:ext cx="826309" cy="6839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608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57CE3B34-BD03-4D94-84B8-537789324AC0}"/>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322B1B38-C08B-42CD-8C4A-C783A47C005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0C8A650-3D09-49A2-8FAC-BD01EAF3F377}"/>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DECCD3C-B8C8-4E3A-B74B-8B3202E536DD}"/>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F2CCDC8-86CE-4927-8BA8-5FB023761A16}"/>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2283BFE1-B9E6-4AFE-A6E9-4C8334E07CCD}"/>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➌ スマホ逆切れ</a:t>
            </a:r>
          </a:p>
        </p:txBody>
      </p:sp>
      <p:sp>
        <p:nvSpPr>
          <p:cNvPr id="15" name="テキスト ボックス 14">
            <a:extLst>
              <a:ext uri="{FF2B5EF4-FFF2-40B4-BE49-F238E27FC236}">
                <a16:creationId xmlns:a16="http://schemas.microsoft.com/office/drawing/2014/main" id="{69D4183A-2466-44A9-8A0B-772DACAD18D2}"/>
              </a:ext>
            </a:extLst>
          </p:cNvPr>
          <p:cNvSpPr txBox="1"/>
          <p:nvPr/>
        </p:nvSpPr>
        <p:spPr>
          <a:xfrm>
            <a:off x="683170" y="1474785"/>
            <a:ext cx="2969828" cy="1440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600"/>
              </a:spcAft>
              <a:buClr>
                <a:srgbClr val="FFC000"/>
              </a:buClr>
            </a:pPr>
            <a:r>
              <a:rPr lang="ja-JP" altLang="en-US" sz="2800" dirty="0">
                <a:latin typeface="+mn-ea"/>
              </a:rPr>
              <a:t>前頭前野の萎縮</a:t>
            </a:r>
            <a:endParaRPr lang="en-US" altLang="ja-JP" sz="2800" dirty="0">
              <a:latin typeface="+mn-ea"/>
            </a:endParaRPr>
          </a:p>
        </p:txBody>
      </p:sp>
      <p:sp>
        <p:nvSpPr>
          <p:cNvPr id="16" name="テキスト ボックス 15">
            <a:extLst>
              <a:ext uri="{FF2B5EF4-FFF2-40B4-BE49-F238E27FC236}">
                <a16:creationId xmlns:a16="http://schemas.microsoft.com/office/drawing/2014/main" id="{0C066795-CFC4-427A-9EB7-F8D664BF3A92}"/>
              </a:ext>
            </a:extLst>
          </p:cNvPr>
          <p:cNvSpPr txBox="1"/>
          <p:nvPr/>
        </p:nvSpPr>
        <p:spPr>
          <a:xfrm>
            <a:off x="4635813" y="1474785"/>
            <a:ext cx="5449145" cy="1440000"/>
          </a:xfrm>
          <a:prstGeom prst="roundRect">
            <a:avLst/>
          </a:prstGeom>
          <a:solidFill>
            <a:schemeClr val="accent2">
              <a:lumMod val="40000"/>
              <a:lumOff val="60000"/>
            </a:schemeClr>
          </a:solidFill>
        </p:spPr>
        <p:txBody>
          <a:bodyPr wrap="square" tIns="144000" rtlCol="0" anchor="ctr">
            <a:noAutofit/>
          </a:bodyPr>
          <a:lstStyle/>
          <a:p>
            <a:pPr>
              <a:lnSpc>
                <a:spcPct val="100000"/>
              </a:lnSpc>
              <a:spcBef>
                <a:spcPts val="0"/>
              </a:spcBef>
              <a:buNone/>
            </a:pPr>
            <a:r>
              <a:rPr lang="ja-JP" altLang="en-US" sz="2800" b="1" dirty="0">
                <a:latin typeface="+mn-ea"/>
              </a:rPr>
              <a:t>感情抑制の低下</a:t>
            </a:r>
            <a:endParaRPr lang="en-US" altLang="ja-JP" sz="2800" dirty="0"/>
          </a:p>
        </p:txBody>
      </p:sp>
      <p:sp>
        <p:nvSpPr>
          <p:cNvPr id="18" name="テキスト ボックス 17">
            <a:extLst>
              <a:ext uri="{FF2B5EF4-FFF2-40B4-BE49-F238E27FC236}">
                <a16:creationId xmlns:a16="http://schemas.microsoft.com/office/drawing/2014/main" id="{7C67A23D-9D18-4D5C-A587-1650BD785DCE}"/>
              </a:ext>
            </a:extLst>
          </p:cNvPr>
          <p:cNvSpPr txBox="1"/>
          <p:nvPr/>
        </p:nvSpPr>
        <p:spPr>
          <a:xfrm>
            <a:off x="683170" y="3490676"/>
            <a:ext cx="2969828" cy="1440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600"/>
              </a:spcAft>
              <a:buClr>
                <a:srgbClr val="FFC000"/>
              </a:buClr>
            </a:pPr>
            <a:r>
              <a:rPr lang="en-US" altLang="ja-JP" sz="2800" dirty="0">
                <a:latin typeface="+mn-ea"/>
              </a:rPr>
              <a:t>IT</a:t>
            </a:r>
            <a:r>
              <a:rPr lang="ja-JP" altLang="en-US" sz="2800" dirty="0">
                <a:latin typeface="+mn-ea"/>
              </a:rPr>
              <a:t>の使いすぎ</a:t>
            </a:r>
            <a:endParaRPr lang="en-US" altLang="ja-JP" sz="2800" dirty="0">
              <a:latin typeface="+mn-ea"/>
            </a:endParaRPr>
          </a:p>
        </p:txBody>
      </p:sp>
      <p:sp>
        <p:nvSpPr>
          <p:cNvPr id="19" name="テキスト ボックス 18">
            <a:extLst>
              <a:ext uri="{FF2B5EF4-FFF2-40B4-BE49-F238E27FC236}">
                <a16:creationId xmlns:a16="http://schemas.microsoft.com/office/drawing/2014/main" id="{A26C8E50-0A94-4866-85C4-07C630EADD25}"/>
              </a:ext>
            </a:extLst>
          </p:cNvPr>
          <p:cNvSpPr txBox="1"/>
          <p:nvPr/>
        </p:nvSpPr>
        <p:spPr>
          <a:xfrm>
            <a:off x="4635813" y="3490676"/>
            <a:ext cx="5449145" cy="1440000"/>
          </a:xfrm>
          <a:prstGeom prst="roundRect">
            <a:avLst/>
          </a:prstGeom>
          <a:solidFill>
            <a:schemeClr val="accent2">
              <a:lumMod val="40000"/>
              <a:lumOff val="60000"/>
            </a:schemeClr>
          </a:solidFill>
        </p:spPr>
        <p:txBody>
          <a:bodyPr wrap="square" tIns="144000" rtlCol="0" anchor="ctr">
            <a:noAutofit/>
          </a:bodyPr>
          <a:lstStyle/>
          <a:p>
            <a:pPr indent="0">
              <a:lnSpc>
                <a:spcPct val="100000"/>
              </a:lnSpc>
              <a:spcBef>
                <a:spcPts val="0"/>
              </a:spcBef>
              <a:spcAft>
                <a:spcPts val="2000"/>
              </a:spcAft>
              <a:buNone/>
            </a:pPr>
            <a:r>
              <a:rPr lang="ja-JP" altLang="en-US" sz="2800" dirty="0">
                <a:latin typeface="+mn-ea"/>
              </a:rPr>
              <a:t>瞬時に情報が得られ</a:t>
            </a:r>
            <a:r>
              <a:rPr lang="ja-JP" altLang="en-US" sz="2800" b="1" dirty="0">
                <a:latin typeface="+mn-ea"/>
              </a:rPr>
              <a:t>忍耐力低下</a:t>
            </a:r>
            <a:endParaRPr lang="en-US" altLang="ja-JP" sz="2800" b="1" dirty="0">
              <a:latin typeface="+mn-ea"/>
            </a:endParaRPr>
          </a:p>
        </p:txBody>
      </p:sp>
      <p:sp>
        <p:nvSpPr>
          <p:cNvPr id="21" name="テキスト ボックス 20">
            <a:extLst>
              <a:ext uri="{FF2B5EF4-FFF2-40B4-BE49-F238E27FC236}">
                <a16:creationId xmlns:a16="http://schemas.microsoft.com/office/drawing/2014/main" id="{65378A40-136A-45D9-856B-7C5D5490DCCE}"/>
              </a:ext>
            </a:extLst>
          </p:cNvPr>
          <p:cNvSpPr txBox="1"/>
          <p:nvPr/>
        </p:nvSpPr>
        <p:spPr>
          <a:xfrm>
            <a:off x="683170" y="5506566"/>
            <a:ext cx="2969828" cy="1440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600"/>
              </a:spcAft>
              <a:buClr>
                <a:srgbClr val="FFC000"/>
              </a:buClr>
            </a:pPr>
            <a:r>
              <a:rPr lang="ja-JP" altLang="en-US" sz="2800" dirty="0">
                <a:latin typeface="+mn-ea"/>
              </a:rPr>
              <a:t>対人関係</a:t>
            </a:r>
            <a:endParaRPr lang="en-US" altLang="ja-JP" sz="2800" dirty="0">
              <a:latin typeface="+mn-ea"/>
            </a:endParaRPr>
          </a:p>
        </p:txBody>
      </p:sp>
      <p:sp>
        <p:nvSpPr>
          <p:cNvPr id="22" name="テキスト ボックス 21">
            <a:extLst>
              <a:ext uri="{FF2B5EF4-FFF2-40B4-BE49-F238E27FC236}">
                <a16:creationId xmlns:a16="http://schemas.microsoft.com/office/drawing/2014/main" id="{74C2891B-844D-4508-A232-139375CCEDE3}"/>
              </a:ext>
            </a:extLst>
          </p:cNvPr>
          <p:cNvSpPr txBox="1"/>
          <p:nvPr/>
        </p:nvSpPr>
        <p:spPr>
          <a:xfrm>
            <a:off x="4635813" y="5506566"/>
            <a:ext cx="5449145" cy="1440000"/>
          </a:xfrm>
          <a:prstGeom prst="roundRect">
            <a:avLst/>
          </a:prstGeom>
          <a:solidFill>
            <a:schemeClr val="accent2">
              <a:lumMod val="40000"/>
              <a:lumOff val="60000"/>
            </a:schemeClr>
          </a:solidFill>
        </p:spPr>
        <p:txBody>
          <a:bodyPr wrap="square" tIns="144000" rtlCol="0" anchor="ctr">
            <a:noAutofit/>
          </a:bodyPr>
          <a:lstStyle/>
          <a:p>
            <a:pPr indent="0">
              <a:lnSpc>
                <a:spcPct val="100000"/>
              </a:lnSpc>
              <a:spcBef>
                <a:spcPts val="0"/>
              </a:spcBef>
              <a:spcAft>
                <a:spcPts val="2000"/>
              </a:spcAft>
              <a:buNone/>
            </a:pPr>
            <a:r>
              <a:rPr lang="ja-JP" altLang="en-US" sz="2800" dirty="0">
                <a:latin typeface="+mn-ea"/>
              </a:rPr>
              <a:t>孤立による</a:t>
            </a:r>
            <a:r>
              <a:rPr lang="ja-JP" altLang="en-US" sz="2800" b="1" dirty="0">
                <a:latin typeface="+mn-ea"/>
              </a:rPr>
              <a:t>対人関係学習の減少</a:t>
            </a:r>
            <a:endParaRPr lang="en-US" altLang="ja-JP" sz="2800" b="1" dirty="0">
              <a:latin typeface="+mn-ea"/>
            </a:endParaRPr>
          </a:p>
        </p:txBody>
      </p:sp>
      <p:sp>
        <p:nvSpPr>
          <p:cNvPr id="24" name="矢印: 右 23">
            <a:extLst>
              <a:ext uri="{FF2B5EF4-FFF2-40B4-BE49-F238E27FC236}">
                <a16:creationId xmlns:a16="http://schemas.microsoft.com/office/drawing/2014/main" id="{4E48852C-8AC0-4BD5-9B79-CA22CADD3B97}"/>
              </a:ext>
            </a:extLst>
          </p:cNvPr>
          <p:cNvSpPr/>
          <p:nvPr/>
        </p:nvSpPr>
        <p:spPr>
          <a:xfrm>
            <a:off x="3755697" y="3855588"/>
            <a:ext cx="826309" cy="6839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11F84A11-62C9-48D7-BBE5-77F1D7E6CCC9}"/>
              </a:ext>
            </a:extLst>
          </p:cNvPr>
          <p:cNvSpPr/>
          <p:nvPr/>
        </p:nvSpPr>
        <p:spPr>
          <a:xfrm>
            <a:off x="3755697" y="1835891"/>
            <a:ext cx="826309" cy="6839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F47A4EEE-289E-462B-B389-0DF92F951CAE}"/>
              </a:ext>
            </a:extLst>
          </p:cNvPr>
          <p:cNvSpPr/>
          <p:nvPr/>
        </p:nvSpPr>
        <p:spPr>
          <a:xfrm>
            <a:off x="3755697" y="5811427"/>
            <a:ext cx="826309" cy="6839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614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7DA8B06B-80E8-4A7D-9059-F581376C212F}"/>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B75B1140-4F9C-442E-9B80-60250011295C}"/>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519BCE8-9148-4082-8769-92051951562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AC09AF0D-6368-44DC-A1E9-671D9F831AFC}"/>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1DC7CF0-1514-499A-90B5-500EF3F3F6E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A12F8173-4F28-4FD0-AEF7-DF88CE3E15F4}"/>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➍ スマホリスカ</a:t>
            </a:r>
          </a:p>
        </p:txBody>
      </p:sp>
      <p:sp>
        <p:nvSpPr>
          <p:cNvPr id="13" name="テキスト ボックス 12">
            <a:extLst>
              <a:ext uri="{FF2B5EF4-FFF2-40B4-BE49-F238E27FC236}">
                <a16:creationId xmlns:a16="http://schemas.microsoft.com/office/drawing/2014/main" id="{0F6A85B2-BDFF-4B2C-9E76-F09DFB7E6A3C}"/>
              </a:ext>
            </a:extLst>
          </p:cNvPr>
          <p:cNvSpPr txBox="1"/>
          <p:nvPr/>
        </p:nvSpPr>
        <p:spPr>
          <a:xfrm>
            <a:off x="777763" y="1617942"/>
            <a:ext cx="3372239" cy="1440000"/>
          </a:xfrm>
          <a:prstGeom prst="roundRect">
            <a:avLst/>
          </a:prstGeom>
          <a:solidFill>
            <a:schemeClr val="accent6">
              <a:lumMod val="20000"/>
              <a:lumOff val="80000"/>
            </a:schemeClr>
          </a:solidFill>
        </p:spPr>
        <p:txBody>
          <a:bodyPr wrap="square" rtlCol="0" anchor="ctr">
            <a:noAutofit/>
          </a:bodyPr>
          <a:lstStyle/>
          <a:p>
            <a:pPr>
              <a:spcAft>
                <a:spcPts val="2000"/>
              </a:spcAft>
              <a:buClr>
                <a:srgbClr val="FFC000"/>
              </a:buClr>
            </a:pPr>
            <a:r>
              <a:rPr lang="ja-JP" altLang="en-US" sz="4400" b="1" dirty="0">
                <a:latin typeface="+mn-ea"/>
              </a:rPr>
              <a:t> 鬱</a:t>
            </a:r>
            <a:r>
              <a:rPr lang="ja-JP" altLang="en-US" sz="2800" b="1" dirty="0">
                <a:latin typeface="+mn-ea"/>
              </a:rPr>
              <a:t>の症状の進行</a:t>
            </a:r>
            <a:endParaRPr lang="ja-JP" altLang="en-US" sz="2000" dirty="0">
              <a:latin typeface="+mn-ea"/>
            </a:endParaRPr>
          </a:p>
        </p:txBody>
      </p:sp>
      <p:sp>
        <p:nvSpPr>
          <p:cNvPr id="14" name="テキスト ボックス 13">
            <a:extLst>
              <a:ext uri="{FF2B5EF4-FFF2-40B4-BE49-F238E27FC236}">
                <a16:creationId xmlns:a16="http://schemas.microsoft.com/office/drawing/2014/main" id="{B3679CD2-BFF5-43E7-B9F5-6345C733F78E}"/>
              </a:ext>
            </a:extLst>
          </p:cNvPr>
          <p:cNvSpPr txBox="1"/>
          <p:nvPr/>
        </p:nvSpPr>
        <p:spPr>
          <a:xfrm>
            <a:off x="5753811" y="3423599"/>
            <a:ext cx="4008373" cy="1440000"/>
          </a:xfrm>
          <a:prstGeom prst="roundRect">
            <a:avLst/>
          </a:prstGeom>
          <a:solidFill>
            <a:schemeClr val="accent2">
              <a:lumMod val="40000"/>
              <a:lumOff val="60000"/>
            </a:schemeClr>
          </a:solidFill>
        </p:spPr>
        <p:txBody>
          <a:bodyPr wrap="square" tIns="144000" rtlCol="0" anchor="ctr">
            <a:noAutofit/>
          </a:bodyPr>
          <a:lstStyle/>
          <a:p>
            <a:r>
              <a:rPr lang="ja-JP" altLang="en-US" sz="2800" b="1" dirty="0">
                <a:latin typeface="+mn-ea"/>
              </a:rPr>
              <a:t>生きていることの確認</a:t>
            </a:r>
            <a:endParaRPr lang="en-US" altLang="ja-JP" sz="2800" b="1" dirty="0">
              <a:latin typeface="+mn-ea"/>
            </a:endParaRPr>
          </a:p>
        </p:txBody>
      </p:sp>
      <p:sp>
        <p:nvSpPr>
          <p:cNvPr id="16" name="テキスト ボックス 15">
            <a:extLst>
              <a:ext uri="{FF2B5EF4-FFF2-40B4-BE49-F238E27FC236}">
                <a16:creationId xmlns:a16="http://schemas.microsoft.com/office/drawing/2014/main" id="{9A0CF701-0C32-4C3B-9F77-3C9500EFED72}"/>
              </a:ext>
            </a:extLst>
          </p:cNvPr>
          <p:cNvSpPr txBox="1"/>
          <p:nvPr/>
        </p:nvSpPr>
        <p:spPr>
          <a:xfrm>
            <a:off x="5753812" y="1617942"/>
            <a:ext cx="4008373" cy="1440000"/>
          </a:xfrm>
          <a:prstGeom prst="roundRect">
            <a:avLst/>
          </a:prstGeom>
          <a:solidFill>
            <a:schemeClr val="accent2">
              <a:lumMod val="40000"/>
              <a:lumOff val="60000"/>
            </a:schemeClr>
          </a:solidFill>
        </p:spPr>
        <p:txBody>
          <a:bodyPr wrap="square" tIns="144000" rtlCol="0" anchor="ctr">
            <a:noAutofit/>
          </a:bodyPr>
          <a:lstStyle/>
          <a:p>
            <a:r>
              <a:rPr lang="ja-JP" altLang="en-US" sz="2800" b="1" dirty="0">
                <a:latin typeface="+mn-ea"/>
              </a:rPr>
              <a:t>現実感の喪失</a:t>
            </a:r>
            <a:endParaRPr lang="en-US" altLang="ja-JP" sz="2800" b="1" dirty="0">
              <a:latin typeface="+mn-ea"/>
            </a:endParaRPr>
          </a:p>
        </p:txBody>
      </p:sp>
      <p:sp>
        <p:nvSpPr>
          <p:cNvPr id="17" name="テキスト ボックス 16">
            <a:extLst>
              <a:ext uri="{FF2B5EF4-FFF2-40B4-BE49-F238E27FC236}">
                <a16:creationId xmlns:a16="http://schemas.microsoft.com/office/drawing/2014/main" id="{8CDBC3CD-7484-44DE-8F67-10E0C811480D}"/>
              </a:ext>
            </a:extLst>
          </p:cNvPr>
          <p:cNvSpPr txBox="1"/>
          <p:nvPr/>
        </p:nvSpPr>
        <p:spPr>
          <a:xfrm>
            <a:off x="5753810" y="5229256"/>
            <a:ext cx="4008373" cy="1440000"/>
          </a:xfrm>
          <a:prstGeom prst="roundRect">
            <a:avLst/>
          </a:prstGeom>
          <a:solidFill>
            <a:schemeClr val="accent2">
              <a:lumMod val="40000"/>
              <a:lumOff val="60000"/>
            </a:schemeClr>
          </a:solidFill>
        </p:spPr>
        <p:txBody>
          <a:bodyPr wrap="square" tIns="144000" rtlCol="0" anchor="ctr">
            <a:noAutofit/>
          </a:bodyPr>
          <a:lstStyle/>
          <a:p>
            <a:r>
              <a:rPr lang="ja-JP" altLang="en-US" sz="2800" b="1" dirty="0">
                <a:latin typeface="+mn-ea"/>
              </a:rPr>
              <a:t>リストカット</a:t>
            </a:r>
            <a:endParaRPr lang="ja-JP" altLang="en-US" sz="2800" dirty="0">
              <a:latin typeface="+mn-ea"/>
            </a:endParaRPr>
          </a:p>
        </p:txBody>
      </p:sp>
      <p:grpSp>
        <p:nvGrpSpPr>
          <p:cNvPr id="3" name="グループ化 2">
            <a:extLst>
              <a:ext uri="{FF2B5EF4-FFF2-40B4-BE49-F238E27FC236}">
                <a16:creationId xmlns:a16="http://schemas.microsoft.com/office/drawing/2014/main" id="{CFA99403-F4D8-4572-82D8-8604DC83FCD3}"/>
              </a:ext>
            </a:extLst>
          </p:cNvPr>
          <p:cNvGrpSpPr/>
          <p:nvPr/>
        </p:nvGrpSpPr>
        <p:grpSpPr>
          <a:xfrm>
            <a:off x="4430330" y="2071389"/>
            <a:ext cx="1236372" cy="4243426"/>
            <a:chOff x="4430330" y="2135937"/>
            <a:chExt cx="1236372" cy="3980642"/>
          </a:xfrm>
        </p:grpSpPr>
        <p:sp>
          <p:nvSpPr>
            <p:cNvPr id="11" name="矢印: 右 10">
              <a:extLst>
                <a:ext uri="{FF2B5EF4-FFF2-40B4-BE49-F238E27FC236}">
                  <a16:creationId xmlns:a16="http://schemas.microsoft.com/office/drawing/2014/main" id="{7C69260C-C0E9-4898-B51C-53C5CF75B5C3}"/>
                </a:ext>
              </a:extLst>
            </p:cNvPr>
            <p:cNvSpPr/>
            <p:nvPr/>
          </p:nvSpPr>
          <p:spPr>
            <a:xfrm>
              <a:off x="4430330" y="2135937"/>
              <a:ext cx="1236372" cy="60948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600F3203-67BD-475F-A91E-B71AE90CAB3A}"/>
                </a:ext>
              </a:extLst>
            </p:cNvPr>
            <p:cNvSpPr/>
            <p:nvPr/>
          </p:nvSpPr>
          <p:spPr>
            <a:xfrm>
              <a:off x="5056504" y="5507092"/>
              <a:ext cx="610198" cy="60948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AA990BA2-AD90-4A88-A5D7-9DD27026B18F}"/>
                </a:ext>
              </a:extLst>
            </p:cNvPr>
            <p:cNvSpPr/>
            <p:nvPr/>
          </p:nvSpPr>
          <p:spPr>
            <a:xfrm>
              <a:off x="5056504" y="3787733"/>
              <a:ext cx="610198" cy="60948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AE1900E7-ADB3-4410-A520-492434ED5D93}"/>
                </a:ext>
              </a:extLst>
            </p:cNvPr>
            <p:cNvSpPr/>
            <p:nvPr/>
          </p:nvSpPr>
          <p:spPr>
            <a:xfrm>
              <a:off x="4873344" y="2303452"/>
              <a:ext cx="268329" cy="365937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5106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29F8756-D0F9-4C01-A9EF-ACD406B42AF9}"/>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E9FF1409-3D78-42BA-AF89-31A77F8275C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CDC78A8E-B9A1-46CF-9074-1E34FD815FF4}"/>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7361561-9F22-4D50-BB49-D287A0F06E35}"/>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4183D5E5-6ADC-4AB7-B54F-887CA5CA2B9B}"/>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9C94A47C-CC4B-4714-94B4-B539E37CCE9E}"/>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➎ スマホ暴力</a:t>
            </a:r>
          </a:p>
        </p:txBody>
      </p:sp>
      <p:sp>
        <p:nvSpPr>
          <p:cNvPr id="11" name="テキスト ボックス 10">
            <a:extLst>
              <a:ext uri="{FF2B5EF4-FFF2-40B4-BE49-F238E27FC236}">
                <a16:creationId xmlns:a16="http://schemas.microsoft.com/office/drawing/2014/main" id="{444C03F3-98F2-40DA-A19E-57818EDA42C4}"/>
              </a:ext>
            </a:extLst>
          </p:cNvPr>
          <p:cNvSpPr txBox="1"/>
          <p:nvPr/>
        </p:nvSpPr>
        <p:spPr>
          <a:xfrm>
            <a:off x="750060" y="1402763"/>
            <a:ext cx="3246597" cy="1411200"/>
          </a:xfrm>
          <a:prstGeom prst="roundRect">
            <a:avLst/>
          </a:prstGeom>
          <a:solidFill>
            <a:schemeClr val="accent6">
              <a:lumMod val="20000"/>
              <a:lumOff val="80000"/>
            </a:schemeClr>
          </a:solidFill>
        </p:spPr>
        <p:txBody>
          <a:bodyPr wrap="square" rtlCol="0" anchor="ctr">
            <a:noAutofit/>
          </a:bodyPr>
          <a:lstStyle/>
          <a:p>
            <a:pPr>
              <a:spcAft>
                <a:spcPts val="2000"/>
              </a:spcAft>
              <a:buClr>
                <a:srgbClr val="FFC000"/>
              </a:buClr>
            </a:pPr>
            <a:r>
              <a:rPr lang="ja-JP" altLang="en-US" sz="3000" b="1" dirty="0">
                <a:latin typeface="+mn-ea"/>
              </a:rPr>
              <a:t>対戦型ゲームのやりすぎ</a:t>
            </a:r>
            <a:endParaRPr lang="ja-JP" altLang="en-US" sz="3000" dirty="0">
              <a:latin typeface="+mn-ea"/>
            </a:endParaRPr>
          </a:p>
        </p:txBody>
      </p:sp>
      <p:sp>
        <p:nvSpPr>
          <p:cNvPr id="12" name="テキスト ボックス 11">
            <a:extLst>
              <a:ext uri="{FF2B5EF4-FFF2-40B4-BE49-F238E27FC236}">
                <a16:creationId xmlns:a16="http://schemas.microsoft.com/office/drawing/2014/main" id="{23A4FC6A-04CB-4279-B9C3-299A61F1B06D}"/>
              </a:ext>
            </a:extLst>
          </p:cNvPr>
          <p:cNvSpPr txBox="1"/>
          <p:nvPr/>
        </p:nvSpPr>
        <p:spPr>
          <a:xfrm>
            <a:off x="5331851" y="2845542"/>
            <a:ext cx="4899549" cy="1260000"/>
          </a:xfrm>
          <a:prstGeom prst="roundRect">
            <a:avLst/>
          </a:prstGeom>
          <a:solidFill>
            <a:schemeClr val="accent2">
              <a:lumMod val="40000"/>
              <a:lumOff val="60000"/>
            </a:schemeClr>
          </a:solidFill>
        </p:spPr>
        <p:txBody>
          <a:bodyPr wrap="square" tIns="144000" rIns="0" rtlCol="0" anchor="ctr">
            <a:noAutofit/>
          </a:bodyPr>
          <a:lstStyle/>
          <a:p>
            <a:pPr>
              <a:lnSpc>
                <a:spcPct val="100000"/>
              </a:lnSpc>
              <a:spcBef>
                <a:spcPts val="0"/>
              </a:spcBef>
              <a:spcAft>
                <a:spcPts val="1200"/>
              </a:spcAft>
              <a:buClr>
                <a:srgbClr val="FFC000"/>
              </a:buClr>
              <a:buSzPct val="80000"/>
            </a:pPr>
            <a:r>
              <a:rPr lang="ja-JP" altLang="en-US" sz="2800" dirty="0">
                <a:latin typeface="+mn-ea"/>
              </a:rPr>
              <a:t>現実世界での</a:t>
            </a:r>
            <a:r>
              <a:rPr lang="ja-JP" altLang="en-US" sz="2800" b="1" dirty="0">
                <a:latin typeface="+mn-ea"/>
              </a:rPr>
              <a:t>実行欲求</a:t>
            </a:r>
            <a:endParaRPr lang="en-US" altLang="ja-JP" sz="2800" b="1" dirty="0">
              <a:latin typeface="+mn-ea"/>
            </a:endParaRPr>
          </a:p>
        </p:txBody>
      </p:sp>
      <p:sp>
        <p:nvSpPr>
          <p:cNvPr id="13" name="テキスト ボックス 12">
            <a:extLst>
              <a:ext uri="{FF2B5EF4-FFF2-40B4-BE49-F238E27FC236}">
                <a16:creationId xmlns:a16="http://schemas.microsoft.com/office/drawing/2014/main" id="{C120FEA4-C8AF-4F7A-B225-FF63CA1E352B}"/>
              </a:ext>
            </a:extLst>
          </p:cNvPr>
          <p:cNvSpPr txBox="1"/>
          <p:nvPr/>
        </p:nvSpPr>
        <p:spPr>
          <a:xfrm>
            <a:off x="5331852" y="1402762"/>
            <a:ext cx="4899549" cy="1260000"/>
          </a:xfrm>
          <a:prstGeom prst="roundRect">
            <a:avLst/>
          </a:prstGeom>
          <a:solidFill>
            <a:schemeClr val="accent2">
              <a:lumMod val="40000"/>
              <a:lumOff val="60000"/>
            </a:schemeClr>
          </a:solidFill>
        </p:spPr>
        <p:txBody>
          <a:bodyPr wrap="square" tIns="144000" rIns="0" rtlCol="0" anchor="ctr">
            <a:noAutofit/>
          </a:bodyPr>
          <a:lstStyle/>
          <a:p>
            <a:pPr>
              <a:lnSpc>
                <a:spcPct val="100000"/>
              </a:lnSpc>
              <a:spcBef>
                <a:spcPts val="0"/>
              </a:spcBef>
              <a:spcAft>
                <a:spcPts val="1200"/>
              </a:spcAft>
              <a:buClr>
                <a:srgbClr val="FFC000"/>
              </a:buClr>
              <a:buSzPct val="80000"/>
            </a:pPr>
            <a:r>
              <a:rPr lang="ja-JP" altLang="en-US" sz="2800" dirty="0">
                <a:latin typeface="+mn-ea"/>
              </a:rPr>
              <a:t>ネット上の過激なシーンへの麻痺</a:t>
            </a:r>
            <a:endParaRPr lang="en-US" altLang="ja-JP" sz="2800" dirty="0">
              <a:latin typeface="+mn-ea"/>
            </a:endParaRPr>
          </a:p>
        </p:txBody>
      </p:sp>
      <p:sp>
        <p:nvSpPr>
          <p:cNvPr id="14" name="テキスト ボックス 13">
            <a:extLst>
              <a:ext uri="{FF2B5EF4-FFF2-40B4-BE49-F238E27FC236}">
                <a16:creationId xmlns:a16="http://schemas.microsoft.com/office/drawing/2014/main" id="{1D6F16DB-8CB5-4AC5-B381-E60D5651B9A5}"/>
              </a:ext>
            </a:extLst>
          </p:cNvPr>
          <p:cNvSpPr txBox="1"/>
          <p:nvPr/>
        </p:nvSpPr>
        <p:spPr>
          <a:xfrm>
            <a:off x="5331850" y="4288322"/>
            <a:ext cx="4899549" cy="1260000"/>
          </a:xfrm>
          <a:prstGeom prst="roundRect">
            <a:avLst/>
          </a:prstGeom>
          <a:solidFill>
            <a:schemeClr val="accent2">
              <a:lumMod val="40000"/>
              <a:lumOff val="60000"/>
            </a:schemeClr>
          </a:solidFill>
        </p:spPr>
        <p:txBody>
          <a:bodyPr wrap="square" tIns="144000" rIns="0" rtlCol="0" anchor="ctr">
            <a:noAutofit/>
          </a:bodyPr>
          <a:lstStyle/>
          <a:p>
            <a:pPr>
              <a:lnSpc>
                <a:spcPct val="100000"/>
              </a:lnSpc>
              <a:spcBef>
                <a:spcPts val="0"/>
              </a:spcBef>
              <a:spcAft>
                <a:spcPts val="1200"/>
              </a:spcAft>
              <a:buClr>
                <a:srgbClr val="FFC000"/>
              </a:buClr>
              <a:buSzPct val="80000"/>
            </a:pPr>
            <a:r>
              <a:rPr lang="ja-JP" altLang="en-US" sz="2800" b="1" dirty="0">
                <a:latin typeface="+mn-ea"/>
              </a:rPr>
              <a:t>動物虐待や他人への暴力</a:t>
            </a:r>
            <a:endParaRPr lang="en-US" altLang="ja-JP" sz="2800" b="1" dirty="0">
              <a:latin typeface="+mn-ea"/>
            </a:endParaRPr>
          </a:p>
        </p:txBody>
      </p:sp>
      <p:sp>
        <p:nvSpPr>
          <p:cNvPr id="15" name="テキスト ボックス 14">
            <a:extLst>
              <a:ext uri="{FF2B5EF4-FFF2-40B4-BE49-F238E27FC236}">
                <a16:creationId xmlns:a16="http://schemas.microsoft.com/office/drawing/2014/main" id="{BB785350-266C-4ED8-B5E3-504F93B8E72F}"/>
              </a:ext>
            </a:extLst>
          </p:cNvPr>
          <p:cNvSpPr txBox="1"/>
          <p:nvPr/>
        </p:nvSpPr>
        <p:spPr>
          <a:xfrm>
            <a:off x="5331850" y="5731103"/>
            <a:ext cx="4899549" cy="1260000"/>
          </a:xfrm>
          <a:prstGeom prst="roundRect">
            <a:avLst/>
          </a:prstGeom>
          <a:solidFill>
            <a:schemeClr val="accent2">
              <a:lumMod val="40000"/>
              <a:lumOff val="60000"/>
            </a:schemeClr>
          </a:solidFill>
        </p:spPr>
        <p:txBody>
          <a:bodyPr wrap="square" tIns="144000" rIns="0" rtlCol="0" anchor="ctr">
            <a:noAutofit/>
          </a:bodyPr>
          <a:lstStyle/>
          <a:p>
            <a:pPr>
              <a:lnSpc>
                <a:spcPct val="100000"/>
              </a:lnSpc>
              <a:spcBef>
                <a:spcPts val="0"/>
              </a:spcBef>
              <a:spcAft>
                <a:spcPts val="1200"/>
              </a:spcAft>
              <a:buClr>
                <a:srgbClr val="FFC000"/>
              </a:buClr>
              <a:buSzPct val="80000"/>
            </a:pPr>
            <a:r>
              <a:rPr lang="ja-JP" altLang="en-US" sz="2800" b="1" dirty="0">
                <a:latin typeface="+mn-ea"/>
              </a:rPr>
              <a:t>傷害事件</a:t>
            </a:r>
          </a:p>
        </p:txBody>
      </p:sp>
      <p:grpSp>
        <p:nvGrpSpPr>
          <p:cNvPr id="2" name="グループ化 1">
            <a:extLst>
              <a:ext uri="{FF2B5EF4-FFF2-40B4-BE49-F238E27FC236}">
                <a16:creationId xmlns:a16="http://schemas.microsoft.com/office/drawing/2014/main" id="{54F41092-955E-4E69-984E-658DCC91F423}"/>
              </a:ext>
            </a:extLst>
          </p:cNvPr>
          <p:cNvGrpSpPr/>
          <p:nvPr/>
        </p:nvGrpSpPr>
        <p:grpSpPr>
          <a:xfrm>
            <a:off x="4095484" y="1742805"/>
            <a:ext cx="1184852" cy="4876936"/>
            <a:chOff x="4456091" y="1742805"/>
            <a:chExt cx="1184852" cy="4163117"/>
          </a:xfrm>
        </p:grpSpPr>
        <p:sp>
          <p:nvSpPr>
            <p:cNvPr id="16" name="矢印: 右 15">
              <a:extLst>
                <a:ext uri="{FF2B5EF4-FFF2-40B4-BE49-F238E27FC236}">
                  <a16:creationId xmlns:a16="http://schemas.microsoft.com/office/drawing/2014/main" id="{00DBEBBA-4531-4BD3-BD13-DCF8B09F490A}"/>
                </a:ext>
              </a:extLst>
            </p:cNvPr>
            <p:cNvSpPr/>
            <p:nvPr/>
          </p:nvSpPr>
          <p:spPr>
            <a:xfrm>
              <a:off x="4456091" y="1742805"/>
              <a:ext cx="1184852" cy="45271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508F61C-0709-4383-8CEC-EA3A773C171B}"/>
                </a:ext>
              </a:extLst>
            </p:cNvPr>
            <p:cNvSpPr/>
            <p:nvPr/>
          </p:nvSpPr>
          <p:spPr>
            <a:xfrm>
              <a:off x="4999354" y="4257062"/>
              <a:ext cx="641588" cy="45271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E97F5D73-70AD-410F-9002-336A5825DDA7}"/>
                </a:ext>
              </a:extLst>
            </p:cNvPr>
            <p:cNvSpPr/>
            <p:nvPr/>
          </p:nvSpPr>
          <p:spPr>
            <a:xfrm>
              <a:off x="4999354" y="2969729"/>
              <a:ext cx="641588" cy="45271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4CD2468-9552-4C1A-A2D2-507E9A54E3D1}"/>
                </a:ext>
              </a:extLst>
            </p:cNvPr>
            <p:cNvSpPr/>
            <p:nvPr/>
          </p:nvSpPr>
          <p:spPr>
            <a:xfrm>
              <a:off x="4875768" y="1867231"/>
              <a:ext cx="215237" cy="3924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F69A14E5-0E39-4CC6-805F-DE6D64579BEF}"/>
                </a:ext>
              </a:extLst>
            </p:cNvPr>
            <p:cNvSpPr/>
            <p:nvPr/>
          </p:nvSpPr>
          <p:spPr>
            <a:xfrm>
              <a:off x="4999354" y="5453206"/>
              <a:ext cx="641588" cy="45271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9052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4000" y="2390400"/>
            <a:ext cx="9297957" cy="4510039"/>
          </a:xfrm>
        </p:spPr>
        <p:txBody>
          <a:bodyPr>
            <a:noAutofit/>
          </a:bodyPr>
          <a:lstStyle/>
          <a:p>
            <a:pPr marL="360000" indent="-360000">
              <a:lnSpc>
                <a:spcPct val="100000"/>
              </a:lnSpc>
              <a:spcBef>
                <a:spcPts val="0"/>
              </a:spcBef>
              <a:spcAft>
                <a:spcPts val="2000"/>
              </a:spcAft>
              <a:buClr>
                <a:srgbClr val="FFC000"/>
              </a:buClr>
              <a:buSzPct val="80000"/>
              <a:buFont typeface="Wingdings" panose="05000000000000000000" pitchFamily="2" charset="2"/>
              <a:buChar char="l"/>
            </a:pPr>
            <a:r>
              <a:rPr lang="ja-JP" altLang="en-US" sz="4000" dirty="0">
                <a:latin typeface="+mn-ea"/>
              </a:rPr>
              <a:t>ネットをする</a:t>
            </a:r>
            <a:r>
              <a:rPr kumimoji="1" lang="ja-JP" altLang="en-US" sz="4000" b="1" dirty="0">
                <a:latin typeface="+mn-ea"/>
              </a:rPr>
              <a:t>時間</a:t>
            </a:r>
            <a:r>
              <a:rPr lang="ja-JP" altLang="en-US" sz="4000" b="1" dirty="0">
                <a:latin typeface="+mn-ea"/>
              </a:rPr>
              <a:t>の前</a:t>
            </a:r>
            <a:r>
              <a:rPr lang="ja-JP" altLang="en-US" sz="4000" dirty="0">
                <a:latin typeface="+mn-ea"/>
              </a:rPr>
              <a:t>は、</a:t>
            </a:r>
            <a:br>
              <a:rPr lang="en-US" altLang="ja-JP" sz="4000" dirty="0">
                <a:latin typeface="+mn-ea"/>
              </a:rPr>
            </a:br>
            <a:r>
              <a:rPr kumimoji="1" lang="ja-JP" altLang="en-US" sz="4000" dirty="0">
                <a:latin typeface="+mn-ea"/>
              </a:rPr>
              <a:t>何をしていたかを書き出す</a:t>
            </a:r>
            <a:endParaRPr kumimoji="1" lang="en-US" altLang="ja-JP" sz="4000" dirty="0">
              <a:latin typeface="+mn-ea"/>
            </a:endParaRPr>
          </a:p>
          <a:p>
            <a:pPr marL="360000" indent="-360000">
              <a:lnSpc>
                <a:spcPct val="100000"/>
              </a:lnSpc>
              <a:spcBef>
                <a:spcPts val="0"/>
              </a:spcBef>
              <a:spcAft>
                <a:spcPts val="2000"/>
              </a:spcAft>
              <a:buClr>
                <a:srgbClr val="FFC000"/>
              </a:buClr>
              <a:buSzPct val="80000"/>
              <a:buFont typeface="Wingdings" panose="05000000000000000000" pitchFamily="2" charset="2"/>
              <a:buChar char="l"/>
            </a:pPr>
            <a:r>
              <a:rPr lang="ja-JP" altLang="en-US" sz="4000" dirty="0">
                <a:latin typeface="+mn-ea"/>
              </a:rPr>
              <a:t>ネット依存になった</a:t>
            </a:r>
            <a:r>
              <a:rPr lang="ja-JP" altLang="en-US" sz="4000" b="1" dirty="0">
                <a:latin typeface="+mn-ea"/>
              </a:rPr>
              <a:t>きっかけ</a:t>
            </a:r>
            <a:r>
              <a:rPr lang="ja-JP" altLang="en-US" sz="4000" dirty="0">
                <a:latin typeface="+mn-ea"/>
              </a:rPr>
              <a:t>を探す</a:t>
            </a:r>
            <a:endParaRPr kumimoji="1" lang="en-US" altLang="ja-JP" sz="4000" dirty="0">
              <a:latin typeface="+mn-ea"/>
            </a:endParaRPr>
          </a:p>
          <a:p>
            <a:pPr marL="360000" indent="-360000">
              <a:lnSpc>
                <a:spcPct val="100000"/>
              </a:lnSpc>
              <a:spcBef>
                <a:spcPts val="0"/>
              </a:spcBef>
              <a:spcAft>
                <a:spcPts val="2000"/>
              </a:spcAft>
              <a:buClr>
                <a:srgbClr val="FFC000"/>
              </a:buClr>
              <a:buSzPct val="80000"/>
              <a:buFont typeface="Wingdings" panose="05000000000000000000" pitchFamily="2" charset="2"/>
              <a:buChar char="l"/>
            </a:pPr>
            <a:r>
              <a:rPr lang="ja-JP" altLang="en-US" sz="4000" dirty="0">
                <a:latin typeface="+mn-ea"/>
              </a:rPr>
              <a:t>ネットの使用時間も含んだ</a:t>
            </a:r>
            <a:r>
              <a:rPr lang="ja-JP" altLang="en-US" sz="4000" b="1" dirty="0">
                <a:latin typeface="+mn-ea"/>
              </a:rPr>
              <a:t>記録表作り</a:t>
            </a:r>
            <a:endParaRPr lang="en-US" altLang="ja-JP" sz="4000" b="1" dirty="0">
              <a:latin typeface="+mn-ea"/>
            </a:endParaRPr>
          </a:p>
        </p:txBody>
      </p:sp>
      <p:grpSp>
        <p:nvGrpSpPr>
          <p:cNvPr id="5" name="グループ化 4">
            <a:extLst>
              <a:ext uri="{FF2B5EF4-FFF2-40B4-BE49-F238E27FC236}">
                <a16:creationId xmlns:a16="http://schemas.microsoft.com/office/drawing/2014/main" id="{216EF33E-B409-40DA-ACFD-357E9B758CB9}"/>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DB334FAA-E645-4221-A212-2DAD3058F540}"/>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21AD2B48-993D-4F38-A52E-B704502FFFC8}"/>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0EDDC7BD-6741-4108-BC75-98D400EB0370}"/>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5BA56094-BBED-4B00-9466-4830DEEDC07B}"/>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1B681F66-2936-458E-B8E9-05689CBE9FE1}"/>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ネット依存の治療　</a:t>
            </a:r>
          </a:p>
        </p:txBody>
      </p:sp>
      <p:sp>
        <p:nvSpPr>
          <p:cNvPr id="11" name="テキスト ボックス 10">
            <a:extLst>
              <a:ext uri="{FF2B5EF4-FFF2-40B4-BE49-F238E27FC236}">
                <a16:creationId xmlns:a16="http://schemas.microsoft.com/office/drawing/2014/main" id="{B3EFA3B1-F324-43C1-8BE6-23E3DD2C665C}"/>
              </a:ext>
            </a:extLst>
          </p:cNvPr>
          <p:cNvSpPr txBox="1"/>
          <p:nvPr/>
        </p:nvSpPr>
        <p:spPr>
          <a:xfrm>
            <a:off x="683171" y="1334393"/>
            <a:ext cx="9072000" cy="837420"/>
          </a:xfrm>
          <a:prstGeom prst="roundRect">
            <a:avLst/>
          </a:prstGeom>
          <a:solidFill>
            <a:schemeClr val="accent5">
              <a:lumMod val="40000"/>
              <a:lumOff val="60000"/>
            </a:schemeClr>
          </a:solidFill>
        </p:spPr>
        <p:txBody>
          <a:bodyPr wrap="square" rtlCol="0" anchor="ctr">
            <a:noAutofit/>
          </a:bodyPr>
          <a:lstStyle/>
          <a:p>
            <a:pPr>
              <a:spcAft>
                <a:spcPts val="2000"/>
              </a:spcAft>
              <a:buClr>
                <a:srgbClr val="FFC000"/>
              </a:buClr>
            </a:pPr>
            <a:r>
              <a:rPr lang="ja-JP" altLang="en-US" sz="4000" b="1" dirty="0">
                <a:latin typeface="+mn-ea"/>
              </a:rPr>
              <a:t>記録作り</a:t>
            </a:r>
            <a:endParaRPr lang="en-US" altLang="ja-JP" sz="4000" b="1" dirty="0">
              <a:latin typeface="+mn-ea"/>
            </a:endParaRPr>
          </a:p>
        </p:txBody>
      </p:sp>
    </p:spTree>
    <p:extLst>
      <p:ext uri="{BB962C8B-B14F-4D97-AF65-F5344CB8AC3E}">
        <p14:creationId xmlns:p14="http://schemas.microsoft.com/office/powerpoint/2010/main" val="100125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B23DD77B-73D9-450A-99C4-84E6562196AC}"/>
              </a:ext>
            </a:extLst>
          </p:cNvPr>
          <p:cNvSpPr txBox="1"/>
          <p:nvPr/>
        </p:nvSpPr>
        <p:spPr>
          <a:xfrm>
            <a:off x="683169" y="1335600"/>
            <a:ext cx="9071609" cy="837420"/>
          </a:xfrm>
          <a:prstGeom prst="roundRect">
            <a:avLst/>
          </a:prstGeom>
          <a:solidFill>
            <a:schemeClr val="accent5">
              <a:lumMod val="40000"/>
              <a:lumOff val="60000"/>
            </a:schemeClr>
          </a:solidFill>
        </p:spPr>
        <p:txBody>
          <a:bodyPr wrap="square" rtlCol="0" anchor="ctr">
            <a:noAutofit/>
          </a:bodyPr>
          <a:lstStyle/>
          <a:p>
            <a:pPr>
              <a:spcAft>
                <a:spcPts val="2000"/>
              </a:spcAft>
              <a:buClr>
                <a:srgbClr val="FFC000"/>
              </a:buClr>
            </a:pPr>
            <a:r>
              <a:rPr lang="ja-JP" altLang="en-US" sz="4000" b="1" dirty="0">
                <a:latin typeface="+mn-ea"/>
              </a:rPr>
              <a:t>アクティビティ</a:t>
            </a:r>
          </a:p>
        </p:txBody>
      </p:sp>
      <p:grpSp>
        <p:nvGrpSpPr>
          <p:cNvPr id="7" name="グループ化 6">
            <a:extLst>
              <a:ext uri="{FF2B5EF4-FFF2-40B4-BE49-F238E27FC236}">
                <a16:creationId xmlns:a16="http://schemas.microsoft.com/office/drawing/2014/main" id="{0DEF0362-28B5-465D-971C-D14C68D53F9D}"/>
              </a:ext>
            </a:extLst>
          </p:cNvPr>
          <p:cNvGrpSpPr/>
          <p:nvPr/>
        </p:nvGrpSpPr>
        <p:grpSpPr>
          <a:xfrm>
            <a:off x="683170" y="525517"/>
            <a:ext cx="427497" cy="415776"/>
            <a:chOff x="683170" y="525517"/>
            <a:chExt cx="427497" cy="415776"/>
          </a:xfrm>
        </p:grpSpPr>
        <p:sp>
          <p:nvSpPr>
            <p:cNvPr id="8" name="四角形: 角を丸くする 7">
              <a:extLst>
                <a:ext uri="{FF2B5EF4-FFF2-40B4-BE49-F238E27FC236}">
                  <a16:creationId xmlns:a16="http://schemas.microsoft.com/office/drawing/2014/main" id="{E9FB5C43-D4D4-4FB5-9527-8A0FD1D61A9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28988C2-597B-4A46-8EFA-2667FE973783}"/>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28294E38-377F-4219-B0E5-6836BA889A1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734BEA01-77DF-4137-B868-D6C703BCD92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B3FD19B2-6846-41CE-915F-C4674E5378E3}"/>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ネット依存の治療</a:t>
            </a:r>
          </a:p>
        </p:txBody>
      </p:sp>
      <p:sp>
        <p:nvSpPr>
          <p:cNvPr id="14" name="コンテンツ プレースホルダー 2">
            <a:extLst>
              <a:ext uri="{FF2B5EF4-FFF2-40B4-BE49-F238E27FC236}">
                <a16:creationId xmlns:a16="http://schemas.microsoft.com/office/drawing/2014/main" id="{C750CA1E-9684-494D-9D5C-DEE5AFAF07A3}"/>
              </a:ext>
            </a:extLst>
          </p:cNvPr>
          <p:cNvSpPr txBox="1">
            <a:spLocks/>
          </p:cNvSpPr>
          <p:nvPr/>
        </p:nvSpPr>
        <p:spPr>
          <a:xfrm>
            <a:off x="683170" y="2391093"/>
            <a:ext cx="9548230" cy="4510039"/>
          </a:xfrm>
          <a:prstGeom prst="rect">
            <a:avLst/>
          </a:prstGeom>
        </p:spPr>
        <p:txBody>
          <a:bodyPr vert="horz" lIns="91440" tIns="45720" rIns="91440" bIns="45720" rtlCol="0">
            <a:noAutofit/>
          </a:bodyPr>
          <a:lstStyle>
            <a:lvl1pPr marL="200482" indent="-200482" algn="l" defTabSz="801929"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a:lstStyle>
          <a:p>
            <a:pPr marL="541338" indent="-541338">
              <a:lnSpc>
                <a:spcPct val="100000"/>
              </a:lnSpc>
              <a:spcBef>
                <a:spcPts val="0"/>
              </a:spcBef>
              <a:spcAft>
                <a:spcPts val="2400"/>
              </a:spcAft>
              <a:buClr>
                <a:srgbClr val="FFC000"/>
              </a:buClr>
              <a:buSzPct val="80000"/>
              <a:buFont typeface="Wingdings" panose="05000000000000000000" pitchFamily="2" charset="2"/>
              <a:buChar char="l"/>
            </a:pPr>
            <a:r>
              <a:rPr lang="ja-JP" altLang="en-US" sz="4000" b="1" dirty="0">
                <a:latin typeface="+mn-ea"/>
              </a:rPr>
              <a:t>運動療法</a:t>
            </a:r>
            <a:r>
              <a:rPr lang="ja-JP" altLang="en-US" sz="4000" dirty="0">
                <a:latin typeface="+mn-ea"/>
              </a:rPr>
              <a:t>：</a:t>
            </a:r>
            <a:r>
              <a:rPr lang="ja-JP" altLang="en-US" sz="4000" dirty="0"/>
              <a:t>スポーツ、屋外での散歩</a:t>
            </a:r>
            <a:endParaRPr lang="en-US" altLang="ja-JP" sz="4000" b="1" dirty="0">
              <a:latin typeface="+mn-ea"/>
            </a:endParaRPr>
          </a:p>
          <a:p>
            <a:pPr marL="541338" indent="-541338">
              <a:lnSpc>
                <a:spcPct val="100000"/>
              </a:lnSpc>
              <a:spcBef>
                <a:spcPts val="0"/>
              </a:spcBef>
              <a:spcAft>
                <a:spcPts val="2400"/>
              </a:spcAft>
              <a:buClr>
                <a:srgbClr val="FFC000"/>
              </a:buClr>
              <a:buSzPct val="80000"/>
              <a:buFont typeface="Wingdings" panose="05000000000000000000" pitchFamily="2" charset="2"/>
              <a:buChar char="l"/>
            </a:pPr>
            <a:r>
              <a:rPr lang="ja-JP" altLang="en-US" sz="4000" b="1" dirty="0">
                <a:latin typeface="+mn-ea"/>
              </a:rPr>
              <a:t>作業療法</a:t>
            </a:r>
            <a:r>
              <a:rPr lang="ja-JP" altLang="en-US" sz="4000" dirty="0">
                <a:latin typeface="+mn-ea"/>
              </a:rPr>
              <a:t>：絵画、書道、紙細工</a:t>
            </a:r>
            <a:endParaRPr lang="en-US" altLang="ja-JP" sz="4000" b="1" dirty="0">
              <a:latin typeface="+mn-ea"/>
            </a:endParaRPr>
          </a:p>
        </p:txBody>
      </p:sp>
      <p:pic>
        <p:nvPicPr>
          <p:cNvPr id="3" name="図 2" descr="抽象, 挿絵 が含まれている画像&#10;&#10;自動的に生成された説明">
            <a:extLst>
              <a:ext uri="{FF2B5EF4-FFF2-40B4-BE49-F238E27FC236}">
                <a16:creationId xmlns:a16="http://schemas.microsoft.com/office/drawing/2014/main" id="{77F11196-584F-4718-A230-78ECF40EC68F}"/>
              </a:ext>
            </a:extLst>
          </p:cNvPr>
          <p:cNvPicPr>
            <a:picLocks noChangeAspect="1"/>
          </p:cNvPicPr>
          <p:nvPr/>
        </p:nvPicPr>
        <p:blipFill>
          <a:blip r:embed="rId3"/>
          <a:stretch>
            <a:fillRect/>
          </a:stretch>
        </p:blipFill>
        <p:spPr>
          <a:xfrm>
            <a:off x="7275963" y="4539423"/>
            <a:ext cx="1850159" cy="2576887"/>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DCE35A54-3F67-4123-AEA6-AD4991BC5E47}"/>
              </a:ext>
            </a:extLst>
          </p:cNvPr>
          <p:cNvPicPr>
            <a:picLocks noChangeAspect="1"/>
          </p:cNvPicPr>
          <p:nvPr/>
        </p:nvPicPr>
        <p:blipFill>
          <a:blip r:embed="rId4"/>
          <a:stretch>
            <a:fillRect/>
          </a:stretch>
        </p:blipFill>
        <p:spPr>
          <a:xfrm flipH="1">
            <a:off x="1565691" y="4175369"/>
            <a:ext cx="1752128" cy="2940941"/>
          </a:xfrm>
          <a:prstGeom prst="rect">
            <a:avLst/>
          </a:prstGeom>
        </p:spPr>
      </p:pic>
    </p:spTree>
    <p:extLst>
      <p:ext uri="{BB962C8B-B14F-4D97-AF65-F5344CB8AC3E}">
        <p14:creationId xmlns:p14="http://schemas.microsoft.com/office/powerpoint/2010/main" val="201626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F37793F-7F1F-4E8C-9980-794A8D630C92}"/>
              </a:ext>
            </a:extLst>
          </p:cNvPr>
          <p:cNvSpPr txBox="1"/>
          <p:nvPr/>
        </p:nvSpPr>
        <p:spPr>
          <a:xfrm>
            <a:off x="683169" y="1335600"/>
            <a:ext cx="9071609" cy="837420"/>
          </a:xfrm>
          <a:prstGeom prst="roundRect">
            <a:avLst/>
          </a:prstGeom>
          <a:solidFill>
            <a:schemeClr val="accent5">
              <a:lumMod val="40000"/>
              <a:lumOff val="60000"/>
            </a:schemeClr>
          </a:solidFill>
        </p:spPr>
        <p:txBody>
          <a:bodyPr wrap="square" rtlCol="0" anchor="ctr">
            <a:noAutofit/>
          </a:bodyPr>
          <a:lstStyle/>
          <a:p>
            <a:pPr>
              <a:spcAft>
                <a:spcPts val="2000"/>
              </a:spcAft>
              <a:buClr>
                <a:srgbClr val="FFC000"/>
              </a:buClr>
            </a:pPr>
            <a:r>
              <a:rPr lang="ja-JP" altLang="en-US" sz="4000" b="1" dirty="0">
                <a:latin typeface="+mn-ea"/>
              </a:rPr>
              <a:t>ルール作り</a:t>
            </a:r>
          </a:p>
        </p:txBody>
      </p:sp>
      <p:sp>
        <p:nvSpPr>
          <p:cNvPr id="3" name="コンテンツ プレースホルダー 2"/>
          <p:cNvSpPr>
            <a:spLocks noGrp="1"/>
          </p:cNvSpPr>
          <p:nvPr>
            <p:ph idx="1"/>
          </p:nvPr>
        </p:nvSpPr>
        <p:spPr>
          <a:xfrm>
            <a:off x="777763" y="2367494"/>
            <a:ext cx="8419799" cy="5218377"/>
          </a:xfrm>
        </p:spPr>
        <p:txBody>
          <a:bodyPr>
            <a:noAutofit/>
          </a:bodyPr>
          <a:lstStyle/>
          <a:p>
            <a:pPr marL="450850" indent="-450850">
              <a:lnSpc>
                <a:spcPct val="100000"/>
              </a:lnSpc>
              <a:spcBef>
                <a:spcPts val="0"/>
              </a:spcBef>
              <a:spcAft>
                <a:spcPts val="1200"/>
              </a:spcAft>
              <a:buClr>
                <a:srgbClr val="FFC000"/>
              </a:buClr>
              <a:buFont typeface="Wingdings" panose="05000000000000000000" pitchFamily="2" charset="2"/>
              <a:buChar char="l"/>
            </a:pPr>
            <a:r>
              <a:rPr lang="ja-JP" altLang="en-US" sz="3000" dirty="0">
                <a:latin typeface="+mn-ea"/>
              </a:rPr>
              <a:t>いつ使うか</a:t>
            </a:r>
            <a:endParaRPr lang="en-US" altLang="ja-JP" sz="3000" dirty="0">
              <a:latin typeface="+mn-ea"/>
            </a:endParaRPr>
          </a:p>
          <a:p>
            <a:pPr marL="450850" indent="-450850">
              <a:lnSpc>
                <a:spcPct val="100000"/>
              </a:lnSpc>
              <a:spcBef>
                <a:spcPts val="0"/>
              </a:spcBef>
              <a:spcAft>
                <a:spcPts val="1200"/>
              </a:spcAft>
              <a:buClr>
                <a:srgbClr val="FFC000"/>
              </a:buClr>
              <a:buFont typeface="Wingdings" panose="05000000000000000000" pitchFamily="2" charset="2"/>
              <a:buChar char="l"/>
            </a:pPr>
            <a:r>
              <a:rPr lang="ja-JP" altLang="en-US" sz="3000" dirty="0">
                <a:latin typeface="+mn-ea"/>
              </a:rPr>
              <a:t>何のために使うか</a:t>
            </a:r>
            <a:endParaRPr lang="en-US" altLang="ja-JP" sz="3000" dirty="0">
              <a:latin typeface="+mn-ea"/>
            </a:endParaRPr>
          </a:p>
          <a:p>
            <a:pPr marL="450850" indent="-450850">
              <a:lnSpc>
                <a:spcPct val="100000"/>
              </a:lnSpc>
              <a:spcBef>
                <a:spcPts val="0"/>
              </a:spcBef>
              <a:spcAft>
                <a:spcPts val="1200"/>
              </a:spcAft>
              <a:buClr>
                <a:srgbClr val="FFC000"/>
              </a:buClr>
              <a:buFont typeface="Wingdings" panose="05000000000000000000" pitchFamily="2" charset="2"/>
              <a:buChar char="l"/>
            </a:pPr>
            <a:r>
              <a:rPr lang="ja-JP" altLang="en-US" sz="3000" dirty="0">
                <a:latin typeface="+mn-ea"/>
              </a:rPr>
              <a:t>１日の利用時間</a:t>
            </a:r>
            <a:endParaRPr lang="en-US" altLang="ja-JP" sz="3000" dirty="0">
              <a:latin typeface="+mn-ea"/>
            </a:endParaRPr>
          </a:p>
          <a:p>
            <a:pPr marL="450850" indent="-450850">
              <a:lnSpc>
                <a:spcPct val="100000"/>
              </a:lnSpc>
              <a:spcBef>
                <a:spcPts val="0"/>
              </a:spcBef>
              <a:spcAft>
                <a:spcPts val="1200"/>
              </a:spcAft>
              <a:buClr>
                <a:srgbClr val="FFC000"/>
              </a:buClr>
              <a:buFont typeface="Wingdings" panose="05000000000000000000" pitchFamily="2" charset="2"/>
              <a:buChar char="l"/>
            </a:pPr>
            <a:r>
              <a:rPr lang="ja-JP" altLang="en-US" sz="3000" dirty="0">
                <a:latin typeface="+mn-ea"/>
              </a:rPr>
              <a:t>月々の利用金額の上限</a:t>
            </a:r>
            <a:endParaRPr lang="en-US" altLang="ja-JP" sz="3000" dirty="0">
              <a:latin typeface="+mn-ea"/>
            </a:endParaRPr>
          </a:p>
          <a:p>
            <a:pPr marL="450850" indent="-450850">
              <a:lnSpc>
                <a:spcPct val="100000"/>
              </a:lnSpc>
              <a:spcBef>
                <a:spcPts val="0"/>
              </a:spcBef>
              <a:spcAft>
                <a:spcPts val="1200"/>
              </a:spcAft>
              <a:buClr>
                <a:srgbClr val="FFC000"/>
              </a:buClr>
              <a:buFont typeface="Wingdings" panose="05000000000000000000" pitchFamily="2" charset="2"/>
              <a:buChar char="l"/>
            </a:pPr>
            <a:r>
              <a:rPr lang="ja-JP" altLang="en-US" sz="3000" dirty="0">
                <a:latin typeface="+mn-ea"/>
              </a:rPr>
              <a:t>使う場所　使わない場所の設定</a:t>
            </a:r>
            <a:endParaRPr lang="en-US" altLang="ja-JP" sz="3000" dirty="0">
              <a:latin typeface="+mn-ea"/>
            </a:endParaRPr>
          </a:p>
          <a:p>
            <a:pPr marL="450850" indent="-450850">
              <a:lnSpc>
                <a:spcPct val="100000"/>
              </a:lnSpc>
              <a:spcBef>
                <a:spcPts val="0"/>
              </a:spcBef>
              <a:spcAft>
                <a:spcPts val="1200"/>
              </a:spcAft>
              <a:buClr>
                <a:srgbClr val="FFC000"/>
              </a:buClr>
              <a:buFont typeface="Wingdings" panose="05000000000000000000" pitchFamily="2" charset="2"/>
              <a:buChar char="l"/>
            </a:pPr>
            <a:r>
              <a:rPr lang="ja-JP" altLang="en-US" sz="3000" dirty="0">
                <a:latin typeface="+mn-ea"/>
              </a:rPr>
              <a:t>スマホをみる時間をほかのことに使えないか探してみよう</a:t>
            </a:r>
          </a:p>
        </p:txBody>
      </p:sp>
      <p:grpSp>
        <p:nvGrpSpPr>
          <p:cNvPr id="5" name="グループ化 4">
            <a:extLst>
              <a:ext uri="{FF2B5EF4-FFF2-40B4-BE49-F238E27FC236}">
                <a16:creationId xmlns:a16="http://schemas.microsoft.com/office/drawing/2014/main" id="{7C2AAFEF-272B-4134-B19D-92636790B708}"/>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F0A4B945-9DDA-42E7-BB5B-868746B03FB9}"/>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23872A6-97BB-48AE-8052-16033BA2CE95}"/>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A8E78E32-6185-461B-88BB-9992BC3D8437}"/>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87A0C35-E3A0-4C0F-BE64-54136977077C}"/>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36264AD7-19C7-401F-BDF6-6873B042A792}"/>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ネット依存の治療</a:t>
            </a:r>
          </a:p>
        </p:txBody>
      </p:sp>
    </p:spTree>
    <p:extLst>
      <p:ext uri="{BB962C8B-B14F-4D97-AF65-F5344CB8AC3E}">
        <p14:creationId xmlns:p14="http://schemas.microsoft.com/office/powerpoint/2010/main" val="188057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170" y="1335601"/>
            <a:ext cx="9268094" cy="517318"/>
          </a:xfrm>
        </p:spPr>
        <p:txBody>
          <a:bodyPr>
            <a:normAutofit/>
          </a:bodyPr>
          <a:lstStyle/>
          <a:p>
            <a:pPr marL="0" indent="0">
              <a:buNone/>
            </a:pPr>
            <a:r>
              <a:rPr lang="ja-JP" altLang="en-US" dirty="0"/>
              <a:t>人間形成上、必要な時期である８歳から</a:t>
            </a:r>
            <a:r>
              <a:rPr lang="en-US" altLang="ja-JP" dirty="0"/>
              <a:t>15</a:t>
            </a:r>
            <a:r>
              <a:rPr lang="ja-JP" altLang="en-US" dirty="0"/>
              <a:t>歳において</a:t>
            </a:r>
            <a:endParaRPr kumimoji="1" lang="en-US" altLang="ja-JP" dirty="0"/>
          </a:p>
        </p:txBody>
      </p:sp>
      <p:grpSp>
        <p:nvGrpSpPr>
          <p:cNvPr id="6" name="グループ化 5">
            <a:extLst>
              <a:ext uri="{FF2B5EF4-FFF2-40B4-BE49-F238E27FC236}">
                <a16:creationId xmlns:a16="http://schemas.microsoft.com/office/drawing/2014/main" id="{255A99D0-8384-40A7-A694-B2DB0D211371}"/>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96349224-8AFF-4FB2-B442-12EB719BF40C}"/>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3EC5A6B8-E851-4894-B6C0-F7E73CB41D1C}"/>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9934CF4-1BE4-46F1-B99B-DB0E09A42C24}"/>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84A25B31-0216-4592-98EF-DFFFF52383A4}"/>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D93C968E-014C-45F1-83C2-55F21DD64E96}"/>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ネット依存の予防</a:t>
            </a:r>
          </a:p>
        </p:txBody>
      </p:sp>
      <p:sp>
        <p:nvSpPr>
          <p:cNvPr id="12" name="テキスト ボックス 11">
            <a:extLst>
              <a:ext uri="{FF2B5EF4-FFF2-40B4-BE49-F238E27FC236}">
                <a16:creationId xmlns:a16="http://schemas.microsoft.com/office/drawing/2014/main" id="{ABFB6458-49BC-4A01-B004-0C1091209FAB}"/>
              </a:ext>
            </a:extLst>
          </p:cNvPr>
          <p:cNvSpPr txBox="1"/>
          <p:nvPr/>
        </p:nvSpPr>
        <p:spPr>
          <a:xfrm>
            <a:off x="667019" y="1911135"/>
            <a:ext cx="3047732" cy="1440000"/>
          </a:xfrm>
          <a:prstGeom prst="roundRect">
            <a:avLst/>
          </a:prstGeom>
          <a:solidFill>
            <a:schemeClr val="accent5">
              <a:lumMod val="40000"/>
              <a:lumOff val="60000"/>
            </a:schemeClr>
          </a:solidFill>
        </p:spPr>
        <p:txBody>
          <a:bodyPr wrap="square" lIns="0" rIns="0" rtlCol="0" anchor="ctr">
            <a:noAutofit/>
          </a:bodyPr>
          <a:lstStyle/>
          <a:p>
            <a:pPr>
              <a:buClr>
                <a:srgbClr val="FFC000"/>
              </a:buClr>
            </a:pPr>
            <a:r>
              <a:rPr lang="ja-JP" altLang="en-US" sz="2800" b="1" dirty="0"/>
              <a:t>（イ）スポーツ　</a:t>
            </a:r>
            <a:endParaRPr lang="ja-JP" altLang="en-US" sz="2800" b="1" dirty="0">
              <a:latin typeface="+mn-ea"/>
            </a:endParaRPr>
          </a:p>
        </p:txBody>
      </p:sp>
      <p:sp>
        <p:nvSpPr>
          <p:cNvPr id="13" name="テキスト ボックス 12">
            <a:extLst>
              <a:ext uri="{FF2B5EF4-FFF2-40B4-BE49-F238E27FC236}">
                <a16:creationId xmlns:a16="http://schemas.microsoft.com/office/drawing/2014/main" id="{A73FFF14-FDAD-4B4D-BDB3-8D80843753F0}"/>
              </a:ext>
            </a:extLst>
          </p:cNvPr>
          <p:cNvSpPr txBox="1"/>
          <p:nvPr/>
        </p:nvSpPr>
        <p:spPr>
          <a:xfrm>
            <a:off x="667019" y="3769900"/>
            <a:ext cx="3047732" cy="1440000"/>
          </a:xfrm>
          <a:prstGeom prst="roundRect">
            <a:avLst/>
          </a:prstGeom>
          <a:solidFill>
            <a:schemeClr val="accent5">
              <a:lumMod val="40000"/>
              <a:lumOff val="60000"/>
            </a:schemeClr>
          </a:solidFill>
        </p:spPr>
        <p:txBody>
          <a:bodyPr wrap="square" lIns="0" rIns="0" rtlCol="0" anchor="ctr">
            <a:noAutofit/>
          </a:bodyPr>
          <a:lstStyle/>
          <a:p>
            <a:pPr>
              <a:buClr>
                <a:srgbClr val="FFC000"/>
              </a:buClr>
            </a:pPr>
            <a:r>
              <a:rPr lang="ja-JP" altLang="en-US" sz="2800" b="1" dirty="0"/>
              <a:t>（ロ）家事手伝い</a:t>
            </a:r>
            <a:endParaRPr lang="ja-JP" altLang="en-US" sz="2800" b="1" dirty="0">
              <a:latin typeface="+mn-ea"/>
            </a:endParaRPr>
          </a:p>
        </p:txBody>
      </p:sp>
      <p:sp>
        <p:nvSpPr>
          <p:cNvPr id="14" name="テキスト ボックス 13">
            <a:extLst>
              <a:ext uri="{FF2B5EF4-FFF2-40B4-BE49-F238E27FC236}">
                <a16:creationId xmlns:a16="http://schemas.microsoft.com/office/drawing/2014/main" id="{5F0A5066-4D4D-479D-B5A4-E4DEAAF84617}"/>
              </a:ext>
            </a:extLst>
          </p:cNvPr>
          <p:cNvSpPr txBox="1"/>
          <p:nvPr/>
        </p:nvSpPr>
        <p:spPr>
          <a:xfrm>
            <a:off x="667019" y="5628665"/>
            <a:ext cx="3047732" cy="1440000"/>
          </a:xfrm>
          <a:prstGeom prst="roundRect">
            <a:avLst/>
          </a:prstGeom>
          <a:solidFill>
            <a:schemeClr val="accent5">
              <a:lumMod val="40000"/>
              <a:lumOff val="60000"/>
            </a:schemeClr>
          </a:solidFill>
        </p:spPr>
        <p:txBody>
          <a:bodyPr wrap="square" lIns="0" rIns="0" rtlCol="0" anchor="ctr">
            <a:noAutofit/>
          </a:bodyPr>
          <a:lstStyle/>
          <a:p>
            <a:pPr>
              <a:buClr>
                <a:srgbClr val="FFC000"/>
              </a:buClr>
            </a:pPr>
            <a:r>
              <a:rPr lang="ja-JP" altLang="en-US" sz="2800" b="1" dirty="0"/>
              <a:t>（ハ）習字　</a:t>
            </a:r>
            <a:endParaRPr lang="ja-JP" altLang="en-US" sz="2800" b="1" dirty="0">
              <a:latin typeface="+mn-ea"/>
            </a:endParaRPr>
          </a:p>
        </p:txBody>
      </p:sp>
      <p:sp>
        <p:nvSpPr>
          <p:cNvPr id="15" name="テキスト ボックス 14">
            <a:extLst>
              <a:ext uri="{FF2B5EF4-FFF2-40B4-BE49-F238E27FC236}">
                <a16:creationId xmlns:a16="http://schemas.microsoft.com/office/drawing/2014/main" id="{A8EB7B21-58B6-4CC1-BE66-652B1B12AB38}"/>
              </a:ext>
            </a:extLst>
          </p:cNvPr>
          <p:cNvSpPr txBox="1"/>
          <p:nvPr/>
        </p:nvSpPr>
        <p:spPr>
          <a:xfrm>
            <a:off x="4354830" y="1911135"/>
            <a:ext cx="6057900" cy="1440000"/>
          </a:xfrm>
          <a:prstGeom prst="roundRect">
            <a:avLst/>
          </a:prstGeom>
          <a:solidFill>
            <a:schemeClr val="accent4">
              <a:lumMod val="40000"/>
              <a:lumOff val="60000"/>
            </a:schemeClr>
          </a:solidFill>
        </p:spPr>
        <p:txBody>
          <a:bodyPr wrap="square" tIns="0" bIns="46800" rtlCol="0" anchor="ctr">
            <a:noAutofit/>
          </a:bodyPr>
          <a:lstStyle/>
          <a:p>
            <a:pPr marL="182563" indent="-182563">
              <a:lnSpc>
                <a:spcPts val="4000"/>
              </a:lnSpc>
              <a:buFont typeface="Arial" panose="020B0604020202020204" pitchFamily="34" charset="0"/>
              <a:buChar char="•"/>
            </a:pPr>
            <a:r>
              <a:rPr lang="ja-JP" altLang="en-US" sz="2400" dirty="0"/>
              <a:t>つらいことへの</a:t>
            </a:r>
            <a:r>
              <a:rPr lang="ja-JP" altLang="en-US" sz="2400" b="1" dirty="0"/>
              <a:t>忍耐力</a:t>
            </a:r>
            <a:r>
              <a:rPr lang="ja-JP" altLang="en-US" sz="2400" dirty="0"/>
              <a:t>が育つ</a:t>
            </a:r>
            <a:endParaRPr lang="en-US" altLang="ja-JP" sz="2400" dirty="0"/>
          </a:p>
          <a:p>
            <a:pPr marL="182563" indent="-182563">
              <a:lnSpc>
                <a:spcPts val="4000"/>
              </a:lnSpc>
              <a:buFont typeface="Arial" panose="020B0604020202020204" pitchFamily="34" charset="0"/>
              <a:buChar char="•"/>
            </a:pPr>
            <a:r>
              <a:rPr lang="ja-JP" altLang="en-US" sz="2400" dirty="0"/>
              <a:t>友達よりも勝ちたいという</a:t>
            </a:r>
            <a:r>
              <a:rPr lang="ja-JP" altLang="en-US" sz="2400" b="1" dirty="0"/>
              <a:t>闘争心</a:t>
            </a:r>
            <a:r>
              <a:rPr lang="ja-JP" altLang="en-US" sz="2400" dirty="0"/>
              <a:t>が育つ</a:t>
            </a:r>
            <a:r>
              <a:rPr lang="ja-JP" altLang="en-US" sz="2400" b="1" dirty="0"/>
              <a:t>　</a:t>
            </a:r>
            <a:endParaRPr lang="ja-JP" altLang="en-US" sz="2400" b="1" dirty="0">
              <a:latin typeface="+mn-ea"/>
            </a:endParaRPr>
          </a:p>
        </p:txBody>
      </p:sp>
      <p:sp>
        <p:nvSpPr>
          <p:cNvPr id="16" name="テキスト ボックス 15">
            <a:extLst>
              <a:ext uri="{FF2B5EF4-FFF2-40B4-BE49-F238E27FC236}">
                <a16:creationId xmlns:a16="http://schemas.microsoft.com/office/drawing/2014/main" id="{D8D3F4C8-5810-4355-B9E7-5A7554D29275}"/>
              </a:ext>
            </a:extLst>
          </p:cNvPr>
          <p:cNvSpPr txBox="1"/>
          <p:nvPr/>
        </p:nvSpPr>
        <p:spPr>
          <a:xfrm>
            <a:off x="4371196" y="3769900"/>
            <a:ext cx="6041534" cy="1440000"/>
          </a:xfrm>
          <a:prstGeom prst="roundRect">
            <a:avLst/>
          </a:prstGeom>
          <a:solidFill>
            <a:schemeClr val="accent4">
              <a:lumMod val="40000"/>
              <a:lumOff val="60000"/>
            </a:schemeClr>
          </a:solidFill>
        </p:spPr>
        <p:txBody>
          <a:bodyPr wrap="square" tIns="0" rtlCol="0" anchor="ctr">
            <a:noAutofit/>
          </a:bodyPr>
          <a:lstStyle/>
          <a:p>
            <a:pPr marL="182563" indent="-182563">
              <a:lnSpc>
                <a:spcPts val="4000"/>
              </a:lnSpc>
              <a:buFont typeface="Arial" panose="020B0604020202020204" pitchFamily="34" charset="0"/>
              <a:buChar char="•"/>
            </a:pPr>
            <a:r>
              <a:rPr lang="ja-JP" altLang="en-US" sz="2400" b="1" dirty="0"/>
              <a:t>自立生活</a:t>
            </a:r>
            <a:r>
              <a:rPr lang="ja-JP" altLang="en-US" sz="2400" dirty="0"/>
              <a:t>ができる練習になる　</a:t>
            </a:r>
            <a:endParaRPr lang="en-US" altLang="ja-JP" sz="2400" dirty="0"/>
          </a:p>
          <a:p>
            <a:pPr marL="182563" indent="-182563">
              <a:lnSpc>
                <a:spcPts val="4000"/>
              </a:lnSpc>
              <a:buFont typeface="Arial" panose="020B0604020202020204" pitchFamily="34" charset="0"/>
              <a:buChar char="•"/>
            </a:pPr>
            <a:r>
              <a:rPr lang="ja-JP" altLang="en-US" sz="2400" b="1" dirty="0"/>
              <a:t>相手を思いやる気持ち</a:t>
            </a:r>
            <a:r>
              <a:rPr lang="ja-JP" altLang="en-US" sz="2400" dirty="0"/>
              <a:t>が育つ</a:t>
            </a:r>
            <a:endParaRPr lang="en-US" altLang="ja-JP" sz="2400" dirty="0"/>
          </a:p>
        </p:txBody>
      </p:sp>
      <p:sp>
        <p:nvSpPr>
          <p:cNvPr id="17" name="テキスト ボックス 16">
            <a:extLst>
              <a:ext uri="{FF2B5EF4-FFF2-40B4-BE49-F238E27FC236}">
                <a16:creationId xmlns:a16="http://schemas.microsoft.com/office/drawing/2014/main" id="{FD9E3BBD-D5ED-4CD5-B9C8-DF62F57BB6C5}"/>
              </a:ext>
            </a:extLst>
          </p:cNvPr>
          <p:cNvSpPr txBox="1"/>
          <p:nvPr/>
        </p:nvSpPr>
        <p:spPr>
          <a:xfrm>
            <a:off x="4371196" y="5628665"/>
            <a:ext cx="6041534" cy="1440000"/>
          </a:xfrm>
          <a:prstGeom prst="roundRect">
            <a:avLst/>
          </a:prstGeom>
          <a:solidFill>
            <a:schemeClr val="accent4">
              <a:lumMod val="40000"/>
              <a:lumOff val="60000"/>
            </a:schemeClr>
          </a:solidFill>
        </p:spPr>
        <p:txBody>
          <a:bodyPr wrap="square" tIns="0" rtlCol="0" anchor="ctr">
            <a:noAutofit/>
          </a:bodyPr>
          <a:lstStyle/>
          <a:p>
            <a:pPr marL="182563" indent="-182563">
              <a:lnSpc>
                <a:spcPts val="4000"/>
              </a:lnSpc>
              <a:buFont typeface="Arial" panose="020B0604020202020204" pitchFamily="34" charset="0"/>
              <a:buChar char="•"/>
            </a:pPr>
            <a:r>
              <a:rPr lang="ja-JP" altLang="en-US" sz="2400" b="1" dirty="0"/>
              <a:t>精神を統一</a:t>
            </a:r>
            <a:r>
              <a:rPr lang="ja-JP" altLang="en-US" sz="2400" dirty="0"/>
              <a:t>させる気持ちが育つ</a:t>
            </a:r>
            <a:endParaRPr lang="en-US" altLang="ja-JP" sz="2400" dirty="0"/>
          </a:p>
          <a:p>
            <a:pPr marL="182563" indent="-182563">
              <a:lnSpc>
                <a:spcPts val="4000"/>
              </a:lnSpc>
              <a:buFont typeface="Arial" panose="020B0604020202020204" pitchFamily="34" charset="0"/>
              <a:buChar char="•"/>
            </a:pPr>
            <a:r>
              <a:rPr lang="ja-JP" altLang="en-US" sz="2400" dirty="0"/>
              <a:t>字が上手になり</a:t>
            </a:r>
            <a:r>
              <a:rPr lang="ja-JP" altLang="en-US" sz="2400" b="1" dirty="0"/>
              <a:t>感情が安定</a:t>
            </a:r>
            <a:r>
              <a:rPr lang="ja-JP" altLang="en-US" sz="2400" dirty="0"/>
              <a:t>する</a:t>
            </a:r>
            <a:endParaRPr lang="en-US" altLang="ja-JP" sz="2400" dirty="0"/>
          </a:p>
        </p:txBody>
      </p:sp>
      <p:sp>
        <p:nvSpPr>
          <p:cNvPr id="18" name="矢印: 右 17">
            <a:extLst>
              <a:ext uri="{FF2B5EF4-FFF2-40B4-BE49-F238E27FC236}">
                <a16:creationId xmlns:a16="http://schemas.microsoft.com/office/drawing/2014/main" id="{CA3C1DCF-C9AF-4D88-BF33-364945BB7421}"/>
              </a:ext>
            </a:extLst>
          </p:cNvPr>
          <p:cNvSpPr/>
          <p:nvPr/>
        </p:nvSpPr>
        <p:spPr>
          <a:xfrm>
            <a:off x="3777686" y="2423322"/>
            <a:ext cx="573131" cy="4667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75A49292-8F72-4B08-B583-02D4B00CD668}"/>
              </a:ext>
            </a:extLst>
          </p:cNvPr>
          <p:cNvSpPr/>
          <p:nvPr/>
        </p:nvSpPr>
        <p:spPr>
          <a:xfrm>
            <a:off x="3777686" y="4256500"/>
            <a:ext cx="573131" cy="4667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6A89E114-0CCB-4F54-ABF3-206470762282}"/>
              </a:ext>
            </a:extLst>
          </p:cNvPr>
          <p:cNvSpPr/>
          <p:nvPr/>
        </p:nvSpPr>
        <p:spPr>
          <a:xfrm>
            <a:off x="3777686" y="6115265"/>
            <a:ext cx="573131" cy="4667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047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90206" y="2149418"/>
            <a:ext cx="9511400" cy="3797471"/>
          </a:xfrm>
        </p:spPr>
        <p:txBody>
          <a:bodyPr/>
          <a:lstStyle/>
          <a:p>
            <a:pPr marL="0" indent="0">
              <a:buNone/>
            </a:pPr>
            <a:r>
              <a:rPr lang="ja-JP" altLang="en-US" b="1" dirty="0">
                <a:latin typeface="游ゴシック" panose="020B0400000000000000" pitchFamily="50" charset="-128"/>
                <a:ea typeface="游ゴシック" panose="020B0400000000000000" pitchFamily="50" charset="-128"/>
              </a:rPr>
              <a:t>　　アルコール　　　　　　　たばこ　　　　　　　違法薬物　　　　　　　　　　　　　　　　　　　</a:t>
            </a:r>
            <a:endParaRPr kumimoji="1" lang="en-US" altLang="ja-JP" b="1" dirty="0">
              <a:latin typeface="游ゴシック" panose="020B0400000000000000" pitchFamily="50" charset="-128"/>
              <a:ea typeface="游ゴシック" panose="020B0400000000000000" pitchFamily="50" charset="-128"/>
            </a:endParaRPr>
          </a:p>
          <a:p>
            <a:endParaRPr kumimoji="1" lang="ja-JP" altLang="en-US" b="1"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4B4066AD-CF55-4D06-A9CC-6295C5A74321}"/>
              </a:ext>
            </a:extLst>
          </p:cNvPr>
          <p:cNvGrpSpPr/>
          <p:nvPr/>
        </p:nvGrpSpPr>
        <p:grpSpPr>
          <a:xfrm>
            <a:off x="683170" y="525517"/>
            <a:ext cx="427497" cy="415776"/>
            <a:chOff x="683170" y="525517"/>
            <a:chExt cx="427497" cy="415776"/>
          </a:xfrm>
        </p:grpSpPr>
        <p:sp>
          <p:nvSpPr>
            <p:cNvPr id="8" name="四角形: 角を丸くする 7">
              <a:extLst>
                <a:ext uri="{FF2B5EF4-FFF2-40B4-BE49-F238E27FC236}">
                  <a16:creationId xmlns:a16="http://schemas.microsoft.com/office/drawing/2014/main" id="{9D1EE325-CB8A-4209-A0B0-9964430A579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373D197-857C-4B23-BF18-94FFA406471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814BB5A-3548-4041-A61C-0426C0E4FD7D}"/>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133349AA-0A1F-43F7-90BD-91530AC07E0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379FC949-C674-42A4-B399-C2AD8EB529E0}"/>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物質への依存</a:t>
            </a:r>
          </a:p>
        </p:txBody>
      </p:sp>
      <p:pic>
        <p:nvPicPr>
          <p:cNvPr id="13" name="図 12">
            <a:extLst>
              <a:ext uri="{FF2B5EF4-FFF2-40B4-BE49-F238E27FC236}">
                <a16:creationId xmlns:a16="http://schemas.microsoft.com/office/drawing/2014/main" id="{633EF542-9354-4402-9F67-C5081C3D3C0D}"/>
              </a:ext>
            </a:extLst>
          </p:cNvPr>
          <p:cNvPicPr>
            <a:picLocks noChangeAspect="1"/>
          </p:cNvPicPr>
          <p:nvPr/>
        </p:nvPicPr>
        <p:blipFill>
          <a:blip r:embed="rId3"/>
          <a:stretch>
            <a:fillRect/>
          </a:stretch>
        </p:blipFill>
        <p:spPr>
          <a:xfrm>
            <a:off x="460414" y="3239629"/>
            <a:ext cx="3018362" cy="2602893"/>
          </a:xfrm>
          <a:prstGeom prst="rect">
            <a:avLst/>
          </a:prstGeom>
        </p:spPr>
      </p:pic>
      <p:pic>
        <p:nvPicPr>
          <p:cNvPr id="14" name="図 13" descr="シャツ が含まれている画像&#10;&#10;自動的に生成された説明">
            <a:extLst>
              <a:ext uri="{FF2B5EF4-FFF2-40B4-BE49-F238E27FC236}">
                <a16:creationId xmlns:a16="http://schemas.microsoft.com/office/drawing/2014/main" id="{352B169A-F1A0-48C0-B51E-E19F105D0173}"/>
              </a:ext>
            </a:extLst>
          </p:cNvPr>
          <p:cNvPicPr>
            <a:picLocks noChangeAspect="1"/>
          </p:cNvPicPr>
          <p:nvPr/>
        </p:nvPicPr>
        <p:blipFill>
          <a:blip r:embed="rId4"/>
          <a:stretch>
            <a:fillRect/>
          </a:stretch>
        </p:blipFill>
        <p:spPr>
          <a:xfrm>
            <a:off x="7339826" y="2803599"/>
            <a:ext cx="2891572" cy="3325675"/>
          </a:xfrm>
          <a:prstGeom prst="rect">
            <a:avLst/>
          </a:prstGeom>
        </p:spPr>
      </p:pic>
      <p:pic>
        <p:nvPicPr>
          <p:cNvPr id="4" name="図 3" descr="シャツ が含まれている画像&#10;&#10;自動的に生成された説明">
            <a:extLst>
              <a:ext uri="{FF2B5EF4-FFF2-40B4-BE49-F238E27FC236}">
                <a16:creationId xmlns:a16="http://schemas.microsoft.com/office/drawing/2014/main" id="{7F261F57-E58C-498D-B1F0-3A64E371661D}"/>
              </a:ext>
            </a:extLst>
          </p:cNvPr>
          <p:cNvPicPr>
            <a:picLocks noChangeAspect="1"/>
          </p:cNvPicPr>
          <p:nvPr/>
        </p:nvPicPr>
        <p:blipFill>
          <a:blip r:embed="rId5"/>
          <a:stretch>
            <a:fillRect/>
          </a:stretch>
        </p:blipFill>
        <p:spPr>
          <a:xfrm>
            <a:off x="4204217" y="2720582"/>
            <a:ext cx="2814209" cy="3144589"/>
          </a:xfrm>
          <a:prstGeom prst="rect">
            <a:avLst/>
          </a:prstGeom>
        </p:spPr>
      </p:pic>
    </p:spTree>
    <p:extLst>
      <p:ext uri="{BB962C8B-B14F-4D97-AF65-F5344CB8AC3E}">
        <p14:creationId xmlns:p14="http://schemas.microsoft.com/office/powerpoint/2010/main" val="2112883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代替処理 5"/>
          <p:cNvSpPr/>
          <p:nvPr/>
        </p:nvSpPr>
        <p:spPr>
          <a:xfrm>
            <a:off x="6547880" y="3752543"/>
            <a:ext cx="2520000" cy="1080000"/>
          </a:xfrm>
          <a:prstGeom prst="flowChartAlternateProcess">
            <a:avLst/>
          </a:prstGeom>
          <a:ln w="34925"/>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dirty="0">
                <a:latin typeface="+mn-ea"/>
              </a:rPr>
              <a:t>性格の形成</a:t>
            </a:r>
          </a:p>
        </p:txBody>
      </p:sp>
      <p:sp>
        <p:nvSpPr>
          <p:cNvPr id="14" name="角丸四角形 13"/>
          <p:cNvSpPr/>
          <p:nvPr/>
        </p:nvSpPr>
        <p:spPr>
          <a:xfrm>
            <a:off x="5411761" y="5983350"/>
            <a:ext cx="2160000" cy="1080000"/>
          </a:xfrm>
          <a:prstGeom prst="roundRect">
            <a:avLst/>
          </a:prstGeom>
          <a:ln w="34925">
            <a:solidFill>
              <a:schemeClr val="accent4">
                <a:lumMod val="75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400" dirty="0">
                <a:latin typeface="+mn-ea"/>
              </a:rPr>
              <a:t>ネット依存（－）</a:t>
            </a:r>
          </a:p>
        </p:txBody>
      </p:sp>
      <p:sp>
        <p:nvSpPr>
          <p:cNvPr id="15" name="角丸四角形 14"/>
          <p:cNvSpPr/>
          <p:nvPr/>
        </p:nvSpPr>
        <p:spPr>
          <a:xfrm>
            <a:off x="8226055" y="5983350"/>
            <a:ext cx="2160000" cy="1080000"/>
          </a:xfrm>
          <a:prstGeom prst="roundRect">
            <a:avLst/>
          </a:prstGeom>
          <a:ln w="34925">
            <a:solidFill>
              <a:schemeClr val="accent4">
                <a:lumMod val="75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400" dirty="0">
                <a:latin typeface="+mn-ea"/>
              </a:rPr>
              <a:t>ネット依存（＋）</a:t>
            </a:r>
          </a:p>
        </p:txBody>
      </p:sp>
      <p:grpSp>
        <p:nvGrpSpPr>
          <p:cNvPr id="12" name="グループ化 11">
            <a:extLst>
              <a:ext uri="{FF2B5EF4-FFF2-40B4-BE49-F238E27FC236}">
                <a16:creationId xmlns:a16="http://schemas.microsoft.com/office/drawing/2014/main" id="{A48191C8-764B-4084-8DFA-3C83866C6E18}"/>
              </a:ext>
            </a:extLst>
          </p:cNvPr>
          <p:cNvGrpSpPr/>
          <p:nvPr/>
        </p:nvGrpSpPr>
        <p:grpSpPr>
          <a:xfrm>
            <a:off x="683170" y="525517"/>
            <a:ext cx="427497" cy="415776"/>
            <a:chOff x="683170" y="525517"/>
            <a:chExt cx="427497" cy="415776"/>
          </a:xfrm>
        </p:grpSpPr>
        <p:sp>
          <p:nvSpPr>
            <p:cNvPr id="13" name="四角形: 角を丸くする 12">
              <a:extLst>
                <a:ext uri="{FF2B5EF4-FFF2-40B4-BE49-F238E27FC236}">
                  <a16:creationId xmlns:a16="http://schemas.microsoft.com/office/drawing/2014/main" id="{30894AF3-0FC2-43BB-86BF-8C109E7150F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4B8C2FC9-8535-4D2A-BAE7-0FF85F0C85F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2447C69-39A7-4A72-9A0E-5B7382AC071F}"/>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74DF288D-5992-40D5-8493-B99F47AA4C54}"/>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タイトル 1">
            <a:extLst>
              <a:ext uri="{FF2B5EF4-FFF2-40B4-BE49-F238E27FC236}">
                <a16:creationId xmlns:a16="http://schemas.microsoft.com/office/drawing/2014/main" id="{18F44829-B7D5-4580-9EB2-4A29586725A9}"/>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ネット依存の予防</a:t>
            </a:r>
          </a:p>
        </p:txBody>
      </p:sp>
      <p:sp>
        <p:nvSpPr>
          <p:cNvPr id="20" name="テキスト ボックス 19">
            <a:extLst>
              <a:ext uri="{FF2B5EF4-FFF2-40B4-BE49-F238E27FC236}">
                <a16:creationId xmlns:a16="http://schemas.microsoft.com/office/drawing/2014/main" id="{3A4D56DB-DDD7-4032-AF6C-E2AC2C0463BB}"/>
              </a:ext>
            </a:extLst>
          </p:cNvPr>
          <p:cNvSpPr txBox="1"/>
          <p:nvPr/>
        </p:nvSpPr>
        <p:spPr>
          <a:xfrm>
            <a:off x="683169" y="1217229"/>
            <a:ext cx="4574043" cy="1950974"/>
          </a:xfrm>
          <a:prstGeom prst="roundRect">
            <a:avLst>
              <a:gd name="adj" fmla="val 12046"/>
            </a:avLst>
          </a:prstGeom>
          <a:solidFill>
            <a:schemeClr val="accent5">
              <a:lumMod val="40000"/>
              <a:lumOff val="60000"/>
            </a:schemeClr>
          </a:solidFill>
        </p:spPr>
        <p:txBody>
          <a:bodyPr wrap="square" lIns="0" tIns="180000" rIns="0" rtlCol="0" anchor="t">
            <a:noAutofit/>
          </a:bodyPr>
          <a:lstStyle/>
          <a:p>
            <a:pPr>
              <a:lnSpc>
                <a:spcPct val="150000"/>
              </a:lnSpc>
            </a:pPr>
            <a:r>
              <a:rPr lang="ja-JP" altLang="en-US" sz="2800" b="1" dirty="0"/>
              <a:t>８歳から</a:t>
            </a:r>
            <a:r>
              <a:rPr lang="en-US" altLang="ja-JP" sz="2800" b="1" dirty="0"/>
              <a:t>15</a:t>
            </a:r>
            <a:r>
              <a:rPr lang="ja-JP" altLang="en-US" sz="2800" b="1" dirty="0"/>
              <a:t>歳の時に</a:t>
            </a:r>
            <a:endParaRPr lang="en-US" altLang="ja-JP" sz="2800" b="1" dirty="0"/>
          </a:p>
          <a:p>
            <a:pPr>
              <a:lnSpc>
                <a:spcPct val="150000"/>
              </a:lnSpc>
            </a:pPr>
            <a:r>
              <a:rPr lang="ja-JP" altLang="en-US" sz="2800" b="1" dirty="0"/>
              <a:t>（イ）（ロ）（ハ）の実行</a:t>
            </a:r>
            <a:endParaRPr lang="en-US" altLang="ja-JP" sz="2800" b="1" dirty="0"/>
          </a:p>
        </p:txBody>
      </p:sp>
      <p:sp>
        <p:nvSpPr>
          <p:cNvPr id="21" name="角丸四角形 13">
            <a:extLst>
              <a:ext uri="{FF2B5EF4-FFF2-40B4-BE49-F238E27FC236}">
                <a16:creationId xmlns:a16="http://schemas.microsoft.com/office/drawing/2014/main" id="{2711FD46-73D9-4955-9672-79300205A47F}"/>
              </a:ext>
            </a:extLst>
          </p:cNvPr>
          <p:cNvSpPr/>
          <p:nvPr/>
        </p:nvSpPr>
        <p:spPr>
          <a:xfrm>
            <a:off x="5652684" y="4893859"/>
            <a:ext cx="1683653" cy="818509"/>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105" b="1" dirty="0">
                <a:latin typeface="+mn-ea"/>
              </a:rPr>
              <a:t>完成</a:t>
            </a:r>
          </a:p>
        </p:txBody>
      </p:sp>
      <p:sp>
        <p:nvSpPr>
          <p:cNvPr id="22" name="角丸四角形 13">
            <a:extLst>
              <a:ext uri="{FF2B5EF4-FFF2-40B4-BE49-F238E27FC236}">
                <a16:creationId xmlns:a16="http://schemas.microsoft.com/office/drawing/2014/main" id="{A5DAA482-140F-469E-8FFE-2557018242F4}"/>
              </a:ext>
            </a:extLst>
          </p:cNvPr>
          <p:cNvSpPr/>
          <p:nvPr/>
        </p:nvSpPr>
        <p:spPr>
          <a:xfrm>
            <a:off x="8490944" y="4908419"/>
            <a:ext cx="1683653" cy="818509"/>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105" b="1" dirty="0">
                <a:solidFill>
                  <a:srgbClr val="FF0000"/>
                </a:solidFill>
                <a:latin typeface="+mn-ea"/>
              </a:rPr>
              <a:t>未完成</a:t>
            </a:r>
          </a:p>
        </p:txBody>
      </p:sp>
      <p:sp>
        <p:nvSpPr>
          <p:cNvPr id="23" name="コンテンツ プレースホルダー 2">
            <a:extLst>
              <a:ext uri="{FF2B5EF4-FFF2-40B4-BE49-F238E27FC236}">
                <a16:creationId xmlns:a16="http://schemas.microsoft.com/office/drawing/2014/main" id="{FB120141-DDD6-406F-9B1A-DA95622D2EAE}"/>
              </a:ext>
            </a:extLst>
          </p:cNvPr>
          <p:cNvSpPr txBox="1">
            <a:spLocks/>
          </p:cNvSpPr>
          <p:nvPr/>
        </p:nvSpPr>
        <p:spPr>
          <a:xfrm>
            <a:off x="658416" y="5800460"/>
            <a:ext cx="4923936" cy="1472267"/>
          </a:xfrm>
          <a:prstGeom prst="rect">
            <a:avLst/>
          </a:prstGeom>
        </p:spPr>
        <p:txBody>
          <a:bodyPr vert="horz" lIns="91440" tIns="45720" rIns="91440" bIns="45720" rtlCol="0">
            <a:noAutofit/>
          </a:bodyPr>
          <a:lstStyle>
            <a:lvl1pPr marL="200482" indent="-200482" algn="l" defTabSz="801929"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a:lstStyle>
          <a:p>
            <a:pPr marL="0" indent="0">
              <a:lnSpc>
                <a:spcPts val="3400"/>
              </a:lnSpc>
              <a:spcBef>
                <a:spcPts val="0"/>
              </a:spcBef>
              <a:buFont typeface="Arial" panose="020B0604020202020204" pitchFamily="34" charset="0"/>
              <a:buNone/>
            </a:pPr>
            <a:r>
              <a:rPr lang="ja-JP" altLang="en-US" b="1" dirty="0"/>
              <a:t>人生の軸が形成される時期に</a:t>
            </a:r>
            <a:endParaRPr lang="en-US" altLang="ja-JP" b="1" dirty="0"/>
          </a:p>
          <a:p>
            <a:pPr marL="0" indent="0">
              <a:lnSpc>
                <a:spcPts val="3400"/>
              </a:lnSpc>
              <a:spcBef>
                <a:spcPts val="0"/>
              </a:spcBef>
              <a:buFont typeface="Arial" panose="020B0604020202020204" pitchFamily="34" charset="0"/>
              <a:buNone/>
            </a:pPr>
            <a:r>
              <a:rPr lang="ja-JP" altLang="en-US" b="1" dirty="0"/>
              <a:t>何を教わるかにより</a:t>
            </a:r>
            <a:endParaRPr lang="en-US" altLang="ja-JP" b="1" dirty="0"/>
          </a:p>
          <a:p>
            <a:pPr marL="0" indent="0">
              <a:lnSpc>
                <a:spcPts val="3400"/>
              </a:lnSpc>
              <a:spcBef>
                <a:spcPts val="0"/>
              </a:spcBef>
              <a:buFont typeface="Arial" panose="020B0604020202020204" pitchFamily="34" charset="0"/>
              <a:buNone/>
            </a:pPr>
            <a:r>
              <a:rPr lang="ja-JP" altLang="en-US" b="1" dirty="0"/>
              <a:t>ネット依存の予防につながる</a:t>
            </a:r>
          </a:p>
        </p:txBody>
      </p:sp>
      <p:sp>
        <p:nvSpPr>
          <p:cNvPr id="24" name="テキスト ボックス 23">
            <a:extLst>
              <a:ext uri="{FF2B5EF4-FFF2-40B4-BE49-F238E27FC236}">
                <a16:creationId xmlns:a16="http://schemas.microsoft.com/office/drawing/2014/main" id="{F475F633-EFE8-4089-B971-3F25BED15EEE}"/>
              </a:ext>
            </a:extLst>
          </p:cNvPr>
          <p:cNvSpPr txBox="1"/>
          <p:nvPr/>
        </p:nvSpPr>
        <p:spPr>
          <a:xfrm>
            <a:off x="6148475" y="1253416"/>
            <a:ext cx="4219018" cy="2110867"/>
          </a:xfrm>
          <a:prstGeom prst="roundRect">
            <a:avLst>
              <a:gd name="adj" fmla="val 8018"/>
            </a:avLst>
          </a:prstGeom>
          <a:solidFill>
            <a:schemeClr val="accent4">
              <a:lumMod val="40000"/>
              <a:lumOff val="60000"/>
            </a:schemeClr>
          </a:solidFill>
        </p:spPr>
        <p:txBody>
          <a:bodyPr wrap="square" tIns="180000" bIns="46800" rtlCol="0" anchor="t">
            <a:noAutofit/>
          </a:bodyPr>
          <a:lstStyle/>
          <a:p>
            <a:pPr algn="ctr">
              <a:lnSpc>
                <a:spcPts val="4000"/>
              </a:lnSpc>
              <a:spcBef>
                <a:spcPts val="600"/>
              </a:spcBef>
            </a:pPr>
            <a:r>
              <a:rPr lang="ja-JP" altLang="en-US" sz="2800" b="1" dirty="0"/>
              <a:t>性格及び人生の軸の形成</a:t>
            </a:r>
            <a:endParaRPr lang="ja-JP" altLang="en-US" sz="2800" b="1" dirty="0">
              <a:latin typeface="+mn-ea"/>
            </a:endParaRPr>
          </a:p>
        </p:txBody>
      </p:sp>
      <p:sp>
        <p:nvSpPr>
          <p:cNvPr id="25" name="矢印: 右 24">
            <a:extLst>
              <a:ext uri="{FF2B5EF4-FFF2-40B4-BE49-F238E27FC236}">
                <a16:creationId xmlns:a16="http://schemas.microsoft.com/office/drawing/2014/main" id="{AD1D6CB6-246C-478A-AAB0-62D5C5824088}"/>
              </a:ext>
            </a:extLst>
          </p:cNvPr>
          <p:cNvSpPr/>
          <p:nvPr/>
        </p:nvSpPr>
        <p:spPr>
          <a:xfrm>
            <a:off x="5434600" y="1969020"/>
            <a:ext cx="573131" cy="46679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58C6F45-0A8D-4C50-B0DE-C375768E81EC}"/>
              </a:ext>
            </a:extLst>
          </p:cNvPr>
          <p:cNvSpPr txBox="1"/>
          <p:nvPr/>
        </p:nvSpPr>
        <p:spPr>
          <a:xfrm>
            <a:off x="6289218" y="2202420"/>
            <a:ext cx="3937531" cy="1021827"/>
          </a:xfrm>
          <a:prstGeom prst="roundRect">
            <a:avLst/>
          </a:prstGeom>
          <a:solidFill>
            <a:schemeClr val="bg1"/>
          </a:solidFill>
        </p:spPr>
        <p:txBody>
          <a:bodyPr wrap="square" tIns="0" bIns="46800" rtlCol="0" anchor="ctr">
            <a:noAutofit/>
          </a:bodyPr>
          <a:lstStyle/>
          <a:p>
            <a:pPr>
              <a:lnSpc>
                <a:spcPts val="2400"/>
              </a:lnSpc>
            </a:pPr>
            <a:r>
              <a:rPr lang="ja-JP" altLang="en-US" sz="1900" dirty="0"/>
              <a:t>その後、道を外す時期があっても</a:t>
            </a:r>
            <a:endParaRPr lang="en-US" altLang="ja-JP" sz="1900" dirty="0"/>
          </a:p>
          <a:p>
            <a:pPr>
              <a:lnSpc>
                <a:spcPts val="2400"/>
              </a:lnSpc>
            </a:pPr>
            <a:r>
              <a:rPr lang="ja-JP" altLang="en-US" sz="1900" dirty="0"/>
              <a:t>正常に戻りやすい　</a:t>
            </a:r>
            <a:endParaRPr lang="ja-JP" altLang="en-US" sz="1900" dirty="0">
              <a:latin typeface="+mn-ea"/>
            </a:endParaRPr>
          </a:p>
        </p:txBody>
      </p:sp>
      <p:cxnSp>
        <p:nvCxnSpPr>
          <p:cNvPr id="44" name="コネクタ: カギ線 43">
            <a:extLst>
              <a:ext uri="{FF2B5EF4-FFF2-40B4-BE49-F238E27FC236}">
                <a16:creationId xmlns:a16="http://schemas.microsoft.com/office/drawing/2014/main" id="{1A3F2E55-C15C-4933-9E7B-A945277AEEE7}"/>
              </a:ext>
            </a:extLst>
          </p:cNvPr>
          <p:cNvCxnSpPr>
            <a:cxnSpLocks/>
          </p:cNvCxnSpPr>
          <p:nvPr/>
        </p:nvCxnSpPr>
        <p:spPr>
          <a:xfrm rot="16200000" flipH="1">
            <a:off x="8028055" y="4705350"/>
            <a:ext cx="1152000" cy="1404000"/>
          </a:xfrm>
          <a:prstGeom prst="bentConnector3">
            <a:avLst>
              <a:gd name="adj1" fmla="val 59983"/>
            </a:avLst>
          </a:prstGeom>
          <a:ln w="44450">
            <a:solidFill>
              <a:schemeClr val="accent3">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26050371-53A1-4720-813D-4F672BD59D09}"/>
              </a:ext>
            </a:extLst>
          </p:cNvPr>
          <p:cNvCxnSpPr>
            <a:cxnSpLocks/>
          </p:cNvCxnSpPr>
          <p:nvPr/>
        </p:nvCxnSpPr>
        <p:spPr>
          <a:xfrm rot="5400000">
            <a:off x="6632874" y="4705350"/>
            <a:ext cx="1152000" cy="1404000"/>
          </a:xfrm>
          <a:prstGeom prst="bentConnector3">
            <a:avLst>
              <a:gd name="adj1" fmla="val 59983"/>
            </a:avLst>
          </a:prstGeom>
          <a:ln w="44450">
            <a:solidFill>
              <a:schemeClr val="accent3">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37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170" y="1755103"/>
            <a:ext cx="9237309" cy="717018"/>
          </a:xfrm>
        </p:spPr>
        <p:txBody>
          <a:bodyPr anchor="t">
            <a:noAutofit/>
          </a:bodyPr>
          <a:lstStyle/>
          <a:p>
            <a:r>
              <a:rPr lang="ja-JP" altLang="ja-JP" sz="2000" dirty="0">
                <a:latin typeface="+mn-ea"/>
                <a:ea typeface="+mn-ea"/>
              </a:rPr>
              <a:t>８項目の質問に答えてみてください。</a:t>
            </a:r>
            <a:br>
              <a:rPr lang="en-US" altLang="ja-JP" sz="2000" dirty="0">
                <a:latin typeface="+mn-ea"/>
                <a:ea typeface="+mn-ea"/>
              </a:rPr>
            </a:br>
            <a:r>
              <a:rPr lang="ja-JP" altLang="ja-JP" sz="2000" dirty="0">
                <a:latin typeface="+mn-ea"/>
                <a:ea typeface="+mn-ea"/>
              </a:rPr>
              <a:t>調査では５項目以上に該当した状態を「病的な使用（ネット依存状態）」</a:t>
            </a:r>
            <a:endParaRPr kumimoji="1" lang="ja-JP" altLang="en-US" sz="2000" dirty="0">
              <a:latin typeface="+mn-ea"/>
              <a:ea typeface="+mn-ea"/>
            </a:endParaRPr>
          </a:p>
        </p:txBody>
      </p:sp>
      <p:sp>
        <p:nvSpPr>
          <p:cNvPr id="4" name="テキスト ボックス 3">
            <a:extLst>
              <a:ext uri="{FF2B5EF4-FFF2-40B4-BE49-F238E27FC236}">
                <a16:creationId xmlns:a16="http://schemas.microsoft.com/office/drawing/2014/main" id="{C3C689D7-72BB-419F-948B-DA0F9A0BA490}"/>
              </a:ext>
            </a:extLst>
          </p:cNvPr>
          <p:cNvSpPr txBox="1"/>
          <p:nvPr/>
        </p:nvSpPr>
        <p:spPr>
          <a:xfrm>
            <a:off x="683170" y="2640511"/>
            <a:ext cx="9237309" cy="4393647"/>
          </a:xfrm>
          <a:prstGeom prst="rect">
            <a:avLst/>
          </a:prstGeom>
          <a:noFill/>
        </p:spPr>
        <p:txBody>
          <a:bodyPr wrap="square" rtlCol="0">
            <a:noAutofit/>
          </a:bodyPr>
          <a:lstStyle/>
          <a:p>
            <a:pPr marL="450850" indent="-450850">
              <a:spcAft>
                <a:spcPts val="1000"/>
              </a:spcAft>
            </a:pPr>
            <a:r>
              <a:rPr lang="ja-JP" altLang="ja-JP" b="1" dirty="0">
                <a:latin typeface="+mn-ea"/>
              </a:rPr>
              <a:t>１．</a:t>
            </a:r>
            <a:r>
              <a:rPr lang="ja-JP" altLang="ja-JP" dirty="0">
                <a:latin typeface="+mn-ea"/>
              </a:rPr>
              <a:t>インターネットに夢中になっていると感じているか？</a:t>
            </a:r>
            <a:endParaRPr lang="en-US" altLang="ja-JP" dirty="0">
              <a:latin typeface="+mn-ea"/>
            </a:endParaRPr>
          </a:p>
          <a:p>
            <a:pPr marL="450850" indent="-450850">
              <a:spcAft>
                <a:spcPts val="1000"/>
              </a:spcAft>
            </a:pPr>
            <a:r>
              <a:rPr lang="ja-JP" altLang="ja-JP" b="1" dirty="0">
                <a:latin typeface="+mn-ea"/>
              </a:rPr>
              <a:t>２．</a:t>
            </a:r>
            <a:r>
              <a:rPr lang="ja-JP" altLang="ja-JP" dirty="0">
                <a:latin typeface="+mn-ea"/>
              </a:rPr>
              <a:t>満足を得るためにネットを使う時間を長くしていかねばならないと感じているか？</a:t>
            </a:r>
            <a:endParaRPr lang="en-US" altLang="ja-JP" dirty="0">
              <a:latin typeface="+mn-ea"/>
            </a:endParaRPr>
          </a:p>
          <a:p>
            <a:pPr marL="450850" indent="-450850">
              <a:spcAft>
                <a:spcPts val="1000"/>
              </a:spcAft>
            </a:pPr>
            <a:r>
              <a:rPr lang="ja-JP" altLang="ja-JP" b="1" dirty="0">
                <a:latin typeface="+mn-ea"/>
              </a:rPr>
              <a:t>３．</a:t>
            </a:r>
            <a:r>
              <a:rPr lang="ja-JP" altLang="ja-JP" dirty="0">
                <a:latin typeface="+mn-ea"/>
              </a:rPr>
              <a:t>ネット使用を制限したり、時間を減らしたり完全にやめようとして失敗したことがたびたびあったか？</a:t>
            </a:r>
            <a:endParaRPr lang="en-US" altLang="ja-JP" dirty="0">
              <a:latin typeface="+mn-ea"/>
            </a:endParaRPr>
          </a:p>
          <a:p>
            <a:pPr marL="450850" indent="-450850">
              <a:spcAft>
                <a:spcPts val="1000"/>
              </a:spcAft>
            </a:pPr>
            <a:r>
              <a:rPr lang="ja-JP" altLang="ja-JP" b="1" dirty="0">
                <a:latin typeface="+mn-ea"/>
              </a:rPr>
              <a:t>４．</a:t>
            </a:r>
            <a:r>
              <a:rPr lang="ja-JP" altLang="ja-JP" dirty="0">
                <a:latin typeface="+mn-ea"/>
              </a:rPr>
              <a:t>ネットの使用時間を短くしたり完全にやめようとして、落ち着かなかったリ不機嫌や落ち込み、イライラなどを感じるか？</a:t>
            </a:r>
            <a:endParaRPr lang="en-US" altLang="ja-JP" dirty="0">
              <a:latin typeface="+mn-ea"/>
            </a:endParaRPr>
          </a:p>
          <a:p>
            <a:pPr marL="450850" indent="-450850">
              <a:spcAft>
                <a:spcPts val="1000"/>
              </a:spcAft>
            </a:pPr>
            <a:r>
              <a:rPr lang="ja-JP" altLang="ja-JP" b="1" dirty="0">
                <a:latin typeface="+mn-ea"/>
              </a:rPr>
              <a:t>５．</a:t>
            </a:r>
            <a:r>
              <a:rPr lang="ja-JP" altLang="ja-JP" dirty="0">
                <a:latin typeface="+mn-ea"/>
              </a:rPr>
              <a:t>使い始めに意図したよりも長い時間オンラインの状態でいるか？</a:t>
            </a:r>
          </a:p>
          <a:p>
            <a:pPr marL="450850" indent="-450850">
              <a:spcAft>
                <a:spcPts val="1000"/>
              </a:spcAft>
            </a:pPr>
            <a:r>
              <a:rPr lang="ja-JP" altLang="ja-JP" b="1" dirty="0">
                <a:latin typeface="+mn-ea"/>
              </a:rPr>
              <a:t>６．</a:t>
            </a:r>
            <a:r>
              <a:rPr lang="ja-JP" altLang="ja-JP" dirty="0">
                <a:latin typeface="+mn-ea"/>
              </a:rPr>
              <a:t>ネットのために大切な人間関係、学校のことや部活動のことを台無しにしたり、危うくするようなことがあったか？</a:t>
            </a:r>
            <a:endParaRPr lang="en-US" altLang="ja-JP" dirty="0">
              <a:latin typeface="+mn-ea"/>
            </a:endParaRPr>
          </a:p>
          <a:p>
            <a:pPr marL="450850" indent="-450850">
              <a:spcAft>
                <a:spcPts val="1000"/>
              </a:spcAft>
            </a:pPr>
            <a:r>
              <a:rPr lang="ja-JP" altLang="ja-JP" b="1" dirty="0">
                <a:latin typeface="+mn-ea"/>
              </a:rPr>
              <a:t>７．</a:t>
            </a:r>
            <a:r>
              <a:rPr lang="ja-JP" altLang="ja-JP" dirty="0">
                <a:latin typeface="+mn-ea"/>
              </a:rPr>
              <a:t>ネットへの熱中のしすぎを隠すために、家族、先生やそのほかの人たちに嘘をついたことがあるか？</a:t>
            </a:r>
            <a:endParaRPr lang="en-US" altLang="ja-JP" dirty="0">
              <a:latin typeface="+mn-ea"/>
            </a:endParaRPr>
          </a:p>
          <a:p>
            <a:pPr marL="450850" indent="-450850">
              <a:spcAft>
                <a:spcPts val="1000"/>
              </a:spcAft>
            </a:pPr>
            <a:r>
              <a:rPr lang="ja-JP" altLang="ja-JP" b="1" dirty="0">
                <a:latin typeface="+mn-ea"/>
              </a:rPr>
              <a:t>８．</a:t>
            </a:r>
            <a:r>
              <a:rPr lang="ja-JP" altLang="ja-JP" dirty="0">
                <a:latin typeface="+mn-ea"/>
              </a:rPr>
              <a:t>問題から逃げるため、または絶望的な気持ち、罪悪感、不安、落ち込みといったいやな気持ちから逃げるために、ネットを使うか？</a:t>
            </a:r>
          </a:p>
        </p:txBody>
      </p:sp>
      <p:grpSp>
        <p:nvGrpSpPr>
          <p:cNvPr id="5" name="グループ化 4">
            <a:extLst>
              <a:ext uri="{FF2B5EF4-FFF2-40B4-BE49-F238E27FC236}">
                <a16:creationId xmlns:a16="http://schemas.microsoft.com/office/drawing/2014/main" id="{E02004E4-72B5-4739-B69C-853BA75CDE20}"/>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F834DE25-5619-4359-960D-B240FD2CEB06}"/>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9135BEFD-1758-4D9F-8837-A8A9C0E1F682}"/>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A8B4E5CE-BAAD-4BC6-AFCC-3DE54B193B7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E3B79C3-CB8A-49FA-8790-D34CB673D819}"/>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F6219B5E-2C54-4AAA-AFA6-D7B91F44E912}"/>
              </a:ext>
            </a:extLst>
          </p:cNvPr>
          <p:cNvSpPr txBox="1">
            <a:spLocks/>
          </p:cNvSpPr>
          <p:nvPr/>
        </p:nvSpPr>
        <p:spPr>
          <a:xfrm>
            <a:off x="1159790" y="443365"/>
            <a:ext cx="9071610" cy="1024827"/>
          </a:xfrm>
          <a:prstGeom prst="rect">
            <a:avLst/>
          </a:prstGeom>
          <a:effectLst/>
        </p:spPr>
        <p:txBody>
          <a:bodyPr vert="horz" lIns="91440" tIns="45720" rIns="91440" bIns="45720" rtlCol="0" anchor="t">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300" b="1" dirty="0">
                <a:latin typeface="游ゴシック" panose="020B0400000000000000" pitchFamily="50" charset="-128"/>
                <a:ea typeface="游ゴシック" panose="020B0400000000000000" pitchFamily="50" charset="-128"/>
              </a:rPr>
              <a:t>キンバリー・ヤング博士の「診断質問票</a:t>
            </a:r>
            <a:r>
              <a:rPr lang="en-US" altLang="ja-JP" sz="3300" b="1" dirty="0">
                <a:latin typeface="游ゴシック" panose="020B0400000000000000" pitchFamily="50" charset="-128"/>
                <a:ea typeface="游ゴシック" panose="020B0400000000000000" pitchFamily="50" charset="-128"/>
              </a:rPr>
              <a:t>DQ</a:t>
            </a:r>
            <a:r>
              <a:rPr lang="ja-JP" altLang="en-US" sz="3300" b="1" dirty="0">
                <a:latin typeface="游ゴシック" panose="020B0400000000000000" pitchFamily="50" charset="-128"/>
                <a:ea typeface="游ゴシック" panose="020B0400000000000000" pitchFamily="50" charset="-128"/>
              </a:rPr>
              <a:t>」</a:t>
            </a:r>
            <a:endParaRPr lang="en-US" altLang="ja-JP" sz="3300" b="1" dirty="0">
              <a:latin typeface="游ゴシック" panose="020B0400000000000000" pitchFamily="50" charset="-128"/>
              <a:ea typeface="游ゴシック" panose="020B0400000000000000" pitchFamily="50" charset="-128"/>
            </a:endParaRPr>
          </a:p>
          <a:p>
            <a:pPr algn="l"/>
            <a:r>
              <a:rPr lang="ja-JP" altLang="en-US" sz="3300" b="1" dirty="0">
                <a:latin typeface="游ゴシック" panose="020B0400000000000000" pitchFamily="50" charset="-128"/>
                <a:ea typeface="游ゴシック" panose="020B0400000000000000" pitchFamily="50" charset="-128"/>
              </a:rPr>
              <a:t>（</a:t>
            </a:r>
            <a:r>
              <a:rPr lang="en-US" altLang="ja-JP" sz="3300" b="1" dirty="0">
                <a:latin typeface="游ゴシック" panose="020B0400000000000000" pitchFamily="50" charset="-128"/>
                <a:ea typeface="游ゴシック" panose="020B0400000000000000" pitchFamily="50" charset="-128"/>
              </a:rPr>
              <a:t>Diagnostic Questionnaire</a:t>
            </a:r>
            <a:r>
              <a:rPr lang="ja-JP" altLang="en-US" sz="3300"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1453666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9790" y="443365"/>
            <a:ext cx="1296027" cy="617483"/>
          </a:xfrm>
        </p:spPr>
        <p:txBody>
          <a:bodyPr>
            <a:noAutofit/>
          </a:bodyPr>
          <a:lstStyle/>
          <a:p>
            <a:pPr algn="l"/>
            <a:r>
              <a:rPr lang="ja-JP" altLang="en-US" sz="3600" b="1" dirty="0">
                <a:latin typeface="游ゴシック" panose="020B0400000000000000" pitchFamily="50" charset="-128"/>
                <a:ea typeface="游ゴシック" panose="020B0400000000000000" pitchFamily="50" charset="-128"/>
              </a:rPr>
              <a:t>作成</a:t>
            </a:r>
            <a:endParaRPr kumimoji="1" lang="ja-JP" altLang="en-US" sz="3600" b="1"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291179" y="1403258"/>
            <a:ext cx="10109453" cy="5820502"/>
          </a:xfrm>
        </p:spPr>
        <p:txBody>
          <a:bodyPr>
            <a:noAutofit/>
          </a:bodyPr>
          <a:lstStyle/>
          <a:p>
            <a:pPr marL="0" indent="0">
              <a:lnSpc>
                <a:spcPct val="120000"/>
              </a:lnSpc>
              <a:spcBef>
                <a:spcPts val="0"/>
              </a:spcBef>
              <a:spcAft>
                <a:spcPts val="2000"/>
              </a:spcAft>
              <a:buNone/>
            </a:pPr>
            <a:r>
              <a:rPr lang="ja-JP" altLang="en-US" sz="2800" dirty="0">
                <a:latin typeface="HGS明朝E" panose="02020900000000000000" pitchFamily="18" charset="-128"/>
                <a:ea typeface="HGS明朝E" panose="02020900000000000000" pitchFamily="18" charset="-128"/>
              </a:rPr>
              <a:t>学校医委員会委員　</a:t>
            </a:r>
            <a:r>
              <a:rPr lang="ja-JP" altLang="en-US" sz="1600" dirty="0">
                <a:latin typeface="ＭＳ 明朝" panose="02020609040205080304" pitchFamily="17" charset="-128"/>
                <a:ea typeface="ＭＳ 明朝" panose="02020609040205080304" pitchFamily="17" charset="-128"/>
              </a:rPr>
              <a:t>任期：自）令和元年８月２７日　～　至）令和３年５月３１日</a:t>
            </a:r>
            <a:endParaRPr lang="ja-JP" altLang="ja-JP" sz="2800" dirty="0">
              <a:latin typeface="ＭＳ 明朝" panose="02020609040205080304" pitchFamily="17" charset="-128"/>
              <a:ea typeface="ＭＳ 明朝" panose="02020609040205080304" pitchFamily="17"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委員長　　</a:t>
            </a:r>
            <a:r>
              <a:rPr lang="zh-TW" altLang="en-US" sz="2200" dirty="0">
                <a:latin typeface="HGS明朝E" panose="02020900000000000000" pitchFamily="18" charset="-128"/>
                <a:ea typeface="HGS明朝E" panose="02020900000000000000" pitchFamily="18" charset="-128"/>
              </a:rPr>
              <a:t>東川　泰之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足立区医師会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東　　哲徳</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渋谷区医師会</a:t>
            </a:r>
            <a:r>
              <a:rPr lang="ja-JP" altLang="en-US" sz="2000" dirty="0">
                <a:latin typeface="HGS明朝E" panose="02020900000000000000" pitchFamily="18" charset="-128"/>
                <a:ea typeface="HGS明朝E" panose="02020900000000000000" pitchFamily="18" charset="-128"/>
              </a:rPr>
              <a:t>）</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副委員長　山田　正興</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中野区医師会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原田　　栄</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杉並区医師会</a:t>
            </a:r>
            <a:r>
              <a:rPr lang="ja-JP" altLang="en-US" sz="2000" dirty="0">
                <a:latin typeface="HGS明朝E" panose="02020900000000000000" pitchFamily="18" charset="-128"/>
                <a:ea typeface="HGS明朝E" panose="02020900000000000000" pitchFamily="18" charset="-128"/>
              </a:rPr>
              <a:t>）</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岡添　龍介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中央区医師会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森山　正敏</a:t>
            </a:r>
            <a:r>
              <a:rPr lang="zh-TW" altLang="en-US" sz="2000" dirty="0">
                <a:latin typeface="HGS明朝E" panose="02020900000000000000" pitchFamily="18" charset="-128"/>
                <a:ea typeface="HGS明朝E" panose="02020900000000000000" pitchFamily="18" charset="-128"/>
              </a:rPr>
              <a:t>（田園調布医師会）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西島　由美</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墨田区医師会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富田　　香</a:t>
            </a:r>
            <a:r>
              <a:rPr lang="ja-JP" altLang="en-US" sz="2000" dirty="0">
                <a:latin typeface="HGS明朝E" panose="02020900000000000000" pitchFamily="18" charset="-128"/>
                <a:ea typeface="HGS明朝E" panose="02020900000000000000" pitchFamily="18" charset="-128"/>
              </a:rPr>
              <a:t>（豊島区医師会）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CN" altLang="en-US" sz="2200" dirty="0">
                <a:latin typeface="HGS明朝E" panose="02020900000000000000" pitchFamily="18" charset="-128"/>
                <a:ea typeface="HGS明朝E" panose="02020900000000000000" pitchFamily="18" charset="-128"/>
              </a:rPr>
              <a:t>浅川　雅晴</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江東区医師会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岡田　知雄</a:t>
            </a:r>
            <a:r>
              <a:rPr lang="ja-JP" altLang="en-US" sz="2000" dirty="0">
                <a:latin typeface="HGS明朝E" panose="02020900000000000000" pitchFamily="18" charset="-128"/>
                <a:ea typeface="HGS明朝E" panose="02020900000000000000" pitchFamily="18" charset="-128"/>
              </a:rPr>
              <a:t>（日本大学医師会）</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800" dirty="0">
                <a:latin typeface="HGS明朝E" panose="02020900000000000000" pitchFamily="18" charset="-128"/>
                <a:ea typeface="HGS明朝E" panose="02020900000000000000" pitchFamily="18" charset="-128"/>
              </a:rPr>
              <a:t>東京都医師会理事</a:t>
            </a:r>
            <a:endParaRPr lang="en-US" altLang="ja-JP" sz="28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solidFill>
                  <a:schemeClr val="accent6">
                    <a:lumMod val="75000"/>
                  </a:schemeClr>
                </a:solidFill>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弘瀨　知江子</a:t>
            </a:r>
            <a:r>
              <a:rPr lang="ja-JP" altLang="en-US" sz="2000" dirty="0">
                <a:latin typeface="HGS明朝E" panose="02020900000000000000" pitchFamily="18" charset="-128"/>
                <a:ea typeface="HGS明朝E" panose="02020900000000000000" pitchFamily="18" charset="-128"/>
              </a:rPr>
              <a:t>（大森</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　川上　一　恵</a:t>
            </a:r>
            <a:r>
              <a:rPr lang="ja-JP" altLang="en-US" sz="2000" dirty="0">
                <a:latin typeface="HGS明朝E" panose="02020900000000000000" pitchFamily="18" charset="-128"/>
                <a:ea typeface="HGS明朝E" panose="02020900000000000000" pitchFamily="18" charset="-128"/>
              </a:rPr>
              <a:t>（渋谷区</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ja-JP" altLang="en-US"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zh-TW"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buNone/>
            </a:pPr>
            <a:endParaRPr kumimoji="1" lang="ja-JP" altLang="en-US" sz="2800" dirty="0">
              <a:latin typeface="游ゴシック Medium" panose="020B0500000000000000" pitchFamily="50" charset="-128"/>
              <a:ea typeface="游ゴシック Medium" panose="020B0500000000000000" pitchFamily="50" charset="-128"/>
            </a:endParaRPr>
          </a:p>
        </p:txBody>
      </p:sp>
      <p:grpSp>
        <p:nvGrpSpPr>
          <p:cNvPr id="5" name="グループ化 4">
            <a:extLst>
              <a:ext uri="{FF2B5EF4-FFF2-40B4-BE49-F238E27FC236}">
                <a16:creationId xmlns:a16="http://schemas.microsoft.com/office/drawing/2014/main" id="{62D82EAE-7CF3-496A-93C6-A01008324074}"/>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EED55A0A-8942-47A9-8239-2F9A9CA630F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16A9EC6-974F-4BEE-95CD-B96A5622A57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4A5AB48-AE5A-45BF-A150-556B55834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BAA5B0F-DDB6-48B4-B302-69EDA7A4966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881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6360" y="2160000"/>
            <a:ext cx="10304315" cy="3797471"/>
          </a:xfrm>
        </p:spPr>
        <p:txBody>
          <a:bodyPr/>
          <a:lstStyle/>
          <a:p>
            <a:pPr marL="0" indent="0">
              <a:buNone/>
            </a:pPr>
            <a:r>
              <a:rPr lang="ja-JP" altLang="en-US" b="1" dirty="0">
                <a:latin typeface="游ゴシック" panose="020B0400000000000000" pitchFamily="50" charset="-128"/>
                <a:ea typeface="游ゴシック" panose="020B0400000000000000" pitchFamily="50" charset="-128"/>
              </a:rPr>
              <a:t>　　　携帯スマホ　　　　　　　ゲーム　　　　　　　　買い物</a:t>
            </a:r>
            <a:endParaRPr kumimoji="1" lang="ja-JP" altLang="en-US" b="1"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694AC1FE-9287-49DD-B5DE-29BE495F59A3}"/>
              </a:ext>
            </a:extLst>
          </p:cNvPr>
          <p:cNvGrpSpPr/>
          <p:nvPr/>
        </p:nvGrpSpPr>
        <p:grpSpPr>
          <a:xfrm>
            <a:off x="683170" y="525517"/>
            <a:ext cx="427497" cy="415776"/>
            <a:chOff x="683170" y="525517"/>
            <a:chExt cx="427497" cy="415776"/>
          </a:xfrm>
        </p:grpSpPr>
        <p:sp>
          <p:nvSpPr>
            <p:cNvPr id="8" name="四角形: 角を丸くする 7">
              <a:extLst>
                <a:ext uri="{FF2B5EF4-FFF2-40B4-BE49-F238E27FC236}">
                  <a16:creationId xmlns:a16="http://schemas.microsoft.com/office/drawing/2014/main" id="{3A14ADE9-85A7-4A05-A5E6-D7A81CFB315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560F2585-DDF5-46AD-BF94-C458E270D49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9E0E43B-9A7E-411F-ADEC-E9D27274F20B}"/>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9DC64070-73C3-4F4A-9520-A4AB0D41CBE8}"/>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9661217B-1A12-47AB-985D-1A4E6E27DFCE}"/>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行為への依存</a:t>
            </a:r>
          </a:p>
        </p:txBody>
      </p:sp>
      <p:pic>
        <p:nvPicPr>
          <p:cNvPr id="13" name="図 12" descr="部屋 が含まれている画像&#10;&#10;自動的に生成された説明">
            <a:extLst>
              <a:ext uri="{FF2B5EF4-FFF2-40B4-BE49-F238E27FC236}">
                <a16:creationId xmlns:a16="http://schemas.microsoft.com/office/drawing/2014/main" id="{BB38773B-DAA1-4D3E-A5C6-025E3E13BA2F}"/>
              </a:ext>
            </a:extLst>
          </p:cNvPr>
          <p:cNvPicPr>
            <a:picLocks noChangeAspect="1"/>
          </p:cNvPicPr>
          <p:nvPr/>
        </p:nvPicPr>
        <p:blipFill>
          <a:blip r:embed="rId3"/>
          <a:stretch>
            <a:fillRect/>
          </a:stretch>
        </p:blipFill>
        <p:spPr>
          <a:xfrm>
            <a:off x="464936" y="3062001"/>
            <a:ext cx="2910650" cy="2895470"/>
          </a:xfrm>
          <a:prstGeom prst="rect">
            <a:avLst/>
          </a:prstGeom>
        </p:spPr>
      </p:pic>
      <p:pic>
        <p:nvPicPr>
          <p:cNvPr id="15" name="図 14" descr="ロゴ&#10;&#10;自動的に生成された説明">
            <a:extLst>
              <a:ext uri="{FF2B5EF4-FFF2-40B4-BE49-F238E27FC236}">
                <a16:creationId xmlns:a16="http://schemas.microsoft.com/office/drawing/2014/main" id="{A8CBF5D1-7BC3-4753-B4CE-46827A7C1FA0}"/>
              </a:ext>
            </a:extLst>
          </p:cNvPr>
          <p:cNvPicPr>
            <a:picLocks noChangeAspect="1"/>
          </p:cNvPicPr>
          <p:nvPr/>
        </p:nvPicPr>
        <p:blipFill>
          <a:blip r:embed="rId4"/>
          <a:stretch>
            <a:fillRect/>
          </a:stretch>
        </p:blipFill>
        <p:spPr>
          <a:xfrm>
            <a:off x="3974239" y="3135562"/>
            <a:ext cx="3028098" cy="2748348"/>
          </a:xfrm>
          <a:prstGeom prst="rect">
            <a:avLst/>
          </a:prstGeom>
        </p:spPr>
      </p:pic>
      <p:pic>
        <p:nvPicPr>
          <p:cNvPr id="17" name="図 16" descr="挿絵 が含まれている画像&#10;&#10;自動的に生成された説明">
            <a:extLst>
              <a:ext uri="{FF2B5EF4-FFF2-40B4-BE49-F238E27FC236}">
                <a16:creationId xmlns:a16="http://schemas.microsoft.com/office/drawing/2014/main" id="{75A83EC6-CF92-4BE6-838C-D45B95EC8C4A}"/>
              </a:ext>
            </a:extLst>
          </p:cNvPr>
          <p:cNvPicPr>
            <a:picLocks noChangeAspect="1"/>
          </p:cNvPicPr>
          <p:nvPr/>
        </p:nvPicPr>
        <p:blipFill>
          <a:blip r:embed="rId5"/>
          <a:stretch>
            <a:fillRect/>
          </a:stretch>
        </p:blipFill>
        <p:spPr>
          <a:xfrm>
            <a:off x="7391572" y="3216148"/>
            <a:ext cx="2856202" cy="2476314"/>
          </a:xfrm>
          <a:prstGeom prst="rect">
            <a:avLst/>
          </a:prstGeom>
        </p:spPr>
      </p:pic>
    </p:spTree>
    <p:extLst>
      <p:ext uri="{BB962C8B-B14F-4D97-AF65-F5344CB8AC3E}">
        <p14:creationId xmlns:p14="http://schemas.microsoft.com/office/powerpoint/2010/main" val="169711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6213" y="2160000"/>
            <a:ext cx="9994006" cy="3797471"/>
          </a:xfrm>
        </p:spPr>
        <p:txBody>
          <a:bodyPr/>
          <a:lstStyle/>
          <a:p>
            <a:pPr marL="0" indent="0">
              <a:buNone/>
            </a:pPr>
            <a:r>
              <a:rPr lang="ja-JP" altLang="en-US" b="1" dirty="0">
                <a:latin typeface="游ゴシック" panose="020B0400000000000000" pitchFamily="50" charset="-128"/>
                <a:ea typeface="游ゴシック" panose="020B0400000000000000" pitchFamily="50" charset="-128"/>
              </a:rPr>
              <a:t>　　　　恋愛　　　　　　　　　家族　　　　　　　　セックス</a:t>
            </a:r>
            <a:endParaRPr kumimoji="1" lang="ja-JP" altLang="en-US" b="1"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96869D28-DE7D-4D40-8210-81D668B84F1D}"/>
              </a:ext>
            </a:extLst>
          </p:cNvPr>
          <p:cNvGrpSpPr/>
          <p:nvPr/>
        </p:nvGrpSpPr>
        <p:grpSpPr>
          <a:xfrm>
            <a:off x="683170" y="525517"/>
            <a:ext cx="427497" cy="415776"/>
            <a:chOff x="683170" y="525517"/>
            <a:chExt cx="427497" cy="415776"/>
          </a:xfrm>
        </p:grpSpPr>
        <p:sp>
          <p:nvSpPr>
            <p:cNvPr id="9" name="四角形: 角を丸くする 8">
              <a:extLst>
                <a:ext uri="{FF2B5EF4-FFF2-40B4-BE49-F238E27FC236}">
                  <a16:creationId xmlns:a16="http://schemas.microsoft.com/office/drawing/2014/main" id="{D574E563-04B6-4895-8E49-F7938A3BC53C}"/>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705DE64E-817B-49B4-A546-1AF73F54C46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F3CE9885-10EA-4C97-B6E7-1B3C59F161B9}"/>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3CBD74CA-1CFF-45EE-8619-4F600F7EE206}"/>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タイトル 1">
            <a:extLst>
              <a:ext uri="{FF2B5EF4-FFF2-40B4-BE49-F238E27FC236}">
                <a16:creationId xmlns:a16="http://schemas.microsoft.com/office/drawing/2014/main" id="{35E8ED3A-9BB6-47D3-A03F-9278D6574274}"/>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人への依存</a:t>
            </a:r>
          </a:p>
        </p:txBody>
      </p:sp>
      <p:pic>
        <p:nvPicPr>
          <p:cNvPr id="6" name="図 5" descr="部屋 が含まれている画像&#10;&#10;自動的に生成された説明">
            <a:extLst>
              <a:ext uri="{FF2B5EF4-FFF2-40B4-BE49-F238E27FC236}">
                <a16:creationId xmlns:a16="http://schemas.microsoft.com/office/drawing/2014/main" id="{C6238791-20E0-4762-8607-211F2620A0DA}"/>
              </a:ext>
            </a:extLst>
          </p:cNvPr>
          <p:cNvPicPr>
            <a:picLocks noChangeAspect="1"/>
          </p:cNvPicPr>
          <p:nvPr/>
        </p:nvPicPr>
        <p:blipFill>
          <a:blip r:embed="rId3"/>
          <a:stretch>
            <a:fillRect/>
          </a:stretch>
        </p:blipFill>
        <p:spPr>
          <a:xfrm>
            <a:off x="545087" y="2876905"/>
            <a:ext cx="2790218" cy="3026870"/>
          </a:xfrm>
          <a:prstGeom prst="rect">
            <a:avLst/>
          </a:prstGeom>
        </p:spPr>
      </p:pic>
      <p:pic>
        <p:nvPicPr>
          <p:cNvPr id="15" name="図 14" descr="部屋 が含まれている画像&#10;&#10;自動的に生成された説明">
            <a:extLst>
              <a:ext uri="{FF2B5EF4-FFF2-40B4-BE49-F238E27FC236}">
                <a16:creationId xmlns:a16="http://schemas.microsoft.com/office/drawing/2014/main" id="{0734A68A-7E69-4C58-B355-987CDE152D66}"/>
              </a:ext>
            </a:extLst>
          </p:cNvPr>
          <p:cNvPicPr>
            <a:picLocks noChangeAspect="1"/>
          </p:cNvPicPr>
          <p:nvPr/>
        </p:nvPicPr>
        <p:blipFill>
          <a:blip r:embed="rId4"/>
          <a:stretch>
            <a:fillRect/>
          </a:stretch>
        </p:blipFill>
        <p:spPr>
          <a:xfrm>
            <a:off x="4247933" y="2676720"/>
            <a:ext cx="2263641" cy="3280751"/>
          </a:xfrm>
          <a:prstGeom prst="rect">
            <a:avLst/>
          </a:prstGeom>
        </p:spPr>
      </p:pic>
      <p:pic>
        <p:nvPicPr>
          <p:cNvPr id="17" name="図 16">
            <a:extLst>
              <a:ext uri="{FF2B5EF4-FFF2-40B4-BE49-F238E27FC236}">
                <a16:creationId xmlns:a16="http://schemas.microsoft.com/office/drawing/2014/main" id="{F1F46B85-8586-4FEC-B9A5-98A5B00429F4}"/>
              </a:ext>
            </a:extLst>
          </p:cNvPr>
          <p:cNvPicPr>
            <a:picLocks noChangeAspect="1"/>
          </p:cNvPicPr>
          <p:nvPr/>
        </p:nvPicPr>
        <p:blipFill>
          <a:blip r:embed="rId5"/>
          <a:stretch>
            <a:fillRect/>
          </a:stretch>
        </p:blipFill>
        <p:spPr>
          <a:xfrm>
            <a:off x="7489254" y="2876905"/>
            <a:ext cx="2726040" cy="3026870"/>
          </a:xfrm>
          <a:prstGeom prst="rect">
            <a:avLst/>
          </a:prstGeom>
        </p:spPr>
      </p:pic>
    </p:spTree>
    <p:extLst>
      <p:ext uri="{BB962C8B-B14F-4D97-AF65-F5344CB8AC3E}">
        <p14:creationId xmlns:p14="http://schemas.microsoft.com/office/powerpoint/2010/main" val="121130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9839BE2B-FFD8-4728-8498-00B74A21C275}"/>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E16ED17F-1B93-4640-B0F5-E625BDF7F80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1F260B9-FEEA-4167-812F-4BB611E8EB5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218EA503-501D-48ED-9D23-4A4EF189D309}"/>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DBD5C9C-EC3B-4882-997C-45F7AFF5E8DB}"/>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7C561ADC-637E-41B8-9056-C296A2732F39}"/>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➊ スマホ目</a:t>
            </a:r>
          </a:p>
        </p:txBody>
      </p:sp>
      <p:sp>
        <p:nvSpPr>
          <p:cNvPr id="12" name="テキスト ボックス 11">
            <a:extLst>
              <a:ext uri="{FF2B5EF4-FFF2-40B4-BE49-F238E27FC236}">
                <a16:creationId xmlns:a16="http://schemas.microsoft.com/office/drawing/2014/main" id="{CC7EE7BE-B2D9-44BB-8E38-8BF55CC6F162}"/>
              </a:ext>
            </a:extLst>
          </p:cNvPr>
          <p:cNvSpPr txBox="1"/>
          <p:nvPr/>
        </p:nvSpPr>
        <p:spPr>
          <a:xfrm>
            <a:off x="1229628" y="1318428"/>
            <a:ext cx="8232556" cy="859829"/>
          </a:xfrm>
          <a:prstGeom prst="roundRect">
            <a:avLst/>
          </a:prstGeom>
          <a:solidFill>
            <a:schemeClr val="accent6">
              <a:lumMod val="20000"/>
              <a:lumOff val="80000"/>
            </a:schemeClr>
          </a:solidFill>
        </p:spPr>
        <p:txBody>
          <a:bodyPr wrap="square" rtlCol="0" anchor="ctr">
            <a:noAutofit/>
          </a:bodyPr>
          <a:lstStyle/>
          <a:p>
            <a:pPr>
              <a:spcBef>
                <a:spcPts val="0"/>
              </a:spcBef>
              <a:spcAft>
                <a:spcPts val="2000"/>
              </a:spcAft>
              <a:buClr>
                <a:srgbClr val="FFC000"/>
              </a:buClr>
              <a:buSzPct val="100000"/>
            </a:pPr>
            <a:r>
              <a:rPr lang="ja-JP" altLang="en-US" sz="3000" dirty="0">
                <a:latin typeface="游ゴシック" panose="020B0400000000000000" pitchFamily="50" charset="-128"/>
              </a:rPr>
              <a:t>ブルーライトによる</a:t>
            </a:r>
            <a:r>
              <a:rPr lang="ja-JP" altLang="en-US" sz="3000" b="1" dirty="0">
                <a:latin typeface="游ゴシック" panose="020B0400000000000000" pitchFamily="50" charset="-128"/>
              </a:rPr>
              <a:t>睡眠障害</a:t>
            </a:r>
            <a:endParaRPr lang="en-US" altLang="ja-JP" sz="3000" b="1" dirty="0">
              <a:latin typeface="游ゴシック" panose="020B0400000000000000" pitchFamily="50" charset="-128"/>
            </a:endParaRPr>
          </a:p>
        </p:txBody>
      </p:sp>
      <p:sp>
        <p:nvSpPr>
          <p:cNvPr id="13" name="テキスト ボックス 12">
            <a:extLst>
              <a:ext uri="{FF2B5EF4-FFF2-40B4-BE49-F238E27FC236}">
                <a16:creationId xmlns:a16="http://schemas.microsoft.com/office/drawing/2014/main" id="{70896093-141C-4ED0-A535-CCCB93418EB9}"/>
              </a:ext>
            </a:extLst>
          </p:cNvPr>
          <p:cNvSpPr txBox="1"/>
          <p:nvPr/>
        </p:nvSpPr>
        <p:spPr>
          <a:xfrm>
            <a:off x="1229628" y="2535328"/>
            <a:ext cx="8232556" cy="859829"/>
          </a:xfrm>
          <a:prstGeom prst="roundRect">
            <a:avLst/>
          </a:prstGeom>
          <a:solidFill>
            <a:schemeClr val="accent6">
              <a:lumMod val="20000"/>
              <a:lumOff val="80000"/>
            </a:schemeClr>
          </a:solidFill>
        </p:spPr>
        <p:txBody>
          <a:bodyPr wrap="square" rtlCol="0" anchor="ctr">
            <a:noAutofit/>
          </a:bodyPr>
          <a:lstStyle/>
          <a:p>
            <a:pPr>
              <a:spcBef>
                <a:spcPts val="0"/>
              </a:spcBef>
              <a:spcAft>
                <a:spcPts val="2000"/>
              </a:spcAft>
              <a:buClr>
                <a:srgbClr val="FFC000"/>
              </a:buClr>
              <a:buSzPct val="100000"/>
            </a:pPr>
            <a:r>
              <a:rPr lang="ja-JP" altLang="en-US" sz="3000" b="1" dirty="0">
                <a:latin typeface="游ゴシック" panose="020B0400000000000000" pitchFamily="50" charset="-128"/>
              </a:rPr>
              <a:t>眼精疲労</a:t>
            </a:r>
            <a:endParaRPr lang="en-US" altLang="ja-JP" sz="3000" b="1" dirty="0">
              <a:latin typeface="游ゴシック" panose="020B0400000000000000" pitchFamily="50" charset="-128"/>
            </a:endParaRPr>
          </a:p>
        </p:txBody>
      </p:sp>
      <p:sp>
        <p:nvSpPr>
          <p:cNvPr id="14" name="テキスト ボックス 13">
            <a:extLst>
              <a:ext uri="{FF2B5EF4-FFF2-40B4-BE49-F238E27FC236}">
                <a16:creationId xmlns:a16="http://schemas.microsoft.com/office/drawing/2014/main" id="{1207BB06-C95B-458F-B1B7-860C853F05FD}"/>
              </a:ext>
            </a:extLst>
          </p:cNvPr>
          <p:cNvSpPr txBox="1"/>
          <p:nvPr/>
        </p:nvSpPr>
        <p:spPr>
          <a:xfrm>
            <a:off x="1229628" y="3752228"/>
            <a:ext cx="8232556" cy="859829"/>
          </a:xfrm>
          <a:prstGeom prst="roundRect">
            <a:avLst/>
          </a:prstGeom>
          <a:solidFill>
            <a:schemeClr val="accent6">
              <a:lumMod val="20000"/>
              <a:lumOff val="80000"/>
            </a:schemeClr>
          </a:solidFill>
        </p:spPr>
        <p:txBody>
          <a:bodyPr wrap="square" rtlCol="0" anchor="ctr">
            <a:noAutofit/>
          </a:bodyPr>
          <a:lstStyle/>
          <a:p>
            <a:pPr>
              <a:spcBef>
                <a:spcPts val="0"/>
              </a:spcBef>
              <a:spcAft>
                <a:spcPts val="2000"/>
              </a:spcAft>
              <a:buClr>
                <a:srgbClr val="FFC000"/>
              </a:buClr>
              <a:buSzPct val="100000"/>
            </a:pPr>
            <a:r>
              <a:rPr lang="ja-JP" altLang="en-US" sz="3000" b="1" dirty="0">
                <a:latin typeface="游ゴシック" panose="020B0400000000000000" pitchFamily="50" charset="-128"/>
              </a:rPr>
              <a:t>ドライアイ</a:t>
            </a:r>
            <a:endParaRPr lang="en-US" altLang="ja-JP" sz="3000" b="1" dirty="0">
              <a:latin typeface="游ゴシック" panose="020B0400000000000000" pitchFamily="50" charset="-128"/>
            </a:endParaRPr>
          </a:p>
        </p:txBody>
      </p:sp>
      <p:sp>
        <p:nvSpPr>
          <p:cNvPr id="15" name="テキスト ボックス 14">
            <a:extLst>
              <a:ext uri="{FF2B5EF4-FFF2-40B4-BE49-F238E27FC236}">
                <a16:creationId xmlns:a16="http://schemas.microsoft.com/office/drawing/2014/main" id="{BFE7BE33-528D-471D-8653-8F82DB4B2FE9}"/>
              </a:ext>
            </a:extLst>
          </p:cNvPr>
          <p:cNvSpPr txBox="1"/>
          <p:nvPr/>
        </p:nvSpPr>
        <p:spPr>
          <a:xfrm>
            <a:off x="1229628" y="4969128"/>
            <a:ext cx="8232556" cy="859829"/>
          </a:xfrm>
          <a:prstGeom prst="roundRect">
            <a:avLst/>
          </a:prstGeom>
          <a:solidFill>
            <a:schemeClr val="accent6">
              <a:lumMod val="20000"/>
              <a:lumOff val="80000"/>
            </a:schemeClr>
          </a:solidFill>
        </p:spPr>
        <p:txBody>
          <a:bodyPr wrap="square" rtlCol="0" anchor="ctr">
            <a:noAutofit/>
          </a:bodyPr>
          <a:lstStyle/>
          <a:p>
            <a:pPr>
              <a:spcBef>
                <a:spcPts val="0"/>
              </a:spcBef>
              <a:spcAft>
                <a:spcPts val="2000"/>
              </a:spcAft>
              <a:buClr>
                <a:srgbClr val="FFC000"/>
              </a:buClr>
              <a:buSzPct val="100000"/>
            </a:pPr>
            <a:r>
              <a:rPr lang="ja-JP" altLang="en-US" sz="3000" b="1" dirty="0">
                <a:latin typeface="游ゴシック" panose="020B0400000000000000" pitchFamily="50" charset="-128"/>
              </a:rPr>
              <a:t>視力低下</a:t>
            </a:r>
          </a:p>
        </p:txBody>
      </p:sp>
      <p:sp>
        <p:nvSpPr>
          <p:cNvPr id="16" name="テキスト ボックス 15">
            <a:extLst>
              <a:ext uri="{FF2B5EF4-FFF2-40B4-BE49-F238E27FC236}">
                <a16:creationId xmlns:a16="http://schemas.microsoft.com/office/drawing/2014/main" id="{C4906795-CAAC-463F-BB57-EEC8ACB7B9CB}"/>
              </a:ext>
            </a:extLst>
          </p:cNvPr>
          <p:cNvSpPr txBox="1"/>
          <p:nvPr/>
        </p:nvSpPr>
        <p:spPr>
          <a:xfrm>
            <a:off x="1229628" y="6186028"/>
            <a:ext cx="8232556" cy="859829"/>
          </a:xfrm>
          <a:prstGeom prst="roundRect">
            <a:avLst/>
          </a:prstGeom>
          <a:solidFill>
            <a:schemeClr val="accent6">
              <a:lumMod val="20000"/>
              <a:lumOff val="80000"/>
            </a:schemeClr>
          </a:solidFill>
        </p:spPr>
        <p:txBody>
          <a:bodyPr wrap="square" rtlCol="0" anchor="ctr">
            <a:noAutofit/>
          </a:bodyPr>
          <a:lstStyle/>
          <a:p>
            <a:pPr>
              <a:spcBef>
                <a:spcPts val="0"/>
              </a:spcBef>
              <a:spcAft>
                <a:spcPts val="2000"/>
              </a:spcAft>
              <a:buClr>
                <a:srgbClr val="FFC000"/>
              </a:buClr>
              <a:buSzPct val="100000"/>
            </a:pPr>
            <a:r>
              <a:rPr lang="ja-JP" altLang="en-US" sz="3000" b="1" dirty="0">
                <a:latin typeface="游ゴシック" panose="020B0400000000000000" pitchFamily="50" charset="-128"/>
              </a:rPr>
              <a:t>斜視の増加</a:t>
            </a:r>
          </a:p>
        </p:txBody>
      </p:sp>
    </p:spTree>
    <p:extLst>
      <p:ext uri="{BB962C8B-B14F-4D97-AF65-F5344CB8AC3E}">
        <p14:creationId xmlns:p14="http://schemas.microsoft.com/office/powerpoint/2010/main" val="4280568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B2C9ECB5-3D27-465A-9535-9A37A778DCF2}"/>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5F3CDC9C-CD52-4523-BC57-429F40B51E02}"/>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9024BC08-8CA4-4862-9F77-02FA70B31D4F}"/>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9C8ADB7-A545-45BE-A01F-7AB1891FE070}"/>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66585072-76C6-4130-8194-511BB1898057}"/>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71B69D58-E42F-45AC-AA7A-DF591206C37D}"/>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➋ スマホ首</a:t>
            </a:r>
          </a:p>
        </p:txBody>
      </p:sp>
      <p:sp>
        <p:nvSpPr>
          <p:cNvPr id="13" name="テキスト ボックス 12">
            <a:extLst>
              <a:ext uri="{FF2B5EF4-FFF2-40B4-BE49-F238E27FC236}">
                <a16:creationId xmlns:a16="http://schemas.microsoft.com/office/drawing/2014/main" id="{856359C8-D4E5-4432-801E-74931FB8A27C}"/>
              </a:ext>
            </a:extLst>
          </p:cNvPr>
          <p:cNvSpPr txBox="1"/>
          <p:nvPr/>
        </p:nvSpPr>
        <p:spPr>
          <a:xfrm>
            <a:off x="656823" y="3953590"/>
            <a:ext cx="4481847" cy="1708505"/>
          </a:xfrm>
          <a:prstGeom prst="roundRect">
            <a:avLst>
              <a:gd name="adj" fmla="val 8659"/>
            </a:avLst>
          </a:prstGeom>
          <a:solidFill>
            <a:schemeClr val="accent6">
              <a:lumMod val="20000"/>
              <a:lumOff val="80000"/>
            </a:schemeClr>
          </a:solidFill>
        </p:spPr>
        <p:txBody>
          <a:bodyPr wrap="square" rtlCol="0" anchor="ctr">
            <a:noAutofit/>
          </a:bodyPr>
          <a:lstStyle/>
          <a:p>
            <a:pPr>
              <a:spcBef>
                <a:spcPts val="0"/>
              </a:spcBef>
              <a:spcAft>
                <a:spcPts val="2000"/>
              </a:spcAft>
              <a:buClr>
                <a:srgbClr val="FFC000"/>
              </a:buClr>
              <a:buSzPct val="100000"/>
            </a:pPr>
            <a:r>
              <a:rPr lang="ja-JP" altLang="en-US" sz="3000" b="1" dirty="0">
                <a:latin typeface="游ゴシック" panose="020B0400000000000000" pitchFamily="50" charset="-128"/>
              </a:rPr>
              <a:t>猫背</a:t>
            </a:r>
            <a:r>
              <a:rPr lang="ja-JP" altLang="en-US" sz="3000" dirty="0">
                <a:latin typeface="游ゴシック" panose="020B0400000000000000" pitchFamily="50" charset="-128"/>
              </a:rPr>
              <a:t>・背骨の湾曲</a:t>
            </a:r>
            <a:endParaRPr lang="en-US" altLang="ja-JP" sz="3000" dirty="0">
              <a:latin typeface="游ゴシック" panose="020B0400000000000000" pitchFamily="50" charset="-128"/>
            </a:endParaRPr>
          </a:p>
        </p:txBody>
      </p:sp>
      <p:sp>
        <p:nvSpPr>
          <p:cNvPr id="18" name="テキスト ボックス 17">
            <a:extLst>
              <a:ext uri="{FF2B5EF4-FFF2-40B4-BE49-F238E27FC236}">
                <a16:creationId xmlns:a16="http://schemas.microsoft.com/office/drawing/2014/main" id="{43C11799-483A-4E50-8867-F5E5CB64517D}"/>
              </a:ext>
            </a:extLst>
          </p:cNvPr>
          <p:cNvSpPr txBox="1"/>
          <p:nvPr/>
        </p:nvSpPr>
        <p:spPr>
          <a:xfrm>
            <a:off x="6428905" y="1899491"/>
            <a:ext cx="3887073" cy="1032504"/>
          </a:xfrm>
          <a:prstGeom prst="roundRect">
            <a:avLst>
              <a:gd name="adj" fmla="val 8659"/>
            </a:avLst>
          </a:prstGeom>
          <a:solidFill>
            <a:schemeClr val="accent2">
              <a:lumMod val="40000"/>
              <a:lumOff val="60000"/>
            </a:schemeClr>
          </a:solidFill>
        </p:spPr>
        <p:txBody>
          <a:bodyPr wrap="square" rtlCol="0" anchor="ctr">
            <a:noAutofit/>
          </a:bodyPr>
          <a:lstStyle/>
          <a:p>
            <a:pPr>
              <a:lnSpc>
                <a:spcPts val="3400"/>
              </a:lnSpc>
              <a:spcBef>
                <a:spcPts val="0"/>
              </a:spcBef>
              <a:buClr>
                <a:srgbClr val="FFC000"/>
              </a:buClr>
              <a:buSzPct val="100000"/>
            </a:pPr>
            <a:r>
              <a:rPr lang="ja-JP" altLang="en-US" sz="3000" b="1" dirty="0">
                <a:latin typeface="游ゴシック" panose="020B0400000000000000" pitchFamily="50" charset="-128"/>
              </a:rPr>
              <a:t>身長が伸びない</a:t>
            </a:r>
          </a:p>
        </p:txBody>
      </p:sp>
      <p:sp>
        <p:nvSpPr>
          <p:cNvPr id="15" name="テキスト ボックス 14">
            <a:extLst>
              <a:ext uri="{FF2B5EF4-FFF2-40B4-BE49-F238E27FC236}">
                <a16:creationId xmlns:a16="http://schemas.microsoft.com/office/drawing/2014/main" id="{38D3C54B-7399-481D-9EBB-48C3EE090469}"/>
              </a:ext>
            </a:extLst>
          </p:cNvPr>
          <p:cNvSpPr txBox="1"/>
          <p:nvPr/>
        </p:nvSpPr>
        <p:spPr>
          <a:xfrm>
            <a:off x="6428904" y="3240170"/>
            <a:ext cx="3887073" cy="1033750"/>
          </a:xfrm>
          <a:prstGeom prst="roundRect">
            <a:avLst>
              <a:gd name="adj" fmla="val 8659"/>
            </a:avLst>
          </a:prstGeom>
          <a:solidFill>
            <a:schemeClr val="accent2">
              <a:lumMod val="40000"/>
              <a:lumOff val="60000"/>
            </a:schemeClr>
          </a:solidFill>
        </p:spPr>
        <p:txBody>
          <a:bodyPr wrap="square" rtlCol="0" anchor="ctr">
            <a:noAutofit/>
          </a:bodyPr>
          <a:lstStyle/>
          <a:p>
            <a:pPr>
              <a:lnSpc>
                <a:spcPts val="3400"/>
              </a:lnSpc>
              <a:spcBef>
                <a:spcPts val="0"/>
              </a:spcBef>
              <a:buClr>
                <a:srgbClr val="FFC000"/>
              </a:buClr>
              <a:buSzPct val="100000"/>
            </a:pPr>
            <a:r>
              <a:rPr lang="ja-JP" altLang="en-US" sz="3000" b="1" dirty="0">
                <a:latin typeface="游ゴシック" panose="020B0400000000000000" pitchFamily="50" charset="-128"/>
              </a:rPr>
              <a:t>血流悪化</a:t>
            </a:r>
          </a:p>
        </p:txBody>
      </p:sp>
      <p:sp>
        <p:nvSpPr>
          <p:cNvPr id="16" name="テキスト ボックス 15">
            <a:extLst>
              <a:ext uri="{FF2B5EF4-FFF2-40B4-BE49-F238E27FC236}">
                <a16:creationId xmlns:a16="http://schemas.microsoft.com/office/drawing/2014/main" id="{D73F12FF-FE14-476C-9851-FD0930A40DA4}"/>
              </a:ext>
            </a:extLst>
          </p:cNvPr>
          <p:cNvSpPr txBox="1"/>
          <p:nvPr/>
        </p:nvSpPr>
        <p:spPr>
          <a:xfrm>
            <a:off x="6428903" y="4582095"/>
            <a:ext cx="3887073" cy="1080000"/>
          </a:xfrm>
          <a:prstGeom prst="roundRect">
            <a:avLst>
              <a:gd name="adj" fmla="val 8659"/>
            </a:avLst>
          </a:prstGeom>
          <a:solidFill>
            <a:schemeClr val="accent2">
              <a:lumMod val="40000"/>
              <a:lumOff val="60000"/>
            </a:schemeClr>
          </a:solidFill>
        </p:spPr>
        <p:txBody>
          <a:bodyPr wrap="square" rtlCol="0" anchor="ctr">
            <a:noAutofit/>
          </a:bodyPr>
          <a:lstStyle/>
          <a:p>
            <a:pPr>
              <a:lnSpc>
                <a:spcPts val="3400"/>
              </a:lnSpc>
              <a:spcBef>
                <a:spcPts val="0"/>
              </a:spcBef>
              <a:buClr>
                <a:srgbClr val="FFC000"/>
              </a:buClr>
              <a:buSzPct val="100000"/>
            </a:pPr>
            <a:r>
              <a:rPr lang="ja-JP" altLang="en-US" sz="3000" b="1" dirty="0">
                <a:latin typeface="游ゴシック" panose="020B0400000000000000" pitchFamily="50" charset="-128"/>
              </a:rPr>
              <a:t>内臓の働き低下</a:t>
            </a:r>
          </a:p>
        </p:txBody>
      </p:sp>
      <p:sp>
        <p:nvSpPr>
          <p:cNvPr id="17" name="テキスト ボックス 16">
            <a:extLst>
              <a:ext uri="{FF2B5EF4-FFF2-40B4-BE49-F238E27FC236}">
                <a16:creationId xmlns:a16="http://schemas.microsoft.com/office/drawing/2014/main" id="{62DC98A2-CF39-498E-AD32-C542AD1BA802}"/>
              </a:ext>
            </a:extLst>
          </p:cNvPr>
          <p:cNvSpPr txBox="1"/>
          <p:nvPr/>
        </p:nvSpPr>
        <p:spPr>
          <a:xfrm>
            <a:off x="656823" y="1899491"/>
            <a:ext cx="4481848" cy="1710000"/>
          </a:xfrm>
          <a:prstGeom prst="roundRect">
            <a:avLst>
              <a:gd name="adj" fmla="val 8659"/>
            </a:avLst>
          </a:prstGeom>
          <a:solidFill>
            <a:schemeClr val="accent6">
              <a:lumMod val="20000"/>
              <a:lumOff val="80000"/>
            </a:schemeClr>
          </a:solidFill>
        </p:spPr>
        <p:txBody>
          <a:bodyPr wrap="square" rtlCol="0" anchor="ctr">
            <a:noAutofit/>
          </a:bodyPr>
          <a:lstStyle/>
          <a:p>
            <a:pPr>
              <a:spcBef>
                <a:spcPts val="0"/>
              </a:spcBef>
              <a:spcAft>
                <a:spcPts val="2000"/>
              </a:spcAft>
              <a:buClr>
                <a:srgbClr val="FFC000"/>
              </a:buClr>
              <a:buSzPct val="100000"/>
            </a:pPr>
            <a:r>
              <a:rPr lang="ja-JP" altLang="en-US" sz="3000" dirty="0">
                <a:latin typeface="游ゴシック" panose="020B0400000000000000" pitchFamily="50" charset="-128"/>
              </a:rPr>
              <a:t>長時間の前傾姿勢による首の変形</a:t>
            </a:r>
            <a:endParaRPr lang="en-US" altLang="ja-JP" sz="3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A862765C-FF2F-4D5D-A573-3135C19126CB}"/>
              </a:ext>
            </a:extLst>
          </p:cNvPr>
          <p:cNvSpPr/>
          <p:nvPr/>
        </p:nvSpPr>
        <p:spPr>
          <a:xfrm>
            <a:off x="5260590" y="3312900"/>
            <a:ext cx="1046393" cy="888290"/>
          </a:xfrm>
          <a:prstGeom prst="rightArrow">
            <a:avLst>
              <a:gd name="adj1" fmla="val 50000"/>
              <a:gd name="adj2" fmla="val 5803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a:p>
        </p:txBody>
      </p:sp>
    </p:spTree>
    <p:extLst>
      <p:ext uri="{BB962C8B-B14F-4D97-AF65-F5344CB8AC3E}">
        <p14:creationId xmlns:p14="http://schemas.microsoft.com/office/powerpoint/2010/main" val="163141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1B0AA516-7082-4250-A114-5CA82827DC32}"/>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73A941E2-A61C-420A-95DD-699C9ADFA73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61AFE041-D75F-47B2-BD73-9303681BC158}"/>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FEFCBA3-55ED-4282-A3E3-055CCBE6BF6C}"/>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27B2AE31-FDD4-4E2A-A6FB-9EE19BBC7BF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9ADBB63C-8830-4CD5-9EAC-35F1CE82D994}"/>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➌ スマホ骨</a:t>
            </a:r>
          </a:p>
        </p:txBody>
      </p:sp>
      <p:sp>
        <p:nvSpPr>
          <p:cNvPr id="2" name="テキスト ボックス 1">
            <a:extLst>
              <a:ext uri="{FF2B5EF4-FFF2-40B4-BE49-F238E27FC236}">
                <a16:creationId xmlns:a16="http://schemas.microsoft.com/office/drawing/2014/main" id="{A684C776-9B90-4814-B930-33D0D1667AFB}"/>
              </a:ext>
            </a:extLst>
          </p:cNvPr>
          <p:cNvSpPr txBox="1"/>
          <p:nvPr/>
        </p:nvSpPr>
        <p:spPr>
          <a:xfrm>
            <a:off x="6042542" y="3978392"/>
            <a:ext cx="3015425" cy="553998"/>
          </a:xfrm>
          <a:prstGeom prst="rect">
            <a:avLst/>
          </a:prstGeom>
          <a:noFill/>
        </p:spPr>
        <p:txBody>
          <a:bodyPr wrap="square" rtlCol="0">
            <a:spAutoFit/>
          </a:bodyPr>
          <a:lstStyle/>
          <a:p>
            <a:r>
              <a:rPr lang="ja-JP" altLang="en-US" sz="3000" b="1" dirty="0">
                <a:solidFill>
                  <a:schemeClr val="accent2">
                    <a:lumMod val="75000"/>
                  </a:schemeClr>
                </a:solidFill>
                <a:latin typeface="+mn-ea"/>
              </a:rPr>
              <a:t>　</a:t>
            </a:r>
            <a:endParaRPr kumimoji="1" lang="ja-JP" altLang="en-US" sz="3000" dirty="0">
              <a:solidFill>
                <a:schemeClr val="accent2">
                  <a:lumMod val="75000"/>
                </a:schemeClr>
              </a:solidFill>
            </a:endParaRPr>
          </a:p>
        </p:txBody>
      </p:sp>
      <p:sp>
        <p:nvSpPr>
          <p:cNvPr id="12" name="テキスト ボックス 11">
            <a:extLst>
              <a:ext uri="{FF2B5EF4-FFF2-40B4-BE49-F238E27FC236}">
                <a16:creationId xmlns:a16="http://schemas.microsoft.com/office/drawing/2014/main" id="{251830D0-B505-4ED0-9976-48CBD779E908}"/>
              </a:ext>
            </a:extLst>
          </p:cNvPr>
          <p:cNvSpPr txBox="1"/>
          <p:nvPr/>
        </p:nvSpPr>
        <p:spPr>
          <a:xfrm>
            <a:off x="683170" y="1476349"/>
            <a:ext cx="6876729" cy="1332000"/>
          </a:xfrm>
          <a:prstGeom prst="roundRect">
            <a:avLst/>
          </a:prstGeom>
          <a:solidFill>
            <a:schemeClr val="accent6">
              <a:lumMod val="20000"/>
              <a:lumOff val="80000"/>
            </a:schemeClr>
          </a:solidFill>
        </p:spPr>
        <p:txBody>
          <a:bodyPr wrap="square" rtlCol="0" anchor="ctr">
            <a:noAutofit/>
          </a:bodyPr>
          <a:lstStyle/>
          <a:p>
            <a:pPr>
              <a:spcBef>
                <a:spcPts val="0"/>
              </a:spcBef>
              <a:spcAft>
                <a:spcPts val="2000"/>
              </a:spcAft>
              <a:buClr>
                <a:srgbClr val="FFC000"/>
              </a:buClr>
              <a:buSzPct val="100000"/>
            </a:pPr>
            <a:r>
              <a:rPr lang="ja-JP" altLang="en-US" sz="3000" dirty="0">
                <a:latin typeface="游ゴシック" panose="020B0400000000000000" pitchFamily="50" charset="-128"/>
              </a:rPr>
              <a:t>スマホに熱中し食事が不規則になる・カルシウム不足</a:t>
            </a:r>
          </a:p>
        </p:txBody>
      </p:sp>
      <p:sp>
        <p:nvSpPr>
          <p:cNvPr id="13" name="テキスト ボックス 12">
            <a:extLst>
              <a:ext uri="{FF2B5EF4-FFF2-40B4-BE49-F238E27FC236}">
                <a16:creationId xmlns:a16="http://schemas.microsoft.com/office/drawing/2014/main" id="{51DEFD20-0884-49BF-A949-4C44A3E0D1F6}"/>
              </a:ext>
            </a:extLst>
          </p:cNvPr>
          <p:cNvSpPr txBox="1"/>
          <p:nvPr/>
        </p:nvSpPr>
        <p:spPr>
          <a:xfrm>
            <a:off x="683169" y="3272142"/>
            <a:ext cx="4957519" cy="1332000"/>
          </a:xfrm>
          <a:prstGeom prst="roundRect">
            <a:avLst/>
          </a:prstGeom>
          <a:solidFill>
            <a:schemeClr val="accent6">
              <a:lumMod val="20000"/>
              <a:lumOff val="80000"/>
            </a:schemeClr>
          </a:solidFill>
        </p:spPr>
        <p:txBody>
          <a:bodyPr wrap="square" rtlCol="0" anchor="ctr">
            <a:noAutofit/>
          </a:bodyPr>
          <a:lstStyle/>
          <a:p>
            <a:pPr>
              <a:spcBef>
                <a:spcPts val="0"/>
              </a:spcBef>
              <a:spcAft>
                <a:spcPts val="2000"/>
              </a:spcAft>
              <a:buClr>
                <a:srgbClr val="FFC000"/>
              </a:buClr>
              <a:buSzPct val="100000"/>
            </a:pPr>
            <a:r>
              <a:rPr lang="ja-JP" altLang="en-US" sz="3000" dirty="0">
                <a:latin typeface="游ゴシック" panose="020B0400000000000000" pitchFamily="50" charset="-128"/>
              </a:rPr>
              <a:t>運動不足</a:t>
            </a:r>
          </a:p>
        </p:txBody>
      </p:sp>
      <p:sp>
        <p:nvSpPr>
          <p:cNvPr id="14" name="テキスト ボックス 13">
            <a:extLst>
              <a:ext uri="{FF2B5EF4-FFF2-40B4-BE49-F238E27FC236}">
                <a16:creationId xmlns:a16="http://schemas.microsoft.com/office/drawing/2014/main" id="{CADCEC9D-07D0-4002-B921-B272AC4F8E4A}"/>
              </a:ext>
            </a:extLst>
          </p:cNvPr>
          <p:cNvSpPr txBox="1"/>
          <p:nvPr/>
        </p:nvSpPr>
        <p:spPr>
          <a:xfrm>
            <a:off x="683170" y="5067936"/>
            <a:ext cx="4957518" cy="1047358"/>
          </a:xfrm>
          <a:prstGeom prst="roundRect">
            <a:avLst/>
          </a:prstGeom>
          <a:solidFill>
            <a:schemeClr val="accent6">
              <a:lumMod val="20000"/>
              <a:lumOff val="80000"/>
            </a:schemeClr>
          </a:solidFill>
        </p:spPr>
        <p:txBody>
          <a:bodyPr wrap="square" rtlCol="0" anchor="ctr">
            <a:noAutofit/>
          </a:bodyPr>
          <a:lstStyle/>
          <a:p>
            <a:pPr>
              <a:spcBef>
                <a:spcPts val="0"/>
              </a:spcBef>
              <a:spcAft>
                <a:spcPts val="2000"/>
              </a:spcAft>
              <a:buClr>
                <a:srgbClr val="FFC000"/>
              </a:buClr>
              <a:buSzPct val="100000"/>
            </a:pPr>
            <a:r>
              <a:rPr lang="ja-JP" altLang="en-US" sz="3000" dirty="0">
                <a:latin typeface="游ゴシック" panose="020B0400000000000000" pitchFamily="50" charset="-128"/>
              </a:rPr>
              <a:t>日光に当たらない</a:t>
            </a:r>
          </a:p>
        </p:txBody>
      </p:sp>
      <p:sp>
        <p:nvSpPr>
          <p:cNvPr id="18" name="テキスト ボックス 17">
            <a:extLst>
              <a:ext uri="{FF2B5EF4-FFF2-40B4-BE49-F238E27FC236}">
                <a16:creationId xmlns:a16="http://schemas.microsoft.com/office/drawing/2014/main" id="{486354AD-189B-4939-88AD-12D117304D48}"/>
              </a:ext>
            </a:extLst>
          </p:cNvPr>
          <p:cNvSpPr txBox="1"/>
          <p:nvPr/>
        </p:nvSpPr>
        <p:spPr>
          <a:xfrm>
            <a:off x="6877318" y="3272143"/>
            <a:ext cx="3217175" cy="2811183"/>
          </a:xfrm>
          <a:prstGeom prst="roundRect">
            <a:avLst>
              <a:gd name="adj" fmla="val 11773"/>
            </a:avLst>
          </a:prstGeom>
          <a:solidFill>
            <a:schemeClr val="accent2">
              <a:lumMod val="40000"/>
              <a:lumOff val="60000"/>
            </a:schemeClr>
          </a:solidFill>
        </p:spPr>
        <p:txBody>
          <a:bodyPr wrap="square" rtlCol="0" anchor="ctr">
            <a:noAutofit/>
          </a:bodyPr>
          <a:lstStyle/>
          <a:p>
            <a:pPr algn="ctr">
              <a:lnSpc>
                <a:spcPct val="100000"/>
              </a:lnSpc>
              <a:spcBef>
                <a:spcPts val="0"/>
              </a:spcBef>
              <a:spcAft>
                <a:spcPts val="600"/>
              </a:spcAft>
              <a:buClr>
                <a:srgbClr val="FFC000"/>
              </a:buClr>
            </a:pPr>
            <a:r>
              <a:rPr lang="ja-JP" altLang="en-US" sz="3000" b="1" dirty="0"/>
              <a:t>骨粗鬆症を促進</a:t>
            </a:r>
            <a:r>
              <a:rPr lang="ja-JP" altLang="en-US" sz="3000" dirty="0">
                <a:latin typeface="+mn-ea"/>
              </a:rPr>
              <a:t>　</a:t>
            </a:r>
            <a:endParaRPr lang="en-US" altLang="ja-JP" sz="3000" b="1" dirty="0"/>
          </a:p>
        </p:txBody>
      </p:sp>
      <p:sp>
        <p:nvSpPr>
          <p:cNvPr id="17" name="矢印: 右 16">
            <a:extLst>
              <a:ext uri="{FF2B5EF4-FFF2-40B4-BE49-F238E27FC236}">
                <a16:creationId xmlns:a16="http://schemas.microsoft.com/office/drawing/2014/main" id="{19850E72-1BDE-4750-898D-51B7FF81F3F1}"/>
              </a:ext>
            </a:extLst>
          </p:cNvPr>
          <p:cNvSpPr/>
          <p:nvPr/>
        </p:nvSpPr>
        <p:spPr>
          <a:xfrm>
            <a:off x="5751222" y="4350349"/>
            <a:ext cx="1046393" cy="888290"/>
          </a:xfrm>
          <a:prstGeom prst="rightArrow">
            <a:avLst>
              <a:gd name="adj1" fmla="val 50000"/>
              <a:gd name="adj2" fmla="val 5803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a:p>
        </p:txBody>
      </p:sp>
    </p:spTree>
    <p:extLst>
      <p:ext uri="{BB962C8B-B14F-4D97-AF65-F5344CB8AC3E}">
        <p14:creationId xmlns:p14="http://schemas.microsoft.com/office/powerpoint/2010/main" val="58181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5932D10-83A7-435D-A9A6-D576E5788728}"/>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26F17A39-C65B-4A7E-9CAE-1DE2270DB82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E17DEC94-1080-4C36-99D4-97BE11D9C102}"/>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D77F5AB-7722-4447-9F5F-6FDE098E8C30}"/>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2E19C178-87C6-46CA-8FB7-6864BBB8574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A434C7DF-EE0F-45B1-A9AD-9E18FFA7BBC4}"/>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➍ スマホ皮膚</a:t>
            </a:r>
          </a:p>
        </p:txBody>
      </p:sp>
      <p:sp>
        <p:nvSpPr>
          <p:cNvPr id="14" name="テキスト ボックス 13">
            <a:extLst>
              <a:ext uri="{FF2B5EF4-FFF2-40B4-BE49-F238E27FC236}">
                <a16:creationId xmlns:a16="http://schemas.microsoft.com/office/drawing/2014/main" id="{E9DA45A2-E2BF-476F-B270-581BC023F0E4}"/>
              </a:ext>
            </a:extLst>
          </p:cNvPr>
          <p:cNvSpPr txBox="1"/>
          <p:nvPr/>
        </p:nvSpPr>
        <p:spPr>
          <a:xfrm>
            <a:off x="670126" y="1337863"/>
            <a:ext cx="5511466" cy="1044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600"/>
              </a:spcAft>
              <a:buClr>
                <a:srgbClr val="FFC000"/>
              </a:buClr>
            </a:pPr>
            <a:r>
              <a:rPr lang="ja-JP" altLang="en-US" sz="2600" dirty="0">
                <a:latin typeface="游ゴシック Medium" panose="020B0500000000000000" pitchFamily="50" charset="-128"/>
                <a:ea typeface="游ゴシック Medium" panose="020B0500000000000000" pitchFamily="50" charset="-128"/>
              </a:rPr>
              <a:t>外出不足  </a:t>
            </a:r>
            <a:r>
              <a:rPr lang="ja-JP" altLang="en-US" sz="3000" dirty="0">
                <a:latin typeface="游ゴシック Medium" panose="020B0500000000000000" pitchFamily="50" charset="-128"/>
                <a:ea typeface="游ゴシック Medium" panose="020B0500000000000000" pitchFamily="50" charset="-128"/>
              </a:rPr>
              <a:t>➡</a:t>
            </a:r>
            <a:r>
              <a:rPr lang="ja-JP" altLang="en-US" sz="2600" dirty="0">
                <a:latin typeface="游ゴシック Medium" panose="020B0500000000000000" pitchFamily="50" charset="-128"/>
                <a:ea typeface="游ゴシック Medium" panose="020B0500000000000000" pitchFamily="50" charset="-128"/>
              </a:rPr>
              <a:t> 太陽の光を浴びない　</a:t>
            </a:r>
            <a:endParaRPr lang="en-US" altLang="ja-JP" sz="2600" dirty="0">
              <a:latin typeface="游ゴシック Medium" panose="020B0500000000000000" pitchFamily="50" charset="-128"/>
              <a:ea typeface="游ゴシック Medium" panose="020B0500000000000000" pitchFamily="50" charset="-128"/>
            </a:endParaRPr>
          </a:p>
        </p:txBody>
      </p:sp>
      <p:sp>
        <p:nvSpPr>
          <p:cNvPr id="11" name="矢印: 右 10">
            <a:extLst>
              <a:ext uri="{FF2B5EF4-FFF2-40B4-BE49-F238E27FC236}">
                <a16:creationId xmlns:a16="http://schemas.microsoft.com/office/drawing/2014/main" id="{669CC330-AA5D-4B97-ABAB-9CC1333DE1AC}"/>
              </a:ext>
            </a:extLst>
          </p:cNvPr>
          <p:cNvSpPr/>
          <p:nvPr/>
        </p:nvSpPr>
        <p:spPr>
          <a:xfrm>
            <a:off x="6361690" y="1595073"/>
            <a:ext cx="589497" cy="52578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625DA8D3-1DF9-4F2E-B543-EE7A35F652CD}"/>
              </a:ext>
            </a:extLst>
          </p:cNvPr>
          <p:cNvSpPr txBox="1"/>
          <p:nvPr/>
        </p:nvSpPr>
        <p:spPr>
          <a:xfrm>
            <a:off x="670126" y="2862046"/>
            <a:ext cx="5511466" cy="1044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600"/>
              </a:spcAft>
              <a:buClr>
                <a:srgbClr val="FFC000"/>
              </a:buClr>
            </a:pPr>
            <a:r>
              <a:rPr lang="ja-JP" altLang="en-US" sz="2600" dirty="0">
                <a:latin typeface="游ゴシック Medium" panose="020B0500000000000000" pitchFamily="50" charset="-128"/>
                <a:ea typeface="游ゴシック Medium" panose="020B0500000000000000" pitchFamily="50" charset="-128"/>
              </a:rPr>
              <a:t>汗をかかない  </a:t>
            </a:r>
            <a:r>
              <a:rPr lang="ja-JP" altLang="en-US" sz="3000" dirty="0">
                <a:latin typeface="游ゴシック Medium" panose="020B0500000000000000" pitchFamily="50" charset="-128"/>
                <a:ea typeface="游ゴシック Medium" panose="020B0500000000000000" pitchFamily="50" charset="-128"/>
              </a:rPr>
              <a:t>➡</a:t>
            </a:r>
            <a:endParaRPr lang="en-US" altLang="ja-JP" sz="3000" dirty="0">
              <a:latin typeface="游ゴシック Medium" panose="020B0500000000000000" pitchFamily="50" charset="-128"/>
              <a:ea typeface="游ゴシック Medium" panose="020B0500000000000000" pitchFamily="50" charset="-128"/>
            </a:endParaRPr>
          </a:p>
        </p:txBody>
      </p:sp>
      <p:sp>
        <p:nvSpPr>
          <p:cNvPr id="19" name="テキスト ボックス 18">
            <a:extLst>
              <a:ext uri="{FF2B5EF4-FFF2-40B4-BE49-F238E27FC236}">
                <a16:creationId xmlns:a16="http://schemas.microsoft.com/office/drawing/2014/main" id="{4D375FAF-BC67-45E4-B249-0DA7C4C4AF41}"/>
              </a:ext>
            </a:extLst>
          </p:cNvPr>
          <p:cNvSpPr txBox="1"/>
          <p:nvPr/>
        </p:nvSpPr>
        <p:spPr>
          <a:xfrm>
            <a:off x="670126" y="4386229"/>
            <a:ext cx="5511466" cy="1044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600"/>
              </a:spcAft>
              <a:buClr>
                <a:srgbClr val="FFC000"/>
              </a:buClr>
            </a:pPr>
            <a:r>
              <a:rPr lang="ja-JP" altLang="en-US" sz="2800" dirty="0">
                <a:latin typeface="游ゴシック Medium" panose="020B0500000000000000" pitchFamily="50" charset="-128"/>
                <a:ea typeface="游ゴシック Medium" panose="020B0500000000000000" pitchFamily="50" charset="-128"/>
              </a:rPr>
              <a:t>コラーゲンの摂取不足</a:t>
            </a:r>
            <a:r>
              <a:rPr lang="ja-JP" altLang="en-US" sz="2800" dirty="0">
                <a:latin typeface="+mn-ea"/>
              </a:rPr>
              <a:t>　</a:t>
            </a:r>
            <a:endParaRPr lang="en-US" altLang="ja-JP" sz="2800" dirty="0"/>
          </a:p>
        </p:txBody>
      </p:sp>
      <p:sp>
        <p:nvSpPr>
          <p:cNvPr id="22" name="テキスト ボックス 21">
            <a:extLst>
              <a:ext uri="{FF2B5EF4-FFF2-40B4-BE49-F238E27FC236}">
                <a16:creationId xmlns:a16="http://schemas.microsoft.com/office/drawing/2014/main" id="{41765090-E091-49B5-B87A-1A213750F451}"/>
              </a:ext>
            </a:extLst>
          </p:cNvPr>
          <p:cNvSpPr txBox="1"/>
          <p:nvPr/>
        </p:nvSpPr>
        <p:spPr>
          <a:xfrm>
            <a:off x="7096683" y="1337863"/>
            <a:ext cx="3211991" cy="1044000"/>
          </a:xfrm>
          <a:prstGeom prst="roundRect">
            <a:avLst/>
          </a:prstGeom>
          <a:solidFill>
            <a:schemeClr val="accent2">
              <a:lumMod val="40000"/>
              <a:lumOff val="60000"/>
            </a:schemeClr>
          </a:solidFill>
        </p:spPr>
        <p:txBody>
          <a:bodyPr wrap="square" rtlCol="0" anchor="ctr">
            <a:noAutofit/>
          </a:bodyPr>
          <a:lstStyle/>
          <a:p>
            <a:pPr>
              <a:lnSpc>
                <a:spcPct val="100000"/>
              </a:lnSpc>
              <a:spcBef>
                <a:spcPts val="0"/>
              </a:spcBef>
              <a:spcAft>
                <a:spcPts val="600"/>
              </a:spcAft>
              <a:buClr>
                <a:srgbClr val="FFC000"/>
              </a:buClr>
            </a:pPr>
            <a:r>
              <a:rPr lang="ja-JP" altLang="en-US" sz="2800" b="1" dirty="0"/>
              <a:t>皮膚の脆弱化</a:t>
            </a:r>
            <a:r>
              <a:rPr lang="ja-JP" altLang="en-US" sz="2800" dirty="0">
                <a:latin typeface="+mn-ea"/>
              </a:rPr>
              <a:t>　</a:t>
            </a:r>
            <a:endParaRPr lang="en-US" altLang="ja-JP" sz="2800" b="1" dirty="0"/>
          </a:p>
        </p:txBody>
      </p:sp>
      <p:sp>
        <p:nvSpPr>
          <p:cNvPr id="23" name="テキスト ボックス 22">
            <a:extLst>
              <a:ext uri="{FF2B5EF4-FFF2-40B4-BE49-F238E27FC236}">
                <a16:creationId xmlns:a16="http://schemas.microsoft.com/office/drawing/2014/main" id="{822EDC91-C3E0-4F6F-998F-71FE6570CFCA}"/>
              </a:ext>
            </a:extLst>
          </p:cNvPr>
          <p:cNvSpPr txBox="1"/>
          <p:nvPr/>
        </p:nvSpPr>
        <p:spPr>
          <a:xfrm>
            <a:off x="7096683" y="2862046"/>
            <a:ext cx="3211991" cy="1044000"/>
          </a:xfrm>
          <a:prstGeom prst="roundRect">
            <a:avLst/>
          </a:prstGeom>
          <a:solidFill>
            <a:schemeClr val="accent2">
              <a:lumMod val="40000"/>
              <a:lumOff val="60000"/>
            </a:schemeClr>
          </a:solidFill>
        </p:spPr>
        <p:txBody>
          <a:bodyPr wrap="square" tIns="144000" rtlCol="0" anchor="ctr">
            <a:noAutofit/>
          </a:bodyPr>
          <a:lstStyle/>
          <a:p>
            <a:pPr>
              <a:lnSpc>
                <a:spcPts val="3000"/>
              </a:lnSpc>
              <a:spcBef>
                <a:spcPts val="0"/>
              </a:spcBef>
              <a:buClr>
                <a:srgbClr val="FFC000"/>
              </a:buClr>
            </a:pPr>
            <a:r>
              <a:rPr lang="ja-JP" altLang="en-US" sz="2800" dirty="0"/>
              <a:t>しわが増える・</a:t>
            </a:r>
            <a:endParaRPr lang="en-US" altLang="ja-JP" sz="2800" dirty="0"/>
          </a:p>
          <a:p>
            <a:pPr>
              <a:lnSpc>
                <a:spcPts val="3000"/>
              </a:lnSpc>
              <a:spcBef>
                <a:spcPts val="0"/>
              </a:spcBef>
              <a:buClr>
                <a:srgbClr val="FFC000"/>
              </a:buClr>
            </a:pPr>
            <a:r>
              <a:rPr lang="ja-JP" altLang="en-US" sz="2800" dirty="0"/>
              <a:t>皮膚が硬化</a:t>
            </a:r>
            <a:r>
              <a:rPr lang="ja-JP" altLang="en-US" sz="2800" dirty="0">
                <a:latin typeface="+mn-ea"/>
              </a:rPr>
              <a:t>　</a:t>
            </a:r>
            <a:endParaRPr lang="en-US" altLang="ja-JP" sz="2800" b="1" dirty="0"/>
          </a:p>
        </p:txBody>
      </p:sp>
      <p:sp>
        <p:nvSpPr>
          <p:cNvPr id="24" name="テキスト ボックス 23">
            <a:extLst>
              <a:ext uri="{FF2B5EF4-FFF2-40B4-BE49-F238E27FC236}">
                <a16:creationId xmlns:a16="http://schemas.microsoft.com/office/drawing/2014/main" id="{904EE69E-7E4B-4423-82C5-3231C6237E1B}"/>
              </a:ext>
            </a:extLst>
          </p:cNvPr>
          <p:cNvSpPr txBox="1"/>
          <p:nvPr/>
        </p:nvSpPr>
        <p:spPr>
          <a:xfrm>
            <a:off x="7096683" y="4386229"/>
            <a:ext cx="3211991" cy="1044000"/>
          </a:xfrm>
          <a:prstGeom prst="roundRect">
            <a:avLst/>
          </a:prstGeom>
          <a:solidFill>
            <a:schemeClr val="accent2">
              <a:lumMod val="40000"/>
              <a:lumOff val="60000"/>
            </a:schemeClr>
          </a:solidFill>
        </p:spPr>
        <p:txBody>
          <a:bodyPr wrap="square" tIns="144000" rtlCol="0" anchor="ctr">
            <a:noAutofit/>
          </a:bodyPr>
          <a:lstStyle/>
          <a:p>
            <a:pPr>
              <a:lnSpc>
                <a:spcPts val="3000"/>
              </a:lnSpc>
              <a:spcBef>
                <a:spcPts val="0"/>
              </a:spcBef>
              <a:buClr>
                <a:srgbClr val="FFC000"/>
              </a:buClr>
            </a:pPr>
            <a:r>
              <a:rPr lang="ja-JP" altLang="en-US" sz="2800" b="1" dirty="0"/>
              <a:t>皮膚の弾力性の</a:t>
            </a:r>
            <a:endParaRPr lang="en-US" altLang="ja-JP" sz="2800" b="1" dirty="0"/>
          </a:p>
          <a:p>
            <a:pPr>
              <a:lnSpc>
                <a:spcPts val="3000"/>
              </a:lnSpc>
              <a:spcBef>
                <a:spcPts val="0"/>
              </a:spcBef>
              <a:buClr>
                <a:srgbClr val="FFC000"/>
              </a:buClr>
            </a:pPr>
            <a:r>
              <a:rPr lang="ja-JP" altLang="en-US" sz="2800" b="1" dirty="0"/>
              <a:t>低下</a:t>
            </a:r>
            <a:r>
              <a:rPr lang="ja-JP" altLang="en-US" sz="2800" dirty="0">
                <a:latin typeface="+mn-ea"/>
              </a:rPr>
              <a:t>　</a:t>
            </a:r>
            <a:endParaRPr lang="en-US" altLang="ja-JP" sz="2800" b="1" dirty="0"/>
          </a:p>
        </p:txBody>
      </p:sp>
      <p:sp>
        <p:nvSpPr>
          <p:cNvPr id="25" name="テキスト ボックス 24">
            <a:extLst>
              <a:ext uri="{FF2B5EF4-FFF2-40B4-BE49-F238E27FC236}">
                <a16:creationId xmlns:a16="http://schemas.microsoft.com/office/drawing/2014/main" id="{587E9DEF-B374-4EF0-8C1C-CD38CD879C5A}"/>
              </a:ext>
            </a:extLst>
          </p:cNvPr>
          <p:cNvSpPr txBox="1"/>
          <p:nvPr/>
        </p:nvSpPr>
        <p:spPr>
          <a:xfrm>
            <a:off x="670126" y="5910411"/>
            <a:ext cx="5511466" cy="1044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600"/>
              </a:spcAft>
              <a:buClr>
                <a:srgbClr val="FFC000"/>
              </a:buClr>
            </a:pPr>
            <a:r>
              <a:rPr lang="ja-JP" altLang="en-US" sz="2800" dirty="0">
                <a:latin typeface="游ゴシック Medium" panose="020B0500000000000000" pitchFamily="50" charset="-128"/>
                <a:ea typeface="游ゴシック Medium" panose="020B0500000000000000" pitchFamily="50" charset="-128"/>
              </a:rPr>
              <a:t>入浴の回数・時間の減少　</a:t>
            </a:r>
            <a:endParaRPr lang="en-US" altLang="ja-JP" sz="2800" dirty="0">
              <a:latin typeface="游ゴシック Medium" panose="020B0500000000000000" pitchFamily="50" charset="-128"/>
              <a:ea typeface="游ゴシック Medium" panose="020B0500000000000000" pitchFamily="50" charset="-128"/>
            </a:endParaRPr>
          </a:p>
        </p:txBody>
      </p:sp>
      <p:sp>
        <p:nvSpPr>
          <p:cNvPr id="26" name="テキスト ボックス 25">
            <a:extLst>
              <a:ext uri="{FF2B5EF4-FFF2-40B4-BE49-F238E27FC236}">
                <a16:creationId xmlns:a16="http://schemas.microsoft.com/office/drawing/2014/main" id="{5C72879A-77ED-4677-853C-720DA014CDC9}"/>
              </a:ext>
            </a:extLst>
          </p:cNvPr>
          <p:cNvSpPr txBox="1"/>
          <p:nvPr/>
        </p:nvSpPr>
        <p:spPr>
          <a:xfrm>
            <a:off x="7096683" y="5910411"/>
            <a:ext cx="3211991" cy="1044000"/>
          </a:xfrm>
          <a:prstGeom prst="roundRect">
            <a:avLst/>
          </a:prstGeom>
          <a:solidFill>
            <a:schemeClr val="accent2">
              <a:lumMod val="40000"/>
              <a:lumOff val="60000"/>
            </a:schemeClr>
          </a:solidFill>
        </p:spPr>
        <p:txBody>
          <a:bodyPr wrap="square" rtlCol="0" anchor="ctr">
            <a:noAutofit/>
          </a:bodyPr>
          <a:lstStyle/>
          <a:p>
            <a:pPr>
              <a:lnSpc>
                <a:spcPct val="100000"/>
              </a:lnSpc>
              <a:spcBef>
                <a:spcPts val="0"/>
              </a:spcBef>
              <a:spcAft>
                <a:spcPts val="600"/>
              </a:spcAft>
              <a:buClr>
                <a:srgbClr val="FFC000"/>
              </a:buClr>
            </a:pPr>
            <a:r>
              <a:rPr lang="ja-JP" altLang="en-US" sz="2800" b="1" dirty="0"/>
              <a:t>乾燥肌</a:t>
            </a:r>
            <a:r>
              <a:rPr lang="ja-JP" altLang="en-US" sz="2800" dirty="0">
                <a:latin typeface="+mn-ea"/>
              </a:rPr>
              <a:t>　</a:t>
            </a:r>
            <a:endParaRPr lang="en-US" altLang="ja-JP" sz="2800" b="1" dirty="0"/>
          </a:p>
        </p:txBody>
      </p:sp>
      <p:sp>
        <p:nvSpPr>
          <p:cNvPr id="2" name="テキスト ボックス 1">
            <a:extLst>
              <a:ext uri="{FF2B5EF4-FFF2-40B4-BE49-F238E27FC236}">
                <a16:creationId xmlns:a16="http://schemas.microsoft.com/office/drawing/2014/main" id="{694A29CA-BDD9-4594-9FDB-BD2D053166B8}"/>
              </a:ext>
            </a:extLst>
          </p:cNvPr>
          <p:cNvSpPr txBox="1"/>
          <p:nvPr/>
        </p:nvSpPr>
        <p:spPr>
          <a:xfrm>
            <a:off x="3475616" y="3013138"/>
            <a:ext cx="2365546" cy="814454"/>
          </a:xfrm>
          <a:prstGeom prst="rect">
            <a:avLst/>
          </a:prstGeom>
          <a:noFill/>
        </p:spPr>
        <p:txBody>
          <a:bodyPr vert="horz" wrap="square" rtlCol="0">
            <a:spAutoFit/>
          </a:bodyPr>
          <a:lstStyle/>
          <a:p>
            <a:pPr>
              <a:lnSpc>
                <a:spcPts val="2800"/>
              </a:lnSpc>
            </a:pPr>
            <a:r>
              <a:rPr lang="ja-JP" altLang="en-US" sz="2600" dirty="0">
                <a:latin typeface="游ゴシック Medium" panose="020B0500000000000000" pitchFamily="50" charset="-128"/>
                <a:ea typeface="游ゴシック Medium" panose="020B0500000000000000" pitchFamily="50" charset="-128"/>
              </a:rPr>
              <a:t>代謝の低下・</a:t>
            </a:r>
            <a:endParaRPr lang="en-US" altLang="ja-JP" sz="2600" dirty="0">
              <a:latin typeface="游ゴシック Medium" panose="020B0500000000000000" pitchFamily="50" charset="-128"/>
              <a:ea typeface="游ゴシック Medium" panose="020B0500000000000000" pitchFamily="50" charset="-128"/>
            </a:endParaRPr>
          </a:p>
          <a:p>
            <a:pPr>
              <a:lnSpc>
                <a:spcPts val="2800"/>
              </a:lnSpc>
            </a:pPr>
            <a:r>
              <a:rPr lang="ja-JP" altLang="en-US" sz="2600" b="1" dirty="0"/>
              <a:t>皮膚の老化</a:t>
            </a:r>
            <a:r>
              <a:rPr lang="ja-JP" altLang="en-US" sz="2600" dirty="0">
                <a:latin typeface="+mn-ea"/>
              </a:rPr>
              <a:t>　</a:t>
            </a:r>
            <a:endParaRPr kumimoji="1" lang="ja-JP" altLang="en-US" sz="2600" dirty="0"/>
          </a:p>
        </p:txBody>
      </p:sp>
      <p:sp>
        <p:nvSpPr>
          <p:cNvPr id="27" name="矢印: 右 26">
            <a:extLst>
              <a:ext uri="{FF2B5EF4-FFF2-40B4-BE49-F238E27FC236}">
                <a16:creationId xmlns:a16="http://schemas.microsoft.com/office/drawing/2014/main" id="{1A36020B-517F-47BF-ACB9-E5DCDD07EDA9}"/>
              </a:ext>
            </a:extLst>
          </p:cNvPr>
          <p:cNvSpPr/>
          <p:nvPr/>
        </p:nvSpPr>
        <p:spPr>
          <a:xfrm>
            <a:off x="6361690" y="3114963"/>
            <a:ext cx="589497" cy="52578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E8A1C0D8-B977-4BB6-BB57-3F6C6C0CF177}"/>
              </a:ext>
            </a:extLst>
          </p:cNvPr>
          <p:cNvSpPr/>
          <p:nvPr/>
        </p:nvSpPr>
        <p:spPr>
          <a:xfrm>
            <a:off x="6361690" y="4634853"/>
            <a:ext cx="589497" cy="52578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94361BC2-EEB6-4FC0-A3E8-05A593383C35}"/>
              </a:ext>
            </a:extLst>
          </p:cNvPr>
          <p:cNvSpPr/>
          <p:nvPr/>
        </p:nvSpPr>
        <p:spPr>
          <a:xfrm>
            <a:off x="6361690" y="6154742"/>
            <a:ext cx="589497" cy="52578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909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A5C5625-930F-4D4A-93A4-5014F93805CC}"/>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DA17C8AF-48C7-4636-8417-D26B12667B98}"/>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4D8C4400-62F5-45C6-9B5C-2BA32DAB264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F17732D-10B5-4EA8-99B3-03088972C8B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DF2F068-F903-4808-95F6-5A876A893965}"/>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913256E2-870D-4D46-B323-2553B3A02310}"/>
              </a:ext>
            </a:extLst>
          </p:cNvPr>
          <p:cNvSpPr txBox="1">
            <a:spLocks/>
          </p:cNvSpPr>
          <p:nvPr/>
        </p:nvSpPr>
        <p:spPr>
          <a:xfrm>
            <a:off x="1159790" y="443365"/>
            <a:ext cx="9071610" cy="617483"/>
          </a:xfrm>
          <a:prstGeom prst="rect">
            <a:avLst/>
          </a:prstGeom>
          <a:effectLst/>
        </p:spPr>
        <p:txBody>
          <a:bodyPr vert="horz" lIns="91440" tIns="45720" rIns="91440" bIns="45720" rtlCol="0" anchor="ctr">
            <a:noAutofit/>
          </a:bodyPr>
          <a:lstStyle>
            <a:lvl1pPr algn="ctr" defTabSz="503972" rtl="0" eaLnBrk="1" latinLnBrk="0" hangingPunct="1">
              <a:spcBef>
                <a:spcPct val="0"/>
              </a:spcBef>
              <a:buNone/>
              <a:defRPr kumimoji="1" sz="4409"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游ゴシック" panose="020B0400000000000000" pitchFamily="50" charset="-128"/>
                <a:ea typeface="游ゴシック" panose="020B0400000000000000" pitchFamily="50" charset="-128"/>
              </a:rPr>
              <a:t>➎ スマホ脱水</a:t>
            </a:r>
          </a:p>
        </p:txBody>
      </p:sp>
      <p:sp>
        <p:nvSpPr>
          <p:cNvPr id="11" name="矢印: 右 10">
            <a:extLst>
              <a:ext uri="{FF2B5EF4-FFF2-40B4-BE49-F238E27FC236}">
                <a16:creationId xmlns:a16="http://schemas.microsoft.com/office/drawing/2014/main" id="{04C0411A-0EDE-43FE-868D-D111248316DF}"/>
              </a:ext>
            </a:extLst>
          </p:cNvPr>
          <p:cNvSpPr/>
          <p:nvPr/>
        </p:nvSpPr>
        <p:spPr>
          <a:xfrm>
            <a:off x="5799337" y="3957318"/>
            <a:ext cx="648000" cy="576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FCB0016D-9ABA-4BFF-AB9E-995FB8A67D13}"/>
              </a:ext>
            </a:extLst>
          </p:cNvPr>
          <p:cNvSpPr/>
          <p:nvPr/>
        </p:nvSpPr>
        <p:spPr>
          <a:xfrm>
            <a:off x="5799337" y="5137249"/>
            <a:ext cx="648000" cy="576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12BA7E57-8E69-4825-902A-D964BF81E7A7}"/>
              </a:ext>
            </a:extLst>
          </p:cNvPr>
          <p:cNvSpPr/>
          <p:nvPr/>
        </p:nvSpPr>
        <p:spPr>
          <a:xfrm>
            <a:off x="5799337" y="6317181"/>
            <a:ext cx="648000" cy="576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34DB1B5-D130-4939-B04A-82C16C20B684}"/>
              </a:ext>
            </a:extLst>
          </p:cNvPr>
          <p:cNvSpPr txBox="1"/>
          <p:nvPr/>
        </p:nvSpPr>
        <p:spPr>
          <a:xfrm>
            <a:off x="758090" y="1410061"/>
            <a:ext cx="6049987" cy="900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2000"/>
              </a:spcAft>
              <a:buClr>
                <a:srgbClr val="FFC000"/>
              </a:buClr>
            </a:pPr>
            <a:r>
              <a:rPr lang="ja-JP" altLang="en-US" sz="2800" dirty="0">
                <a:latin typeface="+mn-ea"/>
              </a:rPr>
              <a:t>３度の食事をとらない</a:t>
            </a:r>
            <a:endParaRPr lang="en-US" altLang="ja-JP" sz="2800" dirty="0">
              <a:latin typeface="+mn-ea"/>
            </a:endParaRPr>
          </a:p>
        </p:txBody>
      </p:sp>
      <p:sp>
        <p:nvSpPr>
          <p:cNvPr id="15" name="テキスト ボックス 14">
            <a:extLst>
              <a:ext uri="{FF2B5EF4-FFF2-40B4-BE49-F238E27FC236}">
                <a16:creationId xmlns:a16="http://schemas.microsoft.com/office/drawing/2014/main" id="{CC62DEBB-5194-4AF8-8B7F-2E0C2E72C09A}"/>
              </a:ext>
            </a:extLst>
          </p:cNvPr>
          <p:cNvSpPr txBox="1"/>
          <p:nvPr/>
        </p:nvSpPr>
        <p:spPr>
          <a:xfrm>
            <a:off x="758090" y="2594564"/>
            <a:ext cx="6049987" cy="900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2000"/>
              </a:spcAft>
              <a:buClr>
                <a:srgbClr val="FFC000"/>
              </a:buClr>
            </a:pPr>
            <a:r>
              <a:rPr lang="ja-JP" altLang="en-US" sz="2800" dirty="0">
                <a:latin typeface="+mn-ea"/>
              </a:rPr>
              <a:t>インスタント食品による</a:t>
            </a:r>
            <a:r>
              <a:rPr lang="ja-JP" altLang="en-US" sz="2800" b="1" dirty="0">
                <a:latin typeface="+mn-ea"/>
              </a:rPr>
              <a:t>食事の偏り</a:t>
            </a:r>
            <a:endParaRPr lang="en-US" altLang="ja-JP" sz="2800" b="1" dirty="0">
              <a:latin typeface="+mn-ea"/>
            </a:endParaRPr>
          </a:p>
        </p:txBody>
      </p:sp>
      <p:sp>
        <p:nvSpPr>
          <p:cNvPr id="16" name="テキスト ボックス 15">
            <a:extLst>
              <a:ext uri="{FF2B5EF4-FFF2-40B4-BE49-F238E27FC236}">
                <a16:creationId xmlns:a16="http://schemas.microsoft.com/office/drawing/2014/main" id="{738A787D-55E9-4FA5-8D4C-C59237B2E675}"/>
              </a:ext>
            </a:extLst>
          </p:cNvPr>
          <p:cNvSpPr txBox="1"/>
          <p:nvPr/>
        </p:nvSpPr>
        <p:spPr>
          <a:xfrm>
            <a:off x="758089" y="3779067"/>
            <a:ext cx="4766945" cy="900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600"/>
              </a:spcAft>
              <a:buClr>
                <a:srgbClr val="FFC000"/>
              </a:buClr>
            </a:pPr>
            <a:r>
              <a:rPr lang="ja-JP" altLang="en-US" sz="2800" dirty="0">
                <a:latin typeface="+mn-ea"/>
              </a:rPr>
              <a:t>水分の摂取不良</a:t>
            </a:r>
            <a:endParaRPr lang="en-US" altLang="ja-JP" sz="2800" dirty="0">
              <a:latin typeface="+mn-ea"/>
            </a:endParaRPr>
          </a:p>
        </p:txBody>
      </p:sp>
      <p:sp>
        <p:nvSpPr>
          <p:cNvPr id="17" name="テキスト ボックス 16">
            <a:extLst>
              <a:ext uri="{FF2B5EF4-FFF2-40B4-BE49-F238E27FC236}">
                <a16:creationId xmlns:a16="http://schemas.microsoft.com/office/drawing/2014/main" id="{AED9616A-E568-4782-83AB-C62462D11864}"/>
              </a:ext>
            </a:extLst>
          </p:cNvPr>
          <p:cNvSpPr txBox="1"/>
          <p:nvPr/>
        </p:nvSpPr>
        <p:spPr>
          <a:xfrm>
            <a:off x="6663138" y="3779067"/>
            <a:ext cx="3225759" cy="900000"/>
          </a:xfrm>
          <a:prstGeom prst="roundRect">
            <a:avLst/>
          </a:prstGeom>
          <a:solidFill>
            <a:schemeClr val="accent2">
              <a:lumMod val="40000"/>
              <a:lumOff val="60000"/>
            </a:schemeClr>
          </a:solidFill>
        </p:spPr>
        <p:txBody>
          <a:bodyPr wrap="square" tIns="144000" rtlCol="0" anchor="ctr">
            <a:noAutofit/>
          </a:bodyPr>
          <a:lstStyle/>
          <a:p>
            <a:pPr>
              <a:lnSpc>
                <a:spcPts val="2800"/>
              </a:lnSpc>
              <a:spcBef>
                <a:spcPts val="0"/>
              </a:spcBef>
              <a:buClr>
                <a:srgbClr val="FFC000"/>
              </a:buClr>
              <a:buNone/>
            </a:pPr>
            <a:r>
              <a:rPr lang="ja-JP" altLang="en-US" sz="2800" dirty="0">
                <a:latin typeface="+mn-ea"/>
              </a:rPr>
              <a:t>血液がにごり</a:t>
            </a:r>
            <a:br>
              <a:rPr lang="en-US" altLang="ja-JP" sz="2800" dirty="0">
                <a:latin typeface="+mn-ea"/>
              </a:rPr>
            </a:br>
            <a:r>
              <a:rPr lang="ja-JP" altLang="en-US" sz="2800" b="1" dirty="0">
                <a:latin typeface="+mn-ea"/>
              </a:rPr>
              <a:t>血管が詰まる</a:t>
            </a:r>
            <a:endParaRPr lang="en-US" altLang="ja-JP" sz="2800" b="1" dirty="0">
              <a:latin typeface="+mn-ea"/>
            </a:endParaRPr>
          </a:p>
        </p:txBody>
      </p:sp>
      <p:sp>
        <p:nvSpPr>
          <p:cNvPr id="18" name="テキスト ボックス 17">
            <a:extLst>
              <a:ext uri="{FF2B5EF4-FFF2-40B4-BE49-F238E27FC236}">
                <a16:creationId xmlns:a16="http://schemas.microsoft.com/office/drawing/2014/main" id="{C2640E0D-3FCD-41B5-A928-9D86DE85E53B}"/>
              </a:ext>
            </a:extLst>
          </p:cNvPr>
          <p:cNvSpPr txBox="1"/>
          <p:nvPr/>
        </p:nvSpPr>
        <p:spPr>
          <a:xfrm>
            <a:off x="758089" y="4963570"/>
            <a:ext cx="4766945" cy="900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600"/>
              </a:spcAft>
              <a:buClr>
                <a:srgbClr val="FFC000"/>
              </a:buClr>
            </a:pPr>
            <a:r>
              <a:rPr lang="ja-JP" altLang="en-US" sz="2800" dirty="0">
                <a:latin typeface="+mn-ea"/>
              </a:rPr>
              <a:t>水分の摂取不良による脱水</a:t>
            </a:r>
            <a:endParaRPr lang="en-US" altLang="ja-JP" sz="2800" dirty="0">
              <a:latin typeface="+mn-ea"/>
            </a:endParaRPr>
          </a:p>
        </p:txBody>
      </p:sp>
      <p:sp>
        <p:nvSpPr>
          <p:cNvPr id="20" name="テキスト ボックス 19">
            <a:extLst>
              <a:ext uri="{FF2B5EF4-FFF2-40B4-BE49-F238E27FC236}">
                <a16:creationId xmlns:a16="http://schemas.microsoft.com/office/drawing/2014/main" id="{6CC4779F-3DB8-4301-AF57-D49E4F5B87F3}"/>
              </a:ext>
            </a:extLst>
          </p:cNvPr>
          <p:cNvSpPr txBox="1"/>
          <p:nvPr/>
        </p:nvSpPr>
        <p:spPr>
          <a:xfrm>
            <a:off x="758089" y="6148073"/>
            <a:ext cx="4766945" cy="900000"/>
          </a:xfrm>
          <a:prstGeom prst="roundRect">
            <a:avLst/>
          </a:prstGeom>
          <a:solidFill>
            <a:schemeClr val="accent6">
              <a:lumMod val="20000"/>
              <a:lumOff val="80000"/>
            </a:schemeClr>
          </a:solidFill>
        </p:spPr>
        <p:txBody>
          <a:bodyPr wrap="square" rtlCol="0" anchor="ctr">
            <a:noAutofit/>
          </a:bodyPr>
          <a:lstStyle/>
          <a:p>
            <a:pPr>
              <a:lnSpc>
                <a:spcPct val="100000"/>
              </a:lnSpc>
              <a:spcBef>
                <a:spcPts val="0"/>
              </a:spcBef>
              <a:spcAft>
                <a:spcPts val="600"/>
              </a:spcAft>
              <a:buClr>
                <a:srgbClr val="FFC000"/>
              </a:buClr>
            </a:pPr>
            <a:r>
              <a:rPr lang="ja-JP" altLang="en-US" sz="2800" dirty="0">
                <a:latin typeface="+mn-ea"/>
              </a:rPr>
              <a:t>トイレの我慢</a:t>
            </a:r>
          </a:p>
        </p:txBody>
      </p:sp>
      <p:sp>
        <p:nvSpPr>
          <p:cNvPr id="21" name="テキスト ボックス 20">
            <a:extLst>
              <a:ext uri="{FF2B5EF4-FFF2-40B4-BE49-F238E27FC236}">
                <a16:creationId xmlns:a16="http://schemas.microsoft.com/office/drawing/2014/main" id="{679ECEF5-10AF-420F-9725-7BAB38142CAD}"/>
              </a:ext>
            </a:extLst>
          </p:cNvPr>
          <p:cNvSpPr txBox="1"/>
          <p:nvPr/>
        </p:nvSpPr>
        <p:spPr>
          <a:xfrm>
            <a:off x="6663139" y="4963570"/>
            <a:ext cx="3225759" cy="900000"/>
          </a:xfrm>
          <a:prstGeom prst="roundRect">
            <a:avLst/>
          </a:prstGeom>
          <a:solidFill>
            <a:schemeClr val="accent2">
              <a:lumMod val="40000"/>
              <a:lumOff val="60000"/>
            </a:schemeClr>
          </a:solidFill>
        </p:spPr>
        <p:txBody>
          <a:bodyPr wrap="square" tIns="144000" rtlCol="0" anchor="ctr">
            <a:noAutofit/>
          </a:bodyPr>
          <a:lstStyle/>
          <a:p>
            <a:pPr indent="0">
              <a:lnSpc>
                <a:spcPct val="100000"/>
              </a:lnSpc>
              <a:spcBef>
                <a:spcPts val="0"/>
              </a:spcBef>
              <a:spcAft>
                <a:spcPts val="2000"/>
              </a:spcAft>
              <a:buClr>
                <a:srgbClr val="FFC000"/>
              </a:buClr>
              <a:buNone/>
            </a:pPr>
            <a:r>
              <a:rPr lang="ja-JP" altLang="en-US" sz="2800" b="1" dirty="0">
                <a:latin typeface="+mn-ea"/>
              </a:rPr>
              <a:t>めまい・意識障害</a:t>
            </a:r>
            <a:endParaRPr lang="en-US" altLang="ja-JP" sz="2800" b="1" dirty="0">
              <a:latin typeface="+mn-ea"/>
            </a:endParaRPr>
          </a:p>
        </p:txBody>
      </p:sp>
      <p:sp>
        <p:nvSpPr>
          <p:cNvPr id="22" name="テキスト ボックス 21">
            <a:extLst>
              <a:ext uri="{FF2B5EF4-FFF2-40B4-BE49-F238E27FC236}">
                <a16:creationId xmlns:a16="http://schemas.microsoft.com/office/drawing/2014/main" id="{B369811C-2685-4D3B-9E74-638960E1DC8D}"/>
              </a:ext>
            </a:extLst>
          </p:cNvPr>
          <p:cNvSpPr txBox="1"/>
          <p:nvPr/>
        </p:nvSpPr>
        <p:spPr>
          <a:xfrm>
            <a:off x="6663139" y="6148073"/>
            <a:ext cx="3225759" cy="900000"/>
          </a:xfrm>
          <a:prstGeom prst="roundRect">
            <a:avLst/>
          </a:prstGeom>
          <a:solidFill>
            <a:schemeClr val="accent2">
              <a:lumMod val="40000"/>
              <a:lumOff val="60000"/>
            </a:schemeClr>
          </a:solidFill>
        </p:spPr>
        <p:txBody>
          <a:bodyPr wrap="square" tIns="144000" rtlCol="0" anchor="ctr">
            <a:noAutofit/>
          </a:bodyPr>
          <a:lstStyle/>
          <a:p>
            <a:pPr indent="0">
              <a:lnSpc>
                <a:spcPct val="100000"/>
              </a:lnSpc>
              <a:spcBef>
                <a:spcPts val="0"/>
              </a:spcBef>
              <a:spcAft>
                <a:spcPts val="2000"/>
              </a:spcAft>
              <a:buClr>
                <a:srgbClr val="FFC000"/>
              </a:buClr>
              <a:buNone/>
            </a:pPr>
            <a:r>
              <a:rPr lang="ja-JP" altLang="en-US" sz="2800" b="1" dirty="0">
                <a:latin typeface="+mn-ea"/>
              </a:rPr>
              <a:t>全身のむくみ</a:t>
            </a:r>
          </a:p>
        </p:txBody>
      </p:sp>
    </p:spTree>
    <p:extLst>
      <p:ext uri="{BB962C8B-B14F-4D97-AF65-F5344CB8AC3E}">
        <p14:creationId xmlns:p14="http://schemas.microsoft.com/office/powerpoint/2010/main" val="28097985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2646</TotalTime>
  <Words>1996</Words>
  <Application>Microsoft Office PowerPoint</Application>
  <PresentationFormat>ユーザー設定</PresentationFormat>
  <Paragraphs>228</Paragraphs>
  <Slides>22</Slides>
  <Notes>22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22</vt:i4>
      </vt:variant>
    </vt:vector>
  </HeadingPairs>
  <TitlesOfParts>
    <vt:vector size="36" baseType="lpstr">
      <vt:lpstr>AR P丸ゴシック体M04</vt:lpstr>
      <vt:lpstr>HGS明朝E</vt:lpstr>
      <vt:lpstr>ＭＳ Ｐゴシック</vt:lpstr>
      <vt:lpstr>ＭＳ 明朝</vt:lpstr>
      <vt:lpstr>メイリオ</vt:lpstr>
      <vt:lpstr>游ゴシック</vt:lpstr>
      <vt:lpstr>游ゴシック Light</vt:lpstr>
      <vt:lpstr>游ゴシック Medium</vt:lpstr>
      <vt:lpstr>游明朝</vt:lpstr>
      <vt:lpstr>游明朝 Demibold</vt:lpstr>
      <vt:lpstr>Arial</vt:lpstr>
      <vt:lpstr>Calibri</vt:lpstr>
      <vt:lpstr>Wingdings</vt:lpstr>
      <vt:lpstr>Office テーマ</vt:lpstr>
      <vt:lpstr>要注意！！ ネット依存・ゲーム依存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８項目の質問に答えてみてください。 調査では５項目以上に該当した状態を「病的な使用（ネット依存状態）」</vt:lpstr>
      <vt:lpstr>作成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Asakawa</dc:creator>
  <cp:lastModifiedBy>髙橋 保智</cp:lastModifiedBy>
  <cp:revision>261</cp:revision>
  <cp:lastPrinted>2020-07-29T01:50:05Z</cp:lastPrinted>
  <dcterms:created xsi:type="dcterms:W3CDTF">2018-04-09T09:15:59Z</dcterms:created>
  <dcterms:modified xsi:type="dcterms:W3CDTF">2020-12-01T01:03:10Z</dcterms:modified>
</cp:coreProperties>
</file>