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6"/>
  </p:notesMasterIdLst>
  <p:handoutMasterIdLst>
    <p:handoutMasterId r:id="rId17"/>
  </p:handoutMasterIdLst>
  <p:sldIdLst>
    <p:sldId id="326" r:id="rId2"/>
    <p:sldId id="329" r:id="rId3"/>
    <p:sldId id="330" r:id="rId4"/>
    <p:sldId id="369" r:id="rId5"/>
    <p:sldId id="378" r:id="rId6"/>
    <p:sldId id="347" r:id="rId7"/>
    <p:sldId id="376" r:id="rId8"/>
    <p:sldId id="333" r:id="rId9"/>
    <p:sldId id="352" r:id="rId10"/>
    <p:sldId id="371" r:id="rId11"/>
    <p:sldId id="373" r:id="rId12"/>
    <p:sldId id="374" r:id="rId13"/>
    <p:sldId id="377" r:id="rId14"/>
    <p:sldId id="327" r:id="rId15"/>
  </p:sldIdLst>
  <p:sldSz cx="10691813" cy="7559675"/>
  <p:notesSz cx="6807200" cy="9939338"/>
  <p:photoAlbum/>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amada masaoki" initials="ym" lastIdx="8" clrIdx="0">
    <p:extLst>
      <p:ext uri="{19B8F6BF-5375-455C-9EA6-DF929625EA0E}">
        <p15:presenceInfo xmlns:p15="http://schemas.microsoft.com/office/powerpoint/2012/main" userId="yamada masaok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08000"/>
    <a:srgbClr val="47B4EB"/>
    <a:srgbClr val="3399FF"/>
    <a:srgbClr val="33CCFF"/>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736" autoAdjust="0"/>
    <p:restoredTop sz="67465" autoAdjust="0"/>
  </p:normalViewPr>
  <p:slideViewPr>
    <p:cSldViewPr snapToGrid="0">
      <p:cViewPr varScale="1">
        <p:scale>
          <a:sx n="52" d="100"/>
          <a:sy n="52" d="100"/>
        </p:scale>
        <p:origin x="1483" y="58"/>
      </p:cViewPr>
      <p:guideLst/>
    </p:cSldViewPr>
  </p:slideViewPr>
  <p:notesTextViewPr>
    <p:cViewPr>
      <p:scale>
        <a:sx n="1" d="1"/>
        <a:sy n="1" d="1"/>
      </p:scale>
      <p:origin x="0" y="0"/>
    </p:cViewPr>
  </p:notesTextViewPr>
  <p:notesViewPr>
    <p:cSldViewPr snapToGrid="0">
      <p:cViewPr varScale="1">
        <p:scale>
          <a:sx n="78" d="100"/>
          <a:sy n="78" d="100"/>
        </p:scale>
        <p:origin x="2888"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ja-JP" altLang="en-US" sz="2400" b="1"/>
              <a:t>陽性者数</a:t>
            </a:r>
            <a:endParaRPr lang="en-US" altLang="ja-JP" sz="2400" b="1"/>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tx>
            <c:strRef>
              <c:f>Sheet1!$A$2</c:f>
              <c:strCache>
                <c:ptCount val="1"/>
                <c:pt idx="0">
                  <c:v>陽性者数</c:v>
                </c:pt>
              </c:strCache>
            </c:strRef>
          </c:tx>
          <c:spPr>
            <a:solidFill>
              <a:schemeClr val="accent1"/>
            </a:solidFill>
            <a:ln>
              <a:noFill/>
            </a:ln>
            <a:effectLst/>
          </c:spPr>
          <c:invertIfNegative val="0"/>
          <c:cat>
            <c:strRef>
              <c:f>Sheet1!$B$1:$J$1</c:f>
              <c:strCache>
                <c:ptCount val="9"/>
                <c:pt idx="0">
                  <c:v>10歳未満</c:v>
                </c:pt>
                <c:pt idx="1">
                  <c:v>10代</c:v>
                </c:pt>
                <c:pt idx="2">
                  <c:v>20代</c:v>
                </c:pt>
                <c:pt idx="3">
                  <c:v>30代</c:v>
                </c:pt>
                <c:pt idx="4">
                  <c:v>40代</c:v>
                </c:pt>
                <c:pt idx="5">
                  <c:v>50代</c:v>
                </c:pt>
                <c:pt idx="6">
                  <c:v>60代</c:v>
                </c:pt>
                <c:pt idx="7">
                  <c:v>70代</c:v>
                </c:pt>
                <c:pt idx="8">
                  <c:v>80歳以上</c:v>
                </c:pt>
              </c:strCache>
            </c:strRef>
          </c:cat>
          <c:val>
            <c:numRef>
              <c:f>Sheet1!$B$2:$J$2</c:f>
              <c:numCache>
                <c:formatCode>General</c:formatCode>
                <c:ptCount val="9"/>
                <c:pt idx="0">
                  <c:v>4002</c:v>
                </c:pt>
                <c:pt idx="1">
                  <c:v>10284</c:v>
                </c:pt>
                <c:pt idx="2">
                  <c:v>42246</c:v>
                </c:pt>
                <c:pt idx="3">
                  <c:v>27858</c:v>
                </c:pt>
                <c:pt idx="4">
                  <c:v>22761</c:v>
                </c:pt>
                <c:pt idx="5">
                  <c:v>14512</c:v>
                </c:pt>
                <c:pt idx="6">
                  <c:v>12119</c:v>
                </c:pt>
                <c:pt idx="7">
                  <c:v>11302</c:v>
                </c:pt>
                <c:pt idx="8">
                  <c:v>11302</c:v>
                </c:pt>
              </c:numCache>
            </c:numRef>
          </c:val>
          <c:extLst>
            <c:ext xmlns:c16="http://schemas.microsoft.com/office/drawing/2014/chart" uri="{C3380CC4-5D6E-409C-BE32-E72D297353CC}">
              <c16:uniqueId val="{00000000-A96E-8E42-9D89-A017F20A660C}"/>
            </c:ext>
          </c:extLst>
        </c:ser>
        <c:dLbls>
          <c:showLegendKey val="0"/>
          <c:showVal val="0"/>
          <c:showCatName val="0"/>
          <c:showSerName val="0"/>
          <c:showPercent val="0"/>
          <c:showBubbleSize val="0"/>
        </c:dLbls>
        <c:gapWidth val="219"/>
        <c:overlap val="-27"/>
        <c:axId val="1726887615"/>
        <c:axId val="1726889263"/>
      </c:barChart>
      <c:catAx>
        <c:axId val="17268876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ja-JP"/>
          </a:p>
        </c:txPr>
        <c:crossAx val="1726889263"/>
        <c:crosses val="autoZero"/>
        <c:auto val="1"/>
        <c:lblAlgn val="ctr"/>
        <c:lblOffset val="100"/>
        <c:noMultiLvlLbl val="0"/>
      </c:catAx>
      <c:valAx>
        <c:axId val="172688926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ja-JP"/>
          </a:p>
        </c:txPr>
        <c:crossAx val="17268876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lineChart>
        <c:grouping val="standard"/>
        <c:varyColors val="0"/>
        <c:ser>
          <c:idx val="0"/>
          <c:order val="0"/>
          <c:tx>
            <c:strRef>
              <c:f>Sheet1!$A$7</c:f>
              <c:strCache>
                <c:ptCount val="1"/>
                <c:pt idx="0">
                  <c:v>死亡数</c:v>
                </c:pt>
              </c:strCache>
            </c:strRef>
          </c:tx>
          <c:spPr>
            <a:ln w="28575" cap="rnd">
              <a:solidFill>
                <a:schemeClr val="accent2"/>
              </a:solidFill>
              <a:round/>
            </a:ln>
            <a:effectLst/>
          </c:spPr>
          <c:marker>
            <c:symbol val="none"/>
          </c:marker>
          <c:cat>
            <c:strRef>
              <c:f>Sheet1!$B$6:$J$6</c:f>
              <c:strCache>
                <c:ptCount val="9"/>
                <c:pt idx="0">
                  <c:v>10歳未満</c:v>
                </c:pt>
                <c:pt idx="1">
                  <c:v>10代</c:v>
                </c:pt>
                <c:pt idx="2">
                  <c:v>20代</c:v>
                </c:pt>
                <c:pt idx="3">
                  <c:v>30代</c:v>
                </c:pt>
                <c:pt idx="4">
                  <c:v>40代</c:v>
                </c:pt>
                <c:pt idx="5">
                  <c:v>50代</c:v>
                </c:pt>
                <c:pt idx="6">
                  <c:v>60代</c:v>
                </c:pt>
                <c:pt idx="7">
                  <c:v>70代</c:v>
                </c:pt>
                <c:pt idx="8">
                  <c:v>80歳以上</c:v>
                </c:pt>
              </c:strCache>
            </c:strRef>
          </c:cat>
          <c:val>
            <c:numRef>
              <c:f>Sheet1!$B$7:$J$7</c:f>
              <c:numCache>
                <c:formatCode>General</c:formatCode>
                <c:ptCount val="9"/>
                <c:pt idx="0">
                  <c:v>0</c:v>
                </c:pt>
                <c:pt idx="1">
                  <c:v>0</c:v>
                </c:pt>
                <c:pt idx="2">
                  <c:v>2</c:v>
                </c:pt>
                <c:pt idx="3">
                  <c:v>6</c:v>
                </c:pt>
                <c:pt idx="4">
                  <c:v>24</c:v>
                </c:pt>
                <c:pt idx="5">
                  <c:v>71</c:v>
                </c:pt>
                <c:pt idx="6">
                  <c:v>207</c:v>
                </c:pt>
                <c:pt idx="7">
                  <c:v>583</c:v>
                </c:pt>
                <c:pt idx="8">
                  <c:v>1356</c:v>
                </c:pt>
              </c:numCache>
            </c:numRef>
          </c:val>
          <c:smooth val="0"/>
          <c:extLst>
            <c:ext xmlns:c16="http://schemas.microsoft.com/office/drawing/2014/chart" uri="{C3380CC4-5D6E-409C-BE32-E72D297353CC}">
              <c16:uniqueId val="{00000000-E196-D649-9F62-2E5FF106C5CA}"/>
            </c:ext>
          </c:extLst>
        </c:ser>
        <c:dLbls>
          <c:showLegendKey val="0"/>
          <c:showVal val="0"/>
          <c:showCatName val="0"/>
          <c:showSerName val="0"/>
          <c:showPercent val="0"/>
          <c:showBubbleSize val="0"/>
        </c:dLbls>
        <c:smooth val="0"/>
        <c:axId val="1807398175"/>
        <c:axId val="1806951583"/>
      </c:lineChart>
      <c:catAx>
        <c:axId val="18073981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ja-JP"/>
          </a:p>
        </c:txPr>
        <c:crossAx val="1806951583"/>
        <c:crosses val="autoZero"/>
        <c:auto val="1"/>
        <c:lblAlgn val="ctr"/>
        <c:lblOffset val="100"/>
        <c:noMultiLvlLbl val="0"/>
      </c:catAx>
      <c:valAx>
        <c:axId val="180695158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ja-JP"/>
          </a:p>
        </c:txPr>
        <c:crossAx val="18073981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14.png"/></Relationships>
</file>

<file path=ppt/drawings/drawing1.xml><?xml version="1.0" encoding="utf-8"?>
<c:userShapes xmlns:c="http://schemas.openxmlformats.org/drawingml/2006/chart">
  <cdr:relSizeAnchor xmlns:cdr="http://schemas.openxmlformats.org/drawingml/2006/chartDrawing">
    <cdr:from>
      <cdr:x>0</cdr:x>
      <cdr:y>0.07332</cdr:y>
    </cdr:from>
    <cdr:to>
      <cdr:x>0.23333</cdr:x>
      <cdr:y>0.17754</cdr:y>
    </cdr:to>
    <cdr:pic>
      <cdr:nvPicPr>
        <cdr:cNvPr id="2" name="chart">
          <a:extLst xmlns:a="http://schemas.openxmlformats.org/drawingml/2006/main">
            <a:ext uri="{FF2B5EF4-FFF2-40B4-BE49-F238E27FC236}">
              <a16:creationId xmlns:a16="http://schemas.microsoft.com/office/drawing/2014/main" id="{E9EAADE7-3C98-F948-A281-ADEDE6FE6E13}"/>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5309711" y="375252"/>
          <a:ext cx="1066800" cy="533400"/>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B7404C74-4B08-40D5-9B7E-7E551C593361}"/>
              </a:ext>
            </a:extLst>
          </p:cNvPr>
          <p:cNvSpPr>
            <a:spLocks noGrp="1"/>
          </p:cNvSpPr>
          <p:nvPr>
            <p:ph type="hdr" sz="quarter"/>
          </p:nvPr>
        </p:nvSpPr>
        <p:spPr>
          <a:xfrm>
            <a:off x="1" y="0"/>
            <a:ext cx="2949786" cy="498157"/>
          </a:xfrm>
          <a:prstGeom prst="rect">
            <a:avLst/>
          </a:prstGeom>
        </p:spPr>
        <p:txBody>
          <a:bodyPr vert="horz" lIns="91123" tIns="45561" rIns="91123" bIns="45561"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0F132762-B911-4A9A-B8E0-D51681FCF2CF}"/>
              </a:ext>
            </a:extLst>
          </p:cNvPr>
          <p:cNvSpPr>
            <a:spLocks noGrp="1"/>
          </p:cNvSpPr>
          <p:nvPr>
            <p:ph type="dt" sz="quarter" idx="1"/>
          </p:nvPr>
        </p:nvSpPr>
        <p:spPr>
          <a:xfrm>
            <a:off x="3855839" y="0"/>
            <a:ext cx="2949786" cy="498157"/>
          </a:xfrm>
          <a:prstGeom prst="rect">
            <a:avLst/>
          </a:prstGeom>
        </p:spPr>
        <p:txBody>
          <a:bodyPr vert="horz" lIns="91123" tIns="45561" rIns="91123" bIns="45561" rtlCol="0"/>
          <a:lstStyle>
            <a:lvl1pPr algn="r">
              <a:defRPr sz="1200"/>
            </a:lvl1pPr>
          </a:lstStyle>
          <a:p>
            <a:fld id="{E8A1EF5E-4580-4893-BE78-BC1317C9BF02}" type="datetimeFigureOut">
              <a:rPr kumimoji="1" lang="ja-JP" altLang="en-US" smtClean="0"/>
              <a:t>2021/2/25</a:t>
            </a:fld>
            <a:endParaRPr kumimoji="1" lang="ja-JP" altLang="en-US"/>
          </a:p>
        </p:txBody>
      </p:sp>
      <p:sp>
        <p:nvSpPr>
          <p:cNvPr id="4" name="フッター プレースホルダー 3">
            <a:extLst>
              <a:ext uri="{FF2B5EF4-FFF2-40B4-BE49-F238E27FC236}">
                <a16:creationId xmlns:a16="http://schemas.microsoft.com/office/drawing/2014/main" id="{118276FE-F15E-49A1-8BF4-8F6D288DFA85}"/>
              </a:ext>
            </a:extLst>
          </p:cNvPr>
          <p:cNvSpPr>
            <a:spLocks noGrp="1"/>
          </p:cNvSpPr>
          <p:nvPr>
            <p:ph type="ftr" sz="quarter" idx="2"/>
          </p:nvPr>
        </p:nvSpPr>
        <p:spPr>
          <a:xfrm>
            <a:off x="1" y="9441182"/>
            <a:ext cx="2949786" cy="498157"/>
          </a:xfrm>
          <a:prstGeom prst="rect">
            <a:avLst/>
          </a:prstGeom>
        </p:spPr>
        <p:txBody>
          <a:bodyPr vert="horz" lIns="91123" tIns="45561" rIns="91123" bIns="45561"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FC4220D7-5793-4259-9F6C-F8A4B3402EEB}"/>
              </a:ext>
            </a:extLst>
          </p:cNvPr>
          <p:cNvSpPr>
            <a:spLocks noGrp="1"/>
          </p:cNvSpPr>
          <p:nvPr>
            <p:ph type="sldNum" sz="quarter" idx="3"/>
          </p:nvPr>
        </p:nvSpPr>
        <p:spPr>
          <a:xfrm>
            <a:off x="3855839" y="9441182"/>
            <a:ext cx="2949786" cy="498157"/>
          </a:xfrm>
          <a:prstGeom prst="rect">
            <a:avLst/>
          </a:prstGeom>
        </p:spPr>
        <p:txBody>
          <a:bodyPr vert="horz" lIns="91123" tIns="45561" rIns="91123" bIns="45561" rtlCol="0" anchor="b"/>
          <a:lstStyle>
            <a:lvl1pPr algn="r">
              <a:defRPr sz="1200"/>
            </a:lvl1pPr>
          </a:lstStyle>
          <a:p>
            <a:fld id="{AD519C29-650D-4CEE-8657-18F27DD0C376}" type="slidenum">
              <a:rPr kumimoji="1" lang="ja-JP" altLang="en-US" smtClean="0"/>
              <a:t>‹#›</a:t>
            </a:fld>
            <a:endParaRPr kumimoji="1" lang="ja-JP" altLang="en-US"/>
          </a:p>
        </p:txBody>
      </p:sp>
    </p:spTree>
    <p:extLst>
      <p:ext uri="{BB962C8B-B14F-4D97-AF65-F5344CB8AC3E}">
        <p14:creationId xmlns:p14="http://schemas.microsoft.com/office/powerpoint/2010/main" val="33536869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786" cy="498693"/>
          </a:xfrm>
          <a:prstGeom prst="rect">
            <a:avLst/>
          </a:prstGeom>
        </p:spPr>
        <p:txBody>
          <a:bodyPr vert="horz" lIns="91123" tIns="45561" rIns="91123" bIns="4556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9" y="0"/>
            <a:ext cx="2949786" cy="498693"/>
          </a:xfrm>
          <a:prstGeom prst="rect">
            <a:avLst/>
          </a:prstGeom>
        </p:spPr>
        <p:txBody>
          <a:bodyPr vert="horz" lIns="91123" tIns="45561" rIns="91123" bIns="45561" rtlCol="0"/>
          <a:lstStyle>
            <a:lvl1pPr algn="r">
              <a:defRPr sz="1200"/>
            </a:lvl1pPr>
          </a:lstStyle>
          <a:p>
            <a:fld id="{FDBE78E7-C7D7-425A-A501-919642033A1E}" type="datetimeFigureOut">
              <a:rPr kumimoji="1" lang="ja-JP" altLang="en-US" smtClean="0"/>
              <a:t>2021/2/25</a:t>
            </a:fld>
            <a:endParaRPr kumimoji="1" lang="ja-JP" altLang="en-US"/>
          </a:p>
        </p:txBody>
      </p:sp>
      <p:sp>
        <p:nvSpPr>
          <p:cNvPr id="4" name="スライド イメージ プレースホルダー 3"/>
          <p:cNvSpPr>
            <a:spLocks noGrp="1" noRot="1" noChangeAspect="1"/>
          </p:cNvSpPr>
          <p:nvPr>
            <p:ph type="sldImg" idx="2"/>
          </p:nvPr>
        </p:nvSpPr>
        <p:spPr>
          <a:xfrm>
            <a:off x="1031875" y="1243013"/>
            <a:ext cx="4743450" cy="3354387"/>
          </a:xfrm>
          <a:prstGeom prst="rect">
            <a:avLst/>
          </a:prstGeom>
          <a:noFill/>
          <a:ln w="12700">
            <a:solidFill>
              <a:prstClr val="black"/>
            </a:solidFill>
          </a:ln>
        </p:spPr>
        <p:txBody>
          <a:bodyPr vert="horz" lIns="91123" tIns="45561" rIns="91123" bIns="45561" rtlCol="0" anchor="ctr"/>
          <a:lstStyle/>
          <a:p>
            <a:endParaRPr lang="ja-JP" altLang="en-US"/>
          </a:p>
        </p:txBody>
      </p:sp>
      <p:sp>
        <p:nvSpPr>
          <p:cNvPr id="5" name="ノート プレースホルダー 4"/>
          <p:cNvSpPr>
            <a:spLocks noGrp="1"/>
          </p:cNvSpPr>
          <p:nvPr>
            <p:ph type="body" sz="quarter" idx="3"/>
          </p:nvPr>
        </p:nvSpPr>
        <p:spPr>
          <a:xfrm>
            <a:off x="680720" y="4783308"/>
            <a:ext cx="5445760" cy="3913614"/>
          </a:xfrm>
          <a:prstGeom prst="rect">
            <a:avLst/>
          </a:prstGeom>
        </p:spPr>
        <p:txBody>
          <a:bodyPr vert="horz" lIns="91123" tIns="45561" rIns="91123" bIns="45561"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1" y="9440647"/>
            <a:ext cx="2949786" cy="498692"/>
          </a:xfrm>
          <a:prstGeom prst="rect">
            <a:avLst/>
          </a:prstGeom>
        </p:spPr>
        <p:txBody>
          <a:bodyPr vert="horz" lIns="91123" tIns="45561" rIns="91123" bIns="45561" rtlCol="0" anchor="b"/>
          <a:lstStyle>
            <a:lvl1pPr algn="l">
              <a:defRPr sz="1200"/>
            </a:lvl1pPr>
          </a:lstStyle>
          <a:p>
            <a:endParaRPr kumimoji="1" lang="ja-JP" altLang="en-US"/>
          </a:p>
        </p:txBody>
      </p:sp>
    </p:spTree>
    <p:extLst>
      <p:ext uri="{BB962C8B-B14F-4D97-AF65-F5344CB8AC3E}">
        <p14:creationId xmlns:p14="http://schemas.microsoft.com/office/powerpoint/2010/main" val="1926893709"/>
      </p:ext>
    </p:extLst>
  </p:cSld>
  <p:clrMap bg1="lt1" tx1="dk1" bg2="lt2" tx2="dk2" accent1="accent1" accent2="accent2" accent3="accent3" accent4="accent4" accent5="accent5" accent6="accent6" hlink="hlink" folHlink="folHlink"/>
  <p:notesStyle>
    <a:lvl1pPr marL="0" algn="l" defTabSz="1042873" rtl="0" eaLnBrk="1" latinLnBrk="0" hangingPunct="1">
      <a:defRPr kumimoji="1" sz="1200" kern="1200">
        <a:solidFill>
          <a:schemeClr val="tx1"/>
        </a:solidFill>
        <a:latin typeface="游明朝" panose="02020400000000000000" pitchFamily="18" charset="-128"/>
        <a:ea typeface="游明朝" panose="02020400000000000000" pitchFamily="18" charset="-128"/>
        <a:cs typeface="+mn-cs"/>
      </a:defRPr>
    </a:lvl1pPr>
    <a:lvl2pPr marL="521437" algn="l" defTabSz="1042873" rtl="0" eaLnBrk="1" latinLnBrk="0" hangingPunct="1">
      <a:defRPr kumimoji="1" sz="1200" kern="1200">
        <a:solidFill>
          <a:schemeClr val="tx1"/>
        </a:solidFill>
        <a:latin typeface="游明朝" panose="02020400000000000000" pitchFamily="18" charset="-128"/>
        <a:ea typeface="游明朝" panose="02020400000000000000" pitchFamily="18" charset="-128"/>
        <a:cs typeface="+mn-cs"/>
      </a:defRPr>
    </a:lvl2pPr>
    <a:lvl3pPr marL="1042873" algn="l" defTabSz="1042873" rtl="0" eaLnBrk="1" latinLnBrk="0" hangingPunct="1">
      <a:defRPr kumimoji="1" sz="1200" kern="1200">
        <a:solidFill>
          <a:schemeClr val="tx1"/>
        </a:solidFill>
        <a:latin typeface="游明朝" panose="02020400000000000000" pitchFamily="18" charset="-128"/>
        <a:ea typeface="游明朝" panose="02020400000000000000" pitchFamily="18" charset="-128"/>
        <a:cs typeface="+mn-cs"/>
      </a:defRPr>
    </a:lvl3pPr>
    <a:lvl4pPr marL="1564310" algn="l" defTabSz="1042873" rtl="0" eaLnBrk="1" latinLnBrk="0" hangingPunct="1">
      <a:defRPr kumimoji="1" sz="1200" kern="1200">
        <a:solidFill>
          <a:schemeClr val="tx1"/>
        </a:solidFill>
        <a:latin typeface="游明朝" panose="02020400000000000000" pitchFamily="18" charset="-128"/>
        <a:ea typeface="游明朝" panose="02020400000000000000" pitchFamily="18" charset="-128"/>
        <a:cs typeface="+mn-cs"/>
      </a:defRPr>
    </a:lvl4pPr>
    <a:lvl5pPr marL="2085746" algn="l" defTabSz="1042873" rtl="0" eaLnBrk="1" latinLnBrk="0" hangingPunct="1">
      <a:defRPr kumimoji="1" sz="1200" kern="1200">
        <a:solidFill>
          <a:schemeClr val="tx1"/>
        </a:solidFill>
        <a:latin typeface="游明朝" panose="02020400000000000000" pitchFamily="18" charset="-128"/>
        <a:ea typeface="游明朝" panose="02020400000000000000" pitchFamily="18" charset="-128"/>
        <a:cs typeface="+mn-cs"/>
      </a:defRPr>
    </a:lvl5pPr>
    <a:lvl6pPr marL="2607183" algn="l" defTabSz="1042873" rtl="0" eaLnBrk="1" latinLnBrk="0" hangingPunct="1">
      <a:defRPr kumimoji="1" sz="1369" kern="1200">
        <a:solidFill>
          <a:schemeClr val="tx1"/>
        </a:solidFill>
        <a:latin typeface="+mn-lt"/>
        <a:ea typeface="+mn-ea"/>
        <a:cs typeface="+mn-cs"/>
      </a:defRPr>
    </a:lvl6pPr>
    <a:lvl7pPr marL="3128620" algn="l" defTabSz="1042873" rtl="0" eaLnBrk="1" latinLnBrk="0" hangingPunct="1">
      <a:defRPr kumimoji="1" sz="1369" kern="1200">
        <a:solidFill>
          <a:schemeClr val="tx1"/>
        </a:solidFill>
        <a:latin typeface="+mn-lt"/>
        <a:ea typeface="+mn-ea"/>
        <a:cs typeface="+mn-cs"/>
      </a:defRPr>
    </a:lvl7pPr>
    <a:lvl8pPr marL="3650056" algn="l" defTabSz="1042873" rtl="0" eaLnBrk="1" latinLnBrk="0" hangingPunct="1">
      <a:defRPr kumimoji="1" sz="1369" kern="1200">
        <a:solidFill>
          <a:schemeClr val="tx1"/>
        </a:solidFill>
        <a:latin typeface="+mn-lt"/>
        <a:ea typeface="+mn-ea"/>
        <a:cs typeface="+mn-cs"/>
      </a:defRPr>
    </a:lvl8pPr>
    <a:lvl9pPr marL="4171493" algn="l" defTabSz="1042873" rtl="0" eaLnBrk="1" latinLnBrk="0" hangingPunct="1">
      <a:defRPr kumimoji="1" sz="136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566993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75" y="1243013"/>
            <a:ext cx="4743450" cy="3354387"/>
          </a:xfrm>
        </p:spPr>
      </p:sp>
      <p:sp>
        <p:nvSpPr>
          <p:cNvPr id="3" name="ノート プレースホルダー 2"/>
          <p:cNvSpPr>
            <a:spLocks noGrp="1"/>
          </p:cNvSpPr>
          <p:nvPr>
            <p:ph type="body" idx="1"/>
          </p:nvPr>
        </p:nvSpPr>
        <p:spPr/>
        <p:txBody>
          <a:bodyPr/>
          <a:lstStyle/>
          <a:p>
            <a:r>
              <a:rPr kumimoji="1" lang="ja-JP" altLang="en-US" dirty="0"/>
              <a:t>インフルエンザにはタミフルやイナビル、ゾフルーザと言った抗インフルエンザ薬がありますが、</a:t>
            </a:r>
            <a:endParaRPr kumimoji="1" lang="en-US" altLang="ja-JP" dirty="0"/>
          </a:p>
          <a:p>
            <a:r>
              <a:rPr kumimoji="1" lang="ja-JP" altLang="en-US" dirty="0"/>
              <a:t>新型コロナウイルス感染症には、まだ特効薬はありません。</a:t>
            </a:r>
            <a:endParaRPr kumimoji="1" lang="en-US" altLang="ja-JP" dirty="0"/>
          </a:p>
          <a:p>
            <a:r>
              <a:rPr kumimoji="1" lang="en-US" altLang="ja-JP" dirty="0"/>
              <a:t>2020</a:t>
            </a:r>
            <a:r>
              <a:rPr kumimoji="1" lang="ja-JP" altLang="en-US" dirty="0"/>
              <a:t>年末の時点では、症状が重い人にステロイド薬と抗ウイルス薬であるレムデシビルやファビピラビル（アビガン）を使いながら、その効果を確認しているところです。</a:t>
            </a:r>
          </a:p>
          <a:p>
            <a:endParaRPr lang="en-US" altLang="ja-JP" dirty="0"/>
          </a:p>
        </p:txBody>
      </p:sp>
    </p:spTree>
    <p:extLst>
      <p:ext uri="{BB962C8B-B14F-4D97-AF65-F5344CB8AC3E}">
        <p14:creationId xmlns:p14="http://schemas.microsoft.com/office/powerpoint/2010/main" val="642719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75" y="1243013"/>
            <a:ext cx="4743450" cy="3354387"/>
          </a:xfrm>
        </p:spPr>
      </p:sp>
      <p:sp>
        <p:nvSpPr>
          <p:cNvPr id="3" name="ノート プレースホルダー 2"/>
          <p:cNvSpPr>
            <a:spLocks noGrp="1"/>
          </p:cNvSpPr>
          <p:nvPr>
            <p:ph type="body" idx="1"/>
          </p:nvPr>
        </p:nvSpPr>
        <p:spPr/>
        <p:txBody>
          <a:bodyPr/>
          <a:lstStyle/>
          <a:p>
            <a:r>
              <a:rPr kumimoji="1" lang="ja-JP" altLang="en-US" dirty="0"/>
              <a:t>ウイルスは、生きた細胞がないと増殖できません。生きた細胞、すなわち生きたヒトです。</a:t>
            </a:r>
            <a:endParaRPr kumimoji="1" lang="en-US" altLang="ja-JP" dirty="0"/>
          </a:p>
          <a:p>
            <a:r>
              <a:rPr kumimoji="1" lang="ja-JP" altLang="en-US" dirty="0"/>
              <a:t>ウイルスはヒト</a:t>
            </a:r>
            <a:r>
              <a:rPr lang="ja-JP" altLang="en-US" dirty="0"/>
              <a:t>からヒトへと場所を変えながら増殖し、生き延びて行くのです。</a:t>
            </a:r>
            <a:endParaRPr lang="en-US" altLang="ja-JP" dirty="0"/>
          </a:p>
          <a:p>
            <a:r>
              <a:rPr lang="ja-JP" altLang="en-US" dirty="0"/>
              <a:t>したがって、飛沫を飛ばさない、吸い込まないようにマスクをし、ウイルスを含んだ飛沫が届かない十分な距離２</a:t>
            </a:r>
            <a:r>
              <a:rPr lang="en-US" altLang="ja-JP" dirty="0"/>
              <a:t>m</a:t>
            </a:r>
            <a:r>
              <a:rPr lang="ja-JP" altLang="en-US" dirty="0"/>
              <a:t>を保つことが感染予防に最も効果的です。</a:t>
            </a:r>
            <a:endParaRPr lang="en-US" altLang="ja-JP" dirty="0"/>
          </a:p>
          <a:p>
            <a:r>
              <a:rPr lang="ja-JP" altLang="en-US" dirty="0"/>
              <a:t>私達の生活場面では、換気の悪い密閉空間で過ごさない、たくさんの人が密集する場所に行かない、人と人がくっつく＝密接して会話しないという３つの密を避けるようにしましょう。</a:t>
            </a:r>
            <a:endParaRPr lang="en-US" altLang="ja-JP" dirty="0"/>
          </a:p>
          <a:p>
            <a:r>
              <a:rPr lang="ja-JP" altLang="en-US" dirty="0"/>
              <a:t>飛沫が付着したところを触れた手で目や口を触ることで粘膜から感染を起こすこともあるため、流水と石鹸で手を洗ったり、アルコール消毒液を手に擦り込むことも感染予防に効果があります。</a:t>
            </a:r>
            <a:endParaRPr lang="en-US" altLang="ja-JP" dirty="0"/>
          </a:p>
          <a:p>
            <a:endParaRPr lang="en-US" altLang="ja-JP" dirty="0"/>
          </a:p>
          <a:p>
            <a:pPr marL="0" marR="0" lvl="0" indent="0" algn="l" defTabSz="1042873" rtl="0" eaLnBrk="1" fontAlgn="auto" latinLnBrk="0" hangingPunct="1">
              <a:lnSpc>
                <a:spcPct val="100000"/>
              </a:lnSpc>
              <a:spcBef>
                <a:spcPts val="0"/>
              </a:spcBef>
              <a:spcAft>
                <a:spcPts val="0"/>
              </a:spcAft>
              <a:buClrTx/>
              <a:buSzTx/>
              <a:buFontTx/>
              <a:buNone/>
              <a:tabLst/>
              <a:defRPr/>
            </a:pPr>
            <a:r>
              <a:rPr lang="ja-JP" altLang="ja-JP" dirty="0">
                <a:latin typeface="游明朝" panose="02020400000000000000" pitchFamily="18" charset="-128"/>
                <a:ea typeface="游明朝" panose="02020400000000000000" pitchFamily="18" charset="-128"/>
              </a:rPr>
              <a:t>出典</a:t>
            </a:r>
            <a:r>
              <a:rPr lang="ja-JP" altLang="en-US" dirty="0">
                <a:latin typeface="游明朝" panose="02020400000000000000" pitchFamily="18" charset="-128"/>
                <a:ea typeface="游明朝" panose="02020400000000000000" pitchFamily="18" charset="-128"/>
              </a:rPr>
              <a:t>：</a:t>
            </a:r>
            <a:r>
              <a:rPr lang="ja-JP" altLang="en-US" sz="1200" dirty="0">
                <a:latin typeface="游明朝" panose="02020400000000000000" pitchFamily="18" charset="-128"/>
                <a:ea typeface="游明朝" panose="02020400000000000000" pitchFamily="18" charset="-128"/>
                <a:cs typeface="Aharoni" panose="02010803020104030203" pitchFamily="2" charset="-79"/>
              </a:rPr>
              <a:t>出典：</a:t>
            </a:r>
            <a:r>
              <a:rPr lang="en-US" altLang="ja-JP" sz="1200" dirty="0" err="1">
                <a:latin typeface="游明朝" panose="02020400000000000000" pitchFamily="18" charset="-128"/>
                <a:ea typeface="游明朝" panose="02020400000000000000" pitchFamily="18" charset="-128"/>
                <a:cs typeface="Aharoni" panose="02010803020104030203" pitchFamily="2" charset="-79"/>
              </a:rPr>
              <a:t>Yahoo!JAPAN</a:t>
            </a:r>
            <a:r>
              <a:rPr lang="ja-JP" altLang="en-US" sz="1200" dirty="0">
                <a:latin typeface="游明朝" panose="02020400000000000000" pitchFamily="18" charset="-128"/>
                <a:ea typeface="游明朝" panose="02020400000000000000" pitchFamily="18" charset="-128"/>
                <a:cs typeface="Aharoni" panose="02010803020104030203" pitchFamily="2" charset="-79"/>
              </a:rPr>
              <a:t>ニュース（</a:t>
            </a:r>
            <a:r>
              <a:rPr lang="en-US" altLang="ja-JP" sz="1200" dirty="0">
                <a:latin typeface="游明朝" panose="02020400000000000000" pitchFamily="18" charset="-128"/>
                <a:ea typeface="游明朝" panose="02020400000000000000" pitchFamily="18" charset="-128"/>
                <a:cs typeface="Aharoni" panose="02010803020104030203" pitchFamily="2" charset="-79"/>
              </a:rPr>
              <a:t>2020</a:t>
            </a:r>
            <a:r>
              <a:rPr lang="ja-JP" altLang="en-US" sz="1200" dirty="0">
                <a:latin typeface="游明朝" panose="02020400000000000000" pitchFamily="18" charset="-128"/>
                <a:ea typeface="游明朝" panose="02020400000000000000" pitchFamily="18" charset="-128"/>
                <a:cs typeface="Aharoni" panose="02010803020104030203" pitchFamily="2" charset="-79"/>
              </a:rPr>
              <a:t>年</a:t>
            </a:r>
            <a:r>
              <a:rPr lang="en-US" altLang="ja-JP" sz="1200" dirty="0">
                <a:latin typeface="游明朝" panose="02020400000000000000" pitchFamily="18" charset="-128"/>
                <a:ea typeface="游明朝" panose="02020400000000000000" pitchFamily="18" charset="-128"/>
                <a:cs typeface="Aharoni" panose="02010803020104030203" pitchFamily="2" charset="-79"/>
              </a:rPr>
              <a:t>3</a:t>
            </a:r>
            <a:r>
              <a:rPr lang="ja-JP" altLang="en-US" sz="1200" dirty="0">
                <a:latin typeface="游明朝" panose="02020400000000000000" pitchFamily="18" charset="-128"/>
                <a:ea typeface="游明朝" panose="02020400000000000000" pitchFamily="18" charset="-128"/>
                <a:cs typeface="Aharoni" panose="02010803020104030203" pitchFamily="2" charset="-79"/>
              </a:rPr>
              <a:t>月</a:t>
            </a:r>
            <a:r>
              <a:rPr lang="en-US" altLang="ja-JP" sz="1200" dirty="0">
                <a:latin typeface="游明朝" panose="02020400000000000000" pitchFamily="18" charset="-128"/>
                <a:ea typeface="游明朝" panose="02020400000000000000" pitchFamily="18" charset="-128"/>
                <a:cs typeface="Aharoni" panose="02010803020104030203" pitchFamily="2" charset="-79"/>
              </a:rPr>
              <a:t>24</a:t>
            </a:r>
            <a:r>
              <a:rPr lang="ja-JP" altLang="en-US" sz="1200" dirty="0">
                <a:latin typeface="游明朝" panose="02020400000000000000" pitchFamily="18" charset="-128"/>
                <a:ea typeface="游明朝" panose="02020400000000000000" pitchFamily="18" charset="-128"/>
                <a:cs typeface="Aharoni" panose="02010803020104030203" pitchFamily="2" charset="-79"/>
              </a:rPr>
              <a:t>日）</a:t>
            </a:r>
            <a:r>
              <a:rPr lang="en" altLang="ja-JP" sz="1200" dirty="0">
                <a:latin typeface="游明朝" panose="02020400000000000000" pitchFamily="18" charset="-128"/>
                <a:ea typeface="游明朝" panose="02020400000000000000" pitchFamily="18" charset="-128"/>
                <a:cs typeface="Aharoni" panose="02010803020104030203" pitchFamily="2" charset="-79"/>
              </a:rPr>
              <a:t>https://news.yahoo.co.jp/byline/sakamotofumie/20200324-00169519/</a:t>
            </a:r>
            <a:endParaRPr lang="ja-JP" altLang="en-US" sz="1200" dirty="0">
              <a:latin typeface="游明朝" panose="02020400000000000000" pitchFamily="18" charset="-128"/>
              <a:ea typeface="游明朝" panose="02020400000000000000" pitchFamily="18" charset="-128"/>
            </a:endParaRPr>
          </a:p>
        </p:txBody>
      </p:sp>
    </p:spTree>
    <p:extLst>
      <p:ext uri="{BB962C8B-B14F-4D97-AF65-F5344CB8AC3E}">
        <p14:creationId xmlns:p14="http://schemas.microsoft.com/office/powerpoint/2010/main" val="4122648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75" y="1243013"/>
            <a:ext cx="4743450" cy="3354387"/>
          </a:xfrm>
        </p:spPr>
      </p:sp>
      <p:sp>
        <p:nvSpPr>
          <p:cNvPr id="3" name="ノート プレースホルダー 2"/>
          <p:cNvSpPr>
            <a:spLocks noGrp="1"/>
          </p:cNvSpPr>
          <p:nvPr>
            <p:ph type="body" idx="1"/>
          </p:nvPr>
        </p:nvSpPr>
        <p:spPr/>
        <p:txBody>
          <a:bodyPr/>
          <a:lstStyle/>
          <a:p>
            <a:r>
              <a:rPr kumimoji="1" lang="ja-JP" altLang="en-US" dirty="0"/>
              <a:t>最後にもう一つ大切なことを話します。</a:t>
            </a:r>
            <a:endParaRPr kumimoji="1" lang="en-US" altLang="ja-JP" dirty="0"/>
          </a:p>
          <a:p>
            <a:r>
              <a:rPr lang="ja-JP" altLang="en-US" dirty="0"/>
              <a:t>新型コロナウイルス感染症に限らず、未知の感染症と遭遇した時、ヒトは３つの感染症に脅かされます。</a:t>
            </a:r>
            <a:endParaRPr lang="en-US" altLang="ja-JP" dirty="0"/>
          </a:p>
          <a:p>
            <a:r>
              <a:rPr kumimoji="1" lang="ja-JP" altLang="en-US" dirty="0"/>
              <a:t>一つ目は、感染症そのものです。新型コロナウイルス感染症であれば、熱や咳、味覚・嗅覚の異常、呼吸困難と言った症状です。</a:t>
            </a:r>
            <a:endParaRPr kumimoji="1" lang="en-US" altLang="ja-JP" dirty="0"/>
          </a:p>
          <a:p>
            <a:r>
              <a:rPr kumimoji="1" lang="ja-JP" altLang="en-US" dirty="0"/>
              <a:t>二つ目は、不安と恐れです。未だ、有効な治療薬はなく、ワクチンもようやく接種開始されそうな段階にきたところで、罹ったら死んでしまうのではないか？と言った不安や恐れを感じ、時に気持ちが落ち込んでしまったりします。</a:t>
            </a:r>
            <a:endParaRPr kumimoji="1" lang="en-US" altLang="ja-JP" dirty="0"/>
          </a:p>
          <a:p>
            <a:r>
              <a:rPr lang="ja-JP" altLang="en-US" dirty="0"/>
              <a:t>三つ目は、新型コロナウイルスに罹ってしまった人を仲間外れにしたり、病気の人を助けるために働く医療従事者の家族が保育園や会社に来ることを</a:t>
            </a:r>
            <a:r>
              <a:rPr lang="ja-JP" altLang="en-US"/>
              <a:t>拒んだりする差別の</a:t>
            </a:r>
            <a:r>
              <a:rPr lang="ja-JP" altLang="en-US" dirty="0"/>
              <a:t>心です。</a:t>
            </a:r>
            <a:endParaRPr lang="en-US" altLang="ja-JP" dirty="0"/>
          </a:p>
          <a:p>
            <a:r>
              <a:rPr lang="ja-JP" altLang="en-US" dirty="0"/>
              <a:t>これら３つの感染症はぐるぐるスパイラルを描き広がっていきます。</a:t>
            </a:r>
            <a:endParaRPr lang="en-US" altLang="ja-JP" dirty="0"/>
          </a:p>
          <a:p>
            <a:r>
              <a:rPr lang="ja-JP" altLang="en-US" dirty="0"/>
              <a:t>３つの感染症を避けるため、手洗いや３密を避け第１の感染症を防ぎます。</a:t>
            </a:r>
            <a:endParaRPr lang="en-US" altLang="ja-JP" dirty="0"/>
          </a:p>
          <a:p>
            <a:r>
              <a:rPr lang="ja-JP" altLang="en-US" dirty="0"/>
              <a:t>そして病気を恐れ不安な自分の心に気づき、正しい知識に耳を傾け、今何をすべきか何が必要かを自分で判断する心を持ちましょう。病気に罹ったのはその人が悪いのではありません。また、病気と闘い社会を支えてくれる人々のがいます。他者を思いやる心を持ちましょう。</a:t>
            </a:r>
            <a:endParaRPr lang="en-US" altLang="ja-JP" dirty="0"/>
          </a:p>
          <a:p>
            <a:pPr marL="0" marR="0" lvl="0" indent="0" algn="l" defTabSz="1042873" rtl="0" eaLnBrk="1" fontAlgn="auto" latinLnBrk="0" hangingPunct="1">
              <a:lnSpc>
                <a:spcPct val="100000"/>
              </a:lnSpc>
              <a:spcBef>
                <a:spcPts val="0"/>
              </a:spcBef>
              <a:spcAft>
                <a:spcPts val="0"/>
              </a:spcAft>
              <a:buClrTx/>
              <a:buSzTx/>
              <a:buFontTx/>
              <a:buNone/>
              <a:tabLst/>
              <a:defRPr/>
            </a:pPr>
            <a:r>
              <a:rPr lang="ja-JP" altLang="ja-JP" dirty="0">
                <a:latin typeface="游明朝" panose="02020400000000000000" pitchFamily="18" charset="-128"/>
                <a:ea typeface="游明朝" panose="02020400000000000000" pitchFamily="18" charset="-128"/>
              </a:rPr>
              <a:t>出典</a:t>
            </a:r>
            <a:r>
              <a:rPr lang="ja-JP" altLang="en-US" dirty="0">
                <a:latin typeface="游明朝" panose="02020400000000000000" pitchFamily="18" charset="-128"/>
                <a:ea typeface="游明朝" panose="02020400000000000000" pitchFamily="18" charset="-128"/>
              </a:rPr>
              <a:t>：</a:t>
            </a:r>
            <a:r>
              <a:rPr kumimoji="1" lang="ja-JP" altLang="en-US" kern="0" dirty="0">
                <a:latin typeface="游明朝" panose="02020400000000000000" pitchFamily="18" charset="-128"/>
                <a:ea typeface="游明朝" panose="02020400000000000000" pitchFamily="18" charset="-128"/>
              </a:rPr>
              <a:t>日本赤十字社（</a:t>
            </a:r>
            <a:r>
              <a:rPr kumimoji="1" lang="en" altLang="ja-JP" kern="0" dirty="0">
                <a:latin typeface="游明朝" panose="02020400000000000000" pitchFamily="18" charset="-128"/>
                <a:ea typeface="游明朝" panose="02020400000000000000" pitchFamily="18" charset="-128"/>
              </a:rPr>
              <a:t>http://www.jrc.or.jp/activity/saigai/news/200326_006124.html</a:t>
            </a:r>
            <a:r>
              <a:rPr kumimoji="1" lang="ja-JP" altLang="en-US" kern="0" dirty="0">
                <a:latin typeface="游明朝" panose="02020400000000000000" pitchFamily="18" charset="-128"/>
                <a:ea typeface="游明朝" panose="02020400000000000000" pitchFamily="18" charset="-128"/>
              </a:rPr>
              <a:t>）</a:t>
            </a:r>
          </a:p>
          <a:p>
            <a:endParaRPr lang="ja-JP" altLang="ja-JP" dirty="0"/>
          </a:p>
        </p:txBody>
      </p:sp>
    </p:spTree>
    <p:extLst>
      <p:ext uri="{BB962C8B-B14F-4D97-AF65-F5344CB8AC3E}">
        <p14:creationId xmlns:p14="http://schemas.microsoft.com/office/powerpoint/2010/main" val="2280860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dirty="0"/>
              <a:t>　</a:t>
            </a:r>
          </a:p>
        </p:txBody>
      </p:sp>
      <p:sp>
        <p:nvSpPr>
          <p:cNvPr id="5" name="スライド イメージ プレースホルダー 4">
            <a:extLst>
              <a:ext uri="{FF2B5EF4-FFF2-40B4-BE49-F238E27FC236}">
                <a16:creationId xmlns:a16="http://schemas.microsoft.com/office/drawing/2014/main" id="{52EF23C8-B219-4912-AA6A-D376C127DC8A}"/>
              </a:ext>
            </a:extLst>
          </p:cNvPr>
          <p:cNvSpPr>
            <a:spLocks noGrp="1" noRot="1" noChangeAspect="1"/>
          </p:cNvSpPr>
          <p:nvPr>
            <p:ph type="sldImg"/>
          </p:nvPr>
        </p:nvSpPr>
        <p:spPr>
          <a:xfrm>
            <a:off x="1030288" y="1241425"/>
            <a:ext cx="4745037" cy="3355975"/>
          </a:xfrm>
        </p:spPr>
      </p:sp>
    </p:spTree>
    <p:extLst>
      <p:ext uri="{BB962C8B-B14F-4D97-AF65-F5344CB8AC3E}">
        <p14:creationId xmlns:p14="http://schemas.microsoft.com/office/powerpoint/2010/main" val="2271307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dirty="0"/>
              <a:t>　</a:t>
            </a:r>
          </a:p>
        </p:txBody>
      </p:sp>
      <p:sp>
        <p:nvSpPr>
          <p:cNvPr id="5" name="スライド イメージ プレースホルダー 4">
            <a:extLst>
              <a:ext uri="{FF2B5EF4-FFF2-40B4-BE49-F238E27FC236}">
                <a16:creationId xmlns:a16="http://schemas.microsoft.com/office/drawing/2014/main" id="{52EF23C8-B219-4912-AA6A-D376C127DC8A}"/>
              </a:ext>
            </a:extLst>
          </p:cNvPr>
          <p:cNvSpPr>
            <a:spLocks noGrp="1" noRot="1" noChangeAspect="1"/>
          </p:cNvSpPr>
          <p:nvPr>
            <p:ph type="sldImg"/>
          </p:nvPr>
        </p:nvSpPr>
        <p:spPr>
          <a:xfrm>
            <a:off x="1030288" y="1241425"/>
            <a:ext cx="4745037" cy="3355975"/>
          </a:xfrm>
        </p:spPr>
      </p:sp>
    </p:spTree>
    <p:extLst>
      <p:ext uri="{BB962C8B-B14F-4D97-AF65-F5344CB8AC3E}">
        <p14:creationId xmlns:p14="http://schemas.microsoft.com/office/powerpoint/2010/main" val="1723357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75" y="1243013"/>
            <a:ext cx="4743450" cy="3354387"/>
          </a:xfrm>
        </p:spPr>
      </p:sp>
      <p:sp>
        <p:nvSpPr>
          <p:cNvPr id="3" name="ノート プレースホルダー 2"/>
          <p:cNvSpPr>
            <a:spLocks noGrp="1"/>
          </p:cNvSpPr>
          <p:nvPr>
            <p:ph type="body" idx="1"/>
          </p:nvPr>
        </p:nvSpPr>
        <p:spPr/>
        <p:txBody>
          <a:bodyPr/>
          <a:lstStyle/>
          <a:p>
            <a:r>
              <a:rPr kumimoji="1" lang="en-US" altLang="ja-JP" dirty="0"/>
              <a:t>2019</a:t>
            </a:r>
            <a:r>
              <a:rPr kumimoji="1" lang="ja-JP" altLang="en-US" dirty="0"/>
              <a:t>年末に発生したコロナウイルスによる新しい感染症です。</a:t>
            </a:r>
            <a:endParaRPr kumimoji="1" lang="en-US" altLang="ja-JP" dirty="0"/>
          </a:p>
          <a:p>
            <a:r>
              <a:rPr lang="ja-JP" altLang="en-US" dirty="0"/>
              <a:t>新型コロナウイルス感染症というのは病名です。世界的には</a:t>
            </a:r>
            <a:r>
              <a:rPr lang="en-US" altLang="ja-JP" dirty="0"/>
              <a:t>COVID-19</a:t>
            </a:r>
            <a:r>
              <a:rPr lang="ja-JP" altLang="en-US" dirty="0"/>
              <a:t>（コービッド　ナインティーン）と呼ばれています。</a:t>
            </a:r>
            <a:endParaRPr lang="en-US" altLang="ja-JP" dirty="0"/>
          </a:p>
          <a:p>
            <a:endParaRPr kumimoji="1" lang="en-US" altLang="ja-JP" dirty="0"/>
          </a:p>
          <a:p>
            <a:r>
              <a:rPr lang="ja-JP" altLang="en-US" dirty="0"/>
              <a:t>そしてこの病気をもたらす病原体が新型コロナウイルス、英語名を</a:t>
            </a:r>
            <a:r>
              <a:rPr lang="en-US" altLang="ja-JP" dirty="0"/>
              <a:t>SARS-CoV-2(</a:t>
            </a:r>
            <a:r>
              <a:rPr lang="ja-JP" altLang="en-US" dirty="0"/>
              <a:t>サーズ　コブ　ツー）です。</a:t>
            </a:r>
            <a:endParaRPr lang="en-US" altLang="ja-JP" dirty="0"/>
          </a:p>
          <a:p>
            <a:r>
              <a:rPr kumimoji="1" lang="ja-JP" altLang="en-US" dirty="0"/>
              <a:t>あれ？</a:t>
            </a:r>
            <a:r>
              <a:rPr kumimoji="1" lang="en-US" altLang="ja-JP" dirty="0"/>
              <a:t>SARS</a:t>
            </a:r>
            <a:r>
              <a:rPr kumimoji="1" lang="ja-JP" altLang="en-US" dirty="0"/>
              <a:t>って聞いたことあると思いませんでしたか？</a:t>
            </a:r>
            <a:r>
              <a:rPr kumimoji="1" lang="en-US" altLang="ja-JP" dirty="0"/>
              <a:t>SARS</a:t>
            </a:r>
            <a:r>
              <a:rPr kumimoji="1" lang="ja-JP" altLang="en-US" dirty="0"/>
              <a:t>は</a:t>
            </a:r>
            <a:r>
              <a:rPr kumimoji="1" lang="en-US" altLang="ja-JP" dirty="0"/>
              <a:t>2003</a:t>
            </a:r>
            <a:r>
              <a:rPr kumimoji="1" lang="ja-JP" altLang="en-US" dirty="0"/>
              <a:t>年に香港から東アジア地域で流行した感染症で、熱や咳で重篤な状態に陥る患者が多数では疾患です。</a:t>
            </a:r>
            <a:r>
              <a:rPr kumimoji="1" lang="en-US" altLang="ja-JP" dirty="0"/>
              <a:t>COVID-19</a:t>
            </a:r>
            <a:r>
              <a:rPr kumimoji="1" lang="ja-JP" altLang="en-US" dirty="0"/>
              <a:t>はその</a:t>
            </a:r>
            <a:r>
              <a:rPr kumimoji="1" lang="en-US" altLang="ja-JP" dirty="0"/>
              <a:t>SARS</a:t>
            </a:r>
            <a:r>
              <a:rPr kumimoji="1" lang="ja-JP" altLang="en-US" dirty="0"/>
              <a:t>の仲間のウイルスによってもたらされたことがわかったため</a:t>
            </a:r>
            <a:r>
              <a:rPr kumimoji="1" lang="en-US" altLang="ja-JP" dirty="0"/>
              <a:t>SARS-CoV-2</a:t>
            </a:r>
            <a:r>
              <a:rPr kumimoji="1" lang="ja-JP" altLang="en-US" dirty="0"/>
              <a:t>と名付けられたのです。</a:t>
            </a:r>
          </a:p>
        </p:txBody>
      </p:sp>
    </p:spTree>
    <p:extLst>
      <p:ext uri="{BB962C8B-B14F-4D97-AF65-F5344CB8AC3E}">
        <p14:creationId xmlns:p14="http://schemas.microsoft.com/office/powerpoint/2010/main" val="586865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75" y="1243013"/>
            <a:ext cx="4743450" cy="3354387"/>
          </a:xfrm>
        </p:spPr>
      </p:sp>
      <p:sp>
        <p:nvSpPr>
          <p:cNvPr id="3" name="ノート プレースホルダー 2"/>
          <p:cNvSpPr>
            <a:spLocks noGrp="1"/>
          </p:cNvSpPr>
          <p:nvPr>
            <p:ph type="body" idx="1"/>
          </p:nvPr>
        </p:nvSpPr>
        <p:spPr/>
        <p:txBody>
          <a:bodyPr/>
          <a:lstStyle/>
          <a:p>
            <a:pPr marL="0" marR="0" lvl="0" indent="147234" algn="l" defTabSz="1007520" rtl="0" eaLnBrk="1" fontAlgn="auto" latinLnBrk="0" hangingPunct="1">
              <a:lnSpc>
                <a:spcPct val="100000"/>
              </a:lnSpc>
              <a:spcBef>
                <a:spcPts val="0"/>
              </a:spcBef>
              <a:spcAft>
                <a:spcPts val="0"/>
              </a:spcAft>
              <a:buClrTx/>
              <a:buSzTx/>
              <a:buFontTx/>
              <a:buNone/>
              <a:tabLst/>
              <a:defRPr/>
            </a:pPr>
            <a:r>
              <a:rPr kumimoji="1" lang="ja-JP" altLang="en-US" dirty="0"/>
              <a:t>風邪を引き起こす</a:t>
            </a:r>
            <a:r>
              <a:rPr kumimoji="1" lang="en-US" altLang="ja-JP" dirty="0"/>
              <a:t>No</a:t>
            </a:r>
            <a:r>
              <a:rPr kumimoji="1" lang="ja-JP" altLang="en-US" dirty="0"/>
              <a:t>１</a:t>
            </a:r>
            <a:r>
              <a:rPr kumimoji="1" lang="en-US" altLang="ja-JP" dirty="0"/>
              <a:t>.</a:t>
            </a:r>
            <a:r>
              <a:rPr kumimoji="1" lang="ja-JP" altLang="en-US" dirty="0"/>
              <a:t>はライノウィルスです。風邪の半分はライノウィルスと言われています。コロナウィルスはライノウィルスに次ぐ２番目に多く風邪を引き起こすウィルスです。表面に棍棒状の突起があるため、光の輪（光輪）を持つように見えます。まるで王冠のようにも見えますね。これはヒトの細胞へ付着するために役立つだけでなく、免疫系を刺激して抗体を産生させます。</a:t>
            </a:r>
            <a:endParaRPr kumimoji="1" lang="en-US" altLang="ja-JP" dirty="0"/>
          </a:p>
          <a:p>
            <a:pPr marL="0" marR="0" lvl="0" indent="147234" algn="l" defTabSz="1007520" rtl="0" eaLnBrk="1" fontAlgn="auto" latinLnBrk="0" hangingPunct="1">
              <a:lnSpc>
                <a:spcPct val="100000"/>
              </a:lnSpc>
              <a:spcBef>
                <a:spcPts val="0"/>
              </a:spcBef>
              <a:spcAft>
                <a:spcPts val="0"/>
              </a:spcAft>
              <a:buClrTx/>
              <a:buSzTx/>
              <a:buFontTx/>
              <a:buNone/>
              <a:tabLst/>
              <a:defRPr/>
            </a:pPr>
            <a:endParaRPr kumimoji="1" lang="ja-JP" altLang="en-US" dirty="0"/>
          </a:p>
          <a:p>
            <a:pPr indent="147234" defTabSz="1007520">
              <a:defRPr/>
            </a:pPr>
            <a:r>
              <a:rPr lang="ja-JP" altLang="ja-JP" dirty="0"/>
              <a:t>出典</a:t>
            </a:r>
            <a:r>
              <a:rPr lang="ja-JP" altLang="en-US" dirty="0"/>
              <a:t>：</a:t>
            </a:r>
            <a:r>
              <a:rPr lang="ja-JP" altLang="en-US" sz="1200" kern="0" dirty="0">
                <a:latin typeface="+mn-ea"/>
              </a:rPr>
              <a:t>東京都健康安全研究センター</a:t>
            </a:r>
            <a:r>
              <a:rPr lang="en-US" altLang="ja-JP" sz="1200" kern="0" dirty="0">
                <a:latin typeface="+mn-ea"/>
              </a:rPr>
              <a:t>/</a:t>
            </a:r>
            <a:r>
              <a:rPr lang="ja-JP" altLang="en-US" sz="1200" kern="0" dirty="0">
                <a:latin typeface="+mn-ea"/>
              </a:rPr>
              <a:t>国立感染症研究所</a:t>
            </a:r>
            <a:endParaRPr lang="ja-JP" altLang="ja-JP" dirty="0"/>
          </a:p>
        </p:txBody>
      </p:sp>
    </p:spTree>
    <p:extLst>
      <p:ext uri="{BB962C8B-B14F-4D97-AF65-F5344CB8AC3E}">
        <p14:creationId xmlns:p14="http://schemas.microsoft.com/office/powerpoint/2010/main" val="3094780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75" y="1243013"/>
            <a:ext cx="4743450" cy="3354387"/>
          </a:xfrm>
        </p:spPr>
      </p:sp>
      <p:sp>
        <p:nvSpPr>
          <p:cNvPr id="3" name="ノート プレースホルダー 2"/>
          <p:cNvSpPr>
            <a:spLocks noGrp="1"/>
          </p:cNvSpPr>
          <p:nvPr>
            <p:ph type="body" idx="1"/>
          </p:nvPr>
        </p:nvSpPr>
        <p:spPr/>
        <p:txBody>
          <a:bodyPr/>
          <a:lstStyle/>
          <a:p>
            <a:r>
              <a:rPr kumimoji="1" lang="ja-JP" altLang="en-US" dirty="0"/>
              <a:t>新型コロナウイルスは、ヒトがおしゃべりをしたり、咳やくしゃみをしたときに飛ぶ唾液の飛沫により感染しますが、飛沫が付着した場所を手で触り、そのてで目や口元に触れることで感染することもあります。</a:t>
            </a:r>
            <a:endParaRPr kumimoji="1" lang="en-US" altLang="ja-JP" dirty="0"/>
          </a:p>
          <a:p>
            <a:r>
              <a:rPr kumimoji="1" lang="ja-JP" altLang="en-US" dirty="0"/>
              <a:t>だから、マスクをしたり、石鹸と流水で手を洗ったり、アルコール消毒液を手にすり込んだりして予防するのです。</a:t>
            </a:r>
            <a:endParaRPr kumimoji="1" lang="en-US" altLang="ja-JP" dirty="0"/>
          </a:p>
          <a:p>
            <a:endParaRPr kumimoji="1" lang="en-US" altLang="ja-JP" dirty="0"/>
          </a:p>
          <a:p>
            <a:endParaRPr lang="ja-JP" altLang="ja-JP" dirty="0"/>
          </a:p>
        </p:txBody>
      </p:sp>
    </p:spTree>
    <p:extLst>
      <p:ext uri="{BB962C8B-B14F-4D97-AF65-F5344CB8AC3E}">
        <p14:creationId xmlns:p14="http://schemas.microsoft.com/office/powerpoint/2010/main" val="2003522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75" y="1243013"/>
            <a:ext cx="4743450" cy="3354387"/>
          </a:xfrm>
        </p:spPr>
      </p:sp>
      <p:sp>
        <p:nvSpPr>
          <p:cNvPr id="3" name="ノート プレースホルダー 2"/>
          <p:cNvSpPr>
            <a:spLocks noGrp="1"/>
          </p:cNvSpPr>
          <p:nvPr>
            <p:ph type="body" idx="1"/>
          </p:nvPr>
        </p:nvSpPr>
        <p:spPr/>
        <p:txBody>
          <a:bodyPr/>
          <a:lstStyle/>
          <a:p>
            <a:r>
              <a:rPr kumimoji="1" lang="ja-JP" altLang="en-US" dirty="0"/>
              <a:t>新型コロナウイルスがヒトの体内に入ると２日から</a:t>
            </a:r>
            <a:r>
              <a:rPr kumimoji="1" lang="en-US" altLang="ja-JP" dirty="0"/>
              <a:t>14</a:t>
            </a:r>
            <a:r>
              <a:rPr kumimoji="1" lang="ja-JP" altLang="en-US" dirty="0"/>
              <a:t>日（平均的には４、５日）で症状が出始めます。</a:t>
            </a:r>
            <a:endParaRPr kumimoji="1" lang="en-US" altLang="ja-JP" dirty="0"/>
          </a:p>
          <a:p>
            <a:r>
              <a:rPr lang="ja-JP" altLang="en-US" dirty="0"/>
              <a:t>熱、咳、だるさ、筋肉痛や頭痛、臭いや味がわからなくなると言った症状で始まることが多いようです。発症しても８０％の人は１週間程度で治ります。</a:t>
            </a:r>
            <a:endParaRPr lang="en-US" altLang="ja-JP" dirty="0"/>
          </a:p>
          <a:p>
            <a:r>
              <a:rPr kumimoji="1" lang="ja-JP" altLang="en-US" dirty="0"/>
              <a:t>２０％の人が息苦しさを伴うようになり入院を余儀なくされます。そして、５％の人は人工呼吸器や</a:t>
            </a:r>
            <a:r>
              <a:rPr kumimoji="1" lang="en-US" altLang="ja-JP" dirty="0"/>
              <a:t>ECMO</a:t>
            </a:r>
            <a:r>
              <a:rPr kumimoji="1" lang="ja-JP" altLang="en-US" dirty="0"/>
              <a:t>と呼ばれる人工心肺装置による治療を必要とする極めて重篤な状態に陥ります。</a:t>
            </a:r>
          </a:p>
          <a:p>
            <a:endParaRPr kumimoji="1" lang="en-US" altLang="ja-JP" dirty="0"/>
          </a:p>
          <a:p>
            <a:r>
              <a:rPr lang="ja-JP" altLang="ja-JP" dirty="0">
                <a:latin typeface="游明朝" panose="02020400000000000000" pitchFamily="18" charset="-128"/>
                <a:ea typeface="游明朝" panose="02020400000000000000" pitchFamily="18" charset="-128"/>
              </a:rPr>
              <a:t>出典</a:t>
            </a:r>
            <a:r>
              <a:rPr lang="ja-JP" altLang="en-US" dirty="0">
                <a:latin typeface="游明朝" panose="02020400000000000000" pitchFamily="18" charset="-128"/>
                <a:ea typeface="游明朝" panose="02020400000000000000" pitchFamily="18" charset="-128"/>
              </a:rPr>
              <a:t>：</a:t>
            </a:r>
            <a:r>
              <a:rPr lang="ja-JP" altLang="en-US" sz="1200" dirty="0">
                <a:latin typeface="游明朝" panose="02020400000000000000" pitchFamily="18" charset="-128"/>
                <a:ea typeface="游明朝" panose="02020400000000000000" pitchFamily="18" charset="-128"/>
              </a:rPr>
              <a:t>国立研究開発法人 国立国際医療研究センター／国際感染症センター</a:t>
            </a:r>
            <a:endParaRPr lang="en-US" altLang="ja-JP" sz="1200" dirty="0">
              <a:latin typeface="游明朝" panose="02020400000000000000" pitchFamily="18" charset="-128"/>
              <a:ea typeface="游明朝" panose="02020400000000000000" pitchFamily="18" charset="-128"/>
            </a:endParaRPr>
          </a:p>
          <a:p>
            <a:r>
              <a:rPr lang="ja-JP" altLang="en-US" sz="1200" dirty="0">
                <a:latin typeface="游明朝" panose="02020400000000000000" pitchFamily="18" charset="-128"/>
                <a:ea typeface="游明朝" panose="02020400000000000000" pitchFamily="18" charset="-128"/>
                <a:cs typeface="Aharoni" panose="02010803020104030203" pitchFamily="2" charset="-79"/>
              </a:rPr>
              <a:t>「新型コロナウイルス感染症（</a:t>
            </a:r>
            <a:r>
              <a:rPr lang="en-US" altLang="ja-JP" sz="1200" dirty="0">
                <a:latin typeface="游明朝" panose="02020400000000000000" pitchFamily="18" charset="-128"/>
                <a:ea typeface="游明朝" panose="02020400000000000000" pitchFamily="18" charset="-128"/>
                <a:cs typeface="Aharoni" panose="02010803020104030203" pitchFamily="2" charset="-79"/>
              </a:rPr>
              <a:t>COVID-19</a:t>
            </a:r>
            <a:r>
              <a:rPr lang="ja-JP" altLang="en-US" sz="1200" dirty="0">
                <a:latin typeface="游明朝" panose="02020400000000000000" pitchFamily="18" charset="-128"/>
                <a:ea typeface="游明朝" panose="02020400000000000000" pitchFamily="18" charset="-128"/>
                <a:cs typeface="Aharoni" panose="02010803020104030203" pitchFamily="2" charset="-79"/>
              </a:rPr>
              <a:t>）診療の手引き・第２版」より　忽那賢志先生　作成</a:t>
            </a:r>
            <a:endParaRPr lang="ja-JP" altLang="en-US" sz="1200" dirty="0">
              <a:latin typeface="游明朝" panose="02020400000000000000" pitchFamily="18" charset="-128"/>
              <a:ea typeface="游明朝" panose="02020400000000000000" pitchFamily="18" charset="-128"/>
            </a:endParaRPr>
          </a:p>
        </p:txBody>
      </p:sp>
    </p:spTree>
    <p:extLst>
      <p:ext uri="{BB962C8B-B14F-4D97-AF65-F5344CB8AC3E}">
        <p14:creationId xmlns:p14="http://schemas.microsoft.com/office/powerpoint/2010/main" val="2191733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75" y="1243013"/>
            <a:ext cx="4743450" cy="3354387"/>
          </a:xfrm>
        </p:spPr>
      </p:sp>
      <p:sp>
        <p:nvSpPr>
          <p:cNvPr id="3" name="ノート プレースホルダー 2"/>
          <p:cNvSpPr>
            <a:spLocks noGrp="1"/>
          </p:cNvSpPr>
          <p:nvPr>
            <p:ph type="body" idx="1"/>
          </p:nvPr>
        </p:nvSpPr>
        <p:spPr/>
        <p:txBody>
          <a:bodyPr/>
          <a:lstStyle/>
          <a:p>
            <a:r>
              <a:rPr kumimoji="1" lang="ja-JP" altLang="en-US" dirty="0"/>
              <a:t>これまでのデータから、感染者は</a:t>
            </a:r>
            <a:r>
              <a:rPr kumimoji="1" lang="en-US" altLang="ja-JP" dirty="0"/>
              <a:t>20</a:t>
            </a:r>
            <a:r>
              <a:rPr kumimoji="1" lang="ja-JP" altLang="en-US" dirty="0"/>
              <a:t>代から</a:t>
            </a:r>
            <a:r>
              <a:rPr kumimoji="1" lang="en-US" altLang="ja-JP" dirty="0"/>
              <a:t>50</a:t>
            </a:r>
            <a:r>
              <a:rPr kumimoji="1" lang="ja-JP" altLang="en-US" dirty="0"/>
              <a:t>代の大人に多く、高齢者ほど死亡率が高いことがわかりました。</a:t>
            </a:r>
            <a:endParaRPr kumimoji="1" lang="en-US" altLang="ja-JP" dirty="0"/>
          </a:p>
          <a:p>
            <a:r>
              <a:rPr lang="en-US" altLang="ja-JP" dirty="0"/>
              <a:t>2020</a:t>
            </a:r>
            <a:r>
              <a:rPr lang="ja-JP" altLang="en-US" dirty="0"/>
              <a:t>年末までのデータでは、子供はかかりにくく、重症になったり、死亡することは稀です。</a:t>
            </a:r>
            <a:endParaRPr lang="en-US" altLang="ja-JP" dirty="0"/>
          </a:p>
          <a:p>
            <a:endParaRPr lang="en-US" altLang="ja-JP" dirty="0"/>
          </a:p>
          <a:p>
            <a:r>
              <a:rPr lang="ja-JP" altLang="ja-JP" dirty="0"/>
              <a:t>出典</a:t>
            </a:r>
            <a:r>
              <a:rPr lang="ja-JP" altLang="en-US" dirty="0"/>
              <a:t>：</a:t>
            </a:r>
            <a:r>
              <a:rPr lang="ja-JP" altLang="en-US" sz="1200" kern="0" dirty="0">
                <a:latin typeface="+mn-ea"/>
              </a:rPr>
              <a:t>厚生労働省（</a:t>
            </a:r>
            <a:r>
              <a:rPr lang="en-US" altLang="ja-JP" sz="1200" kern="0" dirty="0">
                <a:latin typeface="+mn-ea"/>
              </a:rPr>
              <a:t>2020</a:t>
            </a:r>
            <a:r>
              <a:rPr lang="ja-JP" altLang="en-US" sz="1200" kern="0" dirty="0">
                <a:latin typeface="+mn-ea"/>
              </a:rPr>
              <a:t>年</a:t>
            </a:r>
            <a:r>
              <a:rPr lang="en-US" altLang="ja-JP" sz="1200" kern="0" dirty="0">
                <a:latin typeface="+mn-ea"/>
              </a:rPr>
              <a:t>12</a:t>
            </a:r>
            <a:r>
              <a:rPr lang="ja-JP" altLang="en-US" sz="1200" kern="0" dirty="0">
                <a:latin typeface="+mn-ea"/>
              </a:rPr>
              <a:t>月</a:t>
            </a:r>
            <a:r>
              <a:rPr lang="en-US" altLang="ja-JP" sz="1200" kern="0" dirty="0">
                <a:latin typeface="+mn-ea"/>
              </a:rPr>
              <a:t>16</a:t>
            </a:r>
            <a:r>
              <a:rPr lang="ja-JP" altLang="en-US" sz="1200" kern="0" dirty="0">
                <a:latin typeface="+mn-ea"/>
              </a:rPr>
              <a:t>日速報値）</a:t>
            </a:r>
            <a:endParaRPr lang="ja-JP" altLang="ja-JP" dirty="0"/>
          </a:p>
        </p:txBody>
      </p:sp>
    </p:spTree>
    <p:extLst>
      <p:ext uri="{BB962C8B-B14F-4D97-AF65-F5344CB8AC3E}">
        <p14:creationId xmlns:p14="http://schemas.microsoft.com/office/powerpoint/2010/main" val="17112603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75" y="1243013"/>
            <a:ext cx="4743450" cy="3354387"/>
          </a:xfrm>
        </p:spPr>
      </p:sp>
      <p:sp>
        <p:nvSpPr>
          <p:cNvPr id="3" name="ノート プレースホルダー 2"/>
          <p:cNvSpPr>
            <a:spLocks noGrp="1"/>
          </p:cNvSpPr>
          <p:nvPr>
            <p:ph type="body" idx="1"/>
          </p:nvPr>
        </p:nvSpPr>
        <p:spPr/>
        <p:txBody>
          <a:bodyPr/>
          <a:lstStyle/>
          <a:p>
            <a:pPr marL="0" marR="0" lvl="0" indent="0" algn="l" defTabSz="1042873" rtl="0" eaLnBrk="1" fontAlgn="auto" latinLnBrk="0" hangingPunct="1">
              <a:lnSpc>
                <a:spcPct val="100000"/>
              </a:lnSpc>
              <a:spcBef>
                <a:spcPts val="0"/>
              </a:spcBef>
              <a:spcAft>
                <a:spcPts val="0"/>
              </a:spcAft>
              <a:buClrTx/>
              <a:buSzTx/>
              <a:buFontTx/>
              <a:buNone/>
              <a:tabLst/>
              <a:defRPr/>
            </a:pPr>
            <a:r>
              <a:rPr kumimoji="1" lang="ja-JP" altLang="en-US" dirty="0"/>
              <a:t>新型コロナウイルス感染症と診断された人のうち重症化しやすいのは、高齢者と基礎疾患のある方です。重症化のリスクとなる基礎疾患には、慢性閉塞性肺疾患（</a:t>
            </a:r>
            <a:r>
              <a:rPr kumimoji="1" lang="en-US" altLang="ja-JP" dirty="0"/>
              <a:t>COPD)</a:t>
            </a:r>
            <a:r>
              <a:rPr kumimoji="1" lang="ja-JP" altLang="en-US" dirty="0"/>
              <a:t>、慢性腎臓病、糖尿病、高血圧、心血管疾患、肥満があります。また、妊婦や喫煙歴なども重症化しやすいかは明らかでないものの、注意が必要とされています。</a:t>
            </a:r>
          </a:p>
          <a:p>
            <a:endParaRPr lang="en-US" altLang="ja-JP" dirty="0"/>
          </a:p>
          <a:p>
            <a:r>
              <a:rPr lang="ja-JP" altLang="ja-JP" dirty="0"/>
              <a:t>出典</a:t>
            </a:r>
            <a:r>
              <a:rPr lang="ja-JP" altLang="en-US" dirty="0"/>
              <a:t>：</a:t>
            </a:r>
            <a:r>
              <a:rPr lang="ja-JP" altLang="en-US" sz="1200" kern="0" dirty="0">
                <a:latin typeface="+mn-ea"/>
              </a:rPr>
              <a:t>厚生労働省「新型コロナウイルス感染症の“いま”についての</a:t>
            </a:r>
            <a:r>
              <a:rPr lang="en-US" altLang="ja-JP" sz="1200" kern="0" dirty="0">
                <a:latin typeface="+mn-ea"/>
              </a:rPr>
              <a:t>10</a:t>
            </a:r>
            <a:r>
              <a:rPr lang="ja-JP" altLang="en-US" sz="1200" kern="0" dirty="0">
                <a:latin typeface="+mn-ea"/>
              </a:rPr>
              <a:t>の知識」</a:t>
            </a:r>
            <a:endParaRPr lang="ja-JP" altLang="ja-JP" dirty="0"/>
          </a:p>
        </p:txBody>
      </p:sp>
    </p:spTree>
    <p:extLst>
      <p:ext uri="{BB962C8B-B14F-4D97-AF65-F5344CB8AC3E}">
        <p14:creationId xmlns:p14="http://schemas.microsoft.com/office/powerpoint/2010/main" val="1686325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75" y="1243013"/>
            <a:ext cx="4743450" cy="3354387"/>
          </a:xfrm>
        </p:spPr>
      </p:sp>
      <p:sp>
        <p:nvSpPr>
          <p:cNvPr id="3" name="ノート プレースホルダー 2"/>
          <p:cNvSpPr>
            <a:spLocks noGrp="1"/>
          </p:cNvSpPr>
          <p:nvPr>
            <p:ph type="body" idx="1"/>
          </p:nvPr>
        </p:nvSpPr>
        <p:spPr/>
        <p:txBody>
          <a:bodyPr/>
          <a:lstStyle/>
          <a:p>
            <a:r>
              <a:rPr kumimoji="1" lang="ja-JP" altLang="en-US" dirty="0"/>
              <a:t>新型コロナウイルスに罹った人がどこで感染したかを見てみると、子供はほとんどが家族から、大人は職場での感染が目立ちます。そして高齢者では同居者からまたは施設での感染が多いそうです。</a:t>
            </a:r>
            <a:endParaRPr kumimoji="1" lang="en-US" altLang="ja-JP" dirty="0"/>
          </a:p>
          <a:p>
            <a:endParaRPr kumimoji="1" lang="en-US" altLang="ja-JP" dirty="0"/>
          </a:p>
          <a:p>
            <a:r>
              <a:rPr lang="ja-JP" altLang="ja-JP" dirty="0"/>
              <a:t>出典</a:t>
            </a:r>
            <a:r>
              <a:rPr lang="ja-JP" altLang="en-US" dirty="0"/>
              <a:t>：</a:t>
            </a:r>
            <a:r>
              <a:rPr lang="ja-JP" altLang="en-US" sz="1200" dirty="0"/>
              <a:t>東京都モニタリング会議（</a:t>
            </a:r>
            <a:r>
              <a:rPr lang="en-US" altLang="ja-JP" sz="1200" dirty="0"/>
              <a:t>12</a:t>
            </a:r>
            <a:r>
              <a:rPr lang="ja-JP" altLang="en-US" sz="1200" dirty="0"/>
              <a:t>月</a:t>
            </a:r>
            <a:r>
              <a:rPr lang="en-US" altLang="ja-JP" sz="1200" dirty="0"/>
              <a:t>10</a:t>
            </a:r>
            <a:r>
              <a:rPr lang="ja-JP" altLang="en-US" sz="1200" dirty="0"/>
              <a:t>日）資料</a:t>
            </a:r>
          </a:p>
        </p:txBody>
      </p:sp>
    </p:spTree>
    <p:extLst>
      <p:ext uri="{BB962C8B-B14F-4D97-AF65-F5344CB8AC3E}">
        <p14:creationId xmlns:p14="http://schemas.microsoft.com/office/powerpoint/2010/main" val="2780843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75" y="1243013"/>
            <a:ext cx="4743450" cy="3354387"/>
          </a:xfrm>
        </p:spPr>
      </p:sp>
      <p:sp>
        <p:nvSpPr>
          <p:cNvPr id="3" name="ノート プレースホルダー 2"/>
          <p:cNvSpPr>
            <a:spLocks noGrp="1"/>
          </p:cNvSpPr>
          <p:nvPr>
            <p:ph type="body" idx="1"/>
          </p:nvPr>
        </p:nvSpPr>
        <p:spPr/>
        <p:txBody>
          <a:bodyPr/>
          <a:lstStyle/>
          <a:p>
            <a:r>
              <a:rPr kumimoji="1" lang="ja-JP" altLang="en-US" dirty="0"/>
              <a:t>熱や咳があり、新型コロナウイルス感染が疑われると診断を確定するために検査をします。検査には</a:t>
            </a:r>
            <a:r>
              <a:rPr kumimoji="1" lang="en-US" altLang="ja-JP" dirty="0"/>
              <a:t>PCR</a:t>
            </a:r>
            <a:r>
              <a:rPr lang="ja-JP" altLang="en-US" dirty="0"/>
              <a:t>、抗原検査、抗体検査があります。</a:t>
            </a:r>
            <a:endParaRPr lang="en-US" altLang="ja-JP" dirty="0"/>
          </a:p>
          <a:p>
            <a:r>
              <a:rPr lang="en-US" altLang="ja-JP" dirty="0"/>
              <a:t>PCR</a:t>
            </a:r>
            <a:r>
              <a:rPr lang="ja-JP" altLang="en-US" dirty="0"/>
              <a:t>というのは、ウイルスの遺伝子を増幅させて確認する検査です。抗原検査はウイルスのタンパク質の有無を見ています。抗体検査は、感染したウイルスとヒトの体が反応して作られた抗体という物質の有無を見ています。</a:t>
            </a:r>
            <a:r>
              <a:rPr lang="en-US" altLang="ja-JP" dirty="0"/>
              <a:t>PCR</a:t>
            </a:r>
            <a:r>
              <a:rPr lang="ja-JP" altLang="en-US" dirty="0"/>
              <a:t>はウイルスを試験官の中で増やすため、鋭敏な検査方法です。検査が始まった頃は、鼻の奥に綿棒を入れて検体を採取していましたが、今は鼻腔といわれる鼻の入り口から</a:t>
            </a:r>
            <a:r>
              <a:rPr lang="en-US" altLang="ja-JP" dirty="0"/>
              <a:t>2.5cm</a:t>
            </a:r>
            <a:r>
              <a:rPr lang="ja-JP" altLang="en-US" dirty="0"/>
              <a:t>くらいのところまで綿棒を入れれば良い鼻腔検体や唾液でも</a:t>
            </a:r>
            <a:r>
              <a:rPr lang="en-US" altLang="ja-JP" dirty="0"/>
              <a:t>PCR</a:t>
            </a:r>
            <a:r>
              <a:rPr lang="ja-JP" altLang="en-US" dirty="0"/>
              <a:t>検査を行うことができます。</a:t>
            </a:r>
            <a:endParaRPr lang="en-US" altLang="ja-JP" dirty="0"/>
          </a:p>
          <a:p>
            <a:endParaRPr lang="en-US" altLang="ja-JP" dirty="0"/>
          </a:p>
          <a:p>
            <a:r>
              <a:rPr lang="ja-JP" altLang="ja-JP" dirty="0">
                <a:latin typeface="游明朝" panose="02020400000000000000" pitchFamily="18" charset="-128"/>
                <a:ea typeface="游明朝" panose="02020400000000000000" pitchFamily="18" charset="-128"/>
              </a:rPr>
              <a:t>出典</a:t>
            </a:r>
            <a:r>
              <a:rPr lang="ja-JP" altLang="en-US" dirty="0">
                <a:latin typeface="游明朝" panose="02020400000000000000" pitchFamily="18" charset="-128"/>
                <a:ea typeface="游明朝" panose="02020400000000000000" pitchFamily="18" charset="-128"/>
              </a:rPr>
              <a:t>：</a:t>
            </a:r>
            <a:r>
              <a:rPr lang="ja-JP" altLang="en-US" sz="1200" dirty="0">
                <a:latin typeface="游明朝" panose="02020400000000000000" pitchFamily="18" charset="-128"/>
                <a:ea typeface="游明朝" panose="02020400000000000000" pitchFamily="18" charset="-128"/>
                <a:cs typeface="Aharoni" panose="02010803020104030203" pitchFamily="2" charset="-79"/>
              </a:rPr>
              <a:t>朝日新聞</a:t>
            </a:r>
            <a:r>
              <a:rPr lang="en-US" altLang="ja-JP" sz="1200" dirty="0">
                <a:latin typeface="游明朝" panose="02020400000000000000" pitchFamily="18" charset="-128"/>
                <a:ea typeface="游明朝" panose="02020400000000000000" pitchFamily="18" charset="-128"/>
                <a:cs typeface="Aharoni" panose="02010803020104030203" pitchFamily="2" charset="-79"/>
              </a:rPr>
              <a:t>(2020</a:t>
            </a:r>
            <a:r>
              <a:rPr lang="ja-JP" altLang="en-US" sz="1200" dirty="0">
                <a:latin typeface="游明朝" panose="02020400000000000000" pitchFamily="18" charset="-128"/>
                <a:ea typeface="游明朝" panose="02020400000000000000" pitchFamily="18" charset="-128"/>
                <a:cs typeface="Aharoni" panose="02010803020104030203" pitchFamily="2" charset="-79"/>
              </a:rPr>
              <a:t>年</a:t>
            </a:r>
            <a:r>
              <a:rPr lang="en-US" altLang="ja-JP" sz="1200" dirty="0">
                <a:latin typeface="游明朝" panose="02020400000000000000" pitchFamily="18" charset="-128"/>
                <a:ea typeface="游明朝" panose="02020400000000000000" pitchFamily="18" charset="-128"/>
                <a:cs typeface="Aharoni" panose="02010803020104030203" pitchFamily="2" charset="-79"/>
              </a:rPr>
              <a:t>5</a:t>
            </a:r>
            <a:r>
              <a:rPr lang="ja-JP" altLang="en-US" sz="1200" dirty="0">
                <a:latin typeface="游明朝" panose="02020400000000000000" pitchFamily="18" charset="-128"/>
                <a:ea typeface="游明朝" panose="02020400000000000000" pitchFamily="18" charset="-128"/>
                <a:cs typeface="Aharoni" panose="02010803020104030203" pitchFamily="2" charset="-79"/>
              </a:rPr>
              <a:t>月</a:t>
            </a:r>
            <a:r>
              <a:rPr lang="en-US" altLang="ja-JP" sz="1200" dirty="0">
                <a:latin typeface="游明朝" panose="02020400000000000000" pitchFamily="18" charset="-128"/>
                <a:ea typeface="游明朝" panose="02020400000000000000" pitchFamily="18" charset="-128"/>
                <a:cs typeface="Aharoni" panose="02010803020104030203" pitchFamily="2" charset="-79"/>
              </a:rPr>
              <a:t>21</a:t>
            </a:r>
            <a:r>
              <a:rPr lang="ja-JP" altLang="en-US" sz="1200" dirty="0">
                <a:latin typeface="游明朝" panose="02020400000000000000" pitchFamily="18" charset="-128"/>
                <a:ea typeface="游明朝" panose="02020400000000000000" pitchFamily="18" charset="-128"/>
                <a:cs typeface="Aharoni" panose="02010803020104030203" pitchFamily="2" charset="-79"/>
              </a:rPr>
              <a:t>日）（いちからわかる！）新型コロナウイルスの「抗原検査」って？</a:t>
            </a:r>
            <a:endParaRPr lang="ja-JP" altLang="ja-JP" dirty="0">
              <a:latin typeface="游明朝" panose="02020400000000000000" pitchFamily="18" charset="-128"/>
              <a:ea typeface="游明朝" panose="02020400000000000000" pitchFamily="18" charset="-128"/>
            </a:endParaRPr>
          </a:p>
        </p:txBody>
      </p:sp>
    </p:spTree>
    <p:extLst>
      <p:ext uri="{BB962C8B-B14F-4D97-AF65-F5344CB8AC3E}">
        <p14:creationId xmlns:p14="http://schemas.microsoft.com/office/powerpoint/2010/main" val="3783294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ja-JP" altLang="en-US"/>
              <a:t>マスター タイトルの書式設定</a:t>
            </a:r>
            <a:endParaRPr lang="en-US" dirty="0"/>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61385A8-ABD8-4A34-9462-C440D8528EA2}" type="datetimeFigureOut">
              <a:rPr kumimoji="1" lang="ja-JP" altLang="en-US" smtClean="0"/>
              <a:t>2021/2/25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endParaRPr kumimoji="1" lang="ja-JP" altLang="en-US" dirty="0"/>
          </a:p>
        </p:txBody>
      </p:sp>
    </p:spTree>
    <p:extLst>
      <p:ext uri="{BB962C8B-B14F-4D97-AF65-F5344CB8AC3E}">
        <p14:creationId xmlns:p14="http://schemas.microsoft.com/office/powerpoint/2010/main" val="3226240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61385A8-ABD8-4A34-9462-C440D8528EA2}" type="datetimeFigureOut">
              <a:rPr kumimoji="1" lang="ja-JP" altLang="en-US" smtClean="0"/>
              <a:t>2021/2/25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0C2F7AC-8326-40EB-BB0E-E9D2C57FBC63}" type="slidenum">
              <a:rPr kumimoji="1" lang="ja-JP" altLang="en-US" smtClean="0"/>
              <a:t>‹#›</a:t>
            </a:fld>
            <a:endParaRPr kumimoji="1" lang="ja-JP" altLang="en-US"/>
          </a:p>
        </p:txBody>
      </p:sp>
    </p:spTree>
    <p:extLst>
      <p:ext uri="{BB962C8B-B14F-4D97-AF65-F5344CB8AC3E}">
        <p14:creationId xmlns:p14="http://schemas.microsoft.com/office/powerpoint/2010/main" val="712867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61385A8-ABD8-4A34-9462-C440D8528EA2}" type="datetimeFigureOut">
              <a:rPr kumimoji="1" lang="ja-JP" altLang="en-US" smtClean="0"/>
              <a:t>2021/2/25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0C2F7AC-8326-40EB-BB0E-E9D2C57FBC63}" type="slidenum">
              <a:rPr kumimoji="1" lang="ja-JP" altLang="en-US" smtClean="0"/>
              <a:t>‹#›</a:t>
            </a:fld>
            <a:endParaRPr kumimoji="1" lang="ja-JP" altLang="en-US"/>
          </a:p>
        </p:txBody>
      </p:sp>
    </p:spTree>
    <p:extLst>
      <p:ext uri="{BB962C8B-B14F-4D97-AF65-F5344CB8AC3E}">
        <p14:creationId xmlns:p14="http://schemas.microsoft.com/office/powerpoint/2010/main" val="2306515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61385A8-ABD8-4A34-9462-C440D8528EA2}" type="datetimeFigureOut">
              <a:rPr kumimoji="1" lang="ja-JP" altLang="en-US" smtClean="0"/>
              <a:t>2021/2/25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0C2F7AC-8326-40EB-BB0E-E9D2C57FBC63}" type="slidenum">
              <a:rPr kumimoji="1" lang="ja-JP" altLang="en-US" smtClean="0"/>
              <a:t>‹#›</a:t>
            </a:fld>
            <a:endParaRPr kumimoji="1" lang="ja-JP" altLang="en-US"/>
          </a:p>
        </p:txBody>
      </p:sp>
    </p:spTree>
    <p:extLst>
      <p:ext uri="{BB962C8B-B14F-4D97-AF65-F5344CB8AC3E}">
        <p14:creationId xmlns:p14="http://schemas.microsoft.com/office/powerpoint/2010/main" val="628279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61385A8-ABD8-4A34-9462-C440D8528EA2}" type="datetimeFigureOut">
              <a:rPr kumimoji="1" lang="ja-JP" altLang="en-US" smtClean="0"/>
              <a:t>2021/2/25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0C2F7AC-8326-40EB-BB0E-E9D2C57FBC63}" type="slidenum">
              <a:rPr kumimoji="1" lang="ja-JP" altLang="en-US" smtClean="0"/>
              <a:t>‹#›</a:t>
            </a:fld>
            <a:endParaRPr kumimoji="1" lang="ja-JP" altLang="en-US"/>
          </a:p>
        </p:txBody>
      </p:sp>
    </p:spTree>
    <p:extLst>
      <p:ext uri="{BB962C8B-B14F-4D97-AF65-F5344CB8AC3E}">
        <p14:creationId xmlns:p14="http://schemas.microsoft.com/office/powerpoint/2010/main" val="1919308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735062" y="2012414"/>
            <a:ext cx="4544021"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412730" y="2012414"/>
            <a:ext cx="4544021"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61385A8-ABD8-4A34-9462-C440D8528EA2}" type="datetimeFigureOut">
              <a:rPr kumimoji="1" lang="ja-JP" altLang="en-US" smtClean="0"/>
              <a:t>2021/2/25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0C2F7AC-8326-40EB-BB0E-E9D2C57FBC63}" type="slidenum">
              <a:rPr kumimoji="1" lang="ja-JP" altLang="en-US" smtClean="0"/>
              <a:t>‹#›</a:t>
            </a:fld>
            <a:endParaRPr kumimoji="1" lang="ja-JP" altLang="en-US"/>
          </a:p>
        </p:txBody>
      </p:sp>
    </p:spTree>
    <p:extLst>
      <p:ext uri="{BB962C8B-B14F-4D97-AF65-F5344CB8AC3E}">
        <p14:creationId xmlns:p14="http://schemas.microsoft.com/office/powerpoint/2010/main" val="1548427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4" name="Content Placeholder 3"/>
          <p:cNvSpPr>
            <a:spLocks noGrp="1"/>
          </p:cNvSpPr>
          <p:nvPr>
            <p:ph sz="half" idx="2"/>
          </p:nvPr>
        </p:nvSpPr>
        <p:spPr>
          <a:xfrm>
            <a:off x="736456" y="2761381"/>
            <a:ext cx="4523137"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6" name="Content Placeholder 5"/>
          <p:cNvSpPr>
            <a:spLocks noGrp="1"/>
          </p:cNvSpPr>
          <p:nvPr>
            <p:ph sz="quarter" idx="4"/>
          </p:nvPr>
        </p:nvSpPr>
        <p:spPr>
          <a:xfrm>
            <a:off x="5412731" y="2761381"/>
            <a:ext cx="4545413"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61385A8-ABD8-4A34-9462-C440D8528EA2}" type="datetimeFigureOut">
              <a:rPr kumimoji="1" lang="ja-JP" altLang="en-US" smtClean="0"/>
              <a:t>2021/2/25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0C2F7AC-8326-40EB-BB0E-E9D2C57FBC63}" type="slidenum">
              <a:rPr kumimoji="1" lang="ja-JP" altLang="en-US" smtClean="0"/>
              <a:t>‹#›</a:t>
            </a:fld>
            <a:endParaRPr kumimoji="1" lang="ja-JP" altLang="en-US"/>
          </a:p>
        </p:txBody>
      </p:sp>
    </p:spTree>
    <p:extLst>
      <p:ext uri="{BB962C8B-B14F-4D97-AF65-F5344CB8AC3E}">
        <p14:creationId xmlns:p14="http://schemas.microsoft.com/office/powerpoint/2010/main" val="1893898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61385A8-ABD8-4A34-9462-C440D8528EA2}" type="datetimeFigureOut">
              <a:rPr kumimoji="1" lang="ja-JP" altLang="en-US" smtClean="0"/>
              <a:t>2021/2/25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0C2F7AC-8326-40EB-BB0E-E9D2C57FBC63}" type="slidenum">
              <a:rPr kumimoji="1" lang="ja-JP" altLang="en-US" smtClean="0"/>
              <a:t>‹#›</a:t>
            </a:fld>
            <a:endParaRPr kumimoji="1" lang="ja-JP" altLang="en-US"/>
          </a:p>
        </p:txBody>
      </p:sp>
    </p:spTree>
    <p:extLst>
      <p:ext uri="{BB962C8B-B14F-4D97-AF65-F5344CB8AC3E}">
        <p14:creationId xmlns:p14="http://schemas.microsoft.com/office/powerpoint/2010/main" val="2487319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1385A8-ABD8-4A34-9462-C440D8528EA2}" type="datetimeFigureOut">
              <a:rPr kumimoji="1" lang="ja-JP" altLang="en-US" smtClean="0"/>
              <a:t>2021/2/25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0C2F7AC-8326-40EB-BB0E-E9D2C57FBC63}" type="slidenum">
              <a:rPr kumimoji="1" lang="ja-JP" altLang="en-US" smtClean="0"/>
              <a:t>‹#›</a:t>
            </a:fld>
            <a:endParaRPr kumimoji="1" lang="ja-JP" altLang="en-US"/>
          </a:p>
        </p:txBody>
      </p:sp>
    </p:spTree>
    <p:extLst>
      <p:ext uri="{BB962C8B-B14F-4D97-AF65-F5344CB8AC3E}">
        <p14:creationId xmlns:p14="http://schemas.microsoft.com/office/powerpoint/2010/main" val="1984031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a:t>マスター タイトルの書式設定</a:t>
            </a:r>
            <a:endParaRPr lang="en-US" dirty="0"/>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61385A8-ABD8-4A34-9462-C440D8528EA2}" type="datetimeFigureOut">
              <a:rPr kumimoji="1" lang="ja-JP" altLang="en-US" smtClean="0"/>
              <a:t>2021/2/25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0C2F7AC-8326-40EB-BB0E-E9D2C57FBC63}" type="slidenum">
              <a:rPr kumimoji="1" lang="ja-JP" altLang="en-US" smtClean="0"/>
              <a:t>‹#›</a:t>
            </a:fld>
            <a:endParaRPr kumimoji="1" lang="ja-JP" altLang="en-US"/>
          </a:p>
        </p:txBody>
      </p:sp>
    </p:spTree>
    <p:extLst>
      <p:ext uri="{BB962C8B-B14F-4D97-AF65-F5344CB8AC3E}">
        <p14:creationId xmlns:p14="http://schemas.microsoft.com/office/powerpoint/2010/main" val="2647748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61385A8-ABD8-4A34-9462-C440D8528EA2}" type="datetimeFigureOut">
              <a:rPr kumimoji="1" lang="ja-JP" altLang="en-US" smtClean="0"/>
              <a:t>2021/2/25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0C2F7AC-8326-40EB-BB0E-E9D2C57FBC63}" type="slidenum">
              <a:rPr kumimoji="1" lang="ja-JP" altLang="en-US" smtClean="0"/>
              <a:t>‹#›</a:t>
            </a:fld>
            <a:endParaRPr kumimoji="1" lang="ja-JP" altLang="en-US"/>
          </a:p>
        </p:txBody>
      </p:sp>
    </p:spTree>
    <p:extLst>
      <p:ext uri="{BB962C8B-B14F-4D97-AF65-F5344CB8AC3E}">
        <p14:creationId xmlns:p14="http://schemas.microsoft.com/office/powerpoint/2010/main" val="3806800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F61385A8-ABD8-4A34-9462-C440D8528EA2}" type="datetimeFigureOut">
              <a:rPr kumimoji="1" lang="ja-JP" altLang="en-US" smtClean="0"/>
              <a:t>2021/2/25</a:t>
            </a:fld>
            <a:endParaRPr kumimoji="1" lang="ja-JP" altLang="en-US"/>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endParaRPr kumimoji="1" lang="ja-JP" altLang="en-US" dirty="0"/>
          </a:p>
        </p:txBody>
      </p:sp>
    </p:spTree>
    <p:extLst>
      <p:ext uri="{BB962C8B-B14F-4D97-AF65-F5344CB8AC3E}">
        <p14:creationId xmlns:p14="http://schemas.microsoft.com/office/powerpoint/2010/main" val="11774193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tiff"/></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6C3229BB-BCE3-4BBA-99E5-56E8E4C89FD8}"/>
              </a:ext>
            </a:extLst>
          </p:cNvPr>
          <p:cNvPicPr>
            <a:picLocks noChangeAspect="1"/>
          </p:cNvPicPr>
          <p:nvPr/>
        </p:nvPicPr>
        <p:blipFill rotWithShape="1">
          <a:blip r:embed="rId3">
            <a:clrChange>
              <a:clrFrom>
                <a:srgbClr val="FFFFFF"/>
              </a:clrFrom>
              <a:clrTo>
                <a:srgbClr val="FFFFFF">
                  <a:alpha val="0"/>
                </a:srgbClr>
              </a:clrTo>
            </a:clrChange>
          </a:blip>
          <a:srcRect r="14671"/>
          <a:stretch/>
        </p:blipFill>
        <p:spPr>
          <a:xfrm>
            <a:off x="0" y="3121573"/>
            <a:ext cx="10681303" cy="4459186"/>
          </a:xfrm>
          <a:prstGeom prst="rect">
            <a:avLst/>
          </a:prstGeom>
        </p:spPr>
      </p:pic>
      <p:sp>
        <p:nvSpPr>
          <p:cNvPr id="10" name="タイトル 1">
            <a:extLst>
              <a:ext uri="{FF2B5EF4-FFF2-40B4-BE49-F238E27FC236}">
                <a16:creationId xmlns:a16="http://schemas.microsoft.com/office/drawing/2014/main" id="{0A3B7AF2-6EC2-43EC-92E6-4ACF27AB362B}"/>
              </a:ext>
            </a:extLst>
          </p:cNvPr>
          <p:cNvSpPr>
            <a:spLocks noGrp="1"/>
          </p:cNvSpPr>
          <p:nvPr>
            <p:ph type="ctrTitle"/>
          </p:nvPr>
        </p:nvSpPr>
        <p:spPr>
          <a:xfrm>
            <a:off x="987479" y="2174690"/>
            <a:ext cx="8546814" cy="1089492"/>
          </a:xfrm>
        </p:spPr>
        <p:txBody>
          <a:bodyPr anchor="b">
            <a:noAutofit/>
          </a:bodyPr>
          <a:lstStyle/>
          <a:p>
            <a:pPr algn="l"/>
            <a:r>
              <a:rPr kumimoji="1" lang="ja-JP" altLang="en-US" sz="5400" b="1" dirty="0">
                <a:latin typeface="メイリオ" panose="020B0604030504040204" pitchFamily="50" charset="-128"/>
                <a:ea typeface="メイリオ" panose="020B0604030504040204" pitchFamily="50" charset="-128"/>
              </a:rPr>
              <a:t>正しく知って正しく恐れる</a:t>
            </a:r>
          </a:p>
        </p:txBody>
      </p:sp>
      <p:pic>
        <p:nvPicPr>
          <p:cNvPr id="11" name="図 10" descr="黒い背景と白い文字のロゴ&#10;&#10;自動的に生成された説明">
            <a:extLst>
              <a:ext uri="{FF2B5EF4-FFF2-40B4-BE49-F238E27FC236}">
                <a16:creationId xmlns:a16="http://schemas.microsoft.com/office/drawing/2014/main" id="{CEA0F6B2-3EE9-4F02-90C6-F97A78B44155}"/>
              </a:ext>
            </a:extLst>
          </p:cNvPr>
          <p:cNvPicPr>
            <a:picLocks noChangeAspect="1"/>
          </p:cNvPicPr>
          <p:nvPr/>
        </p:nvPicPr>
        <p:blipFill rotWithShape="1">
          <a:blip r:embed="rId4">
            <a:clrChange>
              <a:clrFrom>
                <a:srgbClr val="FFFFFF"/>
              </a:clrFrom>
              <a:clrTo>
                <a:srgbClr val="FFFFFF">
                  <a:alpha val="0"/>
                </a:srgbClr>
              </a:clrTo>
            </a:clrChange>
          </a:blip>
          <a:srcRect l="22952" t="22096" r="7709" b="25978"/>
          <a:stretch/>
        </p:blipFill>
        <p:spPr>
          <a:xfrm>
            <a:off x="9388552" y="409305"/>
            <a:ext cx="788765" cy="838728"/>
          </a:xfrm>
          <a:prstGeom prst="rect">
            <a:avLst/>
          </a:prstGeom>
        </p:spPr>
      </p:pic>
      <p:sp>
        <p:nvSpPr>
          <p:cNvPr id="12" name="字幕 2">
            <a:extLst>
              <a:ext uri="{FF2B5EF4-FFF2-40B4-BE49-F238E27FC236}">
                <a16:creationId xmlns:a16="http://schemas.microsoft.com/office/drawing/2014/main" id="{20765BC1-87BE-4000-A56B-FCA7FF311654}"/>
              </a:ext>
            </a:extLst>
          </p:cNvPr>
          <p:cNvSpPr txBox="1">
            <a:spLocks/>
          </p:cNvSpPr>
          <p:nvPr/>
        </p:nvSpPr>
        <p:spPr>
          <a:xfrm>
            <a:off x="3661083" y="430149"/>
            <a:ext cx="1087898" cy="440006"/>
          </a:xfrm>
          <a:prstGeom prst="rect">
            <a:avLst/>
          </a:prstGeom>
          <a:solidFill>
            <a:schemeClr val="bg1"/>
          </a:solidFill>
          <a:ln>
            <a:solidFill>
              <a:schemeClr val="bg2">
                <a:lumMod val="50000"/>
              </a:schemeClr>
            </a:solidFill>
          </a:ln>
        </p:spPr>
        <p:txBody>
          <a:bodyPr vert="horz" wrap="square" lIns="36000" tIns="36000" rIns="36000" bIns="3600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1800" dirty="0">
                <a:latin typeface="游ゴシック Medium" panose="020B0500000000000000" pitchFamily="50" charset="-128"/>
                <a:ea typeface="游ゴシック Medium" panose="020B0500000000000000" pitchFamily="50" charset="-128"/>
              </a:rPr>
              <a:t>基礎編２</a:t>
            </a:r>
            <a:endParaRPr lang="en-US" altLang="ja-JP" sz="1800" dirty="0">
              <a:latin typeface="游ゴシック Medium" panose="020B0500000000000000" pitchFamily="50" charset="-128"/>
              <a:ea typeface="游ゴシック Medium" panose="020B0500000000000000" pitchFamily="50" charset="-128"/>
            </a:endParaRPr>
          </a:p>
        </p:txBody>
      </p:sp>
      <p:sp>
        <p:nvSpPr>
          <p:cNvPr id="15" name="タイトル 1">
            <a:extLst>
              <a:ext uri="{FF2B5EF4-FFF2-40B4-BE49-F238E27FC236}">
                <a16:creationId xmlns:a16="http://schemas.microsoft.com/office/drawing/2014/main" id="{8955669D-390B-4B32-A9DB-1629F9DF6E19}"/>
              </a:ext>
            </a:extLst>
          </p:cNvPr>
          <p:cNvSpPr txBox="1">
            <a:spLocks/>
          </p:cNvSpPr>
          <p:nvPr/>
        </p:nvSpPr>
        <p:spPr>
          <a:xfrm>
            <a:off x="345140" y="368740"/>
            <a:ext cx="3414060" cy="647259"/>
          </a:xfrm>
          <a:prstGeom prst="rect">
            <a:avLst/>
          </a:prstGeom>
        </p:spPr>
        <p:txBody>
          <a:bodyPr vert="horz" lIns="91440" tIns="45720" rIns="91440" bIns="45720" rtlCol="0" anchor="b">
            <a:noAutofit/>
          </a:bodyPr>
          <a:lstStyle>
            <a:lvl1pPr algn="ctr" defTabSz="1007943" rtl="0" eaLnBrk="1" latinLnBrk="0" hangingPunct="1">
              <a:lnSpc>
                <a:spcPct val="90000"/>
              </a:lnSpc>
              <a:spcBef>
                <a:spcPct val="0"/>
              </a:spcBef>
              <a:buNone/>
              <a:defRPr kumimoji="1" sz="6614" kern="1200">
                <a:solidFill>
                  <a:schemeClr val="tx1"/>
                </a:solidFill>
                <a:latin typeface="+mj-lt"/>
                <a:ea typeface="+mj-ea"/>
                <a:cs typeface="+mj-cs"/>
              </a:defRPr>
            </a:lvl1pPr>
          </a:lstStyle>
          <a:p>
            <a:pPr algn="l"/>
            <a:r>
              <a:rPr lang="ja-JP" altLang="en-US" sz="2000" b="1" dirty="0">
                <a:latin typeface="HGS明朝E" panose="02020900000000000000" pitchFamily="18" charset="-128"/>
                <a:ea typeface="HGS明朝E" panose="02020900000000000000" pitchFamily="18" charset="-128"/>
              </a:rPr>
              <a:t>新型コロナウイルス感染症</a:t>
            </a:r>
            <a:endParaRPr lang="en-US" altLang="ja-JP" sz="2000" b="1" dirty="0">
              <a:latin typeface="HGS明朝E" panose="02020900000000000000" pitchFamily="18" charset="-128"/>
              <a:ea typeface="HGS明朝E" panose="02020900000000000000" pitchFamily="18" charset="-128"/>
            </a:endParaRPr>
          </a:p>
          <a:p>
            <a:r>
              <a:rPr lang="ja-JP" altLang="en-US" sz="2000" b="1" dirty="0">
                <a:latin typeface="メイリオ" panose="020B0604030504040204" pitchFamily="50" charset="-128"/>
                <a:ea typeface="メイリオ" panose="020B0604030504040204" pitchFamily="50" charset="-128"/>
              </a:rPr>
              <a:t>（</a:t>
            </a:r>
            <a:r>
              <a:rPr lang="en-US" altLang="ja-JP" sz="2000" b="1" dirty="0">
                <a:latin typeface="メイリオ" panose="020B0604030504040204" pitchFamily="50" charset="-128"/>
                <a:ea typeface="メイリオ" panose="020B0604030504040204" pitchFamily="50" charset="-128"/>
              </a:rPr>
              <a:t>COVID-19</a:t>
            </a:r>
            <a:r>
              <a:rPr lang="ja-JP" altLang="en-US" sz="2000" b="1" dirty="0">
                <a:latin typeface="メイリオ" panose="020B0604030504040204" pitchFamily="50" charset="-128"/>
                <a:ea typeface="メイリオ" panose="020B0604030504040204" pitchFamily="50" charset="-128"/>
              </a:rPr>
              <a:t>）</a:t>
            </a:r>
            <a:endParaRPr lang="ja-JP" altLang="en-US" sz="2000" b="1" dirty="0">
              <a:latin typeface="HGS明朝E" panose="02020900000000000000" pitchFamily="18" charset="-128"/>
              <a:ea typeface="HGS明朝E" panose="02020900000000000000" pitchFamily="18" charset="-128"/>
            </a:endParaRPr>
          </a:p>
        </p:txBody>
      </p:sp>
      <p:sp>
        <p:nvSpPr>
          <p:cNvPr id="19" name="字幕 2">
            <a:extLst>
              <a:ext uri="{FF2B5EF4-FFF2-40B4-BE49-F238E27FC236}">
                <a16:creationId xmlns:a16="http://schemas.microsoft.com/office/drawing/2014/main" id="{EF96A6DA-B1FC-4188-974F-EDBE540EF19B}"/>
              </a:ext>
            </a:extLst>
          </p:cNvPr>
          <p:cNvSpPr>
            <a:spLocks noGrp="1"/>
          </p:cNvSpPr>
          <p:nvPr>
            <p:ph type="subTitle" idx="1"/>
          </p:nvPr>
        </p:nvSpPr>
        <p:spPr>
          <a:xfrm>
            <a:off x="7081962" y="6633402"/>
            <a:ext cx="3095356" cy="335986"/>
          </a:xfrm>
        </p:spPr>
        <p:txBody>
          <a:bodyPr anchor="t">
            <a:noAutofit/>
          </a:bodyPr>
          <a:lstStyle/>
          <a:p>
            <a:pPr algn="l"/>
            <a:r>
              <a:rPr lang="ja-JP" altLang="en-US" sz="2200" b="1" dirty="0">
                <a:latin typeface="游ゴシック Medium" panose="020B0500000000000000" pitchFamily="50" charset="-128"/>
                <a:ea typeface="游ゴシック Medium" panose="020B0500000000000000" pitchFamily="50" charset="-128"/>
              </a:rPr>
              <a:t>（公社）東京都医師会</a:t>
            </a:r>
          </a:p>
        </p:txBody>
      </p:sp>
      <p:sp>
        <p:nvSpPr>
          <p:cNvPr id="8" name="タイトル 1">
            <a:extLst>
              <a:ext uri="{FF2B5EF4-FFF2-40B4-BE49-F238E27FC236}">
                <a16:creationId xmlns:a16="http://schemas.microsoft.com/office/drawing/2014/main" id="{0B077AFB-D2D7-48AF-BE1E-096EFF50704E}"/>
              </a:ext>
            </a:extLst>
          </p:cNvPr>
          <p:cNvSpPr txBox="1">
            <a:spLocks/>
          </p:cNvSpPr>
          <p:nvPr/>
        </p:nvSpPr>
        <p:spPr>
          <a:xfrm>
            <a:off x="987479" y="3164288"/>
            <a:ext cx="9511757" cy="811160"/>
          </a:xfrm>
          <a:prstGeom prst="rect">
            <a:avLst/>
          </a:prstGeom>
        </p:spPr>
        <p:txBody>
          <a:bodyPr vert="horz" lIns="91440" tIns="45720" rIns="91440" bIns="45720" rtlCol="0" anchor="ctr" anchorCtr="0">
            <a:noAutofit/>
          </a:bodyPr>
          <a:lstStyle>
            <a:lvl1pPr algn="ctr" defTabSz="1007943" rtl="0" eaLnBrk="1" latinLnBrk="0" hangingPunct="1">
              <a:lnSpc>
                <a:spcPct val="90000"/>
              </a:lnSpc>
              <a:spcBef>
                <a:spcPct val="0"/>
              </a:spcBef>
              <a:buNone/>
              <a:defRPr kumimoji="1" sz="6614" kern="1200">
                <a:solidFill>
                  <a:schemeClr val="tx1"/>
                </a:solidFill>
                <a:latin typeface="+mj-lt"/>
                <a:ea typeface="+mj-ea"/>
                <a:cs typeface="+mj-cs"/>
              </a:defRPr>
            </a:lvl1pPr>
          </a:lstStyle>
          <a:p>
            <a:pPr algn="l"/>
            <a:r>
              <a:rPr lang="ja-JP" altLang="en-US" sz="3800" b="1" dirty="0">
                <a:solidFill>
                  <a:schemeClr val="tx1">
                    <a:lumMod val="50000"/>
                    <a:lumOff val="50000"/>
                  </a:schemeClr>
                </a:solidFill>
                <a:latin typeface="AR P丸ゴシック体M04" panose="020F0600000000000000" pitchFamily="50" charset="-128"/>
                <a:ea typeface="AR P丸ゴシック体M04" panose="020F0600000000000000" pitchFamily="50" charset="-128"/>
              </a:rPr>
              <a:t>ー新型コロナウイルス感染症を知ろう！ー</a:t>
            </a:r>
            <a:endParaRPr lang="en-US" altLang="ja-JP" sz="3800" b="1" dirty="0">
              <a:solidFill>
                <a:schemeClr val="tx1">
                  <a:lumMod val="50000"/>
                  <a:lumOff val="50000"/>
                </a:schemeClr>
              </a:solidFill>
              <a:latin typeface="AR P丸ゴシック体M04" panose="020F0600000000000000" pitchFamily="50" charset="-128"/>
              <a:ea typeface="AR P丸ゴシック体M04" panose="020F0600000000000000" pitchFamily="50" charset="-128"/>
            </a:endParaRPr>
          </a:p>
        </p:txBody>
      </p:sp>
    </p:spTree>
    <p:extLst>
      <p:ext uri="{BB962C8B-B14F-4D97-AF65-F5344CB8AC3E}">
        <p14:creationId xmlns:p14="http://schemas.microsoft.com/office/powerpoint/2010/main" val="8140060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8E7FDAF7-6D04-4E21-9ECF-A1F8CAD5431E}"/>
              </a:ext>
            </a:extLst>
          </p:cNvPr>
          <p:cNvGrpSpPr/>
          <p:nvPr/>
        </p:nvGrpSpPr>
        <p:grpSpPr>
          <a:xfrm>
            <a:off x="406945" y="306442"/>
            <a:ext cx="427497" cy="415776"/>
            <a:chOff x="683170" y="525517"/>
            <a:chExt cx="427497" cy="415776"/>
          </a:xfrm>
        </p:grpSpPr>
        <p:sp>
          <p:nvSpPr>
            <p:cNvPr id="7" name="四角形: 角を丸くする 6">
              <a:extLst>
                <a:ext uri="{FF2B5EF4-FFF2-40B4-BE49-F238E27FC236}">
                  <a16:creationId xmlns:a16="http://schemas.microsoft.com/office/drawing/2014/main" id="{EB042D2E-15DA-4FAC-B775-FBB5DEE2F20C}"/>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C5736817-0C32-4AF1-ABF5-D6AE41F687A6}"/>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E4FC1E56-BF83-450D-AF62-839BA7240411}"/>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6C672C8B-EB83-4A73-8ABF-D476F024D3A1}"/>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タイトル 1">
            <a:extLst>
              <a:ext uri="{FF2B5EF4-FFF2-40B4-BE49-F238E27FC236}">
                <a16:creationId xmlns:a16="http://schemas.microsoft.com/office/drawing/2014/main" id="{4896C915-AF3B-404B-8E4C-BB941FEB67E7}"/>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新型コロナウイルス感染症の治療</a:t>
            </a:r>
          </a:p>
        </p:txBody>
      </p:sp>
      <p:sp>
        <p:nvSpPr>
          <p:cNvPr id="13" name="テキスト ボックス 12">
            <a:extLst>
              <a:ext uri="{FF2B5EF4-FFF2-40B4-BE49-F238E27FC236}">
                <a16:creationId xmlns:a16="http://schemas.microsoft.com/office/drawing/2014/main" id="{20A112B1-6724-4A54-87E9-A50B4BA65928}"/>
              </a:ext>
            </a:extLst>
          </p:cNvPr>
          <p:cNvSpPr txBox="1"/>
          <p:nvPr/>
        </p:nvSpPr>
        <p:spPr>
          <a:xfrm>
            <a:off x="2114491" y="1154378"/>
            <a:ext cx="6462829" cy="461665"/>
          </a:xfrm>
          <a:prstGeom prst="rect">
            <a:avLst/>
          </a:prstGeom>
          <a:noFill/>
        </p:spPr>
        <p:txBody>
          <a:bodyPr wrap="square" rtlCol="0">
            <a:spAutoFit/>
          </a:bodyPr>
          <a:lstStyle/>
          <a:p>
            <a:r>
              <a:rPr kumimoji="1" lang="ja-JP" altLang="en-US" sz="2400" dirty="0"/>
              <a:t>特効薬はなく、いくつかの薬が試されている。</a:t>
            </a:r>
          </a:p>
        </p:txBody>
      </p:sp>
      <p:pic>
        <p:nvPicPr>
          <p:cNvPr id="14" name="図 13">
            <a:extLst>
              <a:ext uri="{FF2B5EF4-FFF2-40B4-BE49-F238E27FC236}">
                <a16:creationId xmlns:a16="http://schemas.microsoft.com/office/drawing/2014/main" id="{CFDF3BE9-5A9A-4D45-9294-6DFA38F0D1CA}"/>
              </a:ext>
            </a:extLst>
          </p:cNvPr>
          <p:cNvPicPr>
            <a:picLocks noChangeAspect="1"/>
          </p:cNvPicPr>
          <p:nvPr/>
        </p:nvPicPr>
        <p:blipFill>
          <a:blip r:embed="rId3"/>
          <a:stretch>
            <a:fillRect/>
          </a:stretch>
        </p:blipFill>
        <p:spPr>
          <a:xfrm>
            <a:off x="1494733" y="2008407"/>
            <a:ext cx="2829385" cy="2118895"/>
          </a:xfrm>
          <a:prstGeom prst="rect">
            <a:avLst/>
          </a:prstGeom>
        </p:spPr>
      </p:pic>
      <p:pic>
        <p:nvPicPr>
          <p:cNvPr id="15" name="図 14">
            <a:extLst>
              <a:ext uri="{FF2B5EF4-FFF2-40B4-BE49-F238E27FC236}">
                <a16:creationId xmlns:a16="http://schemas.microsoft.com/office/drawing/2014/main" id="{53853B09-5CE6-406B-9C26-DAAEC8CF89C9}"/>
              </a:ext>
            </a:extLst>
          </p:cNvPr>
          <p:cNvPicPr>
            <a:picLocks noChangeAspect="1"/>
          </p:cNvPicPr>
          <p:nvPr/>
        </p:nvPicPr>
        <p:blipFill>
          <a:blip r:embed="rId4"/>
          <a:stretch>
            <a:fillRect/>
          </a:stretch>
        </p:blipFill>
        <p:spPr>
          <a:xfrm>
            <a:off x="1058137" y="4689668"/>
            <a:ext cx="2511425" cy="2117968"/>
          </a:xfrm>
          <a:prstGeom prst="rect">
            <a:avLst/>
          </a:prstGeom>
        </p:spPr>
      </p:pic>
      <p:pic>
        <p:nvPicPr>
          <p:cNvPr id="16" name="図 15">
            <a:extLst>
              <a:ext uri="{FF2B5EF4-FFF2-40B4-BE49-F238E27FC236}">
                <a16:creationId xmlns:a16="http://schemas.microsoft.com/office/drawing/2014/main" id="{B11C50AE-9C22-4308-A6FA-105FEDE311A3}"/>
              </a:ext>
            </a:extLst>
          </p:cNvPr>
          <p:cNvPicPr>
            <a:picLocks noChangeAspect="1"/>
          </p:cNvPicPr>
          <p:nvPr/>
        </p:nvPicPr>
        <p:blipFill>
          <a:blip r:embed="rId5"/>
          <a:stretch>
            <a:fillRect/>
          </a:stretch>
        </p:blipFill>
        <p:spPr>
          <a:xfrm>
            <a:off x="4630692" y="4604190"/>
            <a:ext cx="2829385" cy="2118923"/>
          </a:xfrm>
          <a:prstGeom prst="rect">
            <a:avLst/>
          </a:prstGeom>
        </p:spPr>
      </p:pic>
      <p:pic>
        <p:nvPicPr>
          <p:cNvPr id="17" name="図 16">
            <a:extLst>
              <a:ext uri="{FF2B5EF4-FFF2-40B4-BE49-F238E27FC236}">
                <a16:creationId xmlns:a16="http://schemas.microsoft.com/office/drawing/2014/main" id="{6DBB0304-FD89-4513-9573-7792FBAAC3EA}"/>
              </a:ext>
            </a:extLst>
          </p:cNvPr>
          <p:cNvPicPr>
            <a:picLocks noChangeAspect="1"/>
          </p:cNvPicPr>
          <p:nvPr/>
        </p:nvPicPr>
        <p:blipFill rotWithShape="1">
          <a:blip r:embed="rId6"/>
          <a:srcRect l="29707" t="10626" r="28490" b="11945"/>
          <a:stretch/>
        </p:blipFill>
        <p:spPr>
          <a:xfrm>
            <a:off x="7723880" y="1831385"/>
            <a:ext cx="1239520" cy="2295917"/>
          </a:xfrm>
          <a:prstGeom prst="rect">
            <a:avLst/>
          </a:prstGeom>
        </p:spPr>
      </p:pic>
    </p:spTree>
    <p:extLst>
      <p:ext uri="{BB962C8B-B14F-4D97-AF65-F5344CB8AC3E}">
        <p14:creationId xmlns:p14="http://schemas.microsoft.com/office/powerpoint/2010/main" val="2520281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a:extLst>
              <a:ext uri="{FF2B5EF4-FFF2-40B4-BE49-F238E27FC236}">
                <a16:creationId xmlns:a16="http://schemas.microsoft.com/office/drawing/2014/main" id="{241614B6-191D-4DCB-982C-C371F6D15BD3}"/>
              </a:ext>
            </a:extLst>
          </p:cNvPr>
          <p:cNvSpPr txBox="1"/>
          <p:nvPr/>
        </p:nvSpPr>
        <p:spPr>
          <a:xfrm>
            <a:off x="406945" y="7076436"/>
            <a:ext cx="5288973" cy="369332"/>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出典：</a:t>
            </a:r>
            <a:r>
              <a:rPr lang="en-US" altLang="ja-JP" sz="900" dirty="0" err="1">
                <a:latin typeface="Yu Gothic UI" panose="020B0500000000000000" pitchFamily="50" charset="-128"/>
                <a:ea typeface="Yu Gothic UI" panose="020B0500000000000000" pitchFamily="50" charset="-128"/>
                <a:cs typeface="Aharoni" panose="02010803020104030203" pitchFamily="2" charset="-79"/>
              </a:rPr>
              <a:t>Yahoo!JAPAN</a:t>
            </a:r>
            <a:r>
              <a:rPr lang="ja-JP" altLang="en-US" sz="900" dirty="0">
                <a:latin typeface="Yu Gothic UI" panose="020B0500000000000000" pitchFamily="50" charset="-128"/>
                <a:ea typeface="Yu Gothic UI" panose="020B0500000000000000" pitchFamily="50" charset="-128"/>
                <a:cs typeface="Aharoni" panose="02010803020104030203" pitchFamily="2" charset="-79"/>
              </a:rPr>
              <a:t>ニュース（</a:t>
            </a:r>
            <a:r>
              <a:rPr lang="en-US" altLang="ja-JP" sz="900" dirty="0">
                <a:latin typeface="Yu Gothic UI" panose="020B0500000000000000" pitchFamily="50" charset="-128"/>
                <a:ea typeface="Yu Gothic UI" panose="020B0500000000000000" pitchFamily="50" charset="-128"/>
                <a:cs typeface="Aharoni" panose="02010803020104030203" pitchFamily="2" charset="-79"/>
              </a:rPr>
              <a:t>2020</a:t>
            </a:r>
            <a:r>
              <a:rPr lang="ja-JP" altLang="en-US" sz="900" dirty="0">
                <a:latin typeface="Yu Gothic UI" panose="020B0500000000000000" pitchFamily="50" charset="-128"/>
                <a:ea typeface="Yu Gothic UI" panose="020B0500000000000000" pitchFamily="50" charset="-128"/>
                <a:cs typeface="Aharoni" panose="02010803020104030203" pitchFamily="2" charset="-79"/>
              </a:rPr>
              <a:t>年</a:t>
            </a:r>
            <a:r>
              <a:rPr lang="en-US" altLang="ja-JP" sz="900" dirty="0">
                <a:latin typeface="Yu Gothic UI" panose="020B0500000000000000" pitchFamily="50" charset="-128"/>
                <a:ea typeface="Yu Gothic UI" panose="020B0500000000000000" pitchFamily="50" charset="-128"/>
                <a:cs typeface="Aharoni" panose="02010803020104030203" pitchFamily="2" charset="-79"/>
              </a:rPr>
              <a:t>3</a:t>
            </a:r>
            <a:r>
              <a:rPr lang="ja-JP" altLang="en-US" sz="900" dirty="0">
                <a:latin typeface="Yu Gothic UI" panose="020B0500000000000000" pitchFamily="50" charset="-128"/>
                <a:ea typeface="Yu Gothic UI" panose="020B0500000000000000" pitchFamily="50" charset="-128"/>
                <a:cs typeface="Aharoni" panose="02010803020104030203" pitchFamily="2" charset="-79"/>
              </a:rPr>
              <a:t>月</a:t>
            </a:r>
            <a:r>
              <a:rPr lang="en-US" altLang="ja-JP" sz="900" dirty="0">
                <a:latin typeface="Yu Gothic UI" panose="020B0500000000000000" pitchFamily="50" charset="-128"/>
                <a:ea typeface="Yu Gothic UI" panose="020B0500000000000000" pitchFamily="50" charset="-128"/>
                <a:cs typeface="Aharoni" panose="02010803020104030203" pitchFamily="2" charset="-79"/>
              </a:rPr>
              <a:t>24</a:t>
            </a:r>
            <a:r>
              <a:rPr lang="ja-JP" altLang="en-US" sz="900" dirty="0">
                <a:latin typeface="Yu Gothic UI" panose="020B0500000000000000" pitchFamily="50" charset="-128"/>
                <a:ea typeface="Yu Gothic UI" panose="020B0500000000000000" pitchFamily="50" charset="-128"/>
                <a:cs typeface="Aharoni" panose="02010803020104030203" pitchFamily="2" charset="-79"/>
              </a:rPr>
              <a:t>日）</a:t>
            </a:r>
            <a:r>
              <a:rPr lang="en" altLang="ja-JP" sz="900" dirty="0">
                <a:latin typeface="Yu Gothic UI" panose="020B0500000000000000" pitchFamily="50" charset="-128"/>
                <a:ea typeface="Yu Gothic UI" panose="020B0500000000000000" pitchFamily="50" charset="-128"/>
                <a:cs typeface="Aharoni" panose="02010803020104030203" pitchFamily="2" charset="-79"/>
              </a:rPr>
              <a:t>https://</a:t>
            </a:r>
            <a:r>
              <a:rPr lang="en" altLang="ja-JP" sz="900" dirty="0" err="1">
                <a:latin typeface="Yu Gothic UI" panose="020B0500000000000000" pitchFamily="50" charset="-128"/>
                <a:ea typeface="Yu Gothic UI" panose="020B0500000000000000" pitchFamily="50" charset="-128"/>
                <a:cs typeface="Aharoni" panose="02010803020104030203" pitchFamily="2" charset="-79"/>
              </a:rPr>
              <a:t>news.yahoo.co.jp</a:t>
            </a:r>
            <a:r>
              <a:rPr lang="en" altLang="ja-JP" sz="900" dirty="0">
                <a:latin typeface="Yu Gothic UI" panose="020B0500000000000000" pitchFamily="50" charset="-128"/>
                <a:ea typeface="Yu Gothic UI" panose="020B0500000000000000" pitchFamily="50" charset="-128"/>
                <a:cs typeface="Aharoni" panose="02010803020104030203" pitchFamily="2" charset="-79"/>
              </a:rPr>
              <a:t>/byline/</a:t>
            </a:r>
            <a:r>
              <a:rPr lang="en" altLang="ja-JP" sz="900" dirty="0" err="1">
                <a:latin typeface="Yu Gothic UI" panose="020B0500000000000000" pitchFamily="50" charset="-128"/>
                <a:ea typeface="Yu Gothic UI" panose="020B0500000000000000" pitchFamily="50" charset="-128"/>
                <a:cs typeface="Aharoni" panose="02010803020104030203" pitchFamily="2" charset="-79"/>
              </a:rPr>
              <a:t>sakamotofumie</a:t>
            </a:r>
            <a:r>
              <a:rPr lang="en" altLang="ja-JP" sz="900" dirty="0">
                <a:latin typeface="Yu Gothic UI" panose="020B0500000000000000" pitchFamily="50" charset="-128"/>
                <a:ea typeface="Yu Gothic UI" panose="020B0500000000000000" pitchFamily="50" charset="-128"/>
                <a:cs typeface="Aharoni" panose="02010803020104030203" pitchFamily="2" charset="-79"/>
              </a:rPr>
              <a:t>/20200324-00169519/</a:t>
            </a:r>
            <a:endParaRPr lang="ja-JP" altLang="en-US" sz="900" dirty="0">
              <a:latin typeface="Yu Gothic UI" panose="020B0500000000000000" pitchFamily="50" charset="-128"/>
              <a:ea typeface="Yu Gothic UI" panose="020B0500000000000000" pitchFamily="50" charset="-128"/>
            </a:endParaRPr>
          </a:p>
        </p:txBody>
      </p:sp>
      <p:grpSp>
        <p:nvGrpSpPr>
          <p:cNvPr id="6" name="グループ化 5">
            <a:extLst>
              <a:ext uri="{FF2B5EF4-FFF2-40B4-BE49-F238E27FC236}">
                <a16:creationId xmlns:a16="http://schemas.microsoft.com/office/drawing/2014/main" id="{8E7FDAF7-6D04-4E21-9ECF-A1F8CAD5431E}"/>
              </a:ext>
            </a:extLst>
          </p:cNvPr>
          <p:cNvGrpSpPr/>
          <p:nvPr/>
        </p:nvGrpSpPr>
        <p:grpSpPr>
          <a:xfrm>
            <a:off x="406945" y="306442"/>
            <a:ext cx="427497" cy="415776"/>
            <a:chOff x="683170" y="525517"/>
            <a:chExt cx="427497" cy="415776"/>
          </a:xfrm>
        </p:grpSpPr>
        <p:sp>
          <p:nvSpPr>
            <p:cNvPr id="7" name="四角形: 角を丸くする 6">
              <a:extLst>
                <a:ext uri="{FF2B5EF4-FFF2-40B4-BE49-F238E27FC236}">
                  <a16:creationId xmlns:a16="http://schemas.microsoft.com/office/drawing/2014/main" id="{EB042D2E-15DA-4FAC-B775-FBB5DEE2F20C}"/>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C5736817-0C32-4AF1-ABF5-D6AE41F687A6}"/>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E4FC1E56-BF83-450D-AF62-839BA7240411}"/>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6C672C8B-EB83-4A73-8ABF-D476F024D3A1}"/>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タイトル 1">
            <a:extLst>
              <a:ext uri="{FF2B5EF4-FFF2-40B4-BE49-F238E27FC236}">
                <a16:creationId xmlns:a16="http://schemas.microsoft.com/office/drawing/2014/main" id="{4896C915-AF3B-404B-8E4C-BB941FEB67E7}"/>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新型コロナウイルス感染症の予防</a:t>
            </a:r>
          </a:p>
        </p:txBody>
      </p:sp>
      <p:sp>
        <p:nvSpPr>
          <p:cNvPr id="12" name="テキスト ボックス 11">
            <a:extLst>
              <a:ext uri="{FF2B5EF4-FFF2-40B4-BE49-F238E27FC236}">
                <a16:creationId xmlns:a16="http://schemas.microsoft.com/office/drawing/2014/main" id="{F8D2535D-38C2-4414-BC51-DDAE6D4B4FA7}"/>
              </a:ext>
            </a:extLst>
          </p:cNvPr>
          <p:cNvSpPr txBox="1"/>
          <p:nvPr/>
        </p:nvSpPr>
        <p:spPr>
          <a:xfrm>
            <a:off x="645255" y="1350029"/>
            <a:ext cx="9513651" cy="830997"/>
          </a:xfrm>
          <a:prstGeom prst="rect">
            <a:avLst/>
          </a:prstGeom>
          <a:noFill/>
        </p:spPr>
        <p:txBody>
          <a:bodyPr wrap="square" rtlCol="0">
            <a:spAutoFit/>
          </a:bodyPr>
          <a:lstStyle/>
          <a:p>
            <a:r>
              <a:rPr lang="ja-JP" altLang="en-US" sz="2400" dirty="0"/>
              <a:t>飛沫感染が主であることから、飛沫を浴びないようにマスクをして</a:t>
            </a:r>
            <a:endParaRPr lang="en-US" altLang="ja-JP" sz="2400" dirty="0"/>
          </a:p>
          <a:p>
            <a:r>
              <a:rPr lang="en-US" altLang="ja-JP" sz="2400" dirty="0"/>
              <a:t>2m  (6ft) </a:t>
            </a:r>
            <a:r>
              <a:rPr lang="ja-JP" altLang="en-US" sz="2400" dirty="0"/>
              <a:t>の</a:t>
            </a:r>
            <a:r>
              <a:rPr lang="en-US" altLang="ja-JP" sz="2400" dirty="0"/>
              <a:t>social distance</a:t>
            </a:r>
            <a:r>
              <a:rPr lang="ja-JP" altLang="en-US" sz="2400" dirty="0"/>
              <a:t>をを保つことが基本です。</a:t>
            </a:r>
            <a:endParaRPr kumimoji="1" lang="ja-JP" altLang="en-US" sz="2400" dirty="0"/>
          </a:p>
        </p:txBody>
      </p:sp>
      <p:pic>
        <p:nvPicPr>
          <p:cNvPr id="13" name="図 12">
            <a:extLst>
              <a:ext uri="{FF2B5EF4-FFF2-40B4-BE49-F238E27FC236}">
                <a16:creationId xmlns:a16="http://schemas.microsoft.com/office/drawing/2014/main" id="{589C71AB-CC8F-4987-BE52-2CDE5F6C9320}"/>
              </a:ext>
            </a:extLst>
          </p:cNvPr>
          <p:cNvPicPr>
            <a:picLocks noChangeAspect="1"/>
          </p:cNvPicPr>
          <p:nvPr/>
        </p:nvPicPr>
        <p:blipFill>
          <a:blip r:embed="rId3"/>
          <a:stretch>
            <a:fillRect/>
          </a:stretch>
        </p:blipFill>
        <p:spPr>
          <a:xfrm>
            <a:off x="230036" y="3091678"/>
            <a:ext cx="6093302" cy="3488416"/>
          </a:xfrm>
          <a:prstGeom prst="rect">
            <a:avLst/>
          </a:prstGeom>
        </p:spPr>
      </p:pic>
      <p:pic>
        <p:nvPicPr>
          <p:cNvPr id="14" name="図 13">
            <a:extLst>
              <a:ext uri="{FF2B5EF4-FFF2-40B4-BE49-F238E27FC236}">
                <a16:creationId xmlns:a16="http://schemas.microsoft.com/office/drawing/2014/main" id="{95DD2C83-004D-4F88-9DD3-2C5D9EC4A047}"/>
              </a:ext>
            </a:extLst>
          </p:cNvPr>
          <p:cNvPicPr>
            <a:picLocks noChangeAspect="1"/>
          </p:cNvPicPr>
          <p:nvPr/>
        </p:nvPicPr>
        <p:blipFill>
          <a:blip r:embed="rId4"/>
          <a:stretch>
            <a:fillRect/>
          </a:stretch>
        </p:blipFill>
        <p:spPr>
          <a:xfrm>
            <a:off x="8700933" y="3606662"/>
            <a:ext cx="1760844" cy="1843816"/>
          </a:xfrm>
          <a:prstGeom prst="rect">
            <a:avLst/>
          </a:prstGeom>
        </p:spPr>
      </p:pic>
      <p:pic>
        <p:nvPicPr>
          <p:cNvPr id="15" name="図 14">
            <a:extLst>
              <a:ext uri="{FF2B5EF4-FFF2-40B4-BE49-F238E27FC236}">
                <a16:creationId xmlns:a16="http://schemas.microsoft.com/office/drawing/2014/main" id="{00B8E706-7231-428D-BA96-37C0B87D2153}"/>
              </a:ext>
            </a:extLst>
          </p:cNvPr>
          <p:cNvPicPr>
            <a:picLocks noChangeAspect="1"/>
          </p:cNvPicPr>
          <p:nvPr/>
        </p:nvPicPr>
        <p:blipFill>
          <a:blip r:embed="rId5"/>
          <a:stretch>
            <a:fillRect/>
          </a:stretch>
        </p:blipFill>
        <p:spPr>
          <a:xfrm>
            <a:off x="6291249" y="3606662"/>
            <a:ext cx="1760843" cy="1843815"/>
          </a:xfrm>
          <a:prstGeom prst="rect">
            <a:avLst/>
          </a:prstGeom>
        </p:spPr>
      </p:pic>
      <p:sp>
        <p:nvSpPr>
          <p:cNvPr id="16" name="左右矢印 7">
            <a:extLst>
              <a:ext uri="{FF2B5EF4-FFF2-40B4-BE49-F238E27FC236}">
                <a16:creationId xmlns:a16="http://schemas.microsoft.com/office/drawing/2014/main" id="{AF173758-55F7-4C0B-9101-2CB1E3A07937}"/>
              </a:ext>
            </a:extLst>
          </p:cNvPr>
          <p:cNvSpPr/>
          <p:nvPr/>
        </p:nvSpPr>
        <p:spPr>
          <a:xfrm>
            <a:off x="7575408" y="5781629"/>
            <a:ext cx="1575881" cy="42801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3B2E3481-B51C-42A2-AAB2-B3CB4674AFC4}"/>
              </a:ext>
            </a:extLst>
          </p:cNvPr>
          <p:cNvSpPr txBox="1"/>
          <p:nvPr/>
        </p:nvSpPr>
        <p:spPr>
          <a:xfrm>
            <a:off x="8052092" y="6209646"/>
            <a:ext cx="880422" cy="523220"/>
          </a:xfrm>
          <a:prstGeom prst="rect">
            <a:avLst/>
          </a:prstGeom>
          <a:noFill/>
        </p:spPr>
        <p:txBody>
          <a:bodyPr wrap="square" rtlCol="0">
            <a:spAutoFit/>
          </a:bodyPr>
          <a:lstStyle/>
          <a:p>
            <a:r>
              <a:rPr kumimoji="1" lang="en-US" altLang="ja-JP" sz="2800" b="1" dirty="0"/>
              <a:t>2m</a:t>
            </a:r>
            <a:endParaRPr kumimoji="1" lang="ja-JP" altLang="en-US" sz="2800" b="1"/>
          </a:p>
        </p:txBody>
      </p:sp>
    </p:spTree>
    <p:extLst>
      <p:ext uri="{BB962C8B-B14F-4D97-AF65-F5344CB8AC3E}">
        <p14:creationId xmlns:p14="http://schemas.microsoft.com/office/powerpoint/2010/main" val="3282692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8E7FDAF7-6D04-4E21-9ECF-A1F8CAD5431E}"/>
              </a:ext>
            </a:extLst>
          </p:cNvPr>
          <p:cNvGrpSpPr/>
          <p:nvPr/>
        </p:nvGrpSpPr>
        <p:grpSpPr>
          <a:xfrm>
            <a:off x="406945" y="306442"/>
            <a:ext cx="427497" cy="415776"/>
            <a:chOff x="683170" y="525517"/>
            <a:chExt cx="427497" cy="415776"/>
          </a:xfrm>
        </p:grpSpPr>
        <p:sp>
          <p:nvSpPr>
            <p:cNvPr id="7" name="四角形: 角を丸くする 6">
              <a:extLst>
                <a:ext uri="{FF2B5EF4-FFF2-40B4-BE49-F238E27FC236}">
                  <a16:creationId xmlns:a16="http://schemas.microsoft.com/office/drawing/2014/main" id="{EB042D2E-15DA-4FAC-B775-FBB5DEE2F20C}"/>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C5736817-0C32-4AF1-ABF5-D6AE41F687A6}"/>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E4FC1E56-BF83-450D-AF62-839BA7240411}"/>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6C672C8B-EB83-4A73-8ABF-D476F024D3A1}"/>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タイトル 1">
            <a:extLst>
              <a:ext uri="{FF2B5EF4-FFF2-40B4-BE49-F238E27FC236}">
                <a16:creationId xmlns:a16="http://schemas.microsoft.com/office/drawing/2014/main" id="{4896C915-AF3B-404B-8E4C-BB941FEB67E7}"/>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400" b="1" dirty="0">
                <a:latin typeface="游ゴシック" panose="020B0400000000000000" pitchFamily="50" charset="-128"/>
                <a:ea typeface="游ゴシック" panose="020B0400000000000000" pitchFamily="50" charset="-128"/>
              </a:rPr>
              <a:t>新型コロナウイルスがもたらす３つの感染症</a:t>
            </a:r>
          </a:p>
        </p:txBody>
      </p:sp>
      <p:pic>
        <p:nvPicPr>
          <p:cNvPr id="12" name="図 11" descr="ダイアグラム&#10;&#10;自動的に生成された説明">
            <a:extLst>
              <a:ext uri="{FF2B5EF4-FFF2-40B4-BE49-F238E27FC236}">
                <a16:creationId xmlns:a16="http://schemas.microsoft.com/office/drawing/2014/main" id="{43E9EC7A-1717-49E5-A592-6AFB7F250C3C}"/>
              </a:ext>
            </a:extLst>
          </p:cNvPr>
          <p:cNvPicPr>
            <a:picLocks noChangeAspect="1"/>
          </p:cNvPicPr>
          <p:nvPr/>
        </p:nvPicPr>
        <p:blipFill>
          <a:blip r:embed="rId3"/>
          <a:stretch>
            <a:fillRect/>
          </a:stretch>
        </p:blipFill>
        <p:spPr>
          <a:xfrm>
            <a:off x="2228160" y="1990148"/>
            <a:ext cx="6284173" cy="5062742"/>
          </a:xfrm>
          <a:prstGeom prst="rect">
            <a:avLst/>
          </a:prstGeom>
        </p:spPr>
      </p:pic>
      <p:sp>
        <p:nvSpPr>
          <p:cNvPr id="13" name="タイトル 1">
            <a:extLst>
              <a:ext uri="{FF2B5EF4-FFF2-40B4-BE49-F238E27FC236}">
                <a16:creationId xmlns:a16="http://schemas.microsoft.com/office/drawing/2014/main" id="{09B69FEF-E46B-4EA1-8C9E-8CF040BF5139}"/>
              </a:ext>
            </a:extLst>
          </p:cNvPr>
          <p:cNvSpPr txBox="1">
            <a:spLocks/>
          </p:cNvSpPr>
          <p:nvPr/>
        </p:nvSpPr>
        <p:spPr>
          <a:xfrm>
            <a:off x="3306797" y="1377647"/>
            <a:ext cx="4078217" cy="930781"/>
          </a:xfrm>
          <a:prstGeom prst="rect">
            <a:avLst/>
          </a:prstGeom>
        </p:spPr>
        <p:txBody>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b="1" dirty="0"/>
              <a:t>３つの感染症</a:t>
            </a:r>
          </a:p>
        </p:txBody>
      </p:sp>
      <p:sp>
        <p:nvSpPr>
          <p:cNvPr id="2" name="テキスト ボックス 1">
            <a:extLst>
              <a:ext uri="{FF2B5EF4-FFF2-40B4-BE49-F238E27FC236}">
                <a16:creationId xmlns:a16="http://schemas.microsoft.com/office/drawing/2014/main" id="{9DE662F3-C098-E04D-A1BC-8AB25EB11723}"/>
              </a:ext>
            </a:extLst>
          </p:cNvPr>
          <p:cNvSpPr txBox="1"/>
          <p:nvPr/>
        </p:nvSpPr>
        <p:spPr bwMode="auto">
          <a:xfrm>
            <a:off x="212034" y="6882566"/>
            <a:ext cx="8454887" cy="646331"/>
          </a:xfrm>
          <a:prstGeom prst="rect">
            <a:avLst/>
          </a:prstGeom>
          <a:noFill/>
          <a:ln w="9525">
            <a:noFill/>
            <a:miter lim="800000"/>
            <a:headEnd/>
            <a:tailEnd/>
          </a:ln>
        </p:spPr>
        <p:txBody>
          <a:bodyPr wrap="square" rtlCol="0" anchor="ctr">
            <a:spAutoFit/>
          </a:bodyPr>
          <a:lstStyle/>
          <a:p>
            <a:r>
              <a:rPr kumimoji="1" lang="ja-JP" altLang="en-US" kern="0" dirty="0">
                <a:latin typeface="+mn-ea"/>
              </a:rPr>
              <a:t>出典：日本赤十字社（</a:t>
            </a:r>
            <a:r>
              <a:rPr kumimoji="1" lang="en" altLang="ja-JP" kern="0" dirty="0">
                <a:latin typeface="+mn-ea"/>
              </a:rPr>
              <a:t>http://</a:t>
            </a:r>
            <a:r>
              <a:rPr kumimoji="1" lang="en" altLang="ja-JP" kern="0" dirty="0" err="1">
                <a:latin typeface="+mn-ea"/>
              </a:rPr>
              <a:t>www.jrc.or.jp</a:t>
            </a:r>
            <a:r>
              <a:rPr kumimoji="1" lang="en" altLang="ja-JP" kern="0" dirty="0">
                <a:latin typeface="+mn-ea"/>
              </a:rPr>
              <a:t>/activity/</a:t>
            </a:r>
            <a:r>
              <a:rPr kumimoji="1" lang="en" altLang="ja-JP" kern="0" dirty="0" err="1">
                <a:latin typeface="+mn-ea"/>
              </a:rPr>
              <a:t>saigai</a:t>
            </a:r>
            <a:r>
              <a:rPr kumimoji="1" lang="en" altLang="ja-JP" kern="0" dirty="0">
                <a:latin typeface="+mn-ea"/>
              </a:rPr>
              <a:t>/news/200326_006124.html</a:t>
            </a:r>
            <a:r>
              <a:rPr kumimoji="1" lang="ja-JP" altLang="en-US" kern="0" dirty="0">
                <a:latin typeface="+mn-ea"/>
              </a:rPr>
              <a:t>）</a:t>
            </a:r>
          </a:p>
        </p:txBody>
      </p:sp>
    </p:spTree>
    <p:extLst>
      <p:ext uri="{BB962C8B-B14F-4D97-AF65-F5344CB8AC3E}">
        <p14:creationId xmlns:p14="http://schemas.microsoft.com/office/powerpoint/2010/main" val="3968309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59790" y="443365"/>
            <a:ext cx="2299027" cy="617483"/>
          </a:xfrm>
        </p:spPr>
        <p:txBody>
          <a:bodyPr>
            <a:noAutofit/>
          </a:bodyPr>
          <a:lstStyle/>
          <a:p>
            <a:pPr algn="l"/>
            <a:r>
              <a:rPr kumimoji="1" lang="ja-JP" altLang="en-US" sz="3600" b="1">
                <a:latin typeface="游ゴシック" panose="020B0400000000000000" pitchFamily="50" charset="-128"/>
                <a:ea typeface="游ゴシック" panose="020B0400000000000000" pitchFamily="50" charset="-128"/>
              </a:rPr>
              <a:t>まとめ</a:t>
            </a:r>
            <a:endParaRPr kumimoji="1" lang="ja-JP" altLang="en-US" sz="3600" b="1" dirty="0">
              <a:latin typeface="游ゴシック" panose="020B0400000000000000" pitchFamily="50" charset="-128"/>
              <a:ea typeface="游ゴシック" panose="020B0400000000000000" pitchFamily="50" charset="-128"/>
            </a:endParaRPr>
          </a:p>
        </p:txBody>
      </p:sp>
      <p:sp>
        <p:nvSpPr>
          <p:cNvPr id="3" name="コンテンツ プレースホルダー 2"/>
          <p:cNvSpPr>
            <a:spLocks noGrp="1"/>
          </p:cNvSpPr>
          <p:nvPr>
            <p:ph idx="1"/>
          </p:nvPr>
        </p:nvSpPr>
        <p:spPr>
          <a:xfrm>
            <a:off x="291179" y="1403259"/>
            <a:ext cx="10109453" cy="6156416"/>
          </a:xfrm>
        </p:spPr>
        <p:txBody>
          <a:bodyPr>
            <a:noAutofit/>
          </a:bodyPr>
          <a:lstStyle/>
          <a:p>
            <a:pPr marL="0" indent="0">
              <a:spcBef>
                <a:spcPts val="0"/>
              </a:spcBef>
              <a:spcAft>
                <a:spcPts val="1200"/>
              </a:spcAft>
              <a:buNone/>
            </a:pPr>
            <a:r>
              <a:rPr lang="ja-JP" altLang="en-US" sz="2000">
                <a:latin typeface="HGS明朝E" panose="02020900000000000000" pitchFamily="18" charset="-128"/>
                <a:ea typeface="HGS明朝E" panose="02020900000000000000" pitchFamily="18" charset="-128"/>
              </a:rPr>
              <a:t>　</a:t>
            </a:r>
            <a:r>
              <a:rPr lang="ja-JP" altLang="en-US" sz="2400">
                <a:latin typeface="HGS明朝E" panose="02020900000000000000" pitchFamily="18" charset="-128"/>
                <a:ea typeface="HGS明朝E" panose="02020900000000000000" pitchFamily="18" charset="-128"/>
              </a:rPr>
              <a:t>新型コロナウイルス感染症（</a:t>
            </a:r>
            <a:r>
              <a:rPr lang="en-US" altLang="ja-JP" sz="2400" dirty="0">
                <a:latin typeface="HGS明朝E" panose="02020900000000000000" pitchFamily="18" charset="-128"/>
                <a:ea typeface="HGS明朝E" panose="02020900000000000000" pitchFamily="18" charset="-128"/>
              </a:rPr>
              <a:t>COVID-19)</a:t>
            </a:r>
            <a:r>
              <a:rPr lang="ja-JP" altLang="en-US" sz="2400">
                <a:latin typeface="HGS明朝E" panose="02020900000000000000" pitchFamily="18" charset="-128"/>
                <a:ea typeface="HGS明朝E" panose="02020900000000000000" pitchFamily="18" charset="-128"/>
              </a:rPr>
              <a:t>は、</a:t>
            </a:r>
            <a:r>
              <a:rPr lang="en-US" altLang="ja-JP" sz="2400" dirty="0">
                <a:latin typeface="HGS明朝E" panose="02020900000000000000" pitchFamily="18" charset="-128"/>
                <a:ea typeface="HGS明朝E" panose="02020900000000000000" pitchFamily="18" charset="-128"/>
              </a:rPr>
              <a:t>2019</a:t>
            </a:r>
            <a:r>
              <a:rPr lang="ja-JP" altLang="en-US" sz="2400">
                <a:latin typeface="HGS明朝E" panose="02020900000000000000" pitchFamily="18" charset="-128"/>
                <a:ea typeface="HGS明朝E" panose="02020900000000000000" pitchFamily="18" charset="-128"/>
              </a:rPr>
              <a:t>年末に発生し、世界中で流行している感染症です。</a:t>
            </a:r>
            <a:endParaRPr lang="en-US" altLang="ja-JP" sz="2400" dirty="0">
              <a:latin typeface="HGS明朝E" panose="02020900000000000000" pitchFamily="18" charset="-128"/>
              <a:ea typeface="HGS明朝E" panose="02020900000000000000" pitchFamily="18" charset="-128"/>
            </a:endParaRPr>
          </a:p>
          <a:p>
            <a:pPr marL="0" indent="0">
              <a:spcBef>
                <a:spcPts val="0"/>
              </a:spcBef>
              <a:spcAft>
                <a:spcPts val="1200"/>
              </a:spcAft>
              <a:buNone/>
            </a:pPr>
            <a:r>
              <a:rPr lang="ja-JP" altLang="en-US" sz="2400">
                <a:latin typeface="HGS明朝E" panose="02020900000000000000" pitchFamily="18" charset="-128"/>
                <a:ea typeface="HGS明朝E" panose="02020900000000000000" pitchFamily="18" charset="-128"/>
              </a:rPr>
              <a:t>　</a:t>
            </a:r>
            <a:r>
              <a:rPr lang="en-US" altLang="ja-JP" sz="2400" dirty="0">
                <a:latin typeface="HGS明朝E" panose="02020900000000000000" pitchFamily="18" charset="-128"/>
                <a:ea typeface="HGS明朝E" panose="02020900000000000000" pitchFamily="18" charset="-128"/>
              </a:rPr>
              <a:t>20〜50</a:t>
            </a:r>
            <a:r>
              <a:rPr lang="ja-JP" altLang="en-US" sz="2400">
                <a:latin typeface="HGS明朝E" panose="02020900000000000000" pitchFamily="18" charset="-128"/>
                <a:ea typeface="HGS明朝E" panose="02020900000000000000" pitchFamily="18" charset="-128"/>
              </a:rPr>
              <a:t>代の人が多く罹っています。高齢者、基礎疾患（慢性閉塞性肺疾患、糖尿病、肥満など）を有する人は重症化しやすく、死亡率も高くなっています。</a:t>
            </a:r>
            <a:endParaRPr lang="en-US" altLang="ja-JP" sz="2400" dirty="0">
              <a:latin typeface="HGS明朝E" panose="02020900000000000000" pitchFamily="18" charset="-128"/>
              <a:ea typeface="HGS明朝E" panose="02020900000000000000" pitchFamily="18" charset="-128"/>
            </a:endParaRPr>
          </a:p>
          <a:p>
            <a:pPr marL="0" indent="0">
              <a:spcBef>
                <a:spcPts val="0"/>
              </a:spcBef>
              <a:spcAft>
                <a:spcPts val="1200"/>
              </a:spcAft>
              <a:buNone/>
            </a:pPr>
            <a:r>
              <a:rPr lang="ja-JP" altLang="en-US" sz="2400">
                <a:latin typeface="HGS明朝E" panose="02020900000000000000" pitchFamily="18" charset="-128"/>
                <a:ea typeface="HGS明朝E" panose="02020900000000000000" pitchFamily="18" charset="-128"/>
              </a:rPr>
              <a:t>　幸い、子どもは重症化率、死亡率ともにほぼ０（ゼロ）です。</a:t>
            </a:r>
            <a:endParaRPr lang="en-US" altLang="ja-JP" sz="2400" dirty="0">
              <a:latin typeface="HGS明朝E" panose="02020900000000000000" pitchFamily="18" charset="-128"/>
              <a:ea typeface="HGS明朝E" panose="02020900000000000000" pitchFamily="18" charset="-128"/>
            </a:endParaRPr>
          </a:p>
          <a:p>
            <a:pPr marL="0" indent="0">
              <a:spcBef>
                <a:spcPts val="0"/>
              </a:spcBef>
              <a:spcAft>
                <a:spcPts val="1200"/>
              </a:spcAft>
              <a:buNone/>
            </a:pPr>
            <a:r>
              <a:rPr lang="ja-JP" altLang="en-US" sz="2400">
                <a:latin typeface="HGS明朝E" panose="02020900000000000000" pitchFamily="18" charset="-128"/>
                <a:ea typeface="HGS明朝E" panose="02020900000000000000" pitchFamily="18" charset="-128"/>
              </a:rPr>
              <a:t>　</a:t>
            </a:r>
            <a:r>
              <a:rPr lang="en-US" altLang="ja-JP" sz="2400" dirty="0">
                <a:latin typeface="HGS明朝E" panose="02020900000000000000" pitchFamily="18" charset="-128"/>
                <a:ea typeface="HGS明朝E" panose="02020900000000000000" pitchFamily="18" charset="-128"/>
              </a:rPr>
              <a:t>2020</a:t>
            </a:r>
            <a:r>
              <a:rPr lang="ja-JP" altLang="en-US" sz="2400">
                <a:latin typeface="HGS明朝E" panose="02020900000000000000" pitchFamily="18" charset="-128"/>
                <a:ea typeface="HGS明朝E" panose="02020900000000000000" pitchFamily="18" charset="-128"/>
              </a:rPr>
              <a:t>年</a:t>
            </a:r>
            <a:r>
              <a:rPr lang="en-US" altLang="ja-JP" sz="2400" dirty="0">
                <a:latin typeface="HGS明朝E" panose="02020900000000000000" pitchFamily="18" charset="-128"/>
                <a:ea typeface="HGS明朝E" panose="02020900000000000000" pitchFamily="18" charset="-128"/>
              </a:rPr>
              <a:t>12</a:t>
            </a:r>
            <a:r>
              <a:rPr lang="ja-JP" altLang="en-US" sz="2400">
                <a:latin typeface="HGS明朝E" panose="02020900000000000000" pitchFamily="18" charset="-128"/>
                <a:ea typeface="HGS明朝E" panose="02020900000000000000" pitchFamily="18" charset="-128"/>
              </a:rPr>
              <a:t>月現在、特効薬と言われる薬剤は未だ見つかっていません。</a:t>
            </a:r>
            <a:br>
              <a:rPr lang="en-US" altLang="ja-JP" sz="2400" dirty="0">
                <a:latin typeface="HGS明朝E" panose="02020900000000000000" pitchFamily="18" charset="-128"/>
                <a:ea typeface="HGS明朝E" panose="02020900000000000000" pitchFamily="18" charset="-128"/>
              </a:rPr>
            </a:br>
            <a:r>
              <a:rPr lang="ja-JP" altLang="en-US" sz="2400">
                <a:latin typeface="HGS明朝E" panose="02020900000000000000" pitchFamily="18" charset="-128"/>
                <a:ea typeface="HGS明朝E" panose="02020900000000000000" pitchFamily="18" charset="-128"/>
              </a:rPr>
              <a:t>ワクチン接種が開始されたところです。</a:t>
            </a:r>
            <a:endParaRPr lang="en-US" altLang="ja-JP" sz="2400" dirty="0">
              <a:latin typeface="HGS明朝E" panose="02020900000000000000" pitchFamily="18" charset="-128"/>
              <a:ea typeface="HGS明朝E" panose="02020900000000000000" pitchFamily="18" charset="-128"/>
            </a:endParaRPr>
          </a:p>
          <a:p>
            <a:pPr marL="0" indent="0">
              <a:spcBef>
                <a:spcPts val="0"/>
              </a:spcBef>
              <a:spcAft>
                <a:spcPts val="1200"/>
              </a:spcAft>
              <a:buNone/>
            </a:pPr>
            <a:r>
              <a:rPr lang="ja-JP" altLang="en-US" sz="2400">
                <a:latin typeface="HGS明朝E" panose="02020900000000000000" pitchFamily="18" charset="-128"/>
                <a:ea typeface="HGS明朝E" panose="02020900000000000000" pitchFamily="18" charset="-128"/>
              </a:rPr>
              <a:t>　手洗いの励行、三密（密閉、密集、密接）を避けることで感染を予防します。</a:t>
            </a:r>
            <a:endParaRPr lang="en-US" altLang="ja-JP" sz="2400" dirty="0">
              <a:latin typeface="HGS明朝E" panose="02020900000000000000" pitchFamily="18" charset="-128"/>
              <a:ea typeface="HGS明朝E" panose="02020900000000000000" pitchFamily="18" charset="-128"/>
            </a:endParaRPr>
          </a:p>
          <a:p>
            <a:pPr marL="0" indent="0">
              <a:spcBef>
                <a:spcPts val="0"/>
              </a:spcBef>
              <a:spcAft>
                <a:spcPts val="1200"/>
              </a:spcAft>
              <a:buNone/>
            </a:pPr>
            <a:r>
              <a:rPr lang="ja-JP" altLang="en-US" sz="2400">
                <a:latin typeface="HGS明朝E" panose="02020900000000000000" pitchFamily="18" charset="-128"/>
                <a:ea typeface="HGS明朝E" panose="02020900000000000000" pitchFamily="18" charset="-128"/>
              </a:rPr>
              <a:t>　新しく出現した感染症では、病気そのものだけでなく、不安や差別といった問題が併存します。</a:t>
            </a:r>
            <a:endParaRPr lang="en-US" altLang="ja-JP" sz="2400" dirty="0">
              <a:latin typeface="HGS明朝E" panose="02020900000000000000" pitchFamily="18" charset="-128"/>
              <a:ea typeface="HGS明朝E" panose="02020900000000000000" pitchFamily="18" charset="-128"/>
            </a:endParaRPr>
          </a:p>
          <a:p>
            <a:pPr marL="0" indent="0">
              <a:spcBef>
                <a:spcPts val="0"/>
              </a:spcBef>
              <a:spcAft>
                <a:spcPts val="1200"/>
              </a:spcAft>
              <a:buNone/>
            </a:pPr>
            <a:endParaRPr lang="en-US" altLang="ja-JP" sz="2000" dirty="0">
              <a:latin typeface="HGS明朝E" panose="02020900000000000000" pitchFamily="18" charset="-128"/>
              <a:ea typeface="HGS明朝E" panose="02020900000000000000" pitchFamily="18" charset="-128"/>
            </a:endParaRPr>
          </a:p>
          <a:p>
            <a:pPr marL="0" indent="0">
              <a:spcBef>
                <a:spcPts val="0"/>
              </a:spcBef>
              <a:spcAft>
                <a:spcPts val="1200"/>
              </a:spcAft>
              <a:buNone/>
            </a:pPr>
            <a:r>
              <a:rPr lang="ja-JP" altLang="en-US" sz="2400">
                <a:latin typeface="HGS明朝E" panose="02020900000000000000" pitchFamily="18" charset="-128"/>
                <a:ea typeface="HGS明朝E" panose="02020900000000000000" pitchFamily="18" charset="-128"/>
              </a:rPr>
              <a:t>　</a:t>
            </a:r>
            <a:r>
              <a:rPr lang="ja-JP" altLang="en-US" sz="2400">
                <a:solidFill>
                  <a:srgbClr val="FF0000"/>
                </a:solidFill>
                <a:latin typeface="HGS明朝E" panose="02020900000000000000" pitchFamily="18" charset="-128"/>
                <a:ea typeface="HGS明朝E" panose="02020900000000000000" pitchFamily="18" charset="-128"/>
              </a:rPr>
              <a:t>君たちは今、何をすべきか何ができるかを考えて行動してください。</a:t>
            </a:r>
            <a:endParaRPr lang="en-US" altLang="ja-JP" sz="2400" dirty="0">
              <a:solidFill>
                <a:srgbClr val="FF0000"/>
              </a:solidFill>
              <a:latin typeface="HGS明朝E" panose="02020900000000000000" pitchFamily="18" charset="-128"/>
              <a:ea typeface="HGS明朝E" panose="02020900000000000000" pitchFamily="18" charset="-128"/>
            </a:endParaRPr>
          </a:p>
          <a:p>
            <a:pPr marL="0" indent="0">
              <a:spcBef>
                <a:spcPts val="0"/>
              </a:spcBef>
              <a:spcAft>
                <a:spcPts val="1200"/>
              </a:spcAft>
              <a:buNone/>
            </a:pPr>
            <a:endParaRPr lang="en-US" altLang="ja-JP" sz="2000" dirty="0">
              <a:latin typeface="HGS明朝E" panose="02020900000000000000" pitchFamily="18" charset="-128"/>
              <a:ea typeface="HGS明朝E" panose="02020900000000000000" pitchFamily="18" charset="-128"/>
            </a:endParaRPr>
          </a:p>
          <a:p>
            <a:pPr marL="0" indent="0">
              <a:spcBef>
                <a:spcPts val="0"/>
              </a:spcBef>
              <a:spcAft>
                <a:spcPts val="1200"/>
              </a:spcAft>
              <a:buNone/>
            </a:pPr>
            <a:r>
              <a:rPr lang="ja-JP" altLang="en-US" sz="2000">
                <a:latin typeface="HGS明朝E" panose="02020900000000000000" pitchFamily="18" charset="-128"/>
                <a:ea typeface="HGS明朝E" panose="02020900000000000000" pitchFamily="18" charset="-128"/>
              </a:rPr>
              <a:t>　</a:t>
            </a:r>
            <a:endParaRPr lang="en-US" altLang="ja-JP" sz="2000" dirty="0">
              <a:latin typeface="HGS明朝E" panose="02020900000000000000" pitchFamily="18" charset="-128"/>
              <a:ea typeface="HGS明朝E" panose="02020900000000000000" pitchFamily="18" charset="-128"/>
            </a:endParaRPr>
          </a:p>
        </p:txBody>
      </p:sp>
      <p:grpSp>
        <p:nvGrpSpPr>
          <p:cNvPr id="5" name="グループ化 4">
            <a:extLst>
              <a:ext uri="{FF2B5EF4-FFF2-40B4-BE49-F238E27FC236}">
                <a16:creationId xmlns:a16="http://schemas.microsoft.com/office/drawing/2014/main" id="{62D82EAE-7CF3-496A-93C6-A01008324074}"/>
              </a:ext>
            </a:extLst>
          </p:cNvPr>
          <p:cNvGrpSpPr/>
          <p:nvPr/>
        </p:nvGrpSpPr>
        <p:grpSpPr>
          <a:xfrm>
            <a:off x="683170" y="525517"/>
            <a:ext cx="427497" cy="415776"/>
            <a:chOff x="683170" y="525517"/>
            <a:chExt cx="427497" cy="415776"/>
          </a:xfrm>
        </p:grpSpPr>
        <p:sp>
          <p:nvSpPr>
            <p:cNvPr id="6" name="四角形: 角を丸くする 5">
              <a:extLst>
                <a:ext uri="{FF2B5EF4-FFF2-40B4-BE49-F238E27FC236}">
                  <a16:creationId xmlns:a16="http://schemas.microsoft.com/office/drawing/2014/main" id="{EED55A0A-8942-47A9-8239-2F9A9CA630FA}"/>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B16A9EC6-974F-4BEE-95CD-B96A5622A576}"/>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44A5AB48-AE5A-45BF-A150-556B55834081}"/>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7BAA5B0F-DDB6-48B4-B302-69EDA7A49663}"/>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40246317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59790" y="443365"/>
            <a:ext cx="1296027" cy="617483"/>
          </a:xfrm>
        </p:spPr>
        <p:txBody>
          <a:bodyPr>
            <a:noAutofit/>
          </a:bodyPr>
          <a:lstStyle/>
          <a:p>
            <a:pPr algn="l"/>
            <a:r>
              <a:rPr lang="ja-JP" altLang="en-US" sz="3600" b="1" dirty="0">
                <a:latin typeface="游ゴシック" panose="020B0400000000000000" pitchFamily="50" charset="-128"/>
                <a:ea typeface="游ゴシック" panose="020B0400000000000000" pitchFamily="50" charset="-128"/>
              </a:rPr>
              <a:t>作成</a:t>
            </a:r>
            <a:endParaRPr kumimoji="1" lang="ja-JP" altLang="en-US" sz="3600" b="1" dirty="0">
              <a:latin typeface="游ゴシック" panose="020B0400000000000000" pitchFamily="50" charset="-128"/>
              <a:ea typeface="游ゴシック" panose="020B0400000000000000" pitchFamily="50" charset="-128"/>
            </a:endParaRPr>
          </a:p>
        </p:txBody>
      </p:sp>
      <p:sp>
        <p:nvSpPr>
          <p:cNvPr id="3" name="コンテンツ プレースホルダー 2"/>
          <p:cNvSpPr>
            <a:spLocks noGrp="1"/>
          </p:cNvSpPr>
          <p:nvPr>
            <p:ph idx="1"/>
          </p:nvPr>
        </p:nvSpPr>
        <p:spPr>
          <a:xfrm>
            <a:off x="5711256" y="5325602"/>
            <a:ext cx="4582437" cy="1547147"/>
          </a:xfrm>
        </p:spPr>
        <p:txBody>
          <a:bodyPr>
            <a:noAutofit/>
          </a:bodyPr>
          <a:lstStyle/>
          <a:p>
            <a:pPr marL="0" indent="0">
              <a:spcBef>
                <a:spcPts val="0"/>
              </a:spcBef>
              <a:spcAft>
                <a:spcPts val="1200"/>
              </a:spcAft>
              <a:buNone/>
            </a:pPr>
            <a:r>
              <a:rPr lang="ja-JP" altLang="en-US" sz="2000" dirty="0">
                <a:latin typeface="HGS明朝E" panose="02020900000000000000" pitchFamily="18" charset="-128"/>
                <a:ea typeface="HGS明朝E" panose="02020900000000000000" pitchFamily="18" charset="-128"/>
              </a:rPr>
              <a:t>東京都医師会理事</a:t>
            </a:r>
            <a:endParaRPr lang="en-US" altLang="ja-JP" sz="2000" dirty="0">
              <a:latin typeface="HGS明朝E" panose="02020900000000000000" pitchFamily="18" charset="-128"/>
              <a:ea typeface="HGS明朝E" panose="02020900000000000000" pitchFamily="18" charset="-128"/>
            </a:endParaRPr>
          </a:p>
          <a:p>
            <a:pPr marL="0" indent="0">
              <a:spcBef>
                <a:spcPts val="0"/>
              </a:spcBef>
              <a:spcAft>
                <a:spcPts val="1200"/>
              </a:spcAft>
              <a:buNone/>
            </a:pPr>
            <a:r>
              <a:rPr lang="ja-JP" altLang="en-US" sz="2000" dirty="0">
                <a:latin typeface="HGS明朝E" panose="02020900000000000000" pitchFamily="18" charset="-128"/>
                <a:ea typeface="HGS明朝E" panose="02020900000000000000" pitchFamily="18" charset="-128"/>
              </a:rPr>
              <a:t>　川上　一　恵（渋谷区</a:t>
            </a:r>
            <a:r>
              <a:rPr lang="zh-CN" altLang="en-US" sz="2000" dirty="0">
                <a:latin typeface="HGS明朝E" panose="02020900000000000000" pitchFamily="18" charset="-128"/>
                <a:ea typeface="HGS明朝E" panose="02020900000000000000" pitchFamily="18" charset="-128"/>
              </a:rPr>
              <a:t>医師会</a:t>
            </a:r>
            <a:r>
              <a:rPr lang="ja-JP" altLang="en-US" sz="2000" dirty="0">
                <a:latin typeface="HGS明朝E" panose="02020900000000000000" pitchFamily="18" charset="-128"/>
                <a:ea typeface="HGS明朝E" panose="02020900000000000000" pitchFamily="18" charset="-128"/>
              </a:rPr>
              <a:t>）</a:t>
            </a:r>
            <a:endParaRPr lang="en-US" altLang="ja-JP" sz="2000" dirty="0">
              <a:latin typeface="HGS明朝E" panose="02020900000000000000" pitchFamily="18" charset="-128"/>
              <a:ea typeface="HGS明朝E" panose="02020900000000000000" pitchFamily="18" charset="-128"/>
            </a:endParaRPr>
          </a:p>
          <a:p>
            <a:pPr marL="0" indent="0">
              <a:spcBef>
                <a:spcPts val="0"/>
              </a:spcBef>
              <a:spcAft>
                <a:spcPts val="1200"/>
              </a:spcAft>
              <a:buNone/>
            </a:pPr>
            <a:r>
              <a:rPr lang="ja-JP" altLang="en-US" sz="2000" dirty="0">
                <a:latin typeface="HGS明朝E" panose="02020900000000000000" pitchFamily="18" charset="-128"/>
                <a:ea typeface="HGS明朝E" panose="02020900000000000000" pitchFamily="18" charset="-128"/>
              </a:rPr>
              <a:t>　弘瀬　知江子（大森医師会）</a:t>
            </a:r>
            <a:endParaRPr lang="en-US" altLang="ja-JP" sz="2000" dirty="0">
              <a:latin typeface="HGS明朝E" panose="02020900000000000000" pitchFamily="18" charset="-128"/>
              <a:ea typeface="HGS明朝E" panose="02020900000000000000" pitchFamily="18" charset="-128"/>
            </a:endParaRPr>
          </a:p>
        </p:txBody>
      </p:sp>
      <p:grpSp>
        <p:nvGrpSpPr>
          <p:cNvPr id="5" name="グループ化 4">
            <a:extLst>
              <a:ext uri="{FF2B5EF4-FFF2-40B4-BE49-F238E27FC236}">
                <a16:creationId xmlns:a16="http://schemas.microsoft.com/office/drawing/2014/main" id="{62D82EAE-7CF3-496A-93C6-A01008324074}"/>
              </a:ext>
            </a:extLst>
          </p:cNvPr>
          <p:cNvGrpSpPr/>
          <p:nvPr/>
        </p:nvGrpSpPr>
        <p:grpSpPr>
          <a:xfrm>
            <a:off x="683170" y="525517"/>
            <a:ext cx="427497" cy="415776"/>
            <a:chOff x="683170" y="525517"/>
            <a:chExt cx="427497" cy="415776"/>
          </a:xfrm>
        </p:grpSpPr>
        <p:sp>
          <p:nvSpPr>
            <p:cNvPr id="6" name="四角形: 角を丸くする 5">
              <a:extLst>
                <a:ext uri="{FF2B5EF4-FFF2-40B4-BE49-F238E27FC236}">
                  <a16:creationId xmlns:a16="http://schemas.microsoft.com/office/drawing/2014/main" id="{EED55A0A-8942-47A9-8239-2F9A9CA630FA}"/>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B16A9EC6-974F-4BEE-95CD-B96A5622A576}"/>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44A5AB48-AE5A-45BF-A150-556B55834081}"/>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7BAA5B0F-DDB6-48B4-B302-69EDA7A49663}"/>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1" name="図 10">
            <a:extLst>
              <a:ext uri="{FF2B5EF4-FFF2-40B4-BE49-F238E27FC236}">
                <a16:creationId xmlns:a16="http://schemas.microsoft.com/office/drawing/2014/main" id="{EC04C75E-7D40-4BEC-AA32-A8B745C7CF46}"/>
              </a:ext>
            </a:extLst>
          </p:cNvPr>
          <p:cNvPicPr>
            <a:picLocks noChangeAspect="1"/>
          </p:cNvPicPr>
          <p:nvPr/>
        </p:nvPicPr>
        <p:blipFill rotWithShape="1">
          <a:blip r:embed="rId3"/>
          <a:srcRect l="1917" t="50000" r="19390" b="4646"/>
          <a:stretch/>
        </p:blipFill>
        <p:spPr>
          <a:xfrm>
            <a:off x="9374557" y="6980244"/>
            <a:ext cx="1062990" cy="299085"/>
          </a:xfrm>
          <a:prstGeom prst="rect">
            <a:avLst/>
          </a:prstGeom>
        </p:spPr>
      </p:pic>
      <p:pic>
        <p:nvPicPr>
          <p:cNvPr id="12" name="コンテンツ プレースホルダー 4">
            <a:extLst>
              <a:ext uri="{FF2B5EF4-FFF2-40B4-BE49-F238E27FC236}">
                <a16:creationId xmlns:a16="http://schemas.microsoft.com/office/drawing/2014/main" id="{94CB7161-1E47-4E16-B862-85C3A2ECCC9D}"/>
              </a:ext>
            </a:extLst>
          </p:cNvPr>
          <p:cNvPicPr>
            <a:picLocks noChangeAspect="1"/>
          </p:cNvPicPr>
          <p:nvPr/>
        </p:nvPicPr>
        <p:blipFill>
          <a:blip r:embed="rId4"/>
          <a:stretch>
            <a:fillRect/>
          </a:stretch>
        </p:blipFill>
        <p:spPr>
          <a:xfrm>
            <a:off x="683170" y="1551600"/>
            <a:ext cx="4582437" cy="2695768"/>
          </a:xfrm>
          <a:prstGeom prst="rect">
            <a:avLst/>
          </a:prstGeom>
        </p:spPr>
      </p:pic>
    </p:spTree>
    <p:extLst>
      <p:ext uri="{BB962C8B-B14F-4D97-AF65-F5344CB8AC3E}">
        <p14:creationId xmlns:p14="http://schemas.microsoft.com/office/powerpoint/2010/main" val="3888171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8E7FDAF7-6D04-4E21-9ECF-A1F8CAD5431E}"/>
              </a:ext>
            </a:extLst>
          </p:cNvPr>
          <p:cNvGrpSpPr/>
          <p:nvPr/>
        </p:nvGrpSpPr>
        <p:grpSpPr>
          <a:xfrm>
            <a:off x="406945" y="306442"/>
            <a:ext cx="427497" cy="415776"/>
            <a:chOff x="683170" y="525517"/>
            <a:chExt cx="427497" cy="415776"/>
          </a:xfrm>
        </p:grpSpPr>
        <p:sp>
          <p:nvSpPr>
            <p:cNvPr id="7" name="四角形: 角を丸くする 6">
              <a:extLst>
                <a:ext uri="{FF2B5EF4-FFF2-40B4-BE49-F238E27FC236}">
                  <a16:creationId xmlns:a16="http://schemas.microsoft.com/office/drawing/2014/main" id="{EB042D2E-15DA-4FAC-B775-FBB5DEE2F20C}"/>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C5736817-0C32-4AF1-ABF5-D6AE41F687A6}"/>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E4FC1E56-BF83-450D-AF62-839BA7240411}"/>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6C672C8B-EB83-4A73-8ABF-D476F024D3A1}"/>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タイトル 1">
            <a:extLst>
              <a:ext uri="{FF2B5EF4-FFF2-40B4-BE49-F238E27FC236}">
                <a16:creationId xmlns:a16="http://schemas.microsoft.com/office/drawing/2014/main" id="{4896C915-AF3B-404B-8E4C-BB941FEB67E7}"/>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新型コロナウイルス感染症</a:t>
            </a:r>
          </a:p>
        </p:txBody>
      </p:sp>
      <p:sp>
        <p:nvSpPr>
          <p:cNvPr id="13" name="コンテンツ プレースホルダー 2">
            <a:extLst>
              <a:ext uri="{FF2B5EF4-FFF2-40B4-BE49-F238E27FC236}">
                <a16:creationId xmlns:a16="http://schemas.microsoft.com/office/drawing/2014/main" id="{758FD83E-E1D6-4BFD-AE1C-61C3265D7B92}"/>
              </a:ext>
            </a:extLst>
          </p:cNvPr>
          <p:cNvSpPr txBox="1">
            <a:spLocks/>
          </p:cNvSpPr>
          <p:nvPr/>
        </p:nvSpPr>
        <p:spPr>
          <a:xfrm>
            <a:off x="360000" y="1672145"/>
            <a:ext cx="9899122" cy="4351338"/>
          </a:xfrm>
          <a:prstGeom prst="rect">
            <a:avLst/>
          </a:prstGeom>
        </p:spPr>
        <p:txBody>
          <a:bodyPr/>
          <a:lst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dirty="0"/>
              <a:t>新型コロナウイルス感染症　</a:t>
            </a:r>
            <a:endParaRPr lang="en-US" altLang="ja-JP" dirty="0"/>
          </a:p>
          <a:p>
            <a:pPr marL="0" indent="0">
              <a:buFont typeface="Arial" panose="020B0604020202020204" pitchFamily="34" charset="0"/>
              <a:buNone/>
            </a:pPr>
            <a:r>
              <a:rPr lang="en-US" altLang="ja-JP" dirty="0"/>
              <a:t>  COVID-19</a:t>
            </a:r>
            <a:r>
              <a:rPr lang="ja-JP" altLang="en-US" dirty="0"/>
              <a:t>（</a:t>
            </a:r>
            <a:r>
              <a:rPr lang="en-US" altLang="ja-JP" dirty="0"/>
              <a:t>Corona</a:t>
            </a:r>
            <a:r>
              <a:rPr lang="ja-JP" altLang="en-US" dirty="0"/>
              <a:t> </a:t>
            </a:r>
            <a:r>
              <a:rPr lang="en-US" altLang="ja-JP" dirty="0"/>
              <a:t>virus disease 2019)</a:t>
            </a:r>
          </a:p>
          <a:p>
            <a:pPr marL="0" indent="0">
              <a:buFont typeface="Arial" panose="020B0604020202020204" pitchFamily="34" charset="0"/>
              <a:buNone/>
            </a:pPr>
            <a:r>
              <a:rPr lang="en-US" altLang="ja-JP" dirty="0"/>
              <a:t>  2019</a:t>
            </a:r>
            <a:r>
              <a:rPr lang="ja-JP" altLang="en-US" dirty="0"/>
              <a:t>年に発生した新型コロナウイルスによる感染症</a:t>
            </a:r>
            <a:endParaRPr lang="en-US" altLang="ja-JP" dirty="0"/>
          </a:p>
          <a:p>
            <a:endParaRPr lang="en-US" altLang="ja-JP" dirty="0"/>
          </a:p>
          <a:p>
            <a:endParaRPr lang="en-US" altLang="ja-JP" dirty="0"/>
          </a:p>
          <a:p>
            <a:r>
              <a:rPr lang="ja-JP" altLang="en-US" dirty="0"/>
              <a:t>新型コロナウイルス</a:t>
            </a:r>
            <a:endParaRPr lang="en-US" altLang="ja-JP" dirty="0"/>
          </a:p>
          <a:p>
            <a:pPr marL="0" indent="0">
              <a:buFont typeface="Arial" panose="020B0604020202020204" pitchFamily="34" charset="0"/>
              <a:buNone/>
            </a:pPr>
            <a:r>
              <a:rPr lang="en-US" altLang="ja-JP" dirty="0"/>
              <a:t>  </a:t>
            </a:r>
            <a:r>
              <a:rPr lang="en-US" altLang="ja-JP" u="sng" dirty="0"/>
              <a:t>SARS</a:t>
            </a:r>
            <a:r>
              <a:rPr lang="en-US" altLang="ja-JP" dirty="0"/>
              <a:t>-CoV-2</a:t>
            </a:r>
          </a:p>
          <a:p>
            <a:pPr marL="0" indent="0">
              <a:buFont typeface="Arial" panose="020B0604020202020204" pitchFamily="34" charset="0"/>
              <a:buNone/>
            </a:pPr>
            <a:r>
              <a:rPr lang="ja-JP" altLang="en-US" dirty="0"/>
              <a:t>　　　</a:t>
            </a:r>
            <a:r>
              <a:rPr lang="en-US" altLang="ja-JP" dirty="0"/>
              <a:t> severe acute respiratory syndrome</a:t>
            </a:r>
          </a:p>
        </p:txBody>
      </p:sp>
      <p:sp>
        <p:nvSpPr>
          <p:cNvPr id="14" name="屈折矢印 3">
            <a:extLst>
              <a:ext uri="{FF2B5EF4-FFF2-40B4-BE49-F238E27FC236}">
                <a16:creationId xmlns:a16="http://schemas.microsoft.com/office/drawing/2014/main" id="{D8F83DF5-8F16-46BD-9D5D-A868F989EF08}"/>
              </a:ext>
            </a:extLst>
          </p:cNvPr>
          <p:cNvSpPr/>
          <p:nvPr/>
        </p:nvSpPr>
        <p:spPr>
          <a:xfrm rot="5400000">
            <a:off x="999432" y="5417141"/>
            <a:ext cx="530564" cy="659821"/>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43127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a:extLst>
              <a:ext uri="{FF2B5EF4-FFF2-40B4-BE49-F238E27FC236}">
                <a16:creationId xmlns:a16="http://schemas.microsoft.com/office/drawing/2014/main" id="{241614B6-191D-4DCB-982C-C371F6D15BD3}"/>
              </a:ext>
            </a:extLst>
          </p:cNvPr>
          <p:cNvSpPr txBox="1"/>
          <p:nvPr/>
        </p:nvSpPr>
        <p:spPr>
          <a:xfrm>
            <a:off x="360000" y="7200000"/>
            <a:ext cx="5288973" cy="230832"/>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出典：</a:t>
            </a:r>
            <a:r>
              <a:rPr lang="ja-JP" altLang="en-US" sz="900" kern="0" dirty="0">
                <a:latin typeface="+mn-ea"/>
              </a:rPr>
              <a:t>東京都健康安全研究センター</a:t>
            </a:r>
            <a:r>
              <a:rPr lang="en-US" altLang="ja-JP" sz="900" kern="0" dirty="0">
                <a:latin typeface="+mn-ea"/>
              </a:rPr>
              <a:t>/</a:t>
            </a:r>
            <a:r>
              <a:rPr lang="ja-JP" altLang="en-US" sz="900" kern="0" dirty="0">
                <a:latin typeface="+mn-ea"/>
              </a:rPr>
              <a:t>国立感染症研究所</a:t>
            </a:r>
            <a:endParaRPr lang="ja-JP" altLang="en-US" sz="900" dirty="0">
              <a:latin typeface="Yu Gothic UI" panose="020B0500000000000000" pitchFamily="50" charset="-128"/>
              <a:ea typeface="Yu Gothic UI" panose="020B0500000000000000" pitchFamily="50" charset="-128"/>
            </a:endParaRPr>
          </a:p>
        </p:txBody>
      </p:sp>
      <p:grpSp>
        <p:nvGrpSpPr>
          <p:cNvPr id="6" name="グループ化 5">
            <a:extLst>
              <a:ext uri="{FF2B5EF4-FFF2-40B4-BE49-F238E27FC236}">
                <a16:creationId xmlns:a16="http://schemas.microsoft.com/office/drawing/2014/main" id="{8E7FDAF7-6D04-4E21-9ECF-A1F8CAD5431E}"/>
              </a:ext>
            </a:extLst>
          </p:cNvPr>
          <p:cNvGrpSpPr/>
          <p:nvPr/>
        </p:nvGrpSpPr>
        <p:grpSpPr>
          <a:xfrm>
            <a:off x="406945" y="306442"/>
            <a:ext cx="427497" cy="415776"/>
            <a:chOff x="683170" y="525517"/>
            <a:chExt cx="427497" cy="415776"/>
          </a:xfrm>
        </p:grpSpPr>
        <p:sp>
          <p:nvSpPr>
            <p:cNvPr id="7" name="四角形: 角を丸くする 6">
              <a:extLst>
                <a:ext uri="{FF2B5EF4-FFF2-40B4-BE49-F238E27FC236}">
                  <a16:creationId xmlns:a16="http://schemas.microsoft.com/office/drawing/2014/main" id="{EB042D2E-15DA-4FAC-B775-FBB5DEE2F20C}"/>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C5736817-0C32-4AF1-ABF5-D6AE41F687A6}"/>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E4FC1E56-BF83-450D-AF62-839BA7240411}"/>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6C672C8B-EB83-4A73-8ABF-D476F024D3A1}"/>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タイトル 1">
            <a:extLst>
              <a:ext uri="{FF2B5EF4-FFF2-40B4-BE49-F238E27FC236}">
                <a16:creationId xmlns:a16="http://schemas.microsoft.com/office/drawing/2014/main" id="{4896C915-AF3B-404B-8E4C-BB941FEB67E7}"/>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コロナウイルスの構造</a:t>
            </a:r>
          </a:p>
        </p:txBody>
      </p:sp>
      <p:pic>
        <p:nvPicPr>
          <p:cNvPr id="12" name="図 11">
            <a:extLst>
              <a:ext uri="{FF2B5EF4-FFF2-40B4-BE49-F238E27FC236}">
                <a16:creationId xmlns:a16="http://schemas.microsoft.com/office/drawing/2014/main" id="{85CA83AF-7D7D-4561-BBCD-88BF3D58D9F9}"/>
              </a:ext>
            </a:extLst>
          </p:cNvPr>
          <p:cNvPicPr>
            <a:picLocks noChangeAspect="1"/>
          </p:cNvPicPr>
          <p:nvPr/>
        </p:nvPicPr>
        <p:blipFill>
          <a:blip r:embed="rId3"/>
          <a:stretch>
            <a:fillRect/>
          </a:stretch>
        </p:blipFill>
        <p:spPr>
          <a:xfrm>
            <a:off x="382546" y="1106771"/>
            <a:ext cx="5266427" cy="3409917"/>
          </a:xfrm>
          <a:prstGeom prst="rect">
            <a:avLst/>
          </a:prstGeom>
        </p:spPr>
      </p:pic>
      <p:pic>
        <p:nvPicPr>
          <p:cNvPr id="16" name="図 15">
            <a:extLst>
              <a:ext uri="{FF2B5EF4-FFF2-40B4-BE49-F238E27FC236}">
                <a16:creationId xmlns:a16="http://schemas.microsoft.com/office/drawing/2014/main" id="{E8D43645-05A0-4A9B-9F82-15BEF9DDE6FD}"/>
              </a:ext>
            </a:extLst>
          </p:cNvPr>
          <p:cNvPicPr>
            <a:picLocks noChangeAspect="1"/>
          </p:cNvPicPr>
          <p:nvPr/>
        </p:nvPicPr>
        <p:blipFill>
          <a:blip r:embed="rId4"/>
          <a:stretch>
            <a:fillRect/>
          </a:stretch>
        </p:blipFill>
        <p:spPr>
          <a:xfrm>
            <a:off x="501538" y="5192347"/>
            <a:ext cx="1474699" cy="1752944"/>
          </a:xfrm>
          <a:prstGeom prst="rect">
            <a:avLst/>
          </a:prstGeom>
        </p:spPr>
      </p:pic>
      <p:sp>
        <p:nvSpPr>
          <p:cNvPr id="17" name="雲形吹き出し 6">
            <a:extLst>
              <a:ext uri="{FF2B5EF4-FFF2-40B4-BE49-F238E27FC236}">
                <a16:creationId xmlns:a16="http://schemas.microsoft.com/office/drawing/2014/main" id="{65BD774F-8DEF-401E-8525-52F64547243B}"/>
              </a:ext>
            </a:extLst>
          </p:cNvPr>
          <p:cNvSpPr/>
          <p:nvPr/>
        </p:nvSpPr>
        <p:spPr>
          <a:xfrm>
            <a:off x="2132333" y="4638223"/>
            <a:ext cx="3120829" cy="1756103"/>
          </a:xfrm>
          <a:prstGeom prst="cloudCallout">
            <a:avLst>
              <a:gd name="adj1" fmla="val -59816"/>
              <a:gd name="adj2" fmla="val 30878"/>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9DDC615C-4095-4438-BA6D-3AF968E58D31}"/>
              </a:ext>
            </a:extLst>
          </p:cNvPr>
          <p:cNvSpPr txBox="1"/>
          <p:nvPr/>
        </p:nvSpPr>
        <p:spPr>
          <a:xfrm>
            <a:off x="2474858" y="5193108"/>
            <a:ext cx="2495686" cy="646331"/>
          </a:xfrm>
          <a:prstGeom prst="rect">
            <a:avLst/>
          </a:prstGeom>
          <a:noFill/>
        </p:spPr>
        <p:txBody>
          <a:bodyPr wrap="square" rtlCol="0">
            <a:spAutoFit/>
          </a:bodyPr>
          <a:lstStyle/>
          <a:p>
            <a:r>
              <a:rPr kumimoji="1" lang="ja-JP" altLang="en-US" dirty="0"/>
              <a:t>コロナって王冠という意味なんだね</a:t>
            </a:r>
          </a:p>
        </p:txBody>
      </p:sp>
      <p:pic>
        <p:nvPicPr>
          <p:cNvPr id="2" name="図 1">
            <a:extLst>
              <a:ext uri="{FF2B5EF4-FFF2-40B4-BE49-F238E27FC236}">
                <a16:creationId xmlns:a16="http://schemas.microsoft.com/office/drawing/2014/main" id="{918A15A5-AA94-BC49-A81A-E84651FA109F}"/>
              </a:ext>
            </a:extLst>
          </p:cNvPr>
          <p:cNvPicPr>
            <a:picLocks noChangeAspect="1"/>
          </p:cNvPicPr>
          <p:nvPr/>
        </p:nvPicPr>
        <p:blipFill>
          <a:blip r:embed="rId5"/>
          <a:stretch>
            <a:fillRect/>
          </a:stretch>
        </p:blipFill>
        <p:spPr>
          <a:xfrm>
            <a:off x="6408113" y="306442"/>
            <a:ext cx="3736249" cy="2988999"/>
          </a:xfrm>
          <a:prstGeom prst="rect">
            <a:avLst/>
          </a:prstGeom>
        </p:spPr>
      </p:pic>
      <p:sp>
        <p:nvSpPr>
          <p:cNvPr id="3" name="テキスト ボックス 2">
            <a:extLst>
              <a:ext uri="{FF2B5EF4-FFF2-40B4-BE49-F238E27FC236}">
                <a16:creationId xmlns:a16="http://schemas.microsoft.com/office/drawing/2014/main" id="{D0E2E317-E727-1045-9A94-6652F2C1CF6B}"/>
              </a:ext>
            </a:extLst>
          </p:cNvPr>
          <p:cNvSpPr txBox="1"/>
          <p:nvPr/>
        </p:nvSpPr>
        <p:spPr bwMode="auto">
          <a:xfrm>
            <a:off x="8045006" y="3364573"/>
            <a:ext cx="2264261" cy="276999"/>
          </a:xfrm>
          <a:prstGeom prst="rect">
            <a:avLst/>
          </a:prstGeom>
          <a:noFill/>
          <a:ln w="9525">
            <a:noFill/>
            <a:miter lim="800000"/>
            <a:headEnd/>
            <a:tailEnd/>
          </a:ln>
        </p:spPr>
        <p:txBody>
          <a:bodyPr wrap="square" rtlCol="0" anchor="ctr">
            <a:spAutoFit/>
          </a:bodyPr>
          <a:lstStyle/>
          <a:p>
            <a:pPr algn="l"/>
            <a:r>
              <a:rPr kumimoji="1" lang="ja-JP" altLang="en-US" sz="1200" kern="0" dirty="0">
                <a:latin typeface="+mn-ea"/>
              </a:rPr>
              <a:t>東京都健康安全研究センター</a:t>
            </a:r>
            <a:endParaRPr kumimoji="1" lang="ja-JP" altLang="en-US" kern="0" dirty="0">
              <a:latin typeface="+mn-ea"/>
            </a:endParaRPr>
          </a:p>
        </p:txBody>
      </p:sp>
      <p:pic>
        <p:nvPicPr>
          <p:cNvPr id="5" name="図 4">
            <a:extLst>
              <a:ext uri="{FF2B5EF4-FFF2-40B4-BE49-F238E27FC236}">
                <a16:creationId xmlns:a16="http://schemas.microsoft.com/office/drawing/2014/main" id="{A8BAE092-0491-9241-AFD9-501C3420DAD0}"/>
              </a:ext>
            </a:extLst>
          </p:cNvPr>
          <p:cNvPicPr>
            <a:picLocks noChangeAspect="1"/>
          </p:cNvPicPr>
          <p:nvPr/>
        </p:nvPicPr>
        <p:blipFill>
          <a:blip r:embed="rId6"/>
          <a:stretch>
            <a:fillRect/>
          </a:stretch>
        </p:blipFill>
        <p:spPr>
          <a:xfrm>
            <a:off x="6414504" y="3779837"/>
            <a:ext cx="3775771" cy="3194883"/>
          </a:xfrm>
          <a:prstGeom prst="rect">
            <a:avLst/>
          </a:prstGeom>
        </p:spPr>
      </p:pic>
      <p:sp>
        <p:nvSpPr>
          <p:cNvPr id="18" name="正方形/長方形 17">
            <a:extLst>
              <a:ext uri="{FF2B5EF4-FFF2-40B4-BE49-F238E27FC236}">
                <a16:creationId xmlns:a16="http://schemas.microsoft.com/office/drawing/2014/main" id="{A181E18D-54DA-F94F-8AD6-806F0D9A43CB}"/>
              </a:ext>
            </a:extLst>
          </p:cNvPr>
          <p:cNvSpPr/>
          <p:nvPr/>
        </p:nvSpPr>
        <p:spPr>
          <a:xfrm>
            <a:off x="8893495" y="7073746"/>
            <a:ext cx="1415772" cy="276999"/>
          </a:xfrm>
          <a:prstGeom prst="rect">
            <a:avLst/>
          </a:prstGeom>
        </p:spPr>
        <p:txBody>
          <a:bodyPr wrap="none">
            <a:spAutoFit/>
          </a:bodyPr>
          <a:lstStyle/>
          <a:p>
            <a:r>
              <a:rPr kumimoji="1" lang="ja-JP" altLang="en-US" sz="1200" kern="0" dirty="0">
                <a:latin typeface="+mn-ea"/>
              </a:rPr>
              <a:t>国立感染症研究所</a:t>
            </a:r>
          </a:p>
        </p:txBody>
      </p:sp>
    </p:spTree>
    <p:extLst>
      <p:ext uri="{BB962C8B-B14F-4D97-AF65-F5344CB8AC3E}">
        <p14:creationId xmlns:p14="http://schemas.microsoft.com/office/powerpoint/2010/main" val="3274329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8E7FDAF7-6D04-4E21-9ECF-A1F8CAD5431E}"/>
              </a:ext>
            </a:extLst>
          </p:cNvPr>
          <p:cNvGrpSpPr/>
          <p:nvPr/>
        </p:nvGrpSpPr>
        <p:grpSpPr>
          <a:xfrm>
            <a:off x="406945" y="306442"/>
            <a:ext cx="427497" cy="415776"/>
            <a:chOff x="683170" y="525517"/>
            <a:chExt cx="427497" cy="415776"/>
          </a:xfrm>
        </p:grpSpPr>
        <p:sp>
          <p:nvSpPr>
            <p:cNvPr id="7" name="四角形: 角を丸くする 6">
              <a:extLst>
                <a:ext uri="{FF2B5EF4-FFF2-40B4-BE49-F238E27FC236}">
                  <a16:creationId xmlns:a16="http://schemas.microsoft.com/office/drawing/2014/main" id="{EB042D2E-15DA-4FAC-B775-FBB5DEE2F20C}"/>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C5736817-0C32-4AF1-ABF5-D6AE41F687A6}"/>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E4FC1E56-BF83-450D-AF62-839BA7240411}"/>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6C672C8B-EB83-4A73-8ABF-D476F024D3A1}"/>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タイトル 1">
            <a:extLst>
              <a:ext uri="{FF2B5EF4-FFF2-40B4-BE49-F238E27FC236}">
                <a16:creationId xmlns:a16="http://schemas.microsoft.com/office/drawing/2014/main" id="{4896C915-AF3B-404B-8E4C-BB941FEB67E7}"/>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新型コロナウィルスの感染経路</a:t>
            </a:r>
          </a:p>
        </p:txBody>
      </p:sp>
      <p:sp>
        <p:nvSpPr>
          <p:cNvPr id="18" name="テキスト ボックス 17">
            <a:extLst>
              <a:ext uri="{FF2B5EF4-FFF2-40B4-BE49-F238E27FC236}">
                <a16:creationId xmlns:a16="http://schemas.microsoft.com/office/drawing/2014/main" id="{8D18814A-A8FA-48B1-A638-A4034D8E3AC5}"/>
              </a:ext>
            </a:extLst>
          </p:cNvPr>
          <p:cNvSpPr txBox="1"/>
          <p:nvPr/>
        </p:nvSpPr>
        <p:spPr>
          <a:xfrm>
            <a:off x="3198381" y="1391601"/>
            <a:ext cx="4901184" cy="584775"/>
          </a:xfrm>
          <a:prstGeom prst="rect">
            <a:avLst/>
          </a:prstGeom>
          <a:noFill/>
        </p:spPr>
        <p:txBody>
          <a:bodyPr wrap="square" rtlCol="0">
            <a:spAutoFit/>
          </a:bodyPr>
          <a:lstStyle/>
          <a:p>
            <a:r>
              <a:rPr kumimoji="1" lang="ja-JP" altLang="en-US" sz="3200" b="1" dirty="0"/>
              <a:t>飛沫感染＞＞接触感染</a:t>
            </a:r>
          </a:p>
        </p:txBody>
      </p:sp>
      <p:pic>
        <p:nvPicPr>
          <p:cNvPr id="19" name="図 18">
            <a:extLst>
              <a:ext uri="{FF2B5EF4-FFF2-40B4-BE49-F238E27FC236}">
                <a16:creationId xmlns:a16="http://schemas.microsoft.com/office/drawing/2014/main" id="{98C52781-14CC-4519-994C-88B93525AF41}"/>
              </a:ext>
            </a:extLst>
          </p:cNvPr>
          <p:cNvPicPr>
            <a:picLocks noChangeAspect="1"/>
          </p:cNvPicPr>
          <p:nvPr/>
        </p:nvPicPr>
        <p:blipFill>
          <a:blip r:embed="rId3"/>
          <a:stretch>
            <a:fillRect/>
          </a:stretch>
        </p:blipFill>
        <p:spPr>
          <a:xfrm>
            <a:off x="739848" y="2891397"/>
            <a:ext cx="3942264" cy="3942264"/>
          </a:xfrm>
          <a:prstGeom prst="rect">
            <a:avLst/>
          </a:prstGeom>
        </p:spPr>
      </p:pic>
      <p:pic>
        <p:nvPicPr>
          <p:cNvPr id="20" name="図 19">
            <a:extLst>
              <a:ext uri="{FF2B5EF4-FFF2-40B4-BE49-F238E27FC236}">
                <a16:creationId xmlns:a16="http://schemas.microsoft.com/office/drawing/2014/main" id="{DFC6A23A-7E0C-4887-9AE1-A010309609A9}"/>
              </a:ext>
            </a:extLst>
          </p:cNvPr>
          <p:cNvPicPr>
            <a:picLocks noChangeAspect="1"/>
          </p:cNvPicPr>
          <p:nvPr/>
        </p:nvPicPr>
        <p:blipFill>
          <a:blip r:embed="rId4"/>
          <a:stretch>
            <a:fillRect/>
          </a:stretch>
        </p:blipFill>
        <p:spPr>
          <a:xfrm>
            <a:off x="8088078" y="1693429"/>
            <a:ext cx="2192445" cy="2192445"/>
          </a:xfrm>
          <a:prstGeom prst="rect">
            <a:avLst/>
          </a:prstGeom>
        </p:spPr>
      </p:pic>
      <p:pic>
        <p:nvPicPr>
          <p:cNvPr id="21" name="図 20">
            <a:extLst>
              <a:ext uri="{FF2B5EF4-FFF2-40B4-BE49-F238E27FC236}">
                <a16:creationId xmlns:a16="http://schemas.microsoft.com/office/drawing/2014/main" id="{499B012A-6E89-4F41-9C8A-584D7D949E4D}"/>
              </a:ext>
            </a:extLst>
          </p:cNvPr>
          <p:cNvPicPr>
            <a:picLocks noChangeAspect="1"/>
          </p:cNvPicPr>
          <p:nvPr/>
        </p:nvPicPr>
        <p:blipFill>
          <a:blip r:embed="rId5"/>
          <a:stretch>
            <a:fillRect/>
          </a:stretch>
        </p:blipFill>
        <p:spPr>
          <a:xfrm>
            <a:off x="6485616" y="5032345"/>
            <a:ext cx="1945508" cy="2091944"/>
          </a:xfrm>
          <a:prstGeom prst="rect">
            <a:avLst/>
          </a:prstGeom>
        </p:spPr>
      </p:pic>
      <p:pic>
        <p:nvPicPr>
          <p:cNvPr id="22" name="図 21">
            <a:extLst>
              <a:ext uri="{FF2B5EF4-FFF2-40B4-BE49-F238E27FC236}">
                <a16:creationId xmlns:a16="http://schemas.microsoft.com/office/drawing/2014/main" id="{46742994-41B7-4BE2-BB02-60479491E02D}"/>
              </a:ext>
            </a:extLst>
          </p:cNvPr>
          <p:cNvPicPr>
            <a:picLocks noChangeAspect="1"/>
          </p:cNvPicPr>
          <p:nvPr/>
        </p:nvPicPr>
        <p:blipFill>
          <a:blip r:embed="rId6"/>
          <a:stretch>
            <a:fillRect/>
          </a:stretch>
        </p:blipFill>
        <p:spPr>
          <a:xfrm>
            <a:off x="8743526" y="4477142"/>
            <a:ext cx="1945509" cy="2210806"/>
          </a:xfrm>
          <a:prstGeom prst="rect">
            <a:avLst/>
          </a:prstGeom>
        </p:spPr>
      </p:pic>
      <p:pic>
        <p:nvPicPr>
          <p:cNvPr id="23" name="図 22">
            <a:extLst>
              <a:ext uri="{FF2B5EF4-FFF2-40B4-BE49-F238E27FC236}">
                <a16:creationId xmlns:a16="http://schemas.microsoft.com/office/drawing/2014/main" id="{F2449A16-A301-4236-A434-A06BB9C52668}"/>
              </a:ext>
            </a:extLst>
          </p:cNvPr>
          <p:cNvPicPr>
            <a:picLocks noChangeAspect="1"/>
          </p:cNvPicPr>
          <p:nvPr/>
        </p:nvPicPr>
        <p:blipFill>
          <a:blip r:embed="rId7"/>
          <a:stretch>
            <a:fillRect/>
          </a:stretch>
        </p:blipFill>
        <p:spPr>
          <a:xfrm>
            <a:off x="5371455" y="2344240"/>
            <a:ext cx="2086915" cy="2220122"/>
          </a:xfrm>
          <a:prstGeom prst="rect">
            <a:avLst/>
          </a:prstGeom>
        </p:spPr>
      </p:pic>
      <p:sp>
        <p:nvSpPr>
          <p:cNvPr id="24" name="下矢印 14">
            <a:extLst>
              <a:ext uri="{FF2B5EF4-FFF2-40B4-BE49-F238E27FC236}">
                <a16:creationId xmlns:a16="http://schemas.microsoft.com/office/drawing/2014/main" id="{7BA177BF-CB05-457B-9627-36F6FD4A7B11}"/>
              </a:ext>
            </a:extLst>
          </p:cNvPr>
          <p:cNvSpPr/>
          <p:nvPr/>
        </p:nvSpPr>
        <p:spPr>
          <a:xfrm rot="2258329">
            <a:off x="7645127" y="3396669"/>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33230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8E7FDAF7-6D04-4E21-9ECF-A1F8CAD5431E}"/>
              </a:ext>
            </a:extLst>
          </p:cNvPr>
          <p:cNvGrpSpPr/>
          <p:nvPr/>
        </p:nvGrpSpPr>
        <p:grpSpPr>
          <a:xfrm>
            <a:off x="406945" y="306442"/>
            <a:ext cx="427497" cy="415776"/>
            <a:chOff x="683170" y="525517"/>
            <a:chExt cx="427497" cy="415776"/>
          </a:xfrm>
        </p:grpSpPr>
        <p:sp>
          <p:nvSpPr>
            <p:cNvPr id="7" name="四角形: 角を丸くする 6">
              <a:extLst>
                <a:ext uri="{FF2B5EF4-FFF2-40B4-BE49-F238E27FC236}">
                  <a16:creationId xmlns:a16="http://schemas.microsoft.com/office/drawing/2014/main" id="{EB042D2E-15DA-4FAC-B775-FBB5DEE2F20C}"/>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C5736817-0C32-4AF1-ABF5-D6AE41F687A6}"/>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E4FC1E56-BF83-450D-AF62-839BA7240411}"/>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6C672C8B-EB83-4A73-8ABF-D476F024D3A1}"/>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タイトル 1">
            <a:extLst>
              <a:ext uri="{FF2B5EF4-FFF2-40B4-BE49-F238E27FC236}">
                <a16:creationId xmlns:a16="http://schemas.microsoft.com/office/drawing/2014/main" id="{4896C915-AF3B-404B-8E4C-BB941FEB67E7}"/>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新型コロナウィルス感染症の経過</a:t>
            </a:r>
          </a:p>
        </p:txBody>
      </p:sp>
      <p:sp>
        <p:nvSpPr>
          <p:cNvPr id="12" name="テキスト ボックス 8">
            <a:extLst>
              <a:ext uri="{FF2B5EF4-FFF2-40B4-BE49-F238E27FC236}">
                <a16:creationId xmlns:a16="http://schemas.microsoft.com/office/drawing/2014/main" id="{ED703B91-DC46-4DE8-A974-6D30B5E1779B}"/>
              </a:ext>
            </a:extLst>
          </p:cNvPr>
          <p:cNvSpPr txBox="1"/>
          <p:nvPr/>
        </p:nvSpPr>
        <p:spPr>
          <a:xfrm>
            <a:off x="273503" y="6982746"/>
            <a:ext cx="5288973" cy="369332"/>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出典：</a:t>
            </a:r>
            <a:r>
              <a:rPr lang="ja-JP" altLang="en-US" sz="900" dirty="0"/>
              <a:t>国立研究開発法人 国立国際医療研究センター／国際感染症センター</a:t>
            </a:r>
            <a:endParaRPr lang="en-US" altLang="ja-JP" sz="900" dirty="0"/>
          </a:p>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「新型コロナウイルス感染症（</a:t>
            </a:r>
            <a:r>
              <a:rPr lang="en-US" altLang="ja-JP" sz="900" dirty="0">
                <a:latin typeface="Yu Gothic UI" panose="020B0500000000000000" pitchFamily="50" charset="-128"/>
                <a:ea typeface="Yu Gothic UI" panose="020B0500000000000000" pitchFamily="50" charset="-128"/>
                <a:cs typeface="Aharoni" panose="02010803020104030203" pitchFamily="2" charset="-79"/>
              </a:rPr>
              <a:t>COVID-19</a:t>
            </a:r>
            <a:r>
              <a:rPr lang="ja-JP" altLang="en-US" sz="900" dirty="0">
                <a:latin typeface="Yu Gothic UI" panose="020B0500000000000000" pitchFamily="50" charset="-128"/>
                <a:ea typeface="Yu Gothic UI" panose="020B0500000000000000" pitchFamily="50" charset="-128"/>
                <a:cs typeface="Aharoni" panose="02010803020104030203" pitchFamily="2" charset="-79"/>
              </a:rPr>
              <a:t>）診療の手引き・第２版」より　忽那賢志先生　作成</a:t>
            </a:r>
            <a:endParaRPr lang="ja-JP" altLang="en-US" sz="900" dirty="0">
              <a:latin typeface="Yu Gothic UI" panose="020B0500000000000000" pitchFamily="50" charset="-128"/>
              <a:ea typeface="Yu Gothic UI" panose="020B0500000000000000" pitchFamily="50" charset="-128"/>
            </a:endParaRPr>
          </a:p>
        </p:txBody>
      </p:sp>
      <p:pic>
        <p:nvPicPr>
          <p:cNvPr id="14" name="図 13">
            <a:extLst>
              <a:ext uri="{FF2B5EF4-FFF2-40B4-BE49-F238E27FC236}">
                <a16:creationId xmlns:a16="http://schemas.microsoft.com/office/drawing/2014/main" id="{FC44C1C2-54EC-4256-B8F7-21177AC31458}"/>
              </a:ext>
            </a:extLst>
          </p:cNvPr>
          <p:cNvPicPr>
            <a:picLocks noChangeAspect="1"/>
          </p:cNvPicPr>
          <p:nvPr/>
        </p:nvPicPr>
        <p:blipFill>
          <a:blip r:embed="rId3"/>
          <a:stretch>
            <a:fillRect/>
          </a:stretch>
        </p:blipFill>
        <p:spPr>
          <a:xfrm>
            <a:off x="-1" y="899371"/>
            <a:ext cx="10691813" cy="6157135"/>
          </a:xfrm>
          <a:prstGeom prst="rect">
            <a:avLst/>
          </a:prstGeom>
        </p:spPr>
      </p:pic>
      <p:pic>
        <p:nvPicPr>
          <p:cNvPr id="15" name="図 14">
            <a:extLst>
              <a:ext uri="{FF2B5EF4-FFF2-40B4-BE49-F238E27FC236}">
                <a16:creationId xmlns:a16="http://schemas.microsoft.com/office/drawing/2014/main" id="{FFF82382-E554-4463-9E45-69BE05BC8163}"/>
              </a:ext>
            </a:extLst>
          </p:cNvPr>
          <p:cNvPicPr/>
          <p:nvPr/>
        </p:nvPicPr>
        <p:blipFill rotWithShape="1">
          <a:blip r:embed="rId4"/>
          <a:srcRect l="62768" t="11437" r="25438" b="82493"/>
          <a:stretch/>
        </p:blipFill>
        <p:spPr bwMode="auto">
          <a:xfrm>
            <a:off x="8488545" y="6999772"/>
            <a:ext cx="1929765" cy="3352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61134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8E7FDAF7-6D04-4E21-9ECF-A1F8CAD5431E}"/>
              </a:ext>
            </a:extLst>
          </p:cNvPr>
          <p:cNvGrpSpPr/>
          <p:nvPr/>
        </p:nvGrpSpPr>
        <p:grpSpPr>
          <a:xfrm>
            <a:off x="406945" y="306442"/>
            <a:ext cx="427497" cy="415776"/>
            <a:chOff x="683170" y="525517"/>
            <a:chExt cx="427497" cy="415776"/>
          </a:xfrm>
        </p:grpSpPr>
        <p:sp>
          <p:nvSpPr>
            <p:cNvPr id="7" name="四角形: 角を丸くする 6">
              <a:extLst>
                <a:ext uri="{FF2B5EF4-FFF2-40B4-BE49-F238E27FC236}">
                  <a16:creationId xmlns:a16="http://schemas.microsoft.com/office/drawing/2014/main" id="{EB042D2E-15DA-4FAC-B775-FBB5DEE2F20C}"/>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C5736817-0C32-4AF1-ABF5-D6AE41F687A6}"/>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E4FC1E56-BF83-450D-AF62-839BA7240411}"/>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6C672C8B-EB83-4A73-8ABF-D476F024D3A1}"/>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タイトル 1">
            <a:extLst>
              <a:ext uri="{FF2B5EF4-FFF2-40B4-BE49-F238E27FC236}">
                <a16:creationId xmlns:a16="http://schemas.microsoft.com/office/drawing/2014/main" id="{4896C915-AF3B-404B-8E4C-BB941FEB67E7}"/>
              </a:ext>
            </a:extLst>
          </p:cNvPr>
          <p:cNvSpPr txBox="1">
            <a:spLocks/>
          </p:cNvSpPr>
          <p:nvPr/>
        </p:nvSpPr>
        <p:spPr>
          <a:xfrm>
            <a:off x="974948" y="27710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en-US" altLang="ja-JP" sz="3600" b="1" dirty="0">
                <a:latin typeface="游ゴシック" panose="020B0400000000000000" pitchFamily="50" charset="-128"/>
                <a:ea typeface="游ゴシック" panose="020B0400000000000000" pitchFamily="50" charset="-128"/>
              </a:rPr>
              <a:t>COVID-19</a:t>
            </a:r>
            <a:r>
              <a:rPr lang="ja-JP" altLang="en-US" sz="3600" b="1" dirty="0">
                <a:latin typeface="游ゴシック" panose="020B0400000000000000" pitchFamily="50" charset="-128"/>
                <a:ea typeface="游ゴシック" panose="020B0400000000000000" pitchFamily="50" charset="-128"/>
              </a:rPr>
              <a:t>年齢別陽性数と死亡数</a:t>
            </a:r>
            <a:endParaRPr lang="en-US" altLang="ja-JP" sz="3600" b="1" dirty="0">
              <a:latin typeface="游ゴシック" panose="020B0400000000000000" pitchFamily="50" charset="-128"/>
              <a:ea typeface="游ゴシック" panose="020B0400000000000000" pitchFamily="50" charset="-128"/>
            </a:endParaRPr>
          </a:p>
        </p:txBody>
      </p:sp>
      <p:graphicFrame>
        <p:nvGraphicFramePr>
          <p:cNvPr id="29" name="グラフ 28">
            <a:extLst>
              <a:ext uri="{FF2B5EF4-FFF2-40B4-BE49-F238E27FC236}">
                <a16:creationId xmlns:a16="http://schemas.microsoft.com/office/drawing/2014/main" id="{1E815CEA-3CF4-1649-A4FC-30E2CC514754}"/>
              </a:ext>
            </a:extLst>
          </p:cNvPr>
          <p:cNvGraphicFramePr>
            <a:graphicFrameLocks/>
          </p:cNvGraphicFramePr>
          <p:nvPr>
            <p:extLst>
              <p:ext uri="{D42A27DB-BD31-4B8C-83A1-F6EECF244321}">
                <p14:modId xmlns:p14="http://schemas.microsoft.com/office/powerpoint/2010/main" val="1978894016"/>
              </p:ext>
            </p:extLst>
          </p:nvPr>
        </p:nvGraphicFramePr>
        <p:xfrm>
          <a:off x="501538" y="1390954"/>
          <a:ext cx="4431409" cy="51181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0" name="グラフ 29">
            <a:extLst>
              <a:ext uri="{FF2B5EF4-FFF2-40B4-BE49-F238E27FC236}">
                <a16:creationId xmlns:a16="http://schemas.microsoft.com/office/drawing/2014/main" id="{F41DF834-17A3-7E4E-8D6E-8798EB3763AD}"/>
              </a:ext>
            </a:extLst>
          </p:cNvPr>
          <p:cNvGraphicFramePr>
            <a:graphicFrameLocks/>
          </p:cNvGraphicFramePr>
          <p:nvPr>
            <p:extLst>
              <p:ext uri="{D42A27DB-BD31-4B8C-83A1-F6EECF244321}">
                <p14:modId xmlns:p14="http://schemas.microsoft.com/office/powerpoint/2010/main" val="1289160873"/>
              </p:ext>
            </p:extLst>
          </p:nvPr>
        </p:nvGraphicFramePr>
        <p:xfrm>
          <a:off x="5309711" y="1390954"/>
          <a:ext cx="4572000" cy="5118130"/>
        </p:xfrm>
        <a:graphic>
          <a:graphicData uri="http://schemas.openxmlformats.org/drawingml/2006/chart">
            <c:chart xmlns:c="http://schemas.openxmlformats.org/drawingml/2006/chart" xmlns:r="http://schemas.openxmlformats.org/officeDocument/2006/relationships" r:id="rId4"/>
          </a:graphicData>
        </a:graphic>
      </p:graphicFrame>
      <p:sp>
        <p:nvSpPr>
          <p:cNvPr id="3" name="テキスト ボックス 2">
            <a:extLst>
              <a:ext uri="{FF2B5EF4-FFF2-40B4-BE49-F238E27FC236}">
                <a16:creationId xmlns:a16="http://schemas.microsoft.com/office/drawing/2014/main" id="{0FE97B9A-27CE-9243-AA14-257C6D51FDD4}"/>
              </a:ext>
            </a:extLst>
          </p:cNvPr>
          <p:cNvSpPr txBox="1"/>
          <p:nvPr/>
        </p:nvSpPr>
        <p:spPr bwMode="auto">
          <a:xfrm>
            <a:off x="406945" y="1766206"/>
            <a:ext cx="987059" cy="400110"/>
          </a:xfrm>
          <a:prstGeom prst="rect">
            <a:avLst/>
          </a:prstGeom>
          <a:noFill/>
          <a:ln w="9525">
            <a:noFill/>
            <a:miter lim="800000"/>
            <a:headEnd/>
            <a:tailEnd/>
          </a:ln>
        </p:spPr>
        <p:txBody>
          <a:bodyPr wrap="square" rtlCol="0" anchor="ctr">
            <a:spAutoFit/>
          </a:bodyPr>
          <a:lstStyle/>
          <a:p>
            <a:pPr algn="l"/>
            <a:r>
              <a:rPr kumimoji="1" lang="ja-JP" altLang="en-US" sz="2000" kern="0">
                <a:latin typeface="+mn-ea"/>
              </a:rPr>
              <a:t>（人）</a:t>
            </a:r>
            <a:endParaRPr kumimoji="1" lang="ja-JP" altLang="en-US" sz="2000" kern="0" dirty="0">
              <a:latin typeface="+mn-ea"/>
            </a:endParaRPr>
          </a:p>
        </p:txBody>
      </p:sp>
      <p:sp>
        <p:nvSpPr>
          <p:cNvPr id="12" name="テキスト ボックス 8">
            <a:extLst>
              <a:ext uri="{FF2B5EF4-FFF2-40B4-BE49-F238E27FC236}">
                <a16:creationId xmlns:a16="http://schemas.microsoft.com/office/drawing/2014/main" id="{6C0EB997-B84F-4F7F-A127-F90E618CF255}"/>
              </a:ext>
            </a:extLst>
          </p:cNvPr>
          <p:cNvSpPr txBox="1"/>
          <p:nvPr/>
        </p:nvSpPr>
        <p:spPr>
          <a:xfrm>
            <a:off x="396523" y="7026643"/>
            <a:ext cx="6315120" cy="369332"/>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出典：</a:t>
            </a:r>
            <a:r>
              <a:rPr lang="ja-JP" altLang="en-US" sz="900" kern="0" dirty="0">
                <a:latin typeface="+mn-ea"/>
              </a:rPr>
              <a:t>厚生労働省（</a:t>
            </a:r>
            <a:r>
              <a:rPr lang="en-US" altLang="ja-JP" sz="900" kern="0" dirty="0">
                <a:latin typeface="+mn-ea"/>
              </a:rPr>
              <a:t>2020</a:t>
            </a:r>
            <a:r>
              <a:rPr lang="ja-JP" altLang="en-US" sz="900" kern="0" dirty="0">
                <a:latin typeface="+mn-ea"/>
              </a:rPr>
              <a:t>年</a:t>
            </a:r>
            <a:r>
              <a:rPr lang="en-US" altLang="ja-JP" sz="900" kern="0" dirty="0">
                <a:latin typeface="+mn-ea"/>
              </a:rPr>
              <a:t>12</a:t>
            </a:r>
            <a:r>
              <a:rPr lang="ja-JP" altLang="en-US" sz="900" kern="0" dirty="0">
                <a:latin typeface="+mn-ea"/>
              </a:rPr>
              <a:t>月</a:t>
            </a:r>
            <a:r>
              <a:rPr lang="en-US" altLang="ja-JP" sz="900" kern="0" dirty="0">
                <a:latin typeface="+mn-ea"/>
              </a:rPr>
              <a:t>16</a:t>
            </a:r>
            <a:r>
              <a:rPr lang="ja-JP" altLang="en-US" sz="900" kern="0" dirty="0">
                <a:latin typeface="+mn-ea"/>
              </a:rPr>
              <a:t>日速報値）</a:t>
            </a:r>
            <a:endParaRPr lang="en-US" altLang="ja-JP" sz="900" kern="0" dirty="0">
              <a:latin typeface="+mn-ea"/>
            </a:endParaRPr>
          </a:p>
          <a:p>
            <a:r>
              <a:rPr lang="en-US" altLang="ja-JP" sz="900" dirty="0"/>
              <a:t>https://www.mhlw.go.jp/content/10906000/000706508.pdf</a:t>
            </a:r>
            <a:endParaRPr lang="ja-JP" altLang="en-US" sz="900" dirty="0"/>
          </a:p>
        </p:txBody>
      </p:sp>
    </p:spTree>
    <p:extLst>
      <p:ext uri="{BB962C8B-B14F-4D97-AF65-F5344CB8AC3E}">
        <p14:creationId xmlns:p14="http://schemas.microsoft.com/office/powerpoint/2010/main" val="4144741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8E7FDAF7-6D04-4E21-9ECF-A1F8CAD5431E}"/>
              </a:ext>
            </a:extLst>
          </p:cNvPr>
          <p:cNvGrpSpPr/>
          <p:nvPr/>
        </p:nvGrpSpPr>
        <p:grpSpPr>
          <a:xfrm>
            <a:off x="406945" y="306442"/>
            <a:ext cx="427497" cy="415776"/>
            <a:chOff x="683170" y="525517"/>
            <a:chExt cx="427497" cy="415776"/>
          </a:xfrm>
        </p:grpSpPr>
        <p:sp>
          <p:nvSpPr>
            <p:cNvPr id="7" name="四角形: 角を丸くする 6">
              <a:extLst>
                <a:ext uri="{FF2B5EF4-FFF2-40B4-BE49-F238E27FC236}">
                  <a16:creationId xmlns:a16="http://schemas.microsoft.com/office/drawing/2014/main" id="{EB042D2E-15DA-4FAC-B775-FBB5DEE2F20C}"/>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C5736817-0C32-4AF1-ABF5-D6AE41F687A6}"/>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E4FC1E56-BF83-450D-AF62-839BA7240411}"/>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6C672C8B-EB83-4A73-8ABF-D476F024D3A1}"/>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タイトル 1">
            <a:extLst>
              <a:ext uri="{FF2B5EF4-FFF2-40B4-BE49-F238E27FC236}">
                <a16:creationId xmlns:a16="http://schemas.microsoft.com/office/drawing/2014/main" id="{4896C915-AF3B-404B-8E4C-BB941FEB67E7}"/>
              </a:ext>
            </a:extLst>
          </p:cNvPr>
          <p:cNvSpPr txBox="1">
            <a:spLocks/>
          </p:cNvSpPr>
          <p:nvPr/>
        </p:nvSpPr>
        <p:spPr>
          <a:xfrm>
            <a:off x="974948" y="27710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どんな人が重症になりやすいか？</a:t>
            </a:r>
            <a:endParaRPr lang="en-US" altLang="ja-JP" sz="3600" b="1" dirty="0">
              <a:latin typeface="游ゴシック" panose="020B0400000000000000" pitchFamily="50" charset="-128"/>
              <a:ea typeface="游ゴシック" panose="020B0400000000000000" pitchFamily="50" charset="-128"/>
            </a:endParaRPr>
          </a:p>
        </p:txBody>
      </p:sp>
      <p:sp>
        <p:nvSpPr>
          <p:cNvPr id="12" name="テキスト ボックス 8">
            <a:extLst>
              <a:ext uri="{FF2B5EF4-FFF2-40B4-BE49-F238E27FC236}">
                <a16:creationId xmlns:a16="http://schemas.microsoft.com/office/drawing/2014/main" id="{6C0EB997-B84F-4F7F-A127-F90E618CF255}"/>
              </a:ext>
            </a:extLst>
          </p:cNvPr>
          <p:cNvSpPr txBox="1"/>
          <p:nvPr/>
        </p:nvSpPr>
        <p:spPr>
          <a:xfrm>
            <a:off x="406945" y="7026643"/>
            <a:ext cx="6349455" cy="369332"/>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出典：</a:t>
            </a:r>
            <a:r>
              <a:rPr lang="ja-JP" altLang="en-US" sz="900" kern="0" dirty="0">
                <a:latin typeface="+mn-ea"/>
              </a:rPr>
              <a:t>厚生労働省「新型コロナウイルス感染症の“いま”についての</a:t>
            </a:r>
            <a:r>
              <a:rPr lang="en-US" altLang="ja-JP" sz="900" kern="0" dirty="0">
                <a:latin typeface="+mn-ea"/>
              </a:rPr>
              <a:t>10</a:t>
            </a:r>
            <a:r>
              <a:rPr lang="ja-JP" altLang="en-US" sz="900" kern="0" dirty="0">
                <a:latin typeface="+mn-ea"/>
              </a:rPr>
              <a:t>の知識」</a:t>
            </a:r>
            <a:r>
              <a:rPr lang="en" altLang="ja-JP" sz="900" kern="0" dirty="0">
                <a:latin typeface="+mn-ea"/>
              </a:rPr>
              <a:t>https://www.mhlw.go.jp/content/000699304.pdf</a:t>
            </a:r>
            <a:endParaRPr lang="ja-JP" altLang="en-US" sz="900" kern="0" dirty="0">
              <a:latin typeface="+mn-ea"/>
            </a:endParaRPr>
          </a:p>
        </p:txBody>
      </p:sp>
      <p:pic>
        <p:nvPicPr>
          <p:cNvPr id="14" name="図 13" descr="タイムライン が含まれている画像&#10;&#10;自動的に生成された説明">
            <a:extLst>
              <a:ext uri="{FF2B5EF4-FFF2-40B4-BE49-F238E27FC236}">
                <a16:creationId xmlns:a16="http://schemas.microsoft.com/office/drawing/2014/main" id="{145C3D6C-459F-4C30-A769-E141D78E60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417" y="1926261"/>
            <a:ext cx="10072978" cy="3896339"/>
          </a:xfrm>
          <a:prstGeom prst="rect">
            <a:avLst/>
          </a:prstGeom>
        </p:spPr>
      </p:pic>
    </p:spTree>
    <p:extLst>
      <p:ext uri="{BB962C8B-B14F-4D97-AF65-F5344CB8AC3E}">
        <p14:creationId xmlns:p14="http://schemas.microsoft.com/office/powerpoint/2010/main" val="3618557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a:extLst>
              <a:ext uri="{FF2B5EF4-FFF2-40B4-BE49-F238E27FC236}">
                <a16:creationId xmlns:a16="http://schemas.microsoft.com/office/drawing/2014/main" id="{241614B6-191D-4DCB-982C-C371F6D15BD3}"/>
              </a:ext>
            </a:extLst>
          </p:cNvPr>
          <p:cNvSpPr txBox="1"/>
          <p:nvPr/>
        </p:nvSpPr>
        <p:spPr>
          <a:xfrm>
            <a:off x="309200" y="6999317"/>
            <a:ext cx="5634400" cy="507831"/>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出典：</a:t>
            </a:r>
            <a:r>
              <a:rPr lang="ja-JP" altLang="en-US" sz="900" dirty="0"/>
              <a:t>東京都モニタリング会議（</a:t>
            </a:r>
            <a:r>
              <a:rPr lang="en-US" altLang="ja-JP" sz="900" dirty="0"/>
              <a:t>12</a:t>
            </a:r>
            <a:r>
              <a:rPr lang="ja-JP" altLang="en-US" sz="900" dirty="0"/>
              <a:t>月</a:t>
            </a:r>
            <a:r>
              <a:rPr lang="en-US" altLang="ja-JP" sz="900" dirty="0"/>
              <a:t>10</a:t>
            </a:r>
            <a:r>
              <a:rPr lang="ja-JP" altLang="en-US" sz="900" dirty="0"/>
              <a:t>日）資料https://www.bousai.metro.tokyo.lg.jp/_res/projects/default_project/_page_/001/012/436/23kai/202012104.pdf</a:t>
            </a:r>
          </a:p>
          <a:p>
            <a:endParaRPr lang="ja-JP" altLang="en-US" sz="900" dirty="0"/>
          </a:p>
        </p:txBody>
      </p:sp>
      <p:grpSp>
        <p:nvGrpSpPr>
          <p:cNvPr id="6" name="グループ化 5">
            <a:extLst>
              <a:ext uri="{FF2B5EF4-FFF2-40B4-BE49-F238E27FC236}">
                <a16:creationId xmlns:a16="http://schemas.microsoft.com/office/drawing/2014/main" id="{8E7FDAF7-6D04-4E21-9ECF-A1F8CAD5431E}"/>
              </a:ext>
            </a:extLst>
          </p:cNvPr>
          <p:cNvGrpSpPr/>
          <p:nvPr/>
        </p:nvGrpSpPr>
        <p:grpSpPr>
          <a:xfrm>
            <a:off x="406945" y="306442"/>
            <a:ext cx="427497" cy="415776"/>
            <a:chOff x="683170" y="525517"/>
            <a:chExt cx="427497" cy="415776"/>
          </a:xfrm>
        </p:grpSpPr>
        <p:sp>
          <p:nvSpPr>
            <p:cNvPr id="7" name="四角形: 角を丸くする 6">
              <a:extLst>
                <a:ext uri="{FF2B5EF4-FFF2-40B4-BE49-F238E27FC236}">
                  <a16:creationId xmlns:a16="http://schemas.microsoft.com/office/drawing/2014/main" id="{EB042D2E-15DA-4FAC-B775-FBB5DEE2F20C}"/>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C5736817-0C32-4AF1-ABF5-D6AE41F687A6}"/>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E4FC1E56-BF83-450D-AF62-839BA7240411}"/>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6C672C8B-EB83-4A73-8ABF-D476F024D3A1}"/>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タイトル 1">
            <a:extLst>
              <a:ext uri="{FF2B5EF4-FFF2-40B4-BE49-F238E27FC236}">
                <a16:creationId xmlns:a16="http://schemas.microsoft.com/office/drawing/2014/main" id="{4896C915-AF3B-404B-8E4C-BB941FEB67E7}"/>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200" b="1" dirty="0">
                <a:latin typeface="游ゴシック" panose="020B0400000000000000" pitchFamily="50" charset="-128"/>
                <a:ea typeface="游ゴシック" panose="020B0400000000000000" pitchFamily="50" charset="-128"/>
              </a:rPr>
              <a:t>新規陽性者数（濃厚接触者における感染経路）</a:t>
            </a:r>
          </a:p>
        </p:txBody>
      </p:sp>
      <p:pic>
        <p:nvPicPr>
          <p:cNvPr id="12" name="図 11">
            <a:extLst>
              <a:ext uri="{FF2B5EF4-FFF2-40B4-BE49-F238E27FC236}">
                <a16:creationId xmlns:a16="http://schemas.microsoft.com/office/drawing/2014/main" id="{BCEBA4CB-8D09-44C0-B3BE-7ED50F6644C1}"/>
              </a:ext>
            </a:extLst>
          </p:cNvPr>
          <p:cNvPicPr>
            <a:picLocks noChangeAspect="1"/>
          </p:cNvPicPr>
          <p:nvPr/>
        </p:nvPicPr>
        <p:blipFill rotWithShape="1">
          <a:blip r:embed="rId3"/>
          <a:srcRect t="8109" b="10061"/>
          <a:stretch/>
        </p:blipFill>
        <p:spPr>
          <a:xfrm>
            <a:off x="501538" y="871885"/>
            <a:ext cx="9494345" cy="5815904"/>
          </a:xfrm>
          <a:prstGeom prst="rect">
            <a:avLst/>
          </a:prstGeom>
        </p:spPr>
      </p:pic>
    </p:spTree>
    <p:extLst>
      <p:ext uri="{BB962C8B-B14F-4D97-AF65-F5344CB8AC3E}">
        <p14:creationId xmlns:p14="http://schemas.microsoft.com/office/powerpoint/2010/main" val="3625979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a:extLst>
              <a:ext uri="{FF2B5EF4-FFF2-40B4-BE49-F238E27FC236}">
                <a16:creationId xmlns:a16="http://schemas.microsoft.com/office/drawing/2014/main" id="{241614B6-191D-4DCB-982C-C371F6D15BD3}"/>
              </a:ext>
            </a:extLst>
          </p:cNvPr>
          <p:cNvSpPr txBox="1"/>
          <p:nvPr/>
        </p:nvSpPr>
        <p:spPr>
          <a:xfrm>
            <a:off x="360000" y="7200000"/>
            <a:ext cx="5288973" cy="230832"/>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出典：朝日新聞</a:t>
            </a:r>
            <a:r>
              <a:rPr lang="en-US" altLang="ja-JP" sz="900" dirty="0">
                <a:latin typeface="Yu Gothic UI" panose="020B0500000000000000" pitchFamily="50" charset="-128"/>
                <a:ea typeface="Yu Gothic UI" panose="020B0500000000000000" pitchFamily="50" charset="-128"/>
                <a:cs typeface="Aharoni" panose="02010803020104030203" pitchFamily="2" charset="-79"/>
              </a:rPr>
              <a:t>(2020</a:t>
            </a:r>
            <a:r>
              <a:rPr lang="ja-JP" altLang="en-US" sz="900" dirty="0">
                <a:latin typeface="Yu Gothic UI" panose="020B0500000000000000" pitchFamily="50" charset="-128"/>
                <a:ea typeface="Yu Gothic UI" panose="020B0500000000000000" pitchFamily="50" charset="-128"/>
                <a:cs typeface="Aharoni" panose="02010803020104030203" pitchFamily="2" charset="-79"/>
              </a:rPr>
              <a:t>年</a:t>
            </a:r>
            <a:r>
              <a:rPr lang="en-US" altLang="ja-JP" sz="900" dirty="0">
                <a:latin typeface="Yu Gothic UI" panose="020B0500000000000000" pitchFamily="50" charset="-128"/>
                <a:ea typeface="Yu Gothic UI" panose="020B0500000000000000" pitchFamily="50" charset="-128"/>
                <a:cs typeface="Aharoni" panose="02010803020104030203" pitchFamily="2" charset="-79"/>
              </a:rPr>
              <a:t>5</a:t>
            </a:r>
            <a:r>
              <a:rPr lang="ja-JP" altLang="en-US" sz="900" dirty="0">
                <a:latin typeface="Yu Gothic UI" panose="020B0500000000000000" pitchFamily="50" charset="-128"/>
                <a:ea typeface="Yu Gothic UI" panose="020B0500000000000000" pitchFamily="50" charset="-128"/>
                <a:cs typeface="Aharoni" panose="02010803020104030203" pitchFamily="2" charset="-79"/>
              </a:rPr>
              <a:t>月</a:t>
            </a:r>
            <a:r>
              <a:rPr lang="en-US" altLang="ja-JP" sz="900" dirty="0">
                <a:latin typeface="Yu Gothic UI" panose="020B0500000000000000" pitchFamily="50" charset="-128"/>
                <a:ea typeface="Yu Gothic UI" panose="020B0500000000000000" pitchFamily="50" charset="-128"/>
                <a:cs typeface="Aharoni" panose="02010803020104030203" pitchFamily="2" charset="-79"/>
              </a:rPr>
              <a:t>21</a:t>
            </a:r>
            <a:r>
              <a:rPr lang="ja-JP" altLang="en-US" sz="900" dirty="0">
                <a:latin typeface="Yu Gothic UI" panose="020B0500000000000000" pitchFamily="50" charset="-128"/>
                <a:ea typeface="Yu Gothic UI" panose="020B0500000000000000" pitchFamily="50" charset="-128"/>
                <a:cs typeface="Aharoni" panose="02010803020104030203" pitchFamily="2" charset="-79"/>
              </a:rPr>
              <a:t>日）（いちからわかる！）新型コロナウイルスの「抗原検査」って？</a:t>
            </a:r>
            <a:endParaRPr lang="ja-JP" altLang="en-US" sz="900" dirty="0">
              <a:latin typeface="Yu Gothic UI" panose="020B0500000000000000" pitchFamily="50" charset="-128"/>
              <a:ea typeface="Yu Gothic UI" panose="020B0500000000000000" pitchFamily="50" charset="-128"/>
            </a:endParaRPr>
          </a:p>
        </p:txBody>
      </p:sp>
      <p:grpSp>
        <p:nvGrpSpPr>
          <p:cNvPr id="6" name="グループ化 5">
            <a:extLst>
              <a:ext uri="{FF2B5EF4-FFF2-40B4-BE49-F238E27FC236}">
                <a16:creationId xmlns:a16="http://schemas.microsoft.com/office/drawing/2014/main" id="{8E7FDAF7-6D04-4E21-9ECF-A1F8CAD5431E}"/>
              </a:ext>
            </a:extLst>
          </p:cNvPr>
          <p:cNvGrpSpPr/>
          <p:nvPr/>
        </p:nvGrpSpPr>
        <p:grpSpPr>
          <a:xfrm>
            <a:off x="406945" y="306442"/>
            <a:ext cx="427497" cy="415776"/>
            <a:chOff x="683170" y="525517"/>
            <a:chExt cx="427497" cy="415776"/>
          </a:xfrm>
        </p:grpSpPr>
        <p:sp>
          <p:nvSpPr>
            <p:cNvPr id="7" name="四角形: 角を丸くする 6">
              <a:extLst>
                <a:ext uri="{FF2B5EF4-FFF2-40B4-BE49-F238E27FC236}">
                  <a16:creationId xmlns:a16="http://schemas.microsoft.com/office/drawing/2014/main" id="{EB042D2E-15DA-4FAC-B775-FBB5DEE2F20C}"/>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C5736817-0C32-4AF1-ABF5-D6AE41F687A6}"/>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E4FC1E56-BF83-450D-AF62-839BA7240411}"/>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6C672C8B-EB83-4A73-8ABF-D476F024D3A1}"/>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タイトル 1">
            <a:extLst>
              <a:ext uri="{FF2B5EF4-FFF2-40B4-BE49-F238E27FC236}">
                <a16:creationId xmlns:a16="http://schemas.microsoft.com/office/drawing/2014/main" id="{4896C915-AF3B-404B-8E4C-BB941FEB67E7}"/>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検査方法</a:t>
            </a:r>
          </a:p>
        </p:txBody>
      </p:sp>
      <p:pic>
        <p:nvPicPr>
          <p:cNvPr id="12" name="図 11">
            <a:extLst>
              <a:ext uri="{FF2B5EF4-FFF2-40B4-BE49-F238E27FC236}">
                <a16:creationId xmlns:a16="http://schemas.microsoft.com/office/drawing/2014/main" id="{8AD03894-151E-4A48-ACB7-E2E71AB6CFDF}"/>
              </a:ext>
            </a:extLst>
          </p:cNvPr>
          <p:cNvPicPr>
            <a:picLocks noChangeAspect="1"/>
          </p:cNvPicPr>
          <p:nvPr/>
        </p:nvPicPr>
        <p:blipFill>
          <a:blip r:embed="rId3"/>
          <a:stretch>
            <a:fillRect/>
          </a:stretch>
        </p:blipFill>
        <p:spPr>
          <a:xfrm>
            <a:off x="3042096" y="244484"/>
            <a:ext cx="7242772" cy="6858000"/>
          </a:xfrm>
          <a:prstGeom prst="rect">
            <a:avLst/>
          </a:prstGeom>
        </p:spPr>
      </p:pic>
    </p:spTree>
    <p:extLst>
      <p:ext uri="{BB962C8B-B14F-4D97-AF65-F5344CB8AC3E}">
        <p14:creationId xmlns:p14="http://schemas.microsoft.com/office/powerpoint/2010/main" val="3031225549"/>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bwMode="auto">
        <a:noFill/>
        <a:ln w="9525">
          <a:noFill/>
          <a:miter lim="800000"/>
          <a:headEnd/>
          <a:tailEnd/>
        </a:ln>
      </a:spPr>
      <a:bodyPr anchor="ctr"/>
      <a:lstStyle>
        <a:defPPr algn="l">
          <a:defRPr sz="4000" b="1" kern="0" dirty="0">
            <a:solidFill>
              <a:schemeClr val="accent2">
                <a:lumMod val="75000"/>
              </a:schemeClr>
            </a:solidFill>
            <a:latin typeface="+mn-ea"/>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1519</TotalTime>
  <Words>2021</Words>
  <Application>Microsoft Office PowerPoint</Application>
  <PresentationFormat>ユーザー設定</PresentationFormat>
  <Paragraphs>113</Paragraphs>
  <Slides>14</Slides>
  <Notes>14</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14</vt:i4>
      </vt:variant>
    </vt:vector>
  </HeadingPairs>
  <TitlesOfParts>
    <vt:vector size="25" baseType="lpstr">
      <vt:lpstr>AR P丸ゴシック体M04</vt:lpstr>
      <vt:lpstr>HGS明朝E</vt:lpstr>
      <vt:lpstr>Yu Gothic UI</vt:lpstr>
      <vt:lpstr>メイリオ</vt:lpstr>
      <vt:lpstr>游ゴシック</vt:lpstr>
      <vt:lpstr>游ゴシック Medium</vt:lpstr>
      <vt:lpstr>游明朝</vt:lpstr>
      <vt:lpstr>Arial</vt:lpstr>
      <vt:lpstr>Calibri</vt:lpstr>
      <vt:lpstr>Calibri Light</vt:lpstr>
      <vt:lpstr>Office テーマ</vt:lpstr>
      <vt:lpstr>正しく知って正しく恐れる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まとめ</vt:lpstr>
      <vt:lpstr>作成</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嶺井政慶</dc:creator>
  <cp:lastModifiedBy>髙橋 保智</cp:lastModifiedBy>
  <cp:revision>209</cp:revision>
  <cp:lastPrinted>2020-07-29T02:13:14Z</cp:lastPrinted>
  <dcterms:created xsi:type="dcterms:W3CDTF">2018-06-15T05:36:07Z</dcterms:created>
  <dcterms:modified xsi:type="dcterms:W3CDTF">2021-02-25T06:46:51Z</dcterms:modified>
</cp:coreProperties>
</file>