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326" r:id="rId2"/>
    <p:sldId id="257" r:id="rId3"/>
    <p:sldId id="271" r:id="rId4"/>
    <p:sldId id="273" r:id="rId5"/>
    <p:sldId id="270" r:id="rId6"/>
    <p:sldId id="259" r:id="rId7"/>
    <p:sldId id="260" r:id="rId8"/>
    <p:sldId id="262" r:id="rId9"/>
    <p:sldId id="261" r:id="rId10"/>
    <p:sldId id="263" r:id="rId11"/>
    <p:sldId id="265" r:id="rId12"/>
    <p:sldId id="264" r:id="rId13"/>
    <p:sldId id="269" r:id="rId14"/>
    <p:sldId id="266" r:id="rId15"/>
    <p:sldId id="267" r:id="rId16"/>
    <p:sldId id="268" r:id="rId17"/>
    <p:sldId id="327" r:id="rId18"/>
  </p:sldIdLst>
  <p:sldSz cx="10691813" cy="7559675"/>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p:restoredTop sz="86406"/>
  </p:normalViewPr>
  <p:slideViewPr>
    <p:cSldViewPr snapToGrid="0" snapToObjects="1">
      <p:cViewPr varScale="1">
        <p:scale>
          <a:sx n="83" d="100"/>
          <a:sy n="83" d="100"/>
        </p:scale>
        <p:origin x="420"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9" d="100"/>
          <a:sy n="89" d="100"/>
        </p:scale>
        <p:origin x="113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77306933667001"/>
          <c:y val="0"/>
          <c:w val="0.76445358626519067"/>
          <c:h val="0.90865131546682976"/>
        </c:manualLayout>
      </c:layout>
      <c:pieChart>
        <c:varyColors val="1"/>
        <c:ser>
          <c:idx val="0"/>
          <c:order val="0"/>
          <c:spPr>
            <a:ln>
              <a:noFill/>
            </a:ln>
          </c:spPr>
          <c:dPt>
            <c:idx val="0"/>
            <c:bubble3D val="0"/>
            <c:spPr>
              <a:solidFill>
                <a:schemeClr val="accent6">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FD2-AC49-A80D-1FC239810FF5}"/>
              </c:ext>
            </c:extLst>
          </c:dPt>
          <c:dPt>
            <c:idx val="1"/>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FD2-AC49-A80D-1FC239810FF5}"/>
              </c:ext>
            </c:extLst>
          </c:dPt>
          <c:dPt>
            <c:idx val="2"/>
            <c:bubble3D val="0"/>
            <c:spPr>
              <a:solidFill>
                <a:schemeClr val="accent6">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FD2-AC49-A80D-1FC239810FF5}"/>
              </c:ext>
            </c:extLst>
          </c:dPt>
          <c:dPt>
            <c:idx val="3"/>
            <c:bubble3D val="0"/>
            <c:spPr>
              <a:solidFill>
                <a:schemeClr val="accent6">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5FD2-AC49-A80D-1FC239810FF5}"/>
              </c:ext>
            </c:extLst>
          </c:dPt>
          <c:dPt>
            <c:idx val="4"/>
            <c:bubble3D val="0"/>
            <c:spPr>
              <a:solidFill>
                <a:schemeClr val="accent6">
                  <a:lumMod val="20000"/>
                  <a:lumOff val="8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5FD2-AC49-A80D-1FC239810FF5}"/>
              </c:ext>
            </c:extLst>
          </c:dPt>
          <c:dPt>
            <c:idx val="5"/>
            <c:bubble3D val="0"/>
            <c:spPr>
              <a:solidFill>
                <a:schemeClr val="bg1">
                  <a:lumMod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5FD2-AC49-A80D-1FC239810FF5}"/>
              </c:ext>
            </c:extLst>
          </c:dPt>
          <c:dLbls>
            <c:dLbl>
              <c:idx val="0"/>
              <c:layout>
                <c:manualLayout>
                  <c:x val="-4.5995787442491817E-2"/>
                  <c:y val="0.1382990337058831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47425160300612529"/>
                      <c:h val="0.33597968934099526"/>
                    </c:manualLayout>
                  </c15:layout>
                </c:ext>
                <c:ext xmlns:c16="http://schemas.microsoft.com/office/drawing/2014/chart" uri="{C3380CC4-5D6E-409C-BE32-E72D297353CC}">
                  <c16:uniqueId val="{00000001-5FD2-AC49-A80D-1FC239810FF5}"/>
                </c:ext>
              </c:extLst>
            </c:dLbl>
            <c:dLbl>
              <c:idx val="1"/>
              <c:layout>
                <c:manualLayout>
                  <c:x val="-0.12219593607708339"/>
                  <c:y val="-0.1591495662566601"/>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3508469837886146"/>
                      <c:h val="0.37476919939301567"/>
                    </c:manualLayout>
                  </c15:layout>
                </c:ext>
                <c:ext xmlns:c16="http://schemas.microsoft.com/office/drawing/2014/chart" uri="{C3380CC4-5D6E-409C-BE32-E72D297353CC}">
                  <c16:uniqueId val="{00000003-5FD2-AC49-A80D-1FC239810FF5}"/>
                </c:ext>
              </c:extLst>
            </c:dLbl>
            <c:dLbl>
              <c:idx val="2"/>
              <c:layout>
                <c:manualLayout>
                  <c:x val="-0.12170622711357433"/>
                  <c:y val="-6.8479004187276704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40311565984174652"/>
                      <c:h val="0.32046190661029866"/>
                    </c:manualLayout>
                  </c15:layout>
                </c:ext>
                <c:ext xmlns:c16="http://schemas.microsoft.com/office/drawing/2014/chart" uri="{C3380CC4-5D6E-409C-BE32-E72D297353CC}">
                  <c16:uniqueId val="{00000005-5FD2-AC49-A80D-1FC239810FF5}"/>
                </c:ext>
              </c:extLst>
            </c:dLbl>
            <c:dLbl>
              <c:idx val="3"/>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ea"/>
                      <a:ea typeface="+mn-ea"/>
                      <a:cs typeface="+mn-cs"/>
                    </a:defRPr>
                  </a:pPr>
                  <a:endParaRPr lang="ja-JP"/>
                </a:p>
              </c:txPr>
              <c:dLblPos val="inEnd"/>
              <c:showLegendKey val="0"/>
              <c:showVal val="0"/>
              <c:showCatName val="1"/>
              <c:showSerName val="0"/>
              <c:showPercent val="1"/>
              <c:showBubbleSize val="0"/>
              <c:extLst>
                <c:ext xmlns:c16="http://schemas.microsoft.com/office/drawing/2014/chart" uri="{C3380CC4-5D6E-409C-BE32-E72D297353CC}">
                  <c16:uniqueId val="{00000007-5FD2-AC49-A80D-1FC239810FF5}"/>
                </c:ext>
              </c:extLst>
            </c:dLbl>
            <c:dLbl>
              <c:idx val="4"/>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ea"/>
                      <a:ea typeface="+mn-ea"/>
                      <a:cs typeface="+mn-cs"/>
                    </a:defRPr>
                  </a:pPr>
                  <a:endParaRPr lang="ja-JP"/>
                </a:p>
              </c:txPr>
              <c:dLblPos val="inEnd"/>
              <c:showLegendKey val="0"/>
              <c:showVal val="0"/>
              <c:showCatName val="1"/>
              <c:showSerName val="0"/>
              <c:showPercent val="1"/>
              <c:showBubbleSize val="0"/>
              <c:extLst>
                <c:ext xmlns:c16="http://schemas.microsoft.com/office/drawing/2014/chart" uri="{C3380CC4-5D6E-409C-BE32-E72D297353CC}">
                  <c16:uniqueId val="{00000009-5FD2-AC49-A80D-1FC239810FF5}"/>
                </c:ext>
              </c:extLst>
            </c:dLbl>
            <c:dLbl>
              <c:idx val="5"/>
              <c:layout>
                <c:manualLayout>
                  <c:x val="0.23386451641399889"/>
                  <c:y val="0.1446862191689166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FD2-AC49-A80D-1FC239810FF5}"/>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ea"/>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がん</c:v>
                </c:pt>
                <c:pt idx="1">
                  <c:v>心疾患</c:v>
                </c:pt>
                <c:pt idx="2">
                  <c:v>脳血管疾患</c:v>
                </c:pt>
                <c:pt idx="3">
                  <c:v>老衰</c:v>
                </c:pt>
                <c:pt idx="4">
                  <c:v>肺炎</c:v>
                </c:pt>
                <c:pt idx="5">
                  <c:v>その他</c:v>
                </c:pt>
              </c:strCache>
            </c:strRef>
          </c:cat>
          <c:val>
            <c:numRef>
              <c:f>Sheet1!$B$2:$B$7</c:f>
              <c:numCache>
                <c:formatCode>General</c:formatCode>
                <c:ptCount val="6"/>
                <c:pt idx="0">
                  <c:v>27.9</c:v>
                </c:pt>
                <c:pt idx="1">
                  <c:v>15.3</c:v>
                </c:pt>
                <c:pt idx="2">
                  <c:v>8.1999999999999993</c:v>
                </c:pt>
                <c:pt idx="3">
                  <c:v>7.6</c:v>
                </c:pt>
                <c:pt idx="4">
                  <c:v>7.2</c:v>
                </c:pt>
                <c:pt idx="5">
                  <c:v>33.799999999999997</c:v>
                </c:pt>
              </c:numCache>
            </c:numRef>
          </c:val>
          <c:extLst>
            <c:ext xmlns:c16="http://schemas.microsoft.com/office/drawing/2014/chart" uri="{C3380CC4-5D6E-409C-BE32-E72D297353CC}">
              <c16:uniqueId val="{0000000C-5FD2-AC49-A80D-1FC239810FF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ea"/>
          <a:ea typeface="+mn-ea"/>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63" tIns="47732" rIns="95463" bIns="47732"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4" cy="513508"/>
          </a:xfrm>
          <a:prstGeom prst="rect">
            <a:avLst/>
          </a:prstGeom>
        </p:spPr>
        <p:txBody>
          <a:bodyPr vert="horz" lIns="95463" tIns="47732" rIns="95463" bIns="47732" rtlCol="0"/>
          <a:lstStyle>
            <a:lvl1pPr algn="r">
              <a:defRPr sz="1300"/>
            </a:lvl1pPr>
          </a:lstStyle>
          <a:p>
            <a:fld id="{7846F94D-98DD-BC4D-94FA-7721E26E30BE}" type="datetimeFigureOut">
              <a:rPr kumimoji="1" lang="ja-JP" altLang="en-US" smtClean="0"/>
              <a:t>2020/12/1</a:t>
            </a:fld>
            <a:endParaRPr kumimoji="1" lang="ja-JP" altLang="en-US"/>
          </a:p>
        </p:txBody>
      </p:sp>
      <p:sp>
        <p:nvSpPr>
          <p:cNvPr id="4" name="スライド イメージ プレースホルダー 3"/>
          <p:cNvSpPr>
            <a:spLocks noGrp="1" noRot="1" noChangeAspect="1"/>
          </p:cNvSpPr>
          <p:nvPr>
            <p:ph type="sldImg" idx="2"/>
          </p:nvPr>
        </p:nvSpPr>
        <p:spPr>
          <a:xfrm>
            <a:off x="1108075" y="1279525"/>
            <a:ext cx="4883150" cy="3452813"/>
          </a:xfrm>
          <a:prstGeom prst="rect">
            <a:avLst/>
          </a:prstGeom>
          <a:noFill/>
          <a:ln w="12700">
            <a:solidFill>
              <a:prstClr val="black"/>
            </a:solidFill>
          </a:ln>
        </p:spPr>
        <p:txBody>
          <a:bodyPr vert="horz" lIns="95463" tIns="47732" rIns="95463" bIns="47732" rtlCol="0" anchor="ctr"/>
          <a:lstStyle/>
          <a:p>
            <a:endParaRPr lang="ja-JP" altLang="en-US"/>
          </a:p>
        </p:txBody>
      </p:sp>
      <p:sp>
        <p:nvSpPr>
          <p:cNvPr id="5" name="ノート プレースホルダー 4"/>
          <p:cNvSpPr>
            <a:spLocks noGrp="1"/>
          </p:cNvSpPr>
          <p:nvPr>
            <p:ph type="body" sz="quarter" idx="3"/>
          </p:nvPr>
        </p:nvSpPr>
        <p:spPr>
          <a:xfrm>
            <a:off x="709931" y="4925408"/>
            <a:ext cx="5679440" cy="4029879"/>
          </a:xfrm>
          <a:prstGeom prst="rect">
            <a:avLst/>
          </a:prstGeom>
        </p:spPr>
        <p:txBody>
          <a:bodyPr vert="horz" lIns="95463" tIns="47732" rIns="95463" bIns="4773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5463" tIns="47732" rIns="95463" bIns="47732" rtlCol="0" anchor="b"/>
          <a:lstStyle>
            <a:lvl1pPr algn="l">
              <a:defRPr sz="1300"/>
            </a:lvl1pPr>
          </a:lstStyle>
          <a:p>
            <a:endParaRPr kumimoji="1" lang="ja-JP" altLang="en-US"/>
          </a:p>
        </p:txBody>
      </p:sp>
    </p:spTree>
    <p:extLst>
      <p:ext uri="{BB962C8B-B14F-4D97-AF65-F5344CB8AC3E}">
        <p14:creationId xmlns:p14="http://schemas.microsoft.com/office/powerpoint/2010/main" val="14987342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4572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9144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3716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18288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a:xfrm>
            <a:off x="709931" y="4925408"/>
            <a:ext cx="5679440" cy="4029879"/>
          </a:xfrm>
        </p:spPr>
        <p:txBody>
          <a:bodyPr/>
          <a:lstStyle/>
          <a:p>
            <a:r>
              <a:rPr kumimoji="1" lang="ja-JP" altLang="en-US" dirty="0">
                <a:latin typeface="游明朝 Demibold" panose="02020600000000000000" pitchFamily="18" charset="-128"/>
                <a:ea typeface="游明朝 Demibold" panose="02020600000000000000" pitchFamily="18" charset="-128"/>
              </a:rPr>
              <a:t>新型タバコならいい？</a:t>
            </a:r>
            <a:endParaRPr kumimoji="1" lang="en-US" altLang="ja-JP" dirty="0">
              <a:latin typeface="游明朝 Demibold" panose="02020600000000000000" pitchFamily="18" charset="-128"/>
              <a:ea typeface="游明朝 Demibold" panose="02020600000000000000" pitchFamily="18" charset="-128"/>
            </a:endParaRPr>
          </a:p>
          <a:p>
            <a:r>
              <a:rPr kumimoji="1" lang="ja-JP" altLang="en-US" dirty="0"/>
              <a:t>　タバコの葉を加熱してエアロゾルを発生させて吸引する加熱式タバコと液体を加熱してエアロゾルを発生させて吸引する電子タバコがあります。</a:t>
            </a:r>
            <a:endParaRPr kumimoji="1" lang="en-US" altLang="ja-JP" dirty="0"/>
          </a:p>
          <a:p>
            <a:r>
              <a:rPr kumimoji="1" lang="ja-JP" altLang="en-US" dirty="0"/>
              <a:t>　加熱式タバコの煙には従来のタバコとほぼ同量のニコチンやホルムアルデヒド、約３倍のアセナフテン等の有害物質が含まれています。電子タバコのエアロゾルが肺の奥ふかくへ到達し、免疫細胞に影響を与えるという報告や細胞</a:t>
            </a:r>
            <a:r>
              <a:rPr kumimoji="1" lang="en-US" altLang="ja-JP" dirty="0"/>
              <a:t>DNA</a:t>
            </a:r>
            <a:r>
              <a:rPr kumimoji="1" lang="ja-JP" altLang="en-US" dirty="0"/>
              <a:t>の修復を阻害するという報告もあります。本当の有害さはまだ不明です。</a:t>
            </a:r>
            <a:endParaRPr kumimoji="1" lang="en-US" altLang="ja-JP" dirty="0"/>
          </a:p>
          <a:p>
            <a:endParaRPr kumimoji="1" lang="en-US" altLang="ja-JP" dirty="0"/>
          </a:p>
          <a:p>
            <a:r>
              <a:rPr kumimoji="1" lang="ja-JP" altLang="en-US" dirty="0">
                <a:latin typeface="游明朝 Demibold" panose="02020600000000000000" pitchFamily="18" charset="-128"/>
                <a:ea typeface="游明朝 Demibold" panose="02020600000000000000" pitchFamily="18" charset="-128"/>
              </a:rPr>
              <a:t>塩分のとりすぎに注意</a:t>
            </a:r>
            <a:endParaRPr kumimoji="1" lang="en-US" altLang="ja-JP" dirty="0">
              <a:latin typeface="游明朝 Demibold" panose="02020600000000000000" pitchFamily="18" charset="-128"/>
              <a:ea typeface="游明朝 Demibold" panose="02020600000000000000" pitchFamily="18" charset="-128"/>
            </a:endParaRPr>
          </a:p>
          <a:p>
            <a:r>
              <a:rPr kumimoji="1" lang="ja-JP" altLang="en-US" dirty="0"/>
              <a:t>　</a:t>
            </a:r>
            <a:r>
              <a:rPr kumimoji="1" lang="en-US" altLang="ja-JP" dirty="0"/>
              <a:t>1</a:t>
            </a:r>
            <a:r>
              <a:rPr kumimoji="1" lang="ja-JP" altLang="en-US" dirty="0"/>
              <a:t>日あたり７</a:t>
            </a:r>
            <a:r>
              <a:rPr kumimoji="1" lang="en-US" altLang="ja-JP" dirty="0"/>
              <a:t>〜</a:t>
            </a:r>
            <a:r>
              <a:rPr kumimoji="1" lang="ja-JP" altLang="en-US" dirty="0"/>
              <a:t>８</a:t>
            </a:r>
            <a:r>
              <a:rPr kumimoji="1" lang="en-US" altLang="ja-JP" dirty="0"/>
              <a:t>g</a:t>
            </a:r>
            <a:r>
              <a:rPr kumimoji="1" lang="ja-JP" altLang="en-US" dirty="0"/>
              <a:t>が適量です</a:t>
            </a:r>
            <a:endParaRPr kumimoji="1" lang="en-US" altLang="ja-JP" dirty="0"/>
          </a:p>
          <a:p>
            <a:endParaRPr kumimoji="1" lang="en-US" altLang="ja-JP" dirty="0"/>
          </a:p>
          <a:p>
            <a:endParaRPr kumimoji="1" lang="en-US" altLang="ja-JP" dirty="0"/>
          </a:p>
          <a:p>
            <a:pPr indent="159106"/>
            <a:r>
              <a:rPr kumimoji="1" lang="en-US" altLang="ja-JP" dirty="0"/>
              <a:t>B</a:t>
            </a:r>
            <a:r>
              <a:rPr kumimoji="1" lang="ja-JP" altLang="en-US" dirty="0"/>
              <a:t>型肝炎ウィルスに対するワクチン、ヒトパピローマウィルスに対するワクチンは肝臓がん、子宮頸がんを予防します。</a:t>
            </a:r>
            <a:endParaRPr kumimoji="1" lang="en-US" altLang="ja-JP" dirty="0"/>
          </a:p>
          <a:p>
            <a:pPr indent="159106"/>
            <a:r>
              <a:rPr kumimoji="1" lang="ja-JP" altLang="en-US" dirty="0"/>
              <a:t>現在</a:t>
            </a:r>
            <a:r>
              <a:rPr kumimoji="1" lang="en-US" altLang="ja-JP" dirty="0"/>
              <a:t>B</a:t>
            </a:r>
            <a:r>
              <a:rPr kumimoji="1" lang="ja-JP" altLang="en-US" dirty="0"/>
              <a:t>型肝炎ワクチンは０歳児に、ヒトパピローマウィルスワクチンは小学校６年生から高校</a:t>
            </a:r>
            <a:r>
              <a:rPr kumimoji="1" lang="en-US" altLang="ja-JP" dirty="0"/>
              <a:t>1</a:t>
            </a:r>
            <a:r>
              <a:rPr kumimoji="1" lang="ja-JP" altLang="en-US" dirty="0"/>
              <a:t>年生相当の女の子に、定期予防接種として接種しています。</a:t>
            </a:r>
            <a:endParaRPr kumimoji="1" lang="en-US" altLang="ja-JP" dirty="0"/>
          </a:p>
          <a:p>
            <a:endParaRPr kumimoji="1" lang="en-US" altLang="ja-JP" dirty="0"/>
          </a:p>
          <a:p>
            <a:pPr indent="159106"/>
            <a:r>
              <a:rPr kumimoji="1" lang="ja-JP" altLang="en-US" dirty="0"/>
              <a:t>予防したらがんにならないとは限りません。</a:t>
            </a:r>
          </a:p>
        </p:txBody>
      </p:sp>
    </p:spTree>
    <p:extLst>
      <p:ext uri="{BB962C8B-B14F-4D97-AF65-F5344CB8AC3E}">
        <p14:creationId xmlns:p14="http://schemas.microsoft.com/office/powerpoint/2010/main" val="355851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defTabSz="954634">
              <a:defRPr/>
            </a:pPr>
            <a:r>
              <a:rPr kumimoji="1" lang="ja-JP" altLang="en-US" dirty="0"/>
              <a:t>がんの治療は主に３つ。手術、抗がん剤、放射線。がんの種類や状態によって選びます。また、がんの種類によってはいくつかの治療法を組み合わせることもあります。</a:t>
            </a:r>
          </a:p>
          <a:p>
            <a:endParaRPr kumimoji="1" lang="en-US" altLang="ja-JP" dirty="0"/>
          </a:p>
          <a:p>
            <a:pPr indent="159106"/>
            <a:r>
              <a:rPr kumimoji="1" lang="ja-JP" altLang="en-US" dirty="0"/>
              <a:t>治療法を理解して、自分で選ぶという意識が大切です。</a:t>
            </a:r>
          </a:p>
        </p:txBody>
      </p:sp>
    </p:spTree>
    <p:extLst>
      <p:ext uri="{BB962C8B-B14F-4D97-AF65-F5344CB8AC3E}">
        <p14:creationId xmlns:p14="http://schemas.microsoft.com/office/powerpoint/2010/main" val="218709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ja-JP" altLang="en-US" dirty="0"/>
              <a:t>がんと診断されると多くの人は、ショックを受け、混乱や不安、気持ちの落ち込みを経験します。「タバコを吸っていたせいだ」というように自分を責める人もいます。</a:t>
            </a:r>
            <a:endParaRPr kumimoji="1" lang="en-US" altLang="ja-JP" dirty="0"/>
          </a:p>
          <a:p>
            <a:pPr indent="159106"/>
            <a:endParaRPr kumimoji="1" lang="en-US" altLang="ja-JP" dirty="0"/>
          </a:p>
          <a:p>
            <a:pPr indent="159106"/>
            <a:r>
              <a:rPr kumimoji="1" lang="ja-JP" altLang="en-US" dirty="0"/>
              <a:t>その後つらい気持ちのどん底を経験し、次第に現実に向き合い、前向きな気持ちになりますが、しばらくは前向きな気持ちと落ち込みを反復します。</a:t>
            </a:r>
            <a:endParaRPr kumimoji="1" lang="en-US" altLang="ja-JP" dirty="0"/>
          </a:p>
          <a:p>
            <a:pPr indent="159106"/>
            <a:endParaRPr kumimoji="1" lang="en-US" altLang="ja-JP" dirty="0"/>
          </a:p>
          <a:p>
            <a:pPr indent="159106"/>
            <a:r>
              <a:rPr kumimoji="1" lang="ja-JP" altLang="en-US" dirty="0"/>
              <a:t>２、３週間経つと、落ち着いてきてがん治療に取り組もうという前向きな気持ちになります。</a:t>
            </a:r>
            <a:endParaRPr kumimoji="1" lang="en-US" altLang="ja-JP" dirty="0"/>
          </a:p>
          <a:p>
            <a:pPr indent="159106"/>
            <a:endParaRPr kumimoji="1" lang="en-US" altLang="ja-JP" dirty="0"/>
          </a:p>
          <a:p>
            <a:pPr indent="159106"/>
            <a:r>
              <a:rPr kumimoji="1" lang="ja-JP" altLang="en-US" dirty="0"/>
              <a:t>もしあなたががんと診断されたら、周囲の人にどうして欲しいか考えてみましょう。</a:t>
            </a:r>
            <a:endParaRPr kumimoji="1" lang="en-US" altLang="ja-JP" dirty="0"/>
          </a:p>
          <a:p>
            <a:endParaRPr kumimoji="1" lang="en-US" altLang="ja-JP" dirty="0"/>
          </a:p>
        </p:txBody>
      </p:sp>
    </p:spTree>
    <p:extLst>
      <p:ext uri="{BB962C8B-B14F-4D97-AF65-F5344CB8AC3E}">
        <p14:creationId xmlns:p14="http://schemas.microsoft.com/office/powerpoint/2010/main" val="402412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ja-JP" altLang="en-US" dirty="0"/>
              <a:t>緩和ケアは、患者とその家族にたいし、病気に伴う体と心の痛みを和らげるための支援をすることです。</a:t>
            </a:r>
            <a:endParaRPr kumimoji="1" lang="en-US" altLang="ja-JP" dirty="0"/>
          </a:p>
          <a:p>
            <a:pPr indent="159106"/>
            <a:r>
              <a:rPr kumimoji="1" lang="ja-JP" altLang="en-US" dirty="0"/>
              <a:t>終末期だけに行うものではありません。</a:t>
            </a:r>
            <a:endParaRPr kumimoji="1" lang="en-US" altLang="ja-JP" dirty="0"/>
          </a:p>
          <a:p>
            <a:endParaRPr kumimoji="1" lang="en-US" altLang="ja-JP" dirty="0"/>
          </a:p>
          <a:p>
            <a:pPr marL="472345" indent="-472345"/>
            <a:r>
              <a:rPr kumimoji="1" lang="ja-JP" altLang="en-US" dirty="0"/>
              <a:t>医師：がんを取り除くだけでなく、薬で痛みを和らげ、その人らしい生活を送れるようにする</a:t>
            </a:r>
            <a:endParaRPr kumimoji="1" lang="en-US" altLang="ja-JP" dirty="0"/>
          </a:p>
          <a:p>
            <a:pPr marL="1405433" indent="-1405433"/>
            <a:r>
              <a:rPr kumimoji="1" lang="ja-JP" altLang="en-US" dirty="0"/>
              <a:t>心理カウンセラー：患者さんの不安に耳を傾け、前向きに人生に向き合うように手伝う</a:t>
            </a:r>
            <a:endParaRPr kumimoji="1" lang="en-US" altLang="ja-JP" dirty="0"/>
          </a:p>
          <a:p>
            <a:pPr marL="1594371" indent="-1594371"/>
            <a:r>
              <a:rPr kumimoji="1" lang="ja-JP" altLang="en-US" dirty="0"/>
              <a:t>ソーシャルワーカー：生活や医療費などの相談にのり、公的支援につなぐなどのお手伝いをする</a:t>
            </a:r>
            <a:endParaRPr kumimoji="1" lang="en-US" altLang="ja-JP" dirty="0"/>
          </a:p>
          <a:p>
            <a:endParaRPr kumimoji="1" lang="en-US" altLang="ja-JP" dirty="0"/>
          </a:p>
          <a:p>
            <a:r>
              <a:rPr kumimoji="1" lang="ja-JP" altLang="en-US" dirty="0"/>
              <a:t>なぜ緩和ケアが必要なのか考えてみましょう</a:t>
            </a:r>
            <a:endParaRPr kumimoji="1" lang="en-US" altLang="ja-JP" dirty="0"/>
          </a:p>
          <a:p>
            <a:pPr marL="157853" indent="-159106"/>
            <a:r>
              <a:rPr kumimoji="1" lang="ja-JP" altLang="en-US" dirty="0"/>
              <a:t>・痛みが強いと、気力や体力を消耗してしまう。痛みを軽減することで気力や体力の低下を防げる</a:t>
            </a:r>
            <a:endParaRPr kumimoji="1" lang="en-US" altLang="ja-JP" dirty="0"/>
          </a:p>
          <a:p>
            <a:pPr marL="157853" indent="-159106"/>
            <a:r>
              <a:rPr kumimoji="1" lang="ja-JP" altLang="en-US" dirty="0"/>
              <a:t>・治療中も自分らしい生活を継続することができる</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409023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ja-JP" altLang="en-US" dirty="0"/>
              <a:t>がんの治療はまず標準的治療を行うべきです。</a:t>
            </a:r>
            <a:endParaRPr kumimoji="1" lang="en-US" altLang="ja-JP" dirty="0"/>
          </a:p>
          <a:p>
            <a:pPr indent="159106"/>
            <a:endParaRPr kumimoji="1" lang="en-US" altLang="ja-JP" dirty="0"/>
          </a:p>
          <a:p>
            <a:pPr indent="159106"/>
            <a:r>
              <a:rPr kumimoji="1" lang="ja-JP" altLang="en-US" dirty="0"/>
              <a:t>インターネットを検索すれば、いろいろな情報を得ることができます。</a:t>
            </a:r>
            <a:endParaRPr kumimoji="1" lang="en-US" altLang="ja-JP" dirty="0"/>
          </a:p>
          <a:p>
            <a:pPr indent="159106"/>
            <a:endParaRPr kumimoji="1" lang="en-US" altLang="ja-JP" dirty="0"/>
          </a:p>
          <a:p>
            <a:pPr indent="159106"/>
            <a:r>
              <a:rPr kumimoji="1" lang="ja-JP" altLang="en-US" dirty="0"/>
              <a:t>標準治療では、外科手術への恐れ、抗がん剤治療に伴う脱毛や吐き気など苦痛を伴うこともあります。そんな時に「○○を食べればがんが治る」とか「副作用がなく体にやさしい」と耳に優しい言葉に触れると、標準治療を投げ出したくなります。</a:t>
            </a:r>
            <a:endParaRPr kumimoji="1" lang="en-US" altLang="ja-JP" dirty="0"/>
          </a:p>
          <a:p>
            <a:pPr indent="159106"/>
            <a:endParaRPr kumimoji="1" lang="en-US" altLang="ja-JP" dirty="0"/>
          </a:p>
          <a:p>
            <a:pPr indent="159106"/>
            <a:r>
              <a:rPr kumimoji="1" lang="ja-JP" altLang="en-US" dirty="0"/>
              <a:t>情報はいつ発信されたものか、誰が発信したのか、それは科学的根拠に基づいているかをチェックします。</a:t>
            </a:r>
            <a:endParaRPr kumimoji="1" lang="en-US" altLang="ja-JP" dirty="0"/>
          </a:p>
          <a:p>
            <a:pPr indent="159106"/>
            <a:endParaRPr kumimoji="1" lang="en-US" altLang="ja-JP" dirty="0"/>
          </a:p>
          <a:p>
            <a:pPr indent="159106"/>
            <a:r>
              <a:rPr kumimoji="1" lang="ja-JP" altLang="en-US" dirty="0"/>
              <a:t>「がんが絶対に治る」という言葉は、本当にそうなのか疑ってみることが必要です。</a:t>
            </a:r>
            <a:endParaRPr kumimoji="1" lang="en-US" altLang="ja-JP" dirty="0"/>
          </a:p>
          <a:p>
            <a:pPr indent="159106"/>
            <a:endParaRPr kumimoji="1" lang="en-US" altLang="ja-JP" dirty="0"/>
          </a:p>
          <a:p>
            <a:pPr indent="159106"/>
            <a:r>
              <a:rPr kumimoji="1" lang="ja-JP" altLang="en-US" dirty="0"/>
              <a:t>「最新治療」と言われるものは、まだ保険適用になっていないものもあります。</a:t>
            </a:r>
          </a:p>
        </p:txBody>
      </p:sp>
    </p:spTree>
    <p:extLst>
      <p:ext uri="{BB962C8B-B14F-4D97-AF65-F5344CB8AC3E}">
        <p14:creationId xmlns:p14="http://schemas.microsoft.com/office/powerpoint/2010/main" val="121238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ja-JP" altLang="en-US" dirty="0"/>
              <a:t>がん患者さんは、診断された時、治療で体が思うように動かせない時、薬の効果が目に見えない時など様々な時に、悲しんだり、悩んだり、苦しんだりします。</a:t>
            </a:r>
            <a:endParaRPr kumimoji="1" lang="en-US" altLang="ja-JP" dirty="0"/>
          </a:p>
          <a:p>
            <a:pPr indent="159106"/>
            <a:endParaRPr kumimoji="1" lang="en-US" altLang="ja-JP" dirty="0"/>
          </a:p>
          <a:p>
            <a:pPr indent="159106"/>
            <a:r>
              <a:rPr kumimoji="1" lang="ja-JP" altLang="en-US" dirty="0"/>
              <a:t>今までできた当たり前のことができないというのはつらいものです。</a:t>
            </a:r>
            <a:endParaRPr kumimoji="1" lang="en-US" altLang="ja-JP" dirty="0"/>
          </a:p>
          <a:p>
            <a:pPr indent="159106"/>
            <a:endParaRPr kumimoji="1" lang="en-US" altLang="ja-JP" dirty="0"/>
          </a:p>
          <a:p>
            <a:pPr indent="159106"/>
            <a:r>
              <a:rPr kumimoji="1" lang="ja-JP" altLang="en-US" dirty="0"/>
              <a:t>そんな時、「今はそっとしておいてあげよう」というのではなく、患者さんの言葉に耳を傾け、相手を理解し、共感するようにしましょう。</a:t>
            </a:r>
          </a:p>
        </p:txBody>
      </p:sp>
    </p:spTree>
    <p:extLst>
      <p:ext uri="{BB962C8B-B14F-4D97-AF65-F5344CB8AC3E}">
        <p14:creationId xmlns:p14="http://schemas.microsoft.com/office/powerpoint/2010/main" val="273234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marL="375840" indent="-375840"/>
            <a:r>
              <a:rPr kumimoji="1" lang="ja-JP" altLang="en-US" dirty="0"/>
              <a:t>１）</a:t>
            </a:r>
            <a:r>
              <a:rPr kumimoji="1" lang="en-US" altLang="ja-JP" dirty="0"/>
              <a:t>	</a:t>
            </a:r>
            <a:r>
              <a:rPr kumimoji="1" lang="ja-JP" altLang="en-US" dirty="0"/>
              <a:t>いつも通りにふつうに接することで、がん患者さんは「患者」としてではない、これまでどおりの「自分」を取り戻せるような気がします。</a:t>
            </a:r>
            <a:endParaRPr kumimoji="1" lang="en-US" altLang="ja-JP" dirty="0"/>
          </a:p>
          <a:p>
            <a:pPr marL="375840" indent="-375840"/>
            <a:endParaRPr kumimoji="1" lang="en-US" altLang="ja-JP" dirty="0"/>
          </a:p>
          <a:p>
            <a:pPr marL="375840" indent="-375840"/>
            <a:r>
              <a:rPr kumimoji="1" lang="ja-JP" altLang="en-US" dirty="0"/>
              <a:t>２）</a:t>
            </a:r>
            <a:r>
              <a:rPr kumimoji="1" lang="en-US" altLang="ja-JP" dirty="0"/>
              <a:t>	</a:t>
            </a:r>
            <a:r>
              <a:rPr kumimoji="1" lang="ja-JP" altLang="en-US" dirty="0"/>
              <a:t>必要以上に心配して、「あれが悪かったのではないか」「これが悪かったのではないか」と原因を探ったり、「○○を食べるといいらしい」「</a:t>
            </a:r>
            <a:r>
              <a:rPr kumimoji="1" lang="en-US" altLang="ja-JP" dirty="0"/>
              <a:t>××</a:t>
            </a:r>
            <a:r>
              <a:rPr kumimoji="1" lang="ja-JP" altLang="en-US" dirty="0"/>
              <a:t>病院に名医がいるからそちらに行った方が良い」などと、患者を戸惑わせたり、嫌な気分にさせたりしないようにします。</a:t>
            </a:r>
            <a:endParaRPr kumimoji="1" lang="en-US" altLang="ja-JP" dirty="0"/>
          </a:p>
          <a:p>
            <a:pPr marL="375840" indent="-375840"/>
            <a:endParaRPr kumimoji="1" lang="en-US" altLang="ja-JP" dirty="0"/>
          </a:p>
          <a:p>
            <a:pPr marL="375840" indent="-375840"/>
            <a:r>
              <a:rPr kumimoji="1" lang="ja-JP" altLang="en-US" dirty="0"/>
              <a:t>３）</a:t>
            </a:r>
            <a:r>
              <a:rPr kumimoji="1" lang="en-US" altLang="ja-JP" dirty="0"/>
              <a:t>	</a:t>
            </a:r>
            <a:r>
              <a:rPr kumimoji="1" lang="ja-JP" altLang="en-US" dirty="0"/>
              <a:t>がんを打ち明けられた時に「かわいそう」と泣いたりしないようにします。</a:t>
            </a:r>
          </a:p>
        </p:txBody>
      </p:sp>
    </p:spTree>
    <p:extLst>
      <p:ext uri="{BB962C8B-B14F-4D97-AF65-F5344CB8AC3E}">
        <p14:creationId xmlns:p14="http://schemas.microsoft.com/office/powerpoint/2010/main" val="1224023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106488" y="1277938"/>
            <a:ext cx="4884737" cy="3455987"/>
          </a:xfrm>
        </p:spPr>
      </p:sp>
    </p:spTree>
    <p:extLst>
      <p:ext uri="{BB962C8B-B14F-4D97-AF65-F5344CB8AC3E}">
        <p14:creationId xmlns:p14="http://schemas.microsoft.com/office/powerpoint/2010/main" val="172335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r>
              <a:rPr kumimoji="1" lang="ja-JP" altLang="en-US" dirty="0"/>
              <a:t>　授業の最初に、「がん」について生徒が抱くイメージを出させます。クイズは導入で、自由に意見を行ってもらうと良いです。</a:t>
            </a:r>
            <a:endParaRPr kumimoji="1" lang="en-US" altLang="ja-JP" dirty="0"/>
          </a:p>
          <a:p>
            <a:endParaRPr kumimoji="1" lang="en-US" altLang="ja-JP" dirty="0"/>
          </a:p>
          <a:p>
            <a:r>
              <a:rPr kumimoji="1" lang="ja-JP" altLang="en-US" dirty="0">
                <a:latin typeface="游明朝 Demibold" panose="02020600000000000000" pitchFamily="18" charset="-128"/>
                <a:ea typeface="游明朝 Demibold" panose="02020600000000000000" pitchFamily="18" charset="-128"/>
              </a:rPr>
              <a:t>「がん」</a:t>
            </a:r>
            <a:endParaRPr kumimoji="1" lang="en-US" altLang="ja-JP" dirty="0">
              <a:latin typeface="游明朝 Demibold" panose="02020600000000000000" pitchFamily="18" charset="-128"/>
              <a:ea typeface="游明朝 Demibold" panose="02020600000000000000" pitchFamily="18" charset="-128"/>
            </a:endParaRPr>
          </a:p>
          <a:p>
            <a:r>
              <a:rPr lang="ja-JP" altLang="en-US" dirty="0"/>
              <a:t>　聞いたことありますね。何ですか？どんなイメージを持っていますか？</a:t>
            </a:r>
            <a:endParaRPr lang="en-US" altLang="ja-JP" dirty="0"/>
          </a:p>
          <a:p>
            <a:r>
              <a:rPr kumimoji="1" lang="ja-JP" altLang="en-US" dirty="0"/>
              <a:t>怖い？死んじゃう？自分には関係ない？</a:t>
            </a:r>
            <a:endParaRPr kumimoji="1" lang="en-US" altLang="ja-JP" dirty="0"/>
          </a:p>
          <a:p>
            <a:endParaRPr kumimoji="1" lang="en-US" altLang="ja-JP" dirty="0"/>
          </a:p>
          <a:p>
            <a:r>
              <a:rPr lang="ja-JP" altLang="en-US" dirty="0"/>
              <a:t>　皆さんは、将来「がん」になる可能性はあるのでしょうか？</a:t>
            </a:r>
            <a:endParaRPr lang="en-US" altLang="ja-JP" dirty="0"/>
          </a:p>
          <a:p>
            <a:endParaRPr lang="en-US" altLang="ja-JP" dirty="0"/>
          </a:p>
          <a:p>
            <a:endParaRPr kumimoji="1" lang="en-US" altLang="ja-JP" dirty="0"/>
          </a:p>
        </p:txBody>
      </p:sp>
    </p:spTree>
    <p:extLst>
      <p:ext uri="{BB962C8B-B14F-4D97-AF65-F5344CB8AC3E}">
        <p14:creationId xmlns:p14="http://schemas.microsoft.com/office/powerpoint/2010/main" val="149643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en-US" altLang="ja-JP" dirty="0"/>
              <a:t>2016</a:t>
            </a:r>
            <a:r>
              <a:rPr kumimoji="1" lang="ja-JP" altLang="en-US" dirty="0"/>
              <a:t>年の統計によると、日本人の死因の第１位は「がん」です。</a:t>
            </a:r>
            <a:endParaRPr kumimoji="1" lang="en-US" altLang="ja-JP" dirty="0"/>
          </a:p>
          <a:p>
            <a:pPr indent="159106"/>
            <a:endParaRPr kumimoji="1" lang="en-US" altLang="ja-JP" dirty="0"/>
          </a:p>
          <a:p>
            <a:pPr indent="159106"/>
            <a:r>
              <a:rPr lang="en-US" altLang="ja-JP" dirty="0"/>
              <a:t>4</a:t>
            </a:r>
            <a:r>
              <a:rPr lang="ja-JP" altLang="en-US" dirty="0"/>
              <a:t>人に一人は「がん」で亡くなっています。</a:t>
            </a:r>
            <a:endParaRPr lang="en-US" altLang="ja-JP" dirty="0"/>
          </a:p>
          <a:p>
            <a:pPr indent="159106"/>
            <a:endParaRPr lang="en-US" altLang="ja-JP" dirty="0"/>
          </a:p>
          <a:p>
            <a:pPr indent="159106"/>
            <a:r>
              <a:rPr lang="ja-JP" altLang="en-US" dirty="0"/>
              <a:t>かつては脳卒中が日本人の死因のトップでしたが、</a:t>
            </a:r>
            <a:r>
              <a:rPr lang="en-US" altLang="ja-JP" dirty="0"/>
              <a:t>1981</a:t>
            </a:r>
            <a:r>
              <a:rPr lang="ja-JP" altLang="en-US" dirty="0"/>
              <a:t>年以後がんが第一位となっています。</a:t>
            </a:r>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67011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lang="ja-JP" altLang="en-US" dirty="0"/>
              <a:t>日本人の二人に一人、男性の</a:t>
            </a:r>
            <a:r>
              <a:rPr lang="en-US" altLang="ja-JP" dirty="0"/>
              <a:t>62</a:t>
            </a:r>
            <a:r>
              <a:rPr lang="ja-JP" altLang="en-US" dirty="0"/>
              <a:t>％、女性の</a:t>
            </a:r>
            <a:r>
              <a:rPr lang="en-US" altLang="ja-JP" dirty="0"/>
              <a:t>47</a:t>
            </a:r>
            <a:r>
              <a:rPr lang="ja-JP" altLang="en-US" dirty="0"/>
              <a:t>％が一生のうちにがんを経験すると言われています。</a:t>
            </a:r>
            <a:endParaRPr lang="en-US" altLang="ja-JP" dirty="0"/>
          </a:p>
          <a:p>
            <a:pPr indent="159106"/>
            <a:endParaRPr lang="en-US" altLang="ja-JP" dirty="0"/>
          </a:p>
          <a:p>
            <a:pPr indent="159106"/>
            <a:r>
              <a:rPr lang="ja-JP" altLang="en-US" dirty="0"/>
              <a:t>そして、毎年</a:t>
            </a:r>
            <a:r>
              <a:rPr lang="en-US" altLang="ja-JP" dirty="0"/>
              <a:t>100</a:t>
            </a:r>
            <a:r>
              <a:rPr lang="ja-JP" altLang="en-US" dirty="0"/>
              <a:t>万人もの人ががんと診断されています。（参考：東京都の人口は</a:t>
            </a:r>
            <a:r>
              <a:rPr lang="en-US" altLang="ja-JP" dirty="0"/>
              <a:t>1300</a:t>
            </a:r>
            <a:r>
              <a:rPr lang="ja-JP" altLang="en-US" dirty="0"/>
              <a:t>万人、秋田県が</a:t>
            </a:r>
            <a:r>
              <a:rPr lang="en-US" altLang="ja-JP" dirty="0"/>
              <a:t>100</a:t>
            </a:r>
            <a:r>
              <a:rPr lang="ja-JP" altLang="en-US" dirty="0"/>
              <a:t>万人です）</a:t>
            </a:r>
            <a:endParaRPr lang="en-US" altLang="ja-JP" dirty="0"/>
          </a:p>
          <a:p>
            <a:endParaRPr lang="en-US" altLang="ja-JP" dirty="0"/>
          </a:p>
          <a:p>
            <a:pPr indent="159106" defTabSz="954634">
              <a:defRPr/>
            </a:pPr>
            <a:r>
              <a:rPr lang="ja-JP" altLang="en-US" dirty="0"/>
              <a:t>男性は肺、胃、大腸に多く、女性は乳房、肺、大腸、胃の順になっています。</a:t>
            </a:r>
            <a:endParaRPr lang="en-US" altLang="ja-JP" dirty="0"/>
          </a:p>
          <a:p>
            <a:endParaRPr lang="en-US" altLang="ja-JP" dirty="0"/>
          </a:p>
          <a:p>
            <a:endParaRPr kumimoji="1" lang="ja-JP" altLang="en-US" dirty="0"/>
          </a:p>
        </p:txBody>
      </p:sp>
      <p:graphicFrame>
        <p:nvGraphicFramePr>
          <p:cNvPr id="5" name="表 4">
            <a:extLst>
              <a:ext uri="{FF2B5EF4-FFF2-40B4-BE49-F238E27FC236}">
                <a16:creationId xmlns:a16="http://schemas.microsoft.com/office/drawing/2014/main" id="{30A7A8B8-3055-7340-87F3-E960F8D6AF41}"/>
              </a:ext>
            </a:extLst>
          </p:cNvPr>
          <p:cNvGraphicFramePr>
            <a:graphicFrameLocks noGrp="1"/>
          </p:cNvGraphicFramePr>
          <p:nvPr/>
        </p:nvGraphicFramePr>
        <p:xfrm>
          <a:off x="4263562" y="6388880"/>
          <a:ext cx="1967933" cy="1502685"/>
        </p:xfrm>
        <a:graphic>
          <a:graphicData uri="http://schemas.openxmlformats.org/drawingml/2006/table">
            <a:tbl>
              <a:tblPr>
                <a:tableStyleId>{5C22544A-7EE6-4342-B048-85BDC9FD1C3A}</a:tableStyleId>
              </a:tblPr>
              <a:tblGrid>
                <a:gridCol w="414301">
                  <a:extLst>
                    <a:ext uri="{9D8B030D-6E8A-4147-A177-3AD203B41FA5}">
                      <a16:colId xmlns:a16="http://schemas.microsoft.com/office/drawing/2014/main" val="955530245"/>
                    </a:ext>
                  </a:extLst>
                </a:gridCol>
                <a:gridCol w="776816">
                  <a:extLst>
                    <a:ext uri="{9D8B030D-6E8A-4147-A177-3AD203B41FA5}">
                      <a16:colId xmlns:a16="http://schemas.microsoft.com/office/drawing/2014/main" val="2140450587"/>
                    </a:ext>
                  </a:extLst>
                </a:gridCol>
                <a:gridCol w="776816">
                  <a:extLst>
                    <a:ext uri="{9D8B030D-6E8A-4147-A177-3AD203B41FA5}">
                      <a16:colId xmlns:a16="http://schemas.microsoft.com/office/drawing/2014/main" val="1918231065"/>
                    </a:ext>
                  </a:extLst>
                </a:gridCol>
              </a:tblGrid>
              <a:tr h="250448">
                <a:tc>
                  <a:txBody>
                    <a:bodyPr/>
                    <a:lstStyle/>
                    <a:p>
                      <a:pPr algn="l" fontAlgn="ctr"/>
                      <a:r>
                        <a:rPr lang="ja-JP" altLang="en-US" sz="1300" u="none" strike="noStrike">
                          <a:effectLst/>
                        </a:rPr>
                        <a:t>　</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男性</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女性</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extLst>
                  <a:ext uri="{0D108BD9-81ED-4DB2-BD59-A6C34878D82A}">
                    <a16:rowId xmlns:a16="http://schemas.microsoft.com/office/drawing/2014/main" val="1525711109"/>
                  </a:ext>
                </a:extLst>
              </a:tr>
              <a:tr h="250448">
                <a:tc>
                  <a:txBody>
                    <a:bodyPr/>
                    <a:lstStyle/>
                    <a:p>
                      <a:pPr algn="l" fontAlgn="ctr"/>
                      <a:r>
                        <a:rPr lang="ja-JP" altLang="en-US" sz="1300" u="none" strike="noStrike">
                          <a:effectLst/>
                        </a:rPr>
                        <a:t>１位</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肺</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大腸</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extLst>
                  <a:ext uri="{0D108BD9-81ED-4DB2-BD59-A6C34878D82A}">
                    <a16:rowId xmlns:a16="http://schemas.microsoft.com/office/drawing/2014/main" val="3565457632"/>
                  </a:ext>
                </a:extLst>
              </a:tr>
              <a:tr h="250448">
                <a:tc>
                  <a:txBody>
                    <a:bodyPr/>
                    <a:lstStyle/>
                    <a:p>
                      <a:pPr algn="l" fontAlgn="ctr"/>
                      <a:r>
                        <a:rPr lang="ja-JP" altLang="en-US" sz="1300" u="none" strike="noStrike">
                          <a:effectLst/>
                        </a:rPr>
                        <a:t>２位</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胃</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肺</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extLst>
                  <a:ext uri="{0D108BD9-81ED-4DB2-BD59-A6C34878D82A}">
                    <a16:rowId xmlns:a16="http://schemas.microsoft.com/office/drawing/2014/main" val="4134826115"/>
                  </a:ext>
                </a:extLst>
              </a:tr>
              <a:tr h="250448">
                <a:tc>
                  <a:txBody>
                    <a:bodyPr/>
                    <a:lstStyle/>
                    <a:p>
                      <a:pPr algn="l" fontAlgn="ctr"/>
                      <a:r>
                        <a:rPr lang="ja-JP" altLang="en-US" sz="1300" u="none" strike="noStrike">
                          <a:effectLst/>
                        </a:rPr>
                        <a:t>３位</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大腸</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膵臓</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extLst>
                  <a:ext uri="{0D108BD9-81ED-4DB2-BD59-A6C34878D82A}">
                    <a16:rowId xmlns:a16="http://schemas.microsoft.com/office/drawing/2014/main" val="442568417"/>
                  </a:ext>
                </a:extLst>
              </a:tr>
              <a:tr h="250448">
                <a:tc>
                  <a:txBody>
                    <a:bodyPr/>
                    <a:lstStyle/>
                    <a:p>
                      <a:pPr algn="l" fontAlgn="ctr"/>
                      <a:r>
                        <a:rPr lang="ja-JP" altLang="en-US" sz="1300" u="none" strike="noStrike">
                          <a:effectLst/>
                        </a:rPr>
                        <a:t>４位</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膵臓</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胃</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extLst>
                  <a:ext uri="{0D108BD9-81ED-4DB2-BD59-A6C34878D82A}">
                    <a16:rowId xmlns:a16="http://schemas.microsoft.com/office/drawing/2014/main" val="1145151038"/>
                  </a:ext>
                </a:extLst>
              </a:tr>
              <a:tr h="250448">
                <a:tc>
                  <a:txBody>
                    <a:bodyPr/>
                    <a:lstStyle/>
                    <a:p>
                      <a:pPr algn="l" fontAlgn="ctr"/>
                      <a:r>
                        <a:rPr lang="ja-JP" altLang="en-US" sz="1300" u="none" strike="noStrike">
                          <a:effectLst/>
                        </a:rPr>
                        <a:t>５位</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a:effectLst/>
                        </a:rPr>
                        <a:t>肝臓</a:t>
                      </a:r>
                      <a:endParaRPr lang="ja-JP" altLang="en-US" sz="1300" b="0" i="0" u="none" strike="noStrike">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tc>
                  <a:txBody>
                    <a:bodyPr/>
                    <a:lstStyle/>
                    <a:p>
                      <a:pPr algn="l" fontAlgn="ctr"/>
                      <a:r>
                        <a:rPr lang="ja-JP" altLang="en-US" sz="1300" u="none" strike="noStrike" dirty="0">
                          <a:effectLst/>
                        </a:rPr>
                        <a:t>乳房</a:t>
                      </a:r>
                      <a:endParaRPr lang="ja-JP" altLang="en-US" sz="13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860" marR="9860" marT="10661" marB="0" anchor="ctr"/>
                </a:tc>
                <a:extLst>
                  <a:ext uri="{0D108BD9-81ED-4DB2-BD59-A6C34878D82A}">
                    <a16:rowId xmlns:a16="http://schemas.microsoft.com/office/drawing/2014/main" val="608863562"/>
                  </a:ext>
                </a:extLst>
              </a:tr>
            </a:tbl>
          </a:graphicData>
        </a:graphic>
      </p:graphicFrame>
    </p:spTree>
    <p:extLst>
      <p:ext uri="{BB962C8B-B14F-4D97-AF65-F5344CB8AC3E}">
        <p14:creationId xmlns:p14="http://schemas.microsoft.com/office/powerpoint/2010/main" val="348268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ja-JP" altLang="en-US" dirty="0"/>
              <a:t>がんは不治の病という印象があるかもしれません。本当でしょうか？</a:t>
            </a:r>
            <a:endParaRPr kumimoji="1" lang="en-US" altLang="ja-JP" dirty="0"/>
          </a:p>
          <a:p>
            <a:pPr indent="159106"/>
            <a:endParaRPr kumimoji="1" lang="en-US" altLang="ja-JP" dirty="0"/>
          </a:p>
          <a:p>
            <a:pPr indent="159106"/>
            <a:r>
              <a:rPr kumimoji="1" lang="ja-JP" altLang="en-US" dirty="0"/>
              <a:t>診断された後</a:t>
            </a:r>
            <a:r>
              <a:rPr kumimoji="1" lang="en-US" altLang="ja-JP" dirty="0"/>
              <a:t>10</a:t>
            </a:r>
            <a:r>
              <a:rPr kumimoji="1" lang="ja-JP" altLang="en-US" dirty="0"/>
              <a:t>年後の生存率を調べたのが表です。</a:t>
            </a:r>
            <a:endParaRPr kumimoji="1" lang="en-US" altLang="ja-JP" dirty="0"/>
          </a:p>
          <a:p>
            <a:pPr indent="159106"/>
            <a:endParaRPr kumimoji="1" lang="en-US" altLang="ja-JP" dirty="0"/>
          </a:p>
          <a:p>
            <a:pPr indent="159106"/>
            <a:r>
              <a:rPr kumimoji="1" lang="ja-JP" altLang="en-US" dirty="0"/>
              <a:t>がん全体で</a:t>
            </a:r>
            <a:r>
              <a:rPr kumimoji="1" lang="en-US" altLang="ja-JP" dirty="0"/>
              <a:t>10</a:t>
            </a:r>
            <a:r>
              <a:rPr kumimoji="1" lang="ja-JP" altLang="en-US" dirty="0"/>
              <a:t>年生存率は</a:t>
            </a:r>
            <a:r>
              <a:rPr kumimoji="1" lang="en-US" altLang="ja-JP" dirty="0"/>
              <a:t>50</a:t>
            </a:r>
            <a:r>
              <a:rPr kumimoji="1" lang="ja-JP" altLang="en-US" dirty="0"/>
              <a:t>％を超えています。</a:t>
            </a:r>
            <a:endParaRPr kumimoji="1" lang="en-US" altLang="ja-JP" dirty="0"/>
          </a:p>
          <a:p>
            <a:pPr indent="159106"/>
            <a:endParaRPr kumimoji="1" lang="en-US" altLang="ja-JP" dirty="0"/>
          </a:p>
          <a:p>
            <a:pPr indent="159106"/>
            <a:r>
              <a:rPr kumimoji="1" lang="ja-JP" altLang="en-US" dirty="0"/>
              <a:t>前立腺癌、甲状腺癌及び乳がんの</a:t>
            </a:r>
            <a:r>
              <a:rPr kumimoji="1" lang="en-US" altLang="ja-JP" dirty="0"/>
              <a:t>10</a:t>
            </a:r>
            <a:r>
              <a:rPr kumimoji="1" lang="ja-JP" altLang="en-US" dirty="0"/>
              <a:t>年生存率は</a:t>
            </a:r>
            <a:r>
              <a:rPr kumimoji="1" lang="en-US" altLang="ja-JP" dirty="0"/>
              <a:t>80</a:t>
            </a:r>
            <a:r>
              <a:rPr kumimoji="1" lang="ja-JP" altLang="en-US" dirty="0"/>
              <a:t>％以上です。一方ですい臓がんは５％と厳しい結果が出ています。</a:t>
            </a:r>
            <a:endParaRPr kumimoji="1" lang="en-US" altLang="ja-JP" dirty="0"/>
          </a:p>
          <a:p>
            <a:pPr indent="159106"/>
            <a:endParaRPr kumimoji="1" lang="en-US" altLang="ja-JP" dirty="0"/>
          </a:p>
          <a:p>
            <a:pPr indent="159106"/>
            <a:r>
              <a:rPr kumimoji="1" lang="ja-JP" altLang="en-US" dirty="0"/>
              <a:t>子どもに多い白血病は、</a:t>
            </a:r>
            <a:r>
              <a:rPr kumimoji="1" lang="en-US" altLang="ja-JP" dirty="0"/>
              <a:t>5</a:t>
            </a:r>
            <a:r>
              <a:rPr kumimoji="1" lang="ja-JP" altLang="en-US" dirty="0"/>
              <a:t>年生存率が</a:t>
            </a:r>
            <a:r>
              <a:rPr kumimoji="1" lang="en-US" altLang="ja-JP" dirty="0"/>
              <a:t>95</a:t>
            </a:r>
            <a:r>
              <a:rPr kumimoji="1" lang="ja-JP" altLang="en-US" dirty="0"/>
              <a:t>％を超えています。</a:t>
            </a:r>
          </a:p>
        </p:txBody>
      </p:sp>
    </p:spTree>
    <p:extLst>
      <p:ext uri="{BB962C8B-B14F-4D97-AF65-F5344CB8AC3E}">
        <p14:creationId xmlns:p14="http://schemas.microsoft.com/office/powerpoint/2010/main" val="34739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a:xfrm>
            <a:off x="709931" y="4925408"/>
            <a:ext cx="5679440" cy="4029879"/>
          </a:xfrm>
        </p:spPr>
        <p:txBody>
          <a:bodyPr/>
          <a:lstStyle/>
          <a:p>
            <a:pPr marL="651339" indent="-651339"/>
            <a:r>
              <a:rPr kumimoji="1" lang="ja-JP" altLang="en-US" dirty="0"/>
              <a:t>（左上）ヒトの細胞は約</a:t>
            </a:r>
            <a:r>
              <a:rPr kumimoji="1" lang="en-US" altLang="ja-JP" dirty="0"/>
              <a:t>37</a:t>
            </a:r>
            <a:r>
              <a:rPr kumimoji="1" lang="ja-JP" altLang="en-US" dirty="0"/>
              <a:t>兆個もあります。細胞は分裂して、自分と同じコピーを作ります。</a:t>
            </a:r>
            <a:endParaRPr kumimoji="1" lang="en-US" altLang="ja-JP" dirty="0"/>
          </a:p>
          <a:p>
            <a:pPr marL="651339" indent="-651339"/>
            <a:r>
              <a:rPr kumimoji="1" lang="en-US" altLang="ja-JP" dirty="0"/>
              <a:t>	</a:t>
            </a:r>
            <a:r>
              <a:rPr kumimoji="1" lang="ja-JP" altLang="en-US" dirty="0"/>
              <a:t>しかし、たまにコピーの段階でミスが起こることがあります。</a:t>
            </a:r>
            <a:endParaRPr kumimoji="1" lang="en-US" altLang="ja-JP" dirty="0"/>
          </a:p>
          <a:p>
            <a:pPr marL="651339" indent="-651339"/>
            <a:r>
              <a:rPr kumimoji="1" lang="ja-JP" altLang="en-US" dirty="0"/>
              <a:t>（左下）細胞が分裂するとき、コピーミスが起こります。通常は、お掃除細胞（マクロファージなど）が異常な細胞を排除してくれます。</a:t>
            </a:r>
            <a:endParaRPr kumimoji="1" lang="en-US" altLang="ja-JP" dirty="0"/>
          </a:p>
          <a:p>
            <a:pPr marL="651339" indent="-651339"/>
            <a:r>
              <a:rPr kumimoji="1" lang="ja-JP" altLang="en-US" dirty="0"/>
              <a:t>（右）</a:t>
            </a:r>
            <a:r>
              <a:rPr kumimoji="1" lang="en-US" altLang="ja-JP" dirty="0"/>
              <a:t>	37</a:t>
            </a:r>
            <a:r>
              <a:rPr kumimoji="1" lang="ja-JP" altLang="en-US" dirty="0"/>
              <a:t>兆個もの細胞が分裂を繰り返しコピーを作る過程では、思いがけないコピーミスを起こします。何度もコピーミスを繰り返したり、お掃除細胞が気づかないでいるとどんどん増えてかたまり（しこり）になります。イボのような良性腫瘍もありますが、悪性の細胞が塊になったがん、悪性腫瘍もあります。</a:t>
            </a:r>
            <a:endParaRPr kumimoji="1" lang="en-US" altLang="ja-JP" dirty="0"/>
          </a:p>
          <a:p>
            <a:endParaRPr kumimoji="1" lang="en-US" altLang="ja-JP" dirty="0"/>
          </a:p>
          <a:p>
            <a:pPr indent="159106"/>
            <a:r>
              <a:rPr kumimoji="1" lang="ja-JP" altLang="en-US" dirty="0"/>
              <a:t>最初は１個のがん細胞ですが、分裂を繰り返し直径１</a:t>
            </a:r>
            <a:r>
              <a:rPr kumimoji="1" lang="en-US" altLang="ja-JP" dirty="0"/>
              <a:t>cm</a:t>
            </a:r>
            <a:r>
              <a:rPr kumimoji="1" lang="ja-JP" altLang="en-US" dirty="0"/>
              <a:t>になるまでには</a:t>
            </a:r>
            <a:r>
              <a:rPr kumimoji="1" lang="en-US" altLang="ja-JP" dirty="0"/>
              <a:t>10</a:t>
            </a:r>
            <a:r>
              <a:rPr kumimoji="1" lang="ja-JP" altLang="en-US" dirty="0"/>
              <a:t>年から</a:t>
            </a:r>
            <a:r>
              <a:rPr kumimoji="1" lang="en-US" altLang="ja-JP" dirty="0"/>
              <a:t>20</a:t>
            </a:r>
            <a:r>
              <a:rPr kumimoji="1" lang="ja-JP" altLang="en-US" dirty="0"/>
              <a:t>年かかるとされています。</a:t>
            </a:r>
            <a:endParaRPr kumimoji="1" lang="en-US" altLang="ja-JP" dirty="0"/>
          </a:p>
          <a:p>
            <a:pPr indent="159106"/>
            <a:endParaRPr kumimoji="1" lang="en-US" altLang="ja-JP" dirty="0"/>
          </a:p>
          <a:p>
            <a:pPr indent="159106"/>
            <a:r>
              <a:rPr kumimoji="1" lang="ja-JP" altLang="en-US" dirty="0"/>
              <a:t>１</a:t>
            </a:r>
            <a:r>
              <a:rPr kumimoji="1" lang="en-US" altLang="ja-JP" dirty="0"/>
              <a:t>cm</a:t>
            </a:r>
            <a:r>
              <a:rPr kumimoji="1" lang="ja-JP" altLang="en-US" dirty="0"/>
              <a:t>くらいになってようやく、検査でわかる（診断できる）ようになります。</a:t>
            </a:r>
            <a:endParaRPr kumimoji="1" lang="en-US" altLang="ja-JP" dirty="0"/>
          </a:p>
          <a:p>
            <a:pPr indent="159106"/>
            <a:endParaRPr kumimoji="1" lang="en-US" altLang="ja-JP" dirty="0"/>
          </a:p>
          <a:p>
            <a:pPr indent="159106"/>
            <a:r>
              <a:rPr kumimoji="1" lang="ja-JP" altLang="en-US" dirty="0"/>
              <a:t>なんの症状もなく、この段階で治療すれば、がんはほぼ完治させることができます。</a:t>
            </a:r>
            <a:endParaRPr kumimoji="1" lang="en-US" altLang="ja-JP" dirty="0"/>
          </a:p>
          <a:p>
            <a:pPr indent="159106"/>
            <a:endParaRPr kumimoji="1" lang="en-US" altLang="ja-JP" dirty="0"/>
          </a:p>
          <a:p>
            <a:pPr indent="159106"/>
            <a:r>
              <a:rPr kumimoji="1" lang="ja-JP" altLang="en-US" dirty="0"/>
              <a:t>ところが、がんはそれから急速に大きくなるものがあり、１</a:t>
            </a:r>
            <a:r>
              <a:rPr kumimoji="1" lang="en-US" altLang="ja-JP" dirty="0"/>
              <a:t>cm</a:t>
            </a:r>
            <a:r>
              <a:rPr kumimoji="1" lang="ja-JP" altLang="en-US" dirty="0"/>
              <a:t>のがんが倍の２</a:t>
            </a:r>
            <a:r>
              <a:rPr kumimoji="1" lang="en-US" altLang="ja-JP" dirty="0"/>
              <a:t>cm</a:t>
            </a:r>
            <a:r>
              <a:rPr kumimoji="1" lang="ja-JP" altLang="en-US" dirty="0"/>
              <a:t>になるにはわずか１</a:t>
            </a:r>
            <a:r>
              <a:rPr kumimoji="1" lang="en-US" altLang="ja-JP" dirty="0"/>
              <a:t>〜</a:t>
            </a:r>
            <a:r>
              <a:rPr kumimoji="1" lang="ja-JP" altLang="en-US" dirty="0"/>
              <a:t>２年しかかかりません。</a:t>
            </a:r>
          </a:p>
        </p:txBody>
      </p:sp>
    </p:spTree>
    <p:extLst>
      <p:ext uri="{BB962C8B-B14F-4D97-AF65-F5344CB8AC3E}">
        <p14:creationId xmlns:p14="http://schemas.microsoft.com/office/powerpoint/2010/main" val="114409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marL="472345" indent="-472345"/>
            <a:r>
              <a:rPr kumimoji="1" lang="ja-JP" altLang="en-US" dirty="0"/>
              <a:t>喫煙：タバコが肺がんをはじめとするさまざまながんの原因になることが科学的に明らかにされています。また、タバコを吸っているがん患者では、別の新たながん（二次がん）が発生しやすいことが明らかにされています。</a:t>
            </a:r>
            <a:endParaRPr kumimoji="1" lang="en-US" altLang="ja-JP" dirty="0"/>
          </a:p>
          <a:p>
            <a:pPr marL="472345" indent="-472345"/>
            <a:r>
              <a:rPr kumimoji="1" lang="en-US" altLang="ja-JP" dirty="0"/>
              <a:t>	</a:t>
            </a:r>
            <a:r>
              <a:rPr kumimoji="1" lang="ja-JP" altLang="en-US" dirty="0"/>
              <a:t>さらに受動喫煙と言ってタバコを吸っている人の周りの人も肺がんになりやすくなります。</a:t>
            </a:r>
            <a:endParaRPr kumimoji="1" lang="en-US" altLang="ja-JP" dirty="0"/>
          </a:p>
          <a:p>
            <a:pPr marL="472345" indent="-472345"/>
            <a:r>
              <a:rPr kumimoji="1" lang="ja-JP" altLang="en-US" dirty="0"/>
              <a:t>飲酒：口腔、咽頭、喉頭、食道、大腸、肝臓、乳房のがんのリスクをあげます。</a:t>
            </a:r>
            <a:endParaRPr kumimoji="1" lang="en-US" altLang="ja-JP" dirty="0"/>
          </a:p>
          <a:p>
            <a:pPr marL="931431" indent="-931431"/>
            <a:r>
              <a:rPr kumimoji="1" lang="ja-JP" altLang="en-US" dirty="0"/>
              <a:t>食物・栄養：確実にがんのリスクになると言われているのは、牛・豚・羊などの赤肉や加工肉で大腸がんのリスクを上げるとされています。食物繊維を含む食品は大腸がんのリスクを下げるとされています。野菜や果物に含まれる成分（葉酸、ビタミン、イソチオシアネートなど）が発がん物質を解毒する酵素の活性を高めたり、体内で発生した活性酸素などを消去すると考えられていますが、リスクを下げるというデータはまだありません。塩蔵食品は胃がんのリスクをあげる可能性が高いとされています。高濃度の塩分は胃粘膜を保護する粘液を破壊し、胃酸による胃粘膜の炎症やピロリ菌の持続感染を引き起こしたりすることにより胃がんのリスクを高めると考えられています。</a:t>
            </a:r>
            <a:endParaRPr kumimoji="1" lang="en-US" altLang="ja-JP" dirty="0"/>
          </a:p>
          <a:p>
            <a:endParaRPr kumimoji="1" lang="ja-JP" altLang="en-US" dirty="0"/>
          </a:p>
        </p:txBody>
      </p:sp>
    </p:spTree>
    <p:extLst>
      <p:ext uri="{BB962C8B-B14F-4D97-AF65-F5344CB8AC3E}">
        <p14:creationId xmlns:p14="http://schemas.microsoft.com/office/powerpoint/2010/main" val="98745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indent="159106"/>
            <a:r>
              <a:rPr kumimoji="1" lang="ja-JP" altLang="en-US" dirty="0"/>
              <a:t>感染は、日本人のがんの原因の約</a:t>
            </a:r>
            <a:r>
              <a:rPr kumimoji="1" lang="en-US" altLang="ja-JP" dirty="0"/>
              <a:t>20</a:t>
            </a:r>
            <a:r>
              <a:rPr kumimoji="1" lang="ja-JP" altLang="en-US" dirty="0"/>
              <a:t>％を占めると推計されます。</a:t>
            </a:r>
            <a:endParaRPr kumimoji="1" lang="en-US" altLang="ja-JP" dirty="0"/>
          </a:p>
          <a:p>
            <a:pPr indent="159106"/>
            <a:endParaRPr kumimoji="1" lang="en-US" altLang="ja-JP" dirty="0"/>
          </a:p>
          <a:p>
            <a:pPr indent="159106"/>
            <a:r>
              <a:rPr lang="en-US" altLang="ja-JP" dirty="0"/>
              <a:t>B</a:t>
            </a:r>
            <a:r>
              <a:rPr lang="ja-JP" altLang="en-US" dirty="0"/>
              <a:t>型、</a:t>
            </a:r>
            <a:r>
              <a:rPr lang="en-US" altLang="ja-JP" dirty="0"/>
              <a:t>C</a:t>
            </a:r>
            <a:r>
              <a:rPr lang="ja-JP" altLang="en-US" dirty="0"/>
              <a:t>型肝炎ウィルスによる肝臓がん、ヒトパピローマウィルスによる子宮頸がん、ヘリコバクター・ピロリによる胃がんなどです。</a:t>
            </a:r>
            <a:endParaRPr lang="en-US" altLang="ja-JP" dirty="0"/>
          </a:p>
          <a:p>
            <a:pPr indent="159106"/>
            <a:endParaRPr lang="en-US" altLang="ja-JP" dirty="0"/>
          </a:p>
          <a:p>
            <a:pPr indent="159106"/>
            <a:r>
              <a:rPr kumimoji="1" lang="ja-JP" altLang="en-US" dirty="0"/>
              <a:t>そのほかに、エプスタイン・バールウィルスによる悪性リンパ腫やヒト</a:t>
            </a:r>
            <a:r>
              <a:rPr kumimoji="1" lang="en-US" altLang="ja-JP" dirty="0"/>
              <a:t>T</a:t>
            </a:r>
            <a:r>
              <a:rPr kumimoji="1" lang="ja-JP" altLang="en-US" dirty="0"/>
              <a:t>細胞白血病ウィルス</a:t>
            </a:r>
            <a:r>
              <a:rPr kumimoji="1" lang="en-US" altLang="ja-JP" dirty="0"/>
              <a:t>I</a:t>
            </a:r>
            <a:r>
              <a:rPr kumimoji="1" lang="ja-JP" altLang="en-US" dirty="0"/>
              <a:t>型（</a:t>
            </a:r>
            <a:r>
              <a:rPr kumimoji="1" lang="en-US" altLang="ja-JP" dirty="0"/>
              <a:t>HTLV-1)</a:t>
            </a:r>
            <a:r>
              <a:rPr kumimoji="1" lang="ja-JP" altLang="en-US" dirty="0"/>
              <a:t>による成人</a:t>
            </a:r>
            <a:r>
              <a:rPr kumimoji="1" lang="en-US" altLang="ja-JP" dirty="0"/>
              <a:t>T</a:t>
            </a:r>
            <a:r>
              <a:rPr kumimoji="1" lang="ja-JP" altLang="en-US" dirty="0"/>
              <a:t>細胞白血病・リンパ腫などがあります。</a:t>
            </a:r>
          </a:p>
        </p:txBody>
      </p:sp>
    </p:spTree>
    <p:extLst>
      <p:ext uri="{BB962C8B-B14F-4D97-AF65-F5344CB8AC3E}">
        <p14:creationId xmlns:p14="http://schemas.microsoft.com/office/powerpoint/2010/main" val="169437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2813"/>
          </a:xfrm>
        </p:spPr>
      </p:sp>
      <p:sp>
        <p:nvSpPr>
          <p:cNvPr id="3" name="ノート プレースホルダー 2"/>
          <p:cNvSpPr>
            <a:spLocks noGrp="1"/>
          </p:cNvSpPr>
          <p:nvPr>
            <p:ph type="body" idx="1"/>
          </p:nvPr>
        </p:nvSpPr>
        <p:spPr/>
        <p:txBody>
          <a:bodyPr/>
          <a:lstStyle/>
          <a:p>
            <a:pPr marL="157853" indent="-157853" defTabSz="954634">
              <a:defRPr/>
            </a:pPr>
            <a:r>
              <a:rPr kumimoji="1" lang="ja-JP" altLang="en-US" dirty="0"/>
              <a:t>・高齢者がんは細胞分裂の際のコピーミスが原因です。年齢を重ねるほど細胞分裂の回数が多くなるのでコピーミスが増えて、高齢者にがんが多くなると考えられます。</a:t>
            </a:r>
            <a:endParaRPr kumimoji="1" lang="en-US" altLang="ja-JP" dirty="0"/>
          </a:p>
          <a:p>
            <a:pPr marL="157853" indent="-157853" defTabSz="954634">
              <a:defRPr/>
            </a:pPr>
            <a:r>
              <a:rPr kumimoji="1" lang="ja-JP" altLang="en-US" dirty="0"/>
              <a:t>・体格では肥満、成人後の体重増加で食道・すい臓、肝臓、大腸、乳房のがんが増えます</a:t>
            </a:r>
            <a:endParaRPr kumimoji="1" lang="en-US" altLang="ja-JP" dirty="0"/>
          </a:p>
          <a:p>
            <a:pPr marL="157853" indent="-157853" defTabSz="954634">
              <a:defRPr/>
            </a:pPr>
            <a:r>
              <a:rPr kumimoji="1" lang="ja-JP" altLang="en-US" dirty="0"/>
              <a:t>・化学物質によるがんも知られています。多くは吸入して体内に入る物質によるもので鼻腔・喉頭・肺・胸膜・（排泄系の）尿管や膀胱のがんが報告されています、</a:t>
            </a:r>
          </a:p>
          <a:p>
            <a:endParaRPr kumimoji="1" lang="ja-JP" altLang="en-US" dirty="0"/>
          </a:p>
        </p:txBody>
      </p:sp>
    </p:spTree>
    <p:extLst>
      <p:ext uri="{BB962C8B-B14F-4D97-AF65-F5344CB8AC3E}">
        <p14:creationId xmlns:p14="http://schemas.microsoft.com/office/powerpoint/2010/main" val="54798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2247387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425808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318602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341276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17545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389381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40981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26963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297311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3777997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D089CFA-F9C8-2744-AEC4-8D58578AE5D6}"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21648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CD089CFA-F9C8-2744-AEC4-8D58578AE5D6}" type="datetimeFigureOut">
              <a:rPr kumimoji="1" lang="ja-JP" altLang="en-US" smtClean="0"/>
              <a:t>2020/12/1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EC55414C-945A-2B47-A813-CA21E20DDDE2}" type="slidenum">
              <a:rPr kumimoji="1" lang="ja-JP" altLang="en-US" smtClean="0"/>
              <a:t>‹#›</a:t>
            </a:fld>
            <a:endParaRPr kumimoji="1" lang="ja-JP" altLang="en-US"/>
          </a:p>
        </p:txBody>
      </p:sp>
    </p:spTree>
    <p:extLst>
      <p:ext uri="{BB962C8B-B14F-4D97-AF65-F5344CB8AC3E}">
        <p14:creationId xmlns:p14="http://schemas.microsoft.com/office/powerpoint/2010/main" val="3109070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ganjoho.jp/reg_stat/statistics/stat/summar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987481" y="1629944"/>
            <a:ext cx="7768148" cy="1753383"/>
          </a:xfrm>
        </p:spPr>
        <p:txBody>
          <a:bodyPr anchor="b">
            <a:noAutofit/>
          </a:bodyPr>
          <a:lstStyle/>
          <a:p>
            <a:pPr algn="l"/>
            <a:r>
              <a:rPr lang="ja-JP" altLang="en-US" sz="5400" b="1" dirty="0">
                <a:latin typeface="メイリオ" panose="020B0604030504040204" pitchFamily="50" charset="-128"/>
                <a:ea typeface="メイリオ" panose="020B0604030504040204" pitchFamily="50" charset="-128"/>
              </a:rPr>
              <a:t>「がん」について</a:t>
            </a:r>
            <a:br>
              <a:rPr lang="ja-JP" altLang="en-US" sz="5400" b="1" dirty="0">
                <a:latin typeface="メイリオ" panose="020B0604030504040204" pitchFamily="50" charset="-128"/>
                <a:ea typeface="メイリオ" panose="020B0604030504040204" pitchFamily="50" charset="-128"/>
              </a:rPr>
            </a:br>
            <a:r>
              <a:rPr lang="ja-JP" altLang="en-US" sz="5400" b="1" dirty="0">
                <a:latin typeface="メイリオ" panose="020B0604030504040204" pitchFamily="50" charset="-128"/>
                <a:ea typeface="メイリオ" panose="020B0604030504040204" pitchFamily="50" charset="-128"/>
              </a:rPr>
              <a:t> 知ろう、考えよう</a:t>
            </a:r>
            <a:endParaRPr kumimoji="1" lang="ja-JP" altLang="en-US" sz="5400" b="1" dirty="0">
              <a:latin typeface="メイリオ" panose="020B0604030504040204" pitchFamily="50" charset="-128"/>
              <a:ea typeface="メイリオ" panose="020B0604030504040204" pitchFamily="50" charset="-128"/>
            </a:endParaRP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2130816" y="409304"/>
            <a:ext cx="2707714" cy="415747"/>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中学校・高等学校版</a:t>
            </a:r>
            <a:endParaRPr lang="en-US" altLang="ja-JP" sz="1800" dirty="0">
              <a:latin typeface="游ゴシック Medium" panose="020B0500000000000000" pitchFamily="50" charset="-128"/>
              <a:ea typeface="游ゴシック Medium" panose="020B0500000000000000" pitchFamily="50" charset="-128"/>
            </a:endParaRPr>
          </a:p>
        </p:txBody>
      </p:sp>
      <p:sp>
        <p:nvSpPr>
          <p:cNvPr id="14" name="タイトル 1">
            <a:extLst>
              <a:ext uri="{FF2B5EF4-FFF2-40B4-BE49-F238E27FC236}">
                <a16:creationId xmlns:a16="http://schemas.microsoft.com/office/drawing/2014/main" id="{A7E1BE68-6B83-4C2F-A308-F4213985BE3D}"/>
              </a:ext>
            </a:extLst>
          </p:cNvPr>
          <p:cNvSpPr txBox="1">
            <a:spLocks/>
          </p:cNvSpPr>
          <p:nvPr/>
        </p:nvSpPr>
        <p:spPr>
          <a:xfrm>
            <a:off x="988077" y="3317719"/>
            <a:ext cx="7768148" cy="81116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endPar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endParaRP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1"/>
            <a:ext cx="1773027" cy="45445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400" dirty="0">
                <a:latin typeface="HGS明朝E" panose="02020900000000000000" pitchFamily="18" charset="-128"/>
                <a:ea typeface="HGS明朝E" panose="02020900000000000000" pitchFamily="18" charset="-128"/>
              </a:rPr>
              <a:t>がん教育</a:t>
            </a:r>
            <a:endParaRPr lang="ja-JP" altLang="en-US" sz="2400" b="1" dirty="0">
              <a:latin typeface="HGS明朝E" panose="02020900000000000000" pitchFamily="18" charset="-128"/>
              <a:ea typeface="HGS明朝E" panose="02020900000000000000" pitchFamily="18" charset="-128"/>
            </a:endParaRP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A785F1D9-4210-A546-BCFF-CFD36C649AD4}"/>
              </a:ext>
            </a:extLst>
          </p:cNvPr>
          <p:cNvSpPr>
            <a:spLocks noGrp="1"/>
          </p:cNvSpPr>
          <p:nvPr>
            <p:ph sz="half" idx="1"/>
          </p:nvPr>
        </p:nvSpPr>
        <p:spPr>
          <a:xfrm>
            <a:off x="884015" y="1397056"/>
            <a:ext cx="4680000" cy="5523505"/>
          </a:xfrm>
        </p:spPr>
        <p:txBody>
          <a:bodyPr>
            <a:noAutofit/>
          </a:bodyPr>
          <a:lstStyle/>
          <a:p>
            <a:pPr marL="396000" indent="-396000">
              <a:lnSpc>
                <a:spcPts val="3200"/>
              </a:lnSpc>
              <a:spcBef>
                <a:spcPts val="0"/>
              </a:spcBef>
              <a:spcAft>
                <a:spcPts val="3800"/>
              </a:spcAft>
              <a:buNone/>
            </a:pPr>
            <a:r>
              <a:rPr kumimoji="1" lang="ja-JP" altLang="en-US" sz="2400" b="1" dirty="0">
                <a:latin typeface="+mn-ea"/>
              </a:rPr>
              <a:t>たばこは吸わない</a:t>
            </a:r>
            <a:endParaRPr kumimoji="1" lang="en-US" altLang="ja-JP" sz="2400" b="1" dirty="0">
              <a:latin typeface="+mn-ea"/>
            </a:endParaRPr>
          </a:p>
          <a:p>
            <a:pPr marL="396000" indent="-396000">
              <a:lnSpc>
                <a:spcPts val="3200"/>
              </a:lnSpc>
              <a:spcBef>
                <a:spcPts val="0"/>
              </a:spcBef>
              <a:spcAft>
                <a:spcPts val="3800"/>
              </a:spcAft>
              <a:buNone/>
            </a:pPr>
            <a:r>
              <a:rPr lang="ja-JP" altLang="en-US" sz="2400" b="1" dirty="0">
                <a:latin typeface="+mn-ea"/>
              </a:rPr>
              <a:t>他人のたばこの煙を避ける</a:t>
            </a:r>
            <a:endParaRPr lang="en-US" altLang="ja-JP" sz="2400" b="1" dirty="0">
              <a:latin typeface="+mn-ea"/>
            </a:endParaRPr>
          </a:p>
          <a:p>
            <a:pPr marL="396000" indent="-396000">
              <a:lnSpc>
                <a:spcPts val="3200"/>
              </a:lnSpc>
              <a:spcBef>
                <a:spcPts val="0"/>
              </a:spcBef>
              <a:spcAft>
                <a:spcPts val="3800"/>
              </a:spcAft>
              <a:buNone/>
            </a:pPr>
            <a:r>
              <a:rPr lang="ja-JP" altLang="en-US" sz="2400" b="1" dirty="0">
                <a:latin typeface="+mn-ea"/>
              </a:rPr>
              <a:t>お酒</a:t>
            </a:r>
            <a:r>
              <a:rPr kumimoji="1" lang="ja-JP" altLang="en-US" sz="2400" b="1" dirty="0">
                <a:latin typeface="+mn-ea"/>
              </a:rPr>
              <a:t>はほどほどに</a:t>
            </a:r>
            <a:endParaRPr kumimoji="1" lang="en-US" altLang="ja-JP" sz="2400" b="1" dirty="0">
              <a:latin typeface="+mn-ea"/>
            </a:endParaRPr>
          </a:p>
          <a:p>
            <a:pPr marL="396000" indent="-396000">
              <a:lnSpc>
                <a:spcPts val="3200"/>
              </a:lnSpc>
              <a:spcBef>
                <a:spcPts val="0"/>
              </a:spcBef>
              <a:spcAft>
                <a:spcPts val="3800"/>
              </a:spcAft>
              <a:buNone/>
            </a:pPr>
            <a:r>
              <a:rPr lang="ja-JP" altLang="en-US" sz="2400" b="1" dirty="0">
                <a:latin typeface="+mn-ea"/>
              </a:rPr>
              <a:t>バランスのとれた食生活を</a:t>
            </a:r>
            <a:endParaRPr lang="en-US" altLang="ja-JP" sz="2400" b="1" dirty="0">
              <a:latin typeface="+mn-ea"/>
            </a:endParaRPr>
          </a:p>
          <a:p>
            <a:pPr marL="396000" indent="-396000">
              <a:lnSpc>
                <a:spcPts val="3200"/>
              </a:lnSpc>
              <a:spcBef>
                <a:spcPts val="0"/>
              </a:spcBef>
              <a:spcAft>
                <a:spcPts val="3800"/>
              </a:spcAft>
              <a:buNone/>
            </a:pPr>
            <a:r>
              <a:rPr lang="ja-JP" altLang="en-US" sz="2400" b="1" dirty="0">
                <a:latin typeface="+mn-ea"/>
              </a:rPr>
              <a:t>塩辛い</a:t>
            </a:r>
            <a:r>
              <a:rPr kumimoji="1" lang="ja-JP" altLang="en-US" sz="2400" b="1" dirty="0">
                <a:latin typeface="+mn-ea"/>
              </a:rPr>
              <a:t>食品は控えめに</a:t>
            </a:r>
            <a:endParaRPr kumimoji="1" lang="en-US" altLang="ja-JP" sz="2400" b="1" dirty="0">
              <a:latin typeface="+mn-ea"/>
            </a:endParaRPr>
          </a:p>
          <a:p>
            <a:pPr marL="0" indent="0">
              <a:lnSpc>
                <a:spcPts val="3200"/>
              </a:lnSpc>
              <a:spcBef>
                <a:spcPts val="0"/>
              </a:spcBef>
              <a:spcAft>
                <a:spcPts val="3800"/>
              </a:spcAft>
              <a:buNone/>
            </a:pPr>
            <a:r>
              <a:rPr lang="ja-JP" altLang="en-US" sz="2400" b="1" dirty="0">
                <a:latin typeface="+mn-ea"/>
              </a:rPr>
              <a:t>野菜や果物は</a:t>
            </a:r>
            <a:br>
              <a:rPr lang="en-US" altLang="ja-JP" sz="2400" b="1" dirty="0">
                <a:latin typeface="+mn-ea"/>
              </a:rPr>
            </a:br>
            <a:r>
              <a:rPr lang="ja-JP" altLang="en-US" sz="2400" b="1" dirty="0">
                <a:latin typeface="+mn-ea"/>
              </a:rPr>
              <a:t>不足にならないように</a:t>
            </a:r>
            <a:endParaRPr kumimoji="1" lang="ja-JP" altLang="en-US" sz="2400" b="1" dirty="0">
              <a:latin typeface="+mn-ea"/>
            </a:endParaRPr>
          </a:p>
        </p:txBody>
      </p:sp>
      <p:sp>
        <p:nvSpPr>
          <p:cNvPr id="5" name="コンテンツ プレースホルダー 4">
            <a:extLst>
              <a:ext uri="{FF2B5EF4-FFF2-40B4-BE49-F238E27FC236}">
                <a16:creationId xmlns:a16="http://schemas.microsoft.com/office/drawing/2014/main" id="{A005056B-CA0D-BE47-A6DD-CA0C7E6002FF}"/>
              </a:ext>
            </a:extLst>
          </p:cNvPr>
          <p:cNvSpPr>
            <a:spLocks noGrp="1"/>
          </p:cNvSpPr>
          <p:nvPr>
            <p:ph sz="half" idx="2"/>
          </p:nvPr>
        </p:nvSpPr>
        <p:spPr>
          <a:xfrm>
            <a:off x="5473016" y="1371665"/>
            <a:ext cx="5235364" cy="5084473"/>
          </a:xfrm>
        </p:spPr>
        <p:txBody>
          <a:bodyPr>
            <a:noAutofit/>
          </a:bodyPr>
          <a:lstStyle/>
          <a:p>
            <a:pPr marL="396000" indent="-396000">
              <a:lnSpc>
                <a:spcPts val="3200"/>
              </a:lnSpc>
              <a:spcBef>
                <a:spcPts val="0"/>
              </a:spcBef>
              <a:spcAft>
                <a:spcPts val="3800"/>
              </a:spcAft>
              <a:buNone/>
            </a:pPr>
            <a:r>
              <a:rPr lang="ja-JP" altLang="en-US" sz="2400" b="1" dirty="0">
                <a:latin typeface="+mn-ea"/>
              </a:rPr>
              <a:t>適度</a:t>
            </a:r>
            <a:r>
              <a:rPr kumimoji="1" lang="ja-JP" altLang="en-US" sz="2400" b="1" dirty="0">
                <a:latin typeface="+mn-ea"/>
              </a:rPr>
              <a:t>に運動</a:t>
            </a:r>
            <a:endParaRPr kumimoji="1" lang="en-US" altLang="ja-JP" sz="2400" b="1" dirty="0">
              <a:latin typeface="+mn-ea"/>
            </a:endParaRPr>
          </a:p>
          <a:p>
            <a:pPr marL="396000" indent="-396000">
              <a:lnSpc>
                <a:spcPts val="3200"/>
              </a:lnSpc>
              <a:spcBef>
                <a:spcPts val="0"/>
              </a:spcBef>
              <a:spcAft>
                <a:spcPts val="3800"/>
              </a:spcAft>
              <a:buNone/>
            </a:pPr>
            <a:r>
              <a:rPr lang="ja-JP" altLang="en-US" sz="2400" b="1" dirty="0">
                <a:latin typeface="+mn-ea"/>
              </a:rPr>
              <a:t>適切な体重維持</a:t>
            </a:r>
            <a:endParaRPr lang="en-US" altLang="ja-JP" sz="2400" b="1" dirty="0">
              <a:latin typeface="+mn-ea"/>
            </a:endParaRPr>
          </a:p>
          <a:p>
            <a:pPr marL="396000" indent="-396000">
              <a:lnSpc>
                <a:spcPts val="3200"/>
              </a:lnSpc>
              <a:spcBef>
                <a:spcPts val="0"/>
              </a:spcBef>
              <a:spcAft>
                <a:spcPts val="3800"/>
              </a:spcAft>
              <a:buNone/>
            </a:pPr>
            <a:r>
              <a:rPr lang="ja-JP" altLang="en-US" sz="2400" b="1" dirty="0">
                <a:uFill>
                  <a:solidFill>
                    <a:srgbClr val="008000"/>
                  </a:solidFill>
                </a:uFill>
                <a:latin typeface="+mn-ea"/>
              </a:rPr>
              <a:t>ウイルスや細菌の感染予防と治療</a:t>
            </a:r>
            <a:endParaRPr kumimoji="1" lang="en-US" altLang="ja-JP" sz="2400" b="1" dirty="0">
              <a:uFill>
                <a:solidFill>
                  <a:srgbClr val="008000"/>
                </a:solidFill>
              </a:uFill>
              <a:latin typeface="+mn-ea"/>
            </a:endParaRPr>
          </a:p>
          <a:p>
            <a:pPr marL="396000" indent="-396000">
              <a:lnSpc>
                <a:spcPts val="3200"/>
              </a:lnSpc>
              <a:spcBef>
                <a:spcPts val="0"/>
              </a:spcBef>
              <a:spcAft>
                <a:spcPts val="3800"/>
              </a:spcAft>
              <a:buNone/>
            </a:pPr>
            <a:r>
              <a:rPr lang="ja-JP" altLang="en-US" sz="2400" b="1" dirty="0">
                <a:uFill>
                  <a:solidFill>
                    <a:srgbClr val="008000"/>
                  </a:solidFill>
                </a:uFill>
                <a:latin typeface="+mn-ea"/>
              </a:rPr>
              <a:t>定期的ながん検診を</a:t>
            </a:r>
            <a:endParaRPr lang="en-US" altLang="ja-JP" sz="2400" b="1" dirty="0">
              <a:uFill>
                <a:solidFill>
                  <a:srgbClr val="008000"/>
                </a:solidFill>
              </a:uFill>
              <a:latin typeface="+mn-ea"/>
            </a:endParaRPr>
          </a:p>
          <a:p>
            <a:pPr marL="0" indent="0">
              <a:lnSpc>
                <a:spcPts val="3200"/>
              </a:lnSpc>
              <a:spcBef>
                <a:spcPts val="0"/>
              </a:spcBef>
              <a:spcAft>
                <a:spcPts val="3800"/>
              </a:spcAft>
              <a:buNone/>
            </a:pPr>
            <a:r>
              <a:rPr kumimoji="1" lang="ja-JP" altLang="en-US" sz="2400" b="1" dirty="0">
                <a:latin typeface="+mn-ea"/>
              </a:rPr>
              <a:t>身体の異常に気がついたら、</a:t>
            </a:r>
            <a:br>
              <a:rPr kumimoji="1" lang="en-US" altLang="ja-JP" sz="2400" b="1" dirty="0">
                <a:latin typeface="+mn-ea"/>
              </a:rPr>
            </a:br>
            <a:r>
              <a:rPr kumimoji="1" lang="ja-JP" altLang="en-US" sz="2400" b="1" dirty="0">
                <a:latin typeface="+mn-ea"/>
              </a:rPr>
              <a:t>すぐに受診を</a:t>
            </a:r>
            <a:endParaRPr kumimoji="1" lang="en-US" altLang="ja-JP" sz="2400" b="1" dirty="0">
              <a:latin typeface="+mn-ea"/>
            </a:endParaRPr>
          </a:p>
          <a:p>
            <a:pPr marL="0" indent="0">
              <a:lnSpc>
                <a:spcPts val="3200"/>
              </a:lnSpc>
              <a:spcBef>
                <a:spcPts val="0"/>
              </a:spcBef>
              <a:spcAft>
                <a:spcPts val="3800"/>
              </a:spcAft>
              <a:buNone/>
            </a:pPr>
            <a:r>
              <a:rPr lang="ja-JP" altLang="en-US" sz="2400" b="1" dirty="0">
                <a:uFill>
                  <a:solidFill>
                    <a:srgbClr val="008000"/>
                  </a:solidFill>
                </a:uFill>
                <a:latin typeface="+mn-ea"/>
              </a:rPr>
              <a:t>正しいがん情報で</a:t>
            </a:r>
            <a:br>
              <a:rPr lang="en-US" altLang="ja-JP" sz="2400" b="1" dirty="0">
                <a:uFill>
                  <a:solidFill>
                    <a:srgbClr val="008000"/>
                  </a:solidFill>
                </a:uFill>
                <a:latin typeface="+mn-ea"/>
              </a:rPr>
            </a:br>
            <a:r>
              <a:rPr lang="ja-JP" altLang="en-US" sz="2400" b="1" dirty="0">
                <a:uFill>
                  <a:solidFill>
                    <a:srgbClr val="008000"/>
                  </a:solidFill>
                </a:uFill>
                <a:latin typeface="+mn-ea"/>
              </a:rPr>
              <a:t>がんを知ることから</a:t>
            </a:r>
            <a:endParaRPr kumimoji="1" lang="ja-JP" altLang="en-US" sz="2400" b="1" dirty="0">
              <a:uFill>
                <a:solidFill>
                  <a:srgbClr val="008000"/>
                </a:solidFill>
              </a:uFill>
              <a:latin typeface="+mn-ea"/>
            </a:endParaRPr>
          </a:p>
        </p:txBody>
      </p:sp>
      <p:sp>
        <p:nvSpPr>
          <p:cNvPr id="6" name="テキスト ボックス 5">
            <a:extLst>
              <a:ext uri="{FF2B5EF4-FFF2-40B4-BE49-F238E27FC236}">
                <a16:creationId xmlns:a16="http://schemas.microsoft.com/office/drawing/2014/main" id="{C8E12C15-A4B0-7E45-9A8C-345A217DC885}"/>
              </a:ext>
            </a:extLst>
          </p:cNvPr>
          <p:cNvSpPr txBox="1"/>
          <p:nvPr/>
        </p:nvSpPr>
        <p:spPr>
          <a:xfrm>
            <a:off x="360000" y="7020000"/>
            <a:ext cx="4968206" cy="3693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がんを防ぐための新</a:t>
            </a:r>
            <a:r>
              <a:rPr lang="en-US" altLang="ja-JP" sz="900" dirty="0">
                <a:latin typeface="Yu Gothic UI" panose="020B0500000000000000" pitchFamily="50" charset="-128"/>
                <a:ea typeface="Yu Gothic UI" panose="020B0500000000000000" pitchFamily="50" charset="-128"/>
              </a:rPr>
              <a:t>12</a:t>
            </a:r>
            <a:r>
              <a:rPr lang="ja-JP" altLang="en-US" sz="900" dirty="0">
                <a:latin typeface="Yu Gothic UI" panose="020B0500000000000000" pitchFamily="50" charset="-128"/>
                <a:ea typeface="Yu Gothic UI" panose="020B0500000000000000" pitchFamily="50" charset="-128"/>
              </a:rPr>
              <a:t>か条（がん研究振興財団）</a:t>
            </a:r>
            <a:endParaRPr lang="en-US" altLang="ja-JP" sz="900" dirty="0">
              <a:latin typeface="Yu Gothic UI" panose="020B0500000000000000" pitchFamily="50" charset="-128"/>
              <a:ea typeface="Yu Gothic UI" panose="020B0500000000000000" pitchFamily="50" charset="-128"/>
            </a:endParaRPr>
          </a:p>
          <a:p>
            <a:r>
              <a:rPr lang="en" altLang="ja-JP" sz="900" dirty="0">
                <a:latin typeface="Yu Gothic UI" panose="020B0500000000000000" pitchFamily="50" charset="-128"/>
                <a:ea typeface="Yu Gothic UI" panose="020B0500000000000000" pitchFamily="50" charset="-128"/>
              </a:rPr>
              <a:t>https://</a:t>
            </a:r>
            <a:r>
              <a:rPr lang="en" altLang="ja-JP" sz="900" dirty="0" err="1">
                <a:latin typeface="Yu Gothic UI" panose="020B0500000000000000" pitchFamily="50" charset="-128"/>
                <a:ea typeface="Yu Gothic UI" panose="020B0500000000000000" pitchFamily="50" charset="-128"/>
              </a:rPr>
              <a:t>www.fpcr.or.jp</a:t>
            </a:r>
            <a:r>
              <a:rPr lang="en" altLang="ja-JP" sz="900" dirty="0">
                <a:latin typeface="Yu Gothic UI" panose="020B0500000000000000" pitchFamily="50" charset="-128"/>
                <a:ea typeface="Yu Gothic UI" panose="020B0500000000000000" pitchFamily="50" charset="-128"/>
              </a:rPr>
              <a:t>/pdf/p21/12kajyou_2015.pdf</a:t>
            </a:r>
            <a:endParaRPr lang="ja-JP" altLang="en-US" sz="900" dirty="0">
              <a:latin typeface="Yu Gothic UI" panose="020B0500000000000000" pitchFamily="50" charset="-128"/>
              <a:ea typeface="Yu Gothic UI" panose="020B0500000000000000" pitchFamily="50" charset="-128"/>
            </a:endParaRPr>
          </a:p>
        </p:txBody>
      </p:sp>
      <p:grpSp>
        <p:nvGrpSpPr>
          <p:cNvPr id="8" name="グループ化 7">
            <a:extLst>
              <a:ext uri="{FF2B5EF4-FFF2-40B4-BE49-F238E27FC236}">
                <a16:creationId xmlns:a16="http://schemas.microsoft.com/office/drawing/2014/main" id="{0245860B-3EE8-4FD4-A038-B3D898545E9F}"/>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1285681D-71BF-4B46-9532-F16891D51BD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13253118-E0E2-43E5-A5C1-CB7E7B718DE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938318B1-F68F-46C1-BCC7-25BC58CDF45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340AA63-FBE2-4693-B90B-80516D70C3C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C795FA46-A50F-45F4-AC77-E78322E00C3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「がん」を予防しよう</a:t>
            </a:r>
          </a:p>
        </p:txBody>
      </p:sp>
      <p:cxnSp>
        <p:nvCxnSpPr>
          <p:cNvPr id="3" name="直線コネクタ 2">
            <a:extLst>
              <a:ext uri="{FF2B5EF4-FFF2-40B4-BE49-F238E27FC236}">
                <a16:creationId xmlns:a16="http://schemas.microsoft.com/office/drawing/2014/main" id="{D5CE90DF-38D9-4E18-B995-FDC9BFC8ECFC}"/>
              </a:ext>
            </a:extLst>
          </p:cNvPr>
          <p:cNvCxnSpPr/>
          <p:nvPr/>
        </p:nvCxnSpPr>
        <p:spPr>
          <a:xfrm>
            <a:off x="5592890" y="3564105"/>
            <a:ext cx="4521457"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1BADE67-A095-4ADE-B384-167920E48F5E}"/>
              </a:ext>
            </a:extLst>
          </p:cNvPr>
          <p:cNvCxnSpPr/>
          <p:nvPr/>
        </p:nvCxnSpPr>
        <p:spPr>
          <a:xfrm>
            <a:off x="5592890" y="4489501"/>
            <a:ext cx="2736000"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EC2E14AB-14F7-48E4-8C69-1D69F24A9B11}"/>
              </a:ext>
            </a:extLst>
          </p:cNvPr>
          <p:cNvPicPr>
            <a:picLocks noChangeAspect="1"/>
          </p:cNvPicPr>
          <p:nvPr/>
        </p:nvPicPr>
        <p:blipFill>
          <a:blip r:embed="rId3"/>
          <a:stretch>
            <a:fillRect/>
          </a:stretch>
        </p:blipFill>
        <p:spPr>
          <a:xfrm>
            <a:off x="8399416" y="244484"/>
            <a:ext cx="2065999" cy="2443986"/>
          </a:xfrm>
          <a:prstGeom prst="rect">
            <a:avLst/>
          </a:prstGeom>
          <a:effectLst>
            <a:outerShdw blurRad="50800" dist="38100" dir="2700000" algn="tl" rotWithShape="0">
              <a:prstClr val="black">
                <a:alpha val="40000"/>
              </a:prstClr>
            </a:outerShdw>
          </a:effectLst>
        </p:spPr>
      </p:pic>
      <p:cxnSp>
        <p:nvCxnSpPr>
          <p:cNvPr id="18" name="直線コネクタ 17">
            <a:extLst>
              <a:ext uri="{FF2B5EF4-FFF2-40B4-BE49-F238E27FC236}">
                <a16:creationId xmlns:a16="http://schemas.microsoft.com/office/drawing/2014/main" id="{25A4ACB4-9C51-485C-BF09-5980F9A30383}"/>
              </a:ext>
            </a:extLst>
          </p:cNvPr>
          <p:cNvCxnSpPr/>
          <p:nvPr/>
        </p:nvCxnSpPr>
        <p:spPr>
          <a:xfrm>
            <a:off x="5592890" y="7031845"/>
            <a:ext cx="2736000"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21CC7D3-76CD-4177-97ED-EC58DE52ABBB}"/>
              </a:ext>
            </a:extLst>
          </p:cNvPr>
          <p:cNvCxnSpPr/>
          <p:nvPr/>
        </p:nvCxnSpPr>
        <p:spPr>
          <a:xfrm>
            <a:off x="5592890" y="6624936"/>
            <a:ext cx="2412000"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8A49B974-7C39-42A6-8E16-F342BC0AF976}"/>
              </a:ext>
            </a:extLst>
          </p:cNvPr>
          <p:cNvSpPr/>
          <p:nvPr/>
        </p:nvSpPr>
        <p:spPr>
          <a:xfrm>
            <a:off x="251317" y="1327577"/>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1</a:t>
            </a:r>
            <a:r>
              <a:rPr lang="ja-JP" altLang="en-US" sz="1400" b="1" dirty="0">
                <a:solidFill>
                  <a:schemeClr val="bg1"/>
                </a:solidFill>
                <a:latin typeface="+mn-ea"/>
              </a:rPr>
              <a:t>条</a:t>
            </a:r>
            <a:endParaRPr kumimoji="1" lang="ja-JP" altLang="en-US" sz="1400" dirty="0">
              <a:solidFill>
                <a:schemeClr val="bg1"/>
              </a:solidFill>
            </a:endParaRPr>
          </a:p>
        </p:txBody>
      </p:sp>
      <p:sp>
        <p:nvSpPr>
          <p:cNvPr id="20" name="楕円 19">
            <a:extLst>
              <a:ext uri="{FF2B5EF4-FFF2-40B4-BE49-F238E27FC236}">
                <a16:creationId xmlns:a16="http://schemas.microsoft.com/office/drawing/2014/main" id="{EB197D7F-C22F-4333-A9E5-B2AD7D7D2EC1}"/>
              </a:ext>
            </a:extLst>
          </p:cNvPr>
          <p:cNvSpPr/>
          <p:nvPr/>
        </p:nvSpPr>
        <p:spPr>
          <a:xfrm>
            <a:off x="251317" y="2215450"/>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2</a:t>
            </a:r>
            <a:r>
              <a:rPr lang="ja-JP" altLang="en-US" sz="1400" b="1" dirty="0">
                <a:solidFill>
                  <a:schemeClr val="bg1"/>
                </a:solidFill>
                <a:latin typeface="+mn-ea"/>
              </a:rPr>
              <a:t>条</a:t>
            </a:r>
            <a:endParaRPr kumimoji="1" lang="ja-JP" altLang="en-US" sz="1400" dirty="0">
              <a:solidFill>
                <a:schemeClr val="bg1"/>
              </a:solidFill>
            </a:endParaRPr>
          </a:p>
        </p:txBody>
      </p:sp>
      <p:sp>
        <p:nvSpPr>
          <p:cNvPr id="23" name="楕円 22">
            <a:extLst>
              <a:ext uri="{FF2B5EF4-FFF2-40B4-BE49-F238E27FC236}">
                <a16:creationId xmlns:a16="http://schemas.microsoft.com/office/drawing/2014/main" id="{C5610A45-190A-4255-9FC9-231783201375}"/>
              </a:ext>
            </a:extLst>
          </p:cNvPr>
          <p:cNvSpPr/>
          <p:nvPr/>
        </p:nvSpPr>
        <p:spPr>
          <a:xfrm>
            <a:off x="4861016" y="3991196"/>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spc="-100" dirty="0">
                <a:solidFill>
                  <a:schemeClr val="bg1"/>
                </a:solidFill>
                <a:latin typeface="+mn-ea"/>
              </a:rPr>
              <a:t>10</a:t>
            </a:r>
            <a:r>
              <a:rPr lang="ja-JP" altLang="en-US" sz="1400" b="1" spc="-100" dirty="0">
                <a:solidFill>
                  <a:schemeClr val="bg1"/>
                </a:solidFill>
                <a:latin typeface="+mn-ea"/>
              </a:rPr>
              <a:t>条</a:t>
            </a:r>
            <a:endParaRPr kumimoji="1" lang="ja-JP" altLang="en-US" sz="1400" spc="-100" dirty="0">
              <a:solidFill>
                <a:schemeClr val="bg1"/>
              </a:solidFill>
            </a:endParaRPr>
          </a:p>
        </p:txBody>
      </p:sp>
      <p:sp>
        <p:nvSpPr>
          <p:cNvPr id="24" name="楕円 23">
            <a:extLst>
              <a:ext uri="{FF2B5EF4-FFF2-40B4-BE49-F238E27FC236}">
                <a16:creationId xmlns:a16="http://schemas.microsoft.com/office/drawing/2014/main" id="{0AD944D4-0CF3-4081-8E9A-B478C4542FB1}"/>
              </a:ext>
            </a:extLst>
          </p:cNvPr>
          <p:cNvSpPr/>
          <p:nvPr/>
        </p:nvSpPr>
        <p:spPr>
          <a:xfrm>
            <a:off x="251317" y="3103323"/>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3</a:t>
            </a:r>
            <a:r>
              <a:rPr lang="ja-JP" altLang="en-US" sz="1400" b="1" dirty="0">
                <a:solidFill>
                  <a:schemeClr val="bg1"/>
                </a:solidFill>
                <a:latin typeface="+mn-ea"/>
              </a:rPr>
              <a:t>条</a:t>
            </a:r>
            <a:endParaRPr kumimoji="1" lang="ja-JP" altLang="en-US" sz="1400" dirty="0">
              <a:solidFill>
                <a:schemeClr val="bg1"/>
              </a:solidFill>
            </a:endParaRPr>
          </a:p>
        </p:txBody>
      </p:sp>
      <p:sp>
        <p:nvSpPr>
          <p:cNvPr id="27" name="楕円 26">
            <a:extLst>
              <a:ext uri="{FF2B5EF4-FFF2-40B4-BE49-F238E27FC236}">
                <a16:creationId xmlns:a16="http://schemas.microsoft.com/office/drawing/2014/main" id="{E7C0DB28-50D7-4624-9EC6-27BA548195AF}"/>
              </a:ext>
            </a:extLst>
          </p:cNvPr>
          <p:cNvSpPr/>
          <p:nvPr/>
        </p:nvSpPr>
        <p:spPr>
          <a:xfrm>
            <a:off x="251317" y="3991196"/>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4</a:t>
            </a:r>
            <a:r>
              <a:rPr lang="ja-JP" altLang="en-US" sz="1400" b="1" dirty="0">
                <a:solidFill>
                  <a:schemeClr val="bg1"/>
                </a:solidFill>
                <a:latin typeface="+mn-ea"/>
              </a:rPr>
              <a:t>条</a:t>
            </a:r>
            <a:endParaRPr kumimoji="1" lang="ja-JP" altLang="en-US" sz="1400" dirty="0">
              <a:solidFill>
                <a:schemeClr val="bg1"/>
              </a:solidFill>
            </a:endParaRPr>
          </a:p>
        </p:txBody>
      </p:sp>
      <p:sp>
        <p:nvSpPr>
          <p:cNvPr id="28" name="楕円 27">
            <a:extLst>
              <a:ext uri="{FF2B5EF4-FFF2-40B4-BE49-F238E27FC236}">
                <a16:creationId xmlns:a16="http://schemas.microsoft.com/office/drawing/2014/main" id="{262A1369-F1E3-4787-B49F-EB68B8224A27}"/>
              </a:ext>
            </a:extLst>
          </p:cNvPr>
          <p:cNvSpPr/>
          <p:nvPr/>
        </p:nvSpPr>
        <p:spPr>
          <a:xfrm>
            <a:off x="251317" y="4879069"/>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5</a:t>
            </a:r>
            <a:r>
              <a:rPr lang="ja-JP" altLang="en-US" sz="1400" b="1" dirty="0">
                <a:solidFill>
                  <a:schemeClr val="bg1"/>
                </a:solidFill>
                <a:latin typeface="+mn-ea"/>
              </a:rPr>
              <a:t>条</a:t>
            </a:r>
            <a:endParaRPr kumimoji="1" lang="ja-JP" altLang="en-US" sz="1400" dirty="0">
              <a:solidFill>
                <a:schemeClr val="bg1"/>
              </a:solidFill>
            </a:endParaRPr>
          </a:p>
        </p:txBody>
      </p:sp>
      <p:sp>
        <p:nvSpPr>
          <p:cNvPr id="29" name="楕円 28">
            <a:extLst>
              <a:ext uri="{FF2B5EF4-FFF2-40B4-BE49-F238E27FC236}">
                <a16:creationId xmlns:a16="http://schemas.microsoft.com/office/drawing/2014/main" id="{90449386-6E1B-4135-B11B-AADB754A1552}"/>
              </a:ext>
            </a:extLst>
          </p:cNvPr>
          <p:cNvSpPr/>
          <p:nvPr/>
        </p:nvSpPr>
        <p:spPr>
          <a:xfrm>
            <a:off x="251317" y="5930573"/>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6</a:t>
            </a:r>
            <a:r>
              <a:rPr lang="ja-JP" altLang="en-US" sz="1400" b="1" dirty="0">
                <a:solidFill>
                  <a:schemeClr val="bg1"/>
                </a:solidFill>
                <a:latin typeface="+mn-ea"/>
              </a:rPr>
              <a:t>条</a:t>
            </a:r>
            <a:endParaRPr kumimoji="1" lang="ja-JP" altLang="en-US" sz="1400" dirty="0">
              <a:solidFill>
                <a:schemeClr val="bg1"/>
              </a:solidFill>
            </a:endParaRPr>
          </a:p>
        </p:txBody>
      </p:sp>
      <p:sp>
        <p:nvSpPr>
          <p:cNvPr id="30" name="楕円 29">
            <a:extLst>
              <a:ext uri="{FF2B5EF4-FFF2-40B4-BE49-F238E27FC236}">
                <a16:creationId xmlns:a16="http://schemas.microsoft.com/office/drawing/2014/main" id="{D25F27C6-CF75-4954-B058-0C9D7D3109E2}"/>
              </a:ext>
            </a:extLst>
          </p:cNvPr>
          <p:cNvSpPr/>
          <p:nvPr/>
        </p:nvSpPr>
        <p:spPr>
          <a:xfrm>
            <a:off x="4861016" y="1327577"/>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7</a:t>
            </a:r>
            <a:r>
              <a:rPr lang="ja-JP" altLang="en-US" sz="1400" b="1" dirty="0">
                <a:solidFill>
                  <a:schemeClr val="bg1"/>
                </a:solidFill>
                <a:latin typeface="+mn-ea"/>
              </a:rPr>
              <a:t>条</a:t>
            </a:r>
            <a:endParaRPr kumimoji="1" lang="ja-JP" altLang="en-US" sz="1400" dirty="0">
              <a:solidFill>
                <a:schemeClr val="bg1"/>
              </a:solidFill>
            </a:endParaRPr>
          </a:p>
        </p:txBody>
      </p:sp>
      <p:sp>
        <p:nvSpPr>
          <p:cNvPr id="31" name="楕円 30">
            <a:extLst>
              <a:ext uri="{FF2B5EF4-FFF2-40B4-BE49-F238E27FC236}">
                <a16:creationId xmlns:a16="http://schemas.microsoft.com/office/drawing/2014/main" id="{D1F5657A-40B8-4D19-80CB-730CAEC62289}"/>
              </a:ext>
            </a:extLst>
          </p:cNvPr>
          <p:cNvSpPr/>
          <p:nvPr/>
        </p:nvSpPr>
        <p:spPr>
          <a:xfrm>
            <a:off x="4861016" y="2215450"/>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8</a:t>
            </a:r>
            <a:r>
              <a:rPr lang="ja-JP" altLang="en-US" sz="1400" b="1" dirty="0">
                <a:solidFill>
                  <a:schemeClr val="bg1"/>
                </a:solidFill>
                <a:latin typeface="+mn-ea"/>
              </a:rPr>
              <a:t>条</a:t>
            </a:r>
            <a:endParaRPr kumimoji="1" lang="ja-JP" altLang="en-US" sz="1400" dirty="0">
              <a:solidFill>
                <a:schemeClr val="bg1"/>
              </a:solidFill>
            </a:endParaRPr>
          </a:p>
        </p:txBody>
      </p:sp>
      <p:sp>
        <p:nvSpPr>
          <p:cNvPr id="32" name="楕円 31">
            <a:extLst>
              <a:ext uri="{FF2B5EF4-FFF2-40B4-BE49-F238E27FC236}">
                <a16:creationId xmlns:a16="http://schemas.microsoft.com/office/drawing/2014/main" id="{9E5228C0-F626-49A5-9E66-21E933A06736}"/>
              </a:ext>
            </a:extLst>
          </p:cNvPr>
          <p:cNvSpPr/>
          <p:nvPr/>
        </p:nvSpPr>
        <p:spPr>
          <a:xfrm>
            <a:off x="4861016" y="3103323"/>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bg1"/>
                </a:solidFill>
                <a:latin typeface="+mn-ea"/>
              </a:rPr>
              <a:t>9</a:t>
            </a:r>
            <a:r>
              <a:rPr lang="ja-JP" altLang="en-US" sz="1400" b="1" dirty="0">
                <a:solidFill>
                  <a:schemeClr val="bg1"/>
                </a:solidFill>
                <a:latin typeface="+mn-ea"/>
              </a:rPr>
              <a:t>条</a:t>
            </a:r>
            <a:endParaRPr kumimoji="1" lang="ja-JP" altLang="en-US" sz="1400" dirty="0">
              <a:solidFill>
                <a:schemeClr val="bg1"/>
              </a:solidFill>
            </a:endParaRPr>
          </a:p>
        </p:txBody>
      </p:sp>
      <p:sp>
        <p:nvSpPr>
          <p:cNvPr id="34" name="楕円 33">
            <a:extLst>
              <a:ext uri="{FF2B5EF4-FFF2-40B4-BE49-F238E27FC236}">
                <a16:creationId xmlns:a16="http://schemas.microsoft.com/office/drawing/2014/main" id="{68BF501D-7BB3-4A74-97D9-BD050771E5CA}"/>
              </a:ext>
            </a:extLst>
          </p:cNvPr>
          <p:cNvSpPr/>
          <p:nvPr/>
        </p:nvSpPr>
        <p:spPr>
          <a:xfrm>
            <a:off x="4861016" y="5076479"/>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spc="-100" dirty="0">
                <a:solidFill>
                  <a:schemeClr val="bg1"/>
                </a:solidFill>
                <a:latin typeface="+mn-ea"/>
              </a:rPr>
              <a:t>11</a:t>
            </a:r>
            <a:r>
              <a:rPr lang="ja-JP" altLang="en-US" sz="1400" b="1" spc="-100" dirty="0">
                <a:solidFill>
                  <a:schemeClr val="bg1"/>
                </a:solidFill>
                <a:latin typeface="+mn-ea"/>
              </a:rPr>
              <a:t>条</a:t>
            </a:r>
            <a:endParaRPr kumimoji="1" lang="ja-JP" altLang="en-US" sz="1400" spc="-100" dirty="0">
              <a:solidFill>
                <a:schemeClr val="bg1"/>
              </a:solidFill>
            </a:endParaRPr>
          </a:p>
        </p:txBody>
      </p:sp>
      <p:sp>
        <p:nvSpPr>
          <p:cNvPr id="35" name="楕円 34">
            <a:extLst>
              <a:ext uri="{FF2B5EF4-FFF2-40B4-BE49-F238E27FC236}">
                <a16:creationId xmlns:a16="http://schemas.microsoft.com/office/drawing/2014/main" id="{507C9014-AED7-41DE-B806-02DF347754A9}"/>
              </a:ext>
            </a:extLst>
          </p:cNvPr>
          <p:cNvSpPr/>
          <p:nvPr/>
        </p:nvSpPr>
        <p:spPr>
          <a:xfrm>
            <a:off x="4861016" y="6339788"/>
            <a:ext cx="612000" cy="612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spc="-100" dirty="0">
                <a:solidFill>
                  <a:schemeClr val="bg1"/>
                </a:solidFill>
                <a:latin typeface="+mn-ea"/>
              </a:rPr>
              <a:t>12</a:t>
            </a:r>
            <a:r>
              <a:rPr lang="ja-JP" altLang="en-US" sz="1400" b="1" spc="-100" dirty="0">
                <a:solidFill>
                  <a:schemeClr val="bg1"/>
                </a:solidFill>
                <a:latin typeface="+mn-ea"/>
              </a:rPr>
              <a:t>条</a:t>
            </a:r>
            <a:endParaRPr kumimoji="1" lang="ja-JP" altLang="en-US" sz="1400" spc="-100" dirty="0">
              <a:solidFill>
                <a:schemeClr val="bg1"/>
              </a:solidFill>
            </a:endParaRPr>
          </a:p>
        </p:txBody>
      </p:sp>
    </p:spTree>
    <p:extLst>
      <p:ext uri="{BB962C8B-B14F-4D97-AF65-F5344CB8AC3E}">
        <p14:creationId xmlns:p14="http://schemas.microsoft.com/office/powerpoint/2010/main" val="3356662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3FDB8924-975C-5342-8B42-0E8D3569403E}"/>
              </a:ext>
            </a:extLst>
          </p:cNvPr>
          <p:cNvSpPr>
            <a:spLocks noGrp="1"/>
          </p:cNvSpPr>
          <p:nvPr>
            <p:ph idx="1"/>
          </p:nvPr>
        </p:nvSpPr>
        <p:spPr>
          <a:xfrm>
            <a:off x="735061" y="1165390"/>
            <a:ext cx="9221689" cy="2614447"/>
          </a:xfrm>
        </p:spPr>
        <p:txBody>
          <a:bodyPr>
            <a:noAutofit/>
          </a:bodyPr>
          <a:lstStyle/>
          <a:p>
            <a:pPr marL="180000" indent="-180000">
              <a:lnSpc>
                <a:spcPct val="100000"/>
              </a:lnSpc>
              <a:spcBef>
                <a:spcPts val="0"/>
              </a:spcBef>
              <a:spcAft>
                <a:spcPts val="1200"/>
              </a:spcAft>
              <a:buClr>
                <a:srgbClr val="FFC000"/>
              </a:buClr>
              <a:buSzPct val="80000"/>
              <a:buFont typeface="Wingdings" panose="05000000000000000000" pitchFamily="2" charset="2"/>
              <a:buChar char="l"/>
              <a:tabLst>
                <a:tab pos="539750" algn="l"/>
              </a:tabLst>
            </a:pPr>
            <a:r>
              <a:rPr lang="ja-JP" altLang="en-US" sz="3600" b="1" dirty="0">
                <a:latin typeface="+mn-ea"/>
              </a:rPr>
              <a:t>「がん」の</a:t>
            </a:r>
            <a:r>
              <a:rPr lang="en-US" altLang="ja-JP" sz="3600" b="1" dirty="0">
                <a:latin typeface="+mn-ea"/>
              </a:rPr>
              <a:t>3</a:t>
            </a:r>
            <a:r>
              <a:rPr lang="ja-JP" altLang="en-US" sz="3600" b="1" dirty="0">
                <a:latin typeface="+mn-ea"/>
              </a:rPr>
              <a:t>大治療＝</a:t>
            </a:r>
            <a:r>
              <a:rPr lang="ja-JP" altLang="en-US" sz="3600" b="1" dirty="0">
                <a:solidFill>
                  <a:srgbClr val="008000"/>
                </a:solidFill>
                <a:latin typeface="+mn-ea"/>
              </a:rPr>
              <a:t>標準治療</a:t>
            </a:r>
            <a:endParaRPr lang="en-US" altLang="ja-JP" sz="3600" b="1" dirty="0">
              <a:solidFill>
                <a:srgbClr val="008000"/>
              </a:solidFill>
              <a:latin typeface="+mn-ea"/>
            </a:endParaRPr>
          </a:p>
          <a:p>
            <a:pPr marL="0" indent="0">
              <a:lnSpc>
                <a:spcPct val="100000"/>
              </a:lnSpc>
              <a:spcBef>
                <a:spcPts val="0"/>
              </a:spcBef>
              <a:spcAft>
                <a:spcPts val="400"/>
              </a:spcAft>
              <a:buNone/>
            </a:pPr>
            <a:r>
              <a:rPr lang="ja-JP" altLang="en-US" sz="3000" b="1" dirty="0">
                <a:solidFill>
                  <a:srgbClr val="008000"/>
                </a:solidFill>
                <a:latin typeface="+mn-ea"/>
              </a:rPr>
              <a:t>　　　　　　</a:t>
            </a:r>
            <a:endParaRPr lang="en-US" altLang="ja-JP" sz="3000" b="1" dirty="0">
              <a:solidFill>
                <a:srgbClr val="008000"/>
              </a:solidFill>
              <a:latin typeface="+mn-ea"/>
            </a:endParaRPr>
          </a:p>
          <a:p>
            <a:pPr marL="0" indent="0">
              <a:lnSpc>
                <a:spcPct val="100000"/>
              </a:lnSpc>
              <a:spcBef>
                <a:spcPts val="0"/>
              </a:spcBef>
              <a:spcAft>
                <a:spcPts val="400"/>
              </a:spcAft>
              <a:buNone/>
            </a:pPr>
            <a:r>
              <a:rPr lang="ja-JP" altLang="en-US" sz="3000" b="1" dirty="0">
                <a:solidFill>
                  <a:srgbClr val="008000"/>
                </a:solidFill>
                <a:latin typeface="+mn-ea"/>
              </a:rPr>
              <a:t>　　　</a:t>
            </a:r>
            <a:endParaRPr kumimoji="1" lang="ja-JP" altLang="en-US" b="1" dirty="0">
              <a:latin typeface="+mn-ea"/>
            </a:endParaRPr>
          </a:p>
        </p:txBody>
      </p:sp>
      <p:grpSp>
        <p:nvGrpSpPr>
          <p:cNvPr id="8" name="グループ化 7">
            <a:extLst>
              <a:ext uri="{FF2B5EF4-FFF2-40B4-BE49-F238E27FC236}">
                <a16:creationId xmlns:a16="http://schemas.microsoft.com/office/drawing/2014/main" id="{522E761A-DA95-4F5C-8972-1ED11289F551}"/>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39AF254C-FA95-4471-9512-D244B4CC765D}"/>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D500D0C-0B09-4E8C-9105-579708DE888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8FE1822E-5A45-4C66-A9B5-C2399C7B39B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0E25FF6-55EC-4281-8A30-2A906069B9C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CF257871-D77E-45F0-831C-854D72AE4ED9}"/>
              </a:ext>
            </a:extLst>
          </p:cNvPr>
          <p:cNvSpPr txBox="1">
            <a:spLocks/>
          </p:cNvSpPr>
          <p:nvPr/>
        </p:nvSpPr>
        <p:spPr>
          <a:xfrm>
            <a:off x="885140" y="24054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がんの治療</a:t>
            </a:r>
          </a:p>
        </p:txBody>
      </p:sp>
      <p:sp>
        <p:nvSpPr>
          <p:cNvPr id="3" name="四角形: 角を丸くする 2">
            <a:extLst>
              <a:ext uri="{FF2B5EF4-FFF2-40B4-BE49-F238E27FC236}">
                <a16:creationId xmlns:a16="http://schemas.microsoft.com/office/drawing/2014/main" id="{C3964451-6452-4443-83F6-6433A739F794}"/>
              </a:ext>
            </a:extLst>
          </p:cNvPr>
          <p:cNvSpPr/>
          <p:nvPr/>
        </p:nvSpPr>
        <p:spPr>
          <a:xfrm>
            <a:off x="5534526" y="1828658"/>
            <a:ext cx="4422224" cy="540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b="1" dirty="0">
                <a:solidFill>
                  <a:schemeClr val="tx1"/>
                </a:solidFill>
                <a:latin typeface="+mn-ea"/>
              </a:rPr>
              <a:t>手術（外科手術）</a:t>
            </a:r>
            <a:endParaRPr kumimoji="1" lang="ja-JP" altLang="en-US" sz="2600" dirty="0">
              <a:solidFill>
                <a:schemeClr val="tx1"/>
              </a:solidFill>
            </a:endParaRPr>
          </a:p>
        </p:txBody>
      </p:sp>
      <p:sp>
        <p:nvSpPr>
          <p:cNvPr id="14" name="コンテンツ プレースホルダー 5">
            <a:extLst>
              <a:ext uri="{FF2B5EF4-FFF2-40B4-BE49-F238E27FC236}">
                <a16:creationId xmlns:a16="http://schemas.microsoft.com/office/drawing/2014/main" id="{CF81A31B-7187-4148-8F7A-5B13FE1D0C62}"/>
              </a:ext>
            </a:extLst>
          </p:cNvPr>
          <p:cNvSpPr txBox="1">
            <a:spLocks/>
          </p:cNvSpPr>
          <p:nvPr/>
        </p:nvSpPr>
        <p:spPr>
          <a:xfrm>
            <a:off x="735061" y="4225212"/>
            <a:ext cx="9221689" cy="2952000"/>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spcAft>
                <a:spcPts val="1200"/>
              </a:spcAft>
              <a:buClr>
                <a:srgbClr val="FFC000"/>
              </a:buClr>
              <a:buSzPct val="80000"/>
              <a:buFont typeface="Wingdings" panose="05000000000000000000" pitchFamily="2" charset="2"/>
              <a:buChar char="l"/>
              <a:tabLst>
                <a:tab pos="539750" algn="l"/>
              </a:tabLst>
            </a:pPr>
            <a:r>
              <a:rPr lang="en-US" altLang="ja-JP" sz="3600" b="1" dirty="0">
                <a:latin typeface="+mn-ea"/>
              </a:rPr>
              <a:t>	</a:t>
            </a:r>
            <a:r>
              <a:rPr lang="ja-JP" altLang="en-US" sz="3600" b="1" dirty="0">
                <a:latin typeface="+mn-ea"/>
              </a:rPr>
              <a:t>緩和ケア</a:t>
            </a:r>
            <a:endParaRPr lang="en-US" altLang="ja-JP" sz="3600" b="1" dirty="0">
              <a:latin typeface="+mn-ea"/>
            </a:endParaRPr>
          </a:p>
          <a:p>
            <a:pPr marL="539750" indent="0">
              <a:lnSpc>
                <a:spcPct val="100000"/>
              </a:lnSpc>
              <a:spcBef>
                <a:spcPts val="0"/>
              </a:spcBef>
              <a:buFont typeface="Arial" panose="020B0604020202020204" pitchFamily="34" charset="0"/>
              <a:buNone/>
            </a:pPr>
            <a:r>
              <a:rPr lang="ja-JP" altLang="en-US" sz="3000" dirty="0">
                <a:latin typeface="游ゴシック Medium" panose="020B0500000000000000" pitchFamily="50" charset="-128"/>
                <a:ea typeface="游ゴシック Medium" panose="020B0500000000000000" pitchFamily="50" charset="-128"/>
              </a:rPr>
              <a:t>がんに伴う体と心の痛みやつらさを和らげ、</a:t>
            </a:r>
            <a:endParaRPr lang="en-US" altLang="ja-JP" sz="3000" dirty="0">
              <a:latin typeface="游ゴシック Medium" panose="020B0500000000000000" pitchFamily="50" charset="-128"/>
              <a:ea typeface="游ゴシック Medium" panose="020B0500000000000000" pitchFamily="50" charset="-128"/>
            </a:endParaRPr>
          </a:p>
          <a:p>
            <a:pPr marL="539750" indent="0">
              <a:lnSpc>
                <a:spcPct val="100000"/>
              </a:lnSpc>
              <a:spcBef>
                <a:spcPts val="0"/>
              </a:spcBef>
              <a:buFont typeface="Arial" panose="020B0604020202020204" pitchFamily="34" charset="0"/>
              <a:buNone/>
            </a:pPr>
            <a:r>
              <a:rPr lang="ja-JP" altLang="en-US" sz="3000" dirty="0">
                <a:latin typeface="游ゴシック Medium" panose="020B0500000000000000" pitchFamily="50" charset="-128"/>
                <a:ea typeface="游ゴシック Medium" panose="020B0500000000000000" pitchFamily="50" charset="-128"/>
              </a:rPr>
              <a:t>患者さんや家族がその人らしく過ごせるように、専門家が支援すること</a:t>
            </a:r>
            <a:endParaRPr lang="ja-JP" altLang="en-US" b="1" dirty="0">
              <a:latin typeface="+mn-ea"/>
            </a:endParaRPr>
          </a:p>
        </p:txBody>
      </p:sp>
      <p:sp>
        <p:nvSpPr>
          <p:cNvPr id="15" name="四角形: 角を丸くする 14">
            <a:extLst>
              <a:ext uri="{FF2B5EF4-FFF2-40B4-BE49-F238E27FC236}">
                <a16:creationId xmlns:a16="http://schemas.microsoft.com/office/drawing/2014/main" id="{30D8DEF2-FE11-4109-9CC5-C12B68C992EC}"/>
              </a:ext>
            </a:extLst>
          </p:cNvPr>
          <p:cNvSpPr/>
          <p:nvPr/>
        </p:nvSpPr>
        <p:spPr>
          <a:xfrm>
            <a:off x="5534526" y="2511847"/>
            <a:ext cx="4422224" cy="540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b="1" dirty="0">
                <a:solidFill>
                  <a:schemeClr val="tx1"/>
                </a:solidFill>
                <a:latin typeface="+mn-ea"/>
              </a:rPr>
              <a:t>化学療法（抗がん剤治療）</a:t>
            </a:r>
            <a:endParaRPr kumimoji="1" lang="ja-JP" altLang="en-US" sz="2600" dirty="0">
              <a:solidFill>
                <a:schemeClr val="tx1"/>
              </a:solidFill>
            </a:endParaRPr>
          </a:p>
        </p:txBody>
      </p:sp>
      <p:sp>
        <p:nvSpPr>
          <p:cNvPr id="16" name="四角形: 角を丸くする 15">
            <a:extLst>
              <a:ext uri="{FF2B5EF4-FFF2-40B4-BE49-F238E27FC236}">
                <a16:creationId xmlns:a16="http://schemas.microsoft.com/office/drawing/2014/main" id="{0A372D90-5E02-4428-BCC6-BED2D987AA27}"/>
              </a:ext>
            </a:extLst>
          </p:cNvPr>
          <p:cNvSpPr/>
          <p:nvPr/>
        </p:nvSpPr>
        <p:spPr>
          <a:xfrm>
            <a:off x="5534526" y="3195035"/>
            <a:ext cx="4422224" cy="540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b="1" dirty="0">
                <a:solidFill>
                  <a:schemeClr val="tx1"/>
                </a:solidFill>
                <a:latin typeface="+mn-ea"/>
              </a:rPr>
              <a:t>放射線治療</a:t>
            </a:r>
            <a:endParaRPr kumimoji="1" lang="ja-JP" altLang="en-US" sz="2600" dirty="0">
              <a:solidFill>
                <a:schemeClr val="tx1"/>
              </a:solidFill>
            </a:endParaRPr>
          </a:p>
        </p:txBody>
      </p:sp>
    </p:spTree>
    <p:extLst>
      <p:ext uri="{BB962C8B-B14F-4D97-AF65-F5344CB8AC3E}">
        <p14:creationId xmlns:p14="http://schemas.microsoft.com/office/powerpoint/2010/main" val="2597088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E9B9ED1-FF74-5E47-982D-5295A8D00D09}"/>
              </a:ext>
            </a:extLst>
          </p:cNvPr>
          <p:cNvSpPr>
            <a:spLocks noGrp="1"/>
          </p:cNvSpPr>
          <p:nvPr>
            <p:ph idx="1"/>
          </p:nvPr>
        </p:nvSpPr>
        <p:spPr>
          <a:xfrm>
            <a:off x="406945" y="1198684"/>
            <a:ext cx="9608969" cy="5413871"/>
          </a:xfrm>
        </p:spPr>
        <p:txBody>
          <a:bodyPr>
            <a:noAutofit/>
          </a:bodyPr>
          <a:lstStyle/>
          <a:p>
            <a:pPr marL="0" indent="0">
              <a:buNone/>
            </a:pPr>
            <a:r>
              <a:rPr kumimoji="1" lang="ja-JP" altLang="en-US" b="1" dirty="0">
                <a:solidFill>
                  <a:schemeClr val="accent2">
                    <a:lumMod val="75000"/>
                  </a:schemeClr>
                </a:solidFill>
                <a:latin typeface="+mn-ea"/>
              </a:rPr>
              <a:t>「がん」になった人はどんな気持ちになるでしょう？</a:t>
            </a:r>
            <a:endParaRPr kumimoji="1" lang="en-US" altLang="ja-JP" b="1" dirty="0">
              <a:solidFill>
                <a:schemeClr val="accent2">
                  <a:lumMod val="75000"/>
                </a:schemeClr>
              </a:solidFill>
              <a:latin typeface="+mn-ea"/>
            </a:endParaRPr>
          </a:p>
        </p:txBody>
      </p:sp>
      <p:grpSp>
        <p:nvGrpSpPr>
          <p:cNvPr id="6" name="グループ化 5">
            <a:extLst>
              <a:ext uri="{FF2B5EF4-FFF2-40B4-BE49-F238E27FC236}">
                <a16:creationId xmlns:a16="http://schemas.microsoft.com/office/drawing/2014/main" id="{2730C5B3-2D1C-49E7-B5C6-38D44B4B19A1}"/>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B66B0925-1954-43FE-AE43-E1E46B953CF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255DC81-A209-4BB9-8DD3-517DEF3F90D9}"/>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311CB0F6-60BD-49FA-9FF4-1ED34A49F640}"/>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9D077459-67E3-4187-80D4-837C34DF6FA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D2CA211D-F299-4B8A-8AA9-60A3646E453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「がん」が見つかったら</a:t>
            </a:r>
          </a:p>
        </p:txBody>
      </p:sp>
      <p:sp>
        <p:nvSpPr>
          <p:cNvPr id="2" name="矢印: 下 1">
            <a:extLst>
              <a:ext uri="{FF2B5EF4-FFF2-40B4-BE49-F238E27FC236}">
                <a16:creationId xmlns:a16="http://schemas.microsoft.com/office/drawing/2014/main" id="{F666B7FA-140E-4B48-A44A-B421BAC6CC21}"/>
              </a:ext>
            </a:extLst>
          </p:cNvPr>
          <p:cNvSpPr/>
          <p:nvPr/>
        </p:nvSpPr>
        <p:spPr>
          <a:xfrm>
            <a:off x="5152851" y="2907239"/>
            <a:ext cx="481263" cy="43313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9FE7577B-78AC-48FD-B4FF-B38C83FC949A}"/>
              </a:ext>
            </a:extLst>
          </p:cNvPr>
          <p:cNvSpPr/>
          <p:nvPr/>
        </p:nvSpPr>
        <p:spPr>
          <a:xfrm>
            <a:off x="5152851" y="4131743"/>
            <a:ext cx="481263" cy="43313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4F281837-907A-4BE5-9C14-85E189279527}"/>
              </a:ext>
            </a:extLst>
          </p:cNvPr>
          <p:cNvSpPr/>
          <p:nvPr/>
        </p:nvSpPr>
        <p:spPr>
          <a:xfrm>
            <a:off x="5152851" y="5356247"/>
            <a:ext cx="481263" cy="43313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9BC50E3-8673-491E-8FCA-6DFB03B3F6A7}"/>
              </a:ext>
            </a:extLst>
          </p:cNvPr>
          <p:cNvSpPr txBox="1"/>
          <p:nvPr/>
        </p:nvSpPr>
        <p:spPr>
          <a:xfrm>
            <a:off x="1277204" y="2188390"/>
            <a:ext cx="8232556" cy="646331"/>
          </a:xfrm>
          <a:prstGeom prst="roundRect">
            <a:avLst/>
          </a:prstGeom>
          <a:solidFill>
            <a:schemeClr val="accent6">
              <a:lumMod val="20000"/>
              <a:lumOff val="80000"/>
            </a:schemeClr>
          </a:solidFill>
        </p:spPr>
        <p:txBody>
          <a:bodyPr wrap="square" rtlCol="0" anchor="ctr">
            <a:noAutofit/>
          </a:bodyPr>
          <a:lstStyle/>
          <a:p>
            <a:pPr marL="182563"/>
            <a:r>
              <a:rPr lang="ja-JP" altLang="en-US" sz="2400" b="1" dirty="0">
                <a:latin typeface="+mn-ea"/>
              </a:rPr>
              <a:t>ショックで気分が落ち込む</a:t>
            </a:r>
            <a:endParaRPr kumimoji="1" lang="ja-JP" altLang="en-US" sz="2400" dirty="0"/>
          </a:p>
        </p:txBody>
      </p:sp>
      <p:sp>
        <p:nvSpPr>
          <p:cNvPr id="15" name="テキスト ボックス 14">
            <a:extLst>
              <a:ext uri="{FF2B5EF4-FFF2-40B4-BE49-F238E27FC236}">
                <a16:creationId xmlns:a16="http://schemas.microsoft.com/office/drawing/2014/main" id="{3959A0E4-263E-43A7-A929-0CB0676DB529}"/>
              </a:ext>
            </a:extLst>
          </p:cNvPr>
          <p:cNvSpPr txBox="1"/>
          <p:nvPr/>
        </p:nvSpPr>
        <p:spPr>
          <a:xfrm>
            <a:off x="1277204" y="3412894"/>
            <a:ext cx="8232556" cy="646331"/>
          </a:xfrm>
          <a:prstGeom prst="roundRect">
            <a:avLst/>
          </a:prstGeom>
          <a:solidFill>
            <a:schemeClr val="accent6">
              <a:lumMod val="20000"/>
              <a:lumOff val="80000"/>
            </a:schemeClr>
          </a:solidFill>
        </p:spPr>
        <p:txBody>
          <a:bodyPr wrap="square" rtlCol="0" anchor="ctr">
            <a:noAutofit/>
          </a:bodyPr>
          <a:lstStyle/>
          <a:p>
            <a:pPr marL="182563"/>
            <a:r>
              <a:rPr lang="ja-JP" altLang="en-US" sz="2400" b="1" dirty="0">
                <a:latin typeface="+mn-ea"/>
              </a:rPr>
              <a:t>最大の落ち込みを経験　　　　</a:t>
            </a:r>
          </a:p>
        </p:txBody>
      </p:sp>
      <p:sp>
        <p:nvSpPr>
          <p:cNvPr id="16" name="テキスト ボックス 15">
            <a:extLst>
              <a:ext uri="{FF2B5EF4-FFF2-40B4-BE49-F238E27FC236}">
                <a16:creationId xmlns:a16="http://schemas.microsoft.com/office/drawing/2014/main" id="{F0F7E04B-60CE-490E-90CE-6AB778E95348}"/>
              </a:ext>
            </a:extLst>
          </p:cNvPr>
          <p:cNvSpPr txBox="1"/>
          <p:nvPr/>
        </p:nvSpPr>
        <p:spPr>
          <a:xfrm>
            <a:off x="1277204" y="4637398"/>
            <a:ext cx="8232556" cy="646331"/>
          </a:xfrm>
          <a:prstGeom prst="roundRect">
            <a:avLst/>
          </a:prstGeom>
          <a:solidFill>
            <a:schemeClr val="accent6">
              <a:lumMod val="20000"/>
              <a:lumOff val="80000"/>
            </a:schemeClr>
          </a:solidFill>
        </p:spPr>
        <p:txBody>
          <a:bodyPr wrap="square" rtlCol="0" anchor="ctr">
            <a:noAutofit/>
          </a:bodyPr>
          <a:lstStyle/>
          <a:p>
            <a:pPr marL="182563"/>
            <a:r>
              <a:rPr lang="ja-JP" altLang="en-US" sz="2400" b="1" dirty="0">
                <a:latin typeface="+mn-ea"/>
              </a:rPr>
              <a:t>落ち込みと前向きな気持ちになるを繰り返す</a:t>
            </a:r>
          </a:p>
        </p:txBody>
      </p:sp>
      <p:sp>
        <p:nvSpPr>
          <p:cNvPr id="17" name="テキスト ボックス 16">
            <a:extLst>
              <a:ext uri="{FF2B5EF4-FFF2-40B4-BE49-F238E27FC236}">
                <a16:creationId xmlns:a16="http://schemas.microsoft.com/office/drawing/2014/main" id="{B1ED2B89-CFEA-4DAB-8D6E-1011693DFD92}"/>
              </a:ext>
            </a:extLst>
          </p:cNvPr>
          <p:cNvSpPr txBox="1"/>
          <p:nvPr/>
        </p:nvSpPr>
        <p:spPr>
          <a:xfrm>
            <a:off x="1277204" y="5861903"/>
            <a:ext cx="8232556" cy="646331"/>
          </a:xfrm>
          <a:prstGeom prst="roundRect">
            <a:avLst/>
          </a:prstGeom>
          <a:solidFill>
            <a:schemeClr val="accent6">
              <a:lumMod val="20000"/>
              <a:lumOff val="80000"/>
            </a:schemeClr>
          </a:solidFill>
        </p:spPr>
        <p:txBody>
          <a:bodyPr wrap="square" rtlCol="0" anchor="ctr">
            <a:noAutofit/>
          </a:bodyPr>
          <a:lstStyle/>
          <a:p>
            <a:pPr marL="182563"/>
            <a:r>
              <a:rPr lang="ja-JP" altLang="en-US" sz="2400" b="1" dirty="0">
                <a:latin typeface="+mn-ea"/>
              </a:rPr>
              <a:t>落ち込みを乗り越え治療に取り組む</a:t>
            </a:r>
          </a:p>
        </p:txBody>
      </p:sp>
    </p:spTree>
    <p:extLst>
      <p:ext uri="{BB962C8B-B14F-4D97-AF65-F5344CB8AC3E}">
        <p14:creationId xmlns:p14="http://schemas.microsoft.com/office/powerpoint/2010/main" val="67587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FDBAABA9-E468-954E-B150-2535D4B32CB7}"/>
              </a:ext>
            </a:extLst>
          </p:cNvPr>
          <p:cNvPicPr>
            <a:picLocks noGrp="1" noChangeAspect="1"/>
          </p:cNvPicPr>
          <p:nvPr>
            <p:ph idx="1"/>
          </p:nvPr>
        </p:nvPicPr>
        <p:blipFill>
          <a:blip r:embed="rId3"/>
          <a:stretch>
            <a:fillRect/>
          </a:stretch>
        </p:blipFill>
        <p:spPr>
          <a:xfrm>
            <a:off x="1524143" y="1432620"/>
            <a:ext cx="7692208" cy="4694433"/>
          </a:xfrm>
        </p:spPr>
      </p:pic>
      <p:sp>
        <p:nvSpPr>
          <p:cNvPr id="7" name="テキスト ボックス 6">
            <a:extLst>
              <a:ext uri="{FF2B5EF4-FFF2-40B4-BE49-F238E27FC236}">
                <a16:creationId xmlns:a16="http://schemas.microsoft.com/office/drawing/2014/main" id="{B0F89938-C586-3E48-BE27-59C06AE52985}"/>
              </a:ext>
            </a:extLst>
          </p:cNvPr>
          <p:cNvSpPr txBox="1"/>
          <p:nvPr/>
        </p:nvSpPr>
        <p:spPr>
          <a:xfrm>
            <a:off x="1179585" y="6375201"/>
            <a:ext cx="8332641" cy="524118"/>
          </a:xfrm>
          <a:prstGeom prst="rect">
            <a:avLst/>
          </a:prstGeom>
          <a:noFill/>
        </p:spPr>
        <p:txBody>
          <a:bodyPr wrap="square" rtlCol="0">
            <a:spAutoFit/>
          </a:bodyPr>
          <a:lstStyle/>
          <a:p>
            <a:pPr algn="ctr"/>
            <a:r>
              <a:rPr lang="ja-JP" altLang="en-US" sz="2806" b="1" dirty="0">
                <a:solidFill>
                  <a:srgbClr val="008000"/>
                </a:solidFill>
                <a:latin typeface="+mn-ea"/>
              </a:rPr>
              <a:t>なぜ、緩和ケアが必要なのか考えてみましょう</a:t>
            </a:r>
          </a:p>
        </p:txBody>
      </p:sp>
      <p:grpSp>
        <p:nvGrpSpPr>
          <p:cNvPr id="8" name="グループ化 7">
            <a:extLst>
              <a:ext uri="{FF2B5EF4-FFF2-40B4-BE49-F238E27FC236}">
                <a16:creationId xmlns:a16="http://schemas.microsoft.com/office/drawing/2014/main" id="{4D9B9573-605C-43D6-9201-6FD4BE2340E1}"/>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799DBBF4-042A-4161-A2E5-F0175E872C6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39659A31-E60B-42EF-8D51-A11B47839EE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D97321D4-41D2-40E2-AC54-313AB81DFB20}"/>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7FD1FD49-7788-430C-B175-E82A76CC8DF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058502BA-CDE6-45A4-98C9-160CB48FE09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がんの治療を支える（緩和ケア）</a:t>
            </a:r>
          </a:p>
        </p:txBody>
      </p:sp>
    </p:spTree>
    <p:extLst>
      <p:ext uri="{BB962C8B-B14F-4D97-AF65-F5344CB8AC3E}">
        <p14:creationId xmlns:p14="http://schemas.microsoft.com/office/powerpoint/2010/main" val="226085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6E97DDA-681D-4BBF-82A5-58A3894C1668}"/>
              </a:ext>
            </a:extLst>
          </p:cNvPr>
          <p:cNvSpPr txBox="1"/>
          <p:nvPr/>
        </p:nvSpPr>
        <p:spPr>
          <a:xfrm>
            <a:off x="863147" y="2031420"/>
            <a:ext cx="8848743" cy="5062398"/>
          </a:xfrm>
          <a:prstGeom prst="roundRect">
            <a:avLst>
              <a:gd name="adj" fmla="val 4417"/>
            </a:avLst>
          </a:prstGeom>
          <a:solidFill>
            <a:schemeClr val="accent6">
              <a:lumMod val="20000"/>
              <a:lumOff val="80000"/>
            </a:schemeClr>
          </a:solidFill>
        </p:spPr>
        <p:txBody>
          <a:bodyPr wrap="square" lIns="0" tIns="180000" rtlCol="0" anchor="t">
            <a:noAutofit/>
          </a:bodyPr>
          <a:lstStyle/>
          <a:p>
            <a:pPr marL="182563">
              <a:spcBef>
                <a:spcPts val="1200"/>
              </a:spcBef>
            </a:pPr>
            <a:r>
              <a:rPr lang="ja-JP" altLang="en-US" sz="3000" b="1" dirty="0">
                <a:latin typeface="+mn-ea"/>
              </a:rPr>
              <a:t>インターネットで検索する　　　　</a:t>
            </a:r>
          </a:p>
        </p:txBody>
      </p:sp>
      <p:sp>
        <p:nvSpPr>
          <p:cNvPr id="5" name="テキスト ボックス 4">
            <a:extLst>
              <a:ext uri="{FF2B5EF4-FFF2-40B4-BE49-F238E27FC236}">
                <a16:creationId xmlns:a16="http://schemas.microsoft.com/office/drawing/2014/main" id="{01E691BC-C21E-E54D-8D4F-9029D39261FD}"/>
              </a:ext>
            </a:extLst>
          </p:cNvPr>
          <p:cNvSpPr txBox="1"/>
          <p:nvPr/>
        </p:nvSpPr>
        <p:spPr>
          <a:xfrm>
            <a:off x="1596108" y="2887151"/>
            <a:ext cx="7699330" cy="3770263"/>
          </a:xfrm>
          <a:prstGeom prst="rect">
            <a:avLst/>
          </a:prstGeom>
          <a:noFill/>
        </p:spPr>
        <p:txBody>
          <a:bodyPr wrap="square" rtlCol="0">
            <a:spAutoFit/>
          </a:bodyPr>
          <a:lstStyle/>
          <a:p>
            <a:pPr>
              <a:spcAft>
                <a:spcPts val="600"/>
              </a:spcAft>
            </a:pPr>
            <a:r>
              <a:rPr lang="ja-JP" altLang="en-US" sz="2800" b="1" dirty="0">
                <a:solidFill>
                  <a:srgbClr val="FFC000"/>
                </a:solidFill>
                <a:latin typeface="+mn-ea"/>
              </a:rPr>
              <a:t>✔</a:t>
            </a:r>
            <a:r>
              <a:rPr lang="ja-JP" altLang="en-US" sz="2800" b="1" dirty="0">
                <a:latin typeface="+mn-ea"/>
              </a:rPr>
              <a:t>  </a:t>
            </a:r>
            <a:r>
              <a:rPr lang="ja-JP" altLang="en-US" sz="2800" b="1" dirty="0">
                <a:solidFill>
                  <a:srgbClr val="008000"/>
                </a:solidFill>
                <a:latin typeface="+mn-ea"/>
              </a:rPr>
              <a:t>誰が発信しているかチェック</a:t>
            </a:r>
            <a:endParaRPr lang="en-US" altLang="ja-JP" sz="2800" b="1" dirty="0">
              <a:solidFill>
                <a:srgbClr val="008000"/>
              </a:solidFill>
              <a:latin typeface="+mn-ea"/>
            </a:endParaRPr>
          </a:p>
          <a:p>
            <a:pPr marL="722313"/>
            <a:r>
              <a:rPr lang="ja-JP" altLang="en-US" sz="2000" b="1" dirty="0">
                <a:solidFill>
                  <a:schemeClr val="tx1">
                    <a:lumMod val="75000"/>
                    <a:lumOff val="25000"/>
                  </a:schemeClr>
                </a:solidFill>
                <a:latin typeface="+mn-ea"/>
              </a:rPr>
              <a:t>個人の体験は、必ずしも皆に当てはまらない</a:t>
            </a:r>
            <a:endParaRPr lang="en-US" altLang="ja-JP" sz="2000" b="1" dirty="0">
              <a:solidFill>
                <a:schemeClr val="tx1">
                  <a:lumMod val="75000"/>
                  <a:lumOff val="25000"/>
                </a:schemeClr>
              </a:solidFill>
              <a:latin typeface="+mn-ea"/>
            </a:endParaRPr>
          </a:p>
          <a:p>
            <a:pPr marL="722313"/>
            <a:r>
              <a:rPr lang="ja-JP" altLang="en-US" sz="2000" b="1" dirty="0">
                <a:solidFill>
                  <a:schemeClr val="tx1">
                    <a:lumMod val="75000"/>
                    <a:lumOff val="25000"/>
                  </a:schemeClr>
                </a:solidFill>
                <a:latin typeface="+mn-ea"/>
              </a:rPr>
              <a:t>医療機関や健康食品の宣伝の可能性</a:t>
            </a:r>
            <a:endParaRPr lang="en-US" altLang="ja-JP" sz="2000" b="1" dirty="0">
              <a:solidFill>
                <a:schemeClr val="tx1">
                  <a:lumMod val="75000"/>
                  <a:lumOff val="25000"/>
                </a:schemeClr>
              </a:solidFill>
              <a:latin typeface="+mn-ea"/>
            </a:endParaRPr>
          </a:p>
          <a:p>
            <a:pPr marL="722313"/>
            <a:endParaRPr lang="en-US" altLang="ja-JP" sz="2000" b="1" dirty="0">
              <a:solidFill>
                <a:schemeClr val="tx1">
                  <a:lumMod val="65000"/>
                  <a:lumOff val="35000"/>
                </a:schemeClr>
              </a:solidFill>
              <a:latin typeface="+mn-ea"/>
            </a:endParaRPr>
          </a:p>
          <a:p>
            <a:pPr>
              <a:spcAft>
                <a:spcPts val="600"/>
              </a:spcAft>
            </a:pPr>
            <a:r>
              <a:rPr lang="ja-JP" altLang="en-US" sz="2800" b="1" dirty="0">
                <a:solidFill>
                  <a:srgbClr val="FFC000"/>
                </a:solidFill>
                <a:latin typeface="+mn-ea"/>
              </a:rPr>
              <a:t>✔ </a:t>
            </a:r>
            <a:r>
              <a:rPr lang="ja-JP" altLang="en-US" sz="2105" b="1" dirty="0">
                <a:solidFill>
                  <a:srgbClr val="FFC000"/>
                </a:solidFill>
                <a:latin typeface="+mn-ea"/>
              </a:rPr>
              <a:t>  </a:t>
            </a:r>
            <a:r>
              <a:rPr lang="ja-JP" altLang="en-US" sz="2800" b="1" dirty="0">
                <a:solidFill>
                  <a:srgbClr val="008000"/>
                </a:solidFill>
                <a:latin typeface="+mn-ea"/>
              </a:rPr>
              <a:t>いつの情報なのかチェック</a:t>
            </a:r>
            <a:endParaRPr lang="en-US" altLang="ja-JP" sz="2800" b="1" dirty="0">
              <a:solidFill>
                <a:srgbClr val="008000"/>
              </a:solidFill>
              <a:latin typeface="+mn-ea"/>
            </a:endParaRPr>
          </a:p>
          <a:p>
            <a:pPr marL="722313"/>
            <a:r>
              <a:rPr lang="ja-JP" altLang="en-US" sz="2000" b="1" dirty="0">
                <a:solidFill>
                  <a:schemeClr val="tx1">
                    <a:lumMod val="75000"/>
                    <a:lumOff val="25000"/>
                  </a:schemeClr>
                </a:solidFill>
                <a:latin typeface="+mn-ea"/>
              </a:rPr>
              <a:t>医療は日進月歩。</a:t>
            </a:r>
            <a:endParaRPr lang="en-US" altLang="ja-JP" sz="2000" b="1" dirty="0">
              <a:solidFill>
                <a:schemeClr val="tx1">
                  <a:lumMod val="75000"/>
                  <a:lumOff val="25000"/>
                </a:schemeClr>
              </a:solidFill>
              <a:latin typeface="+mn-ea"/>
            </a:endParaRPr>
          </a:p>
          <a:p>
            <a:pPr marL="722313"/>
            <a:r>
              <a:rPr lang="ja-JP" altLang="en-US" sz="2000" b="1" dirty="0">
                <a:solidFill>
                  <a:schemeClr val="tx1">
                    <a:lumMod val="75000"/>
                    <a:lumOff val="25000"/>
                  </a:schemeClr>
                </a:solidFill>
                <a:latin typeface="+mn-ea"/>
              </a:rPr>
              <a:t>古い情報はそのまま信じない方が良いです。</a:t>
            </a:r>
            <a:endParaRPr lang="en-US" altLang="ja-JP" sz="2000" b="1" dirty="0">
              <a:solidFill>
                <a:schemeClr val="tx1">
                  <a:lumMod val="75000"/>
                  <a:lumOff val="25000"/>
                </a:schemeClr>
              </a:solidFill>
              <a:latin typeface="+mn-ea"/>
            </a:endParaRPr>
          </a:p>
          <a:p>
            <a:pPr marL="625475"/>
            <a:endParaRPr lang="en-US" altLang="ja-JP" sz="2000" b="1" dirty="0">
              <a:solidFill>
                <a:schemeClr val="tx1">
                  <a:lumMod val="65000"/>
                  <a:lumOff val="35000"/>
                </a:schemeClr>
              </a:solidFill>
              <a:latin typeface="+mn-ea"/>
            </a:endParaRPr>
          </a:p>
          <a:p>
            <a:pPr>
              <a:spcAft>
                <a:spcPts val="600"/>
              </a:spcAft>
            </a:pPr>
            <a:r>
              <a:rPr lang="ja-JP" altLang="en-US" sz="2800" b="1" dirty="0">
                <a:solidFill>
                  <a:srgbClr val="FFC000"/>
                </a:solidFill>
                <a:latin typeface="+mn-ea"/>
              </a:rPr>
              <a:t>✔ </a:t>
            </a:r>
            <a:r>
              <a:rPr lang="ja-JP" altLang="en-US" sz="2800" b="1" dirty="0">
                <a:solidFill>
                  <a:srgbClr val="008000"/>
                </a:solidFill>
                <a:latin typeface="+mn-ea"/>
              </a:rPr>
              <a:t> 何を根拠にしているかチェック</a:t>
            </a:r>
            <a:endParaRPr lang="en-US" altLang="ja-JP" sz="2800" b="1" dirty="0">
              <a:solidFill>
                <a:srgbClr val="008000"/>
              </a:solidFill>
              <a:latin typeface="+mn-ea"/>
            </a:endParaRPr>
          </a:p>
          <a:p>
            <a:pPr marL="722313"/>
            <a:r>
              <a:rPr lang="ja-JP" altLang="en-US" sz="2000" b="1" dirty="0">
                <a:solidFill>
                  <a:schemeClr val="tx1">
                    <a:lumMod val="75000"/>
                    <a:lumOff val="25000"/>
                  </a:schemeClr>
                </a:solidFill>
                <a:latin typeface="+mn-ea"/>
              </a:rPr>
              <a:t>本当に効くと科学的に証明されてるか確認しましょう</a:t>
            </a:r>
            <a:endParaRPr lang="en-US" altLang="ja-JP" sz="2000" b="1" dirty="0">
              <a:solidFill>
                <a:schemeClr val="tx1">
                  <a:lumMod val="75000"/>
                  <a:lumOff val="25000"/>
                </a:schemeClr>
              </a:solidFill>
              <a:latin typeface="+mn-ea"/>
            </a:endParaRPr>
          </a:p>
        </p:txBody>
      </p:sp>
      <p:sp>
        <p:nvSpPr>
          <p:cNvPr id="8" name="円形吹き出し 7">
            <a:extLst>
              <a:ext uri="{FF2B5EF4-FFF2-40B4-BE49-F238E27FC236}">
                <a16:creationId xmlns:a16="http://schemas.microsoft.com/office/drawing/2014/main" id="{EF5128EF-F839-3A40-B23A-D561388B11DE}"/>
              </a:ext>
            </a:extLst>
          </p:cNvPr>
          <p:cNvSpPr/>
          <p:nvPr/>
        </p:nvSpPr>
        <p:spPr>
          <a:xfrm>
            <a:off x="1983516" y="6222977"/>
            <a:ext cx="5584145" cy="1708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579" b="1" dirty="0">
              <a:solidFill>
                <a:schemeClr val="tx1">
                  <a:alpha val="93000"/>
                </a:schemeClr>
              </a:solidFill>
              <a:latin typeface="+mn-ea"/>
            </a:endParaRPr>
          </a:p>
        </p:txBody>
      </p:sp>
      <p:sp>
        <p:nvSpPr>
          <p:cNvPr id="9" name="円形吹き出し 8">
            <a:extLst>
              <a:ext uri="{FF2B5EF4-FFF2-40B4-BE49-F238E27FC236}">
                <a16:creationId xmlns:a16="http://schemas.microsoft.com/office/drawing/2014/main" id="{88175DF4-FA1B-2444-AD5C-D752CB4C1A96}"/>
              </a:ext>
            </a:extLst>
          </p:cNvPr>
          <p:cNvSpPr/>
          <p:nvPr/>
        </p:nvSpPr>
        <p:spPr>
          <a:xfrm>
            <a:off x="1396375" y="4114035"/>
            <a:ext cx="7699329" cy="1711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2000" b="1" dirty="0">
              <a:solidFill>
                <a:schemeClr val="tx1">
                  <a:lumMod val="65000"/>
                  <a:lumOff val="35000"/>
                </a:schemeClr>
              </a:solidFill>
              <a:latin typeface="+mn-ea"/>
            </a:endParaRPr>
          </a:p>
        </p:txBody>
      </p:sp>
      <p:grpSp>
        <p:nvGrpSpPr>
          <p:cNvPr id="11" name="グループ化 10">
            <a:extLst>
              <a:ext uri="{FF2B5EF4-FFF2-40B4-BE49-F238E27FC236}">
                <a16:creationId xmlns:a16="http://schemas.microsoft.com/office/drawing/2014/main" id="{F06CE1E4-C11A-44BA-8605-BC9B9BD497A5}"/>
              </a:ext>
            </a:extLst>
          </p:cNvPr>
          <p:cNvGrpSpPr/>
          <p:nvPr/>
        </p:nvGrpSpPr>
        <p:grpSpPr>
          <a:xfrm>
            <a:off x="406945" y="306442"/>
            <a:ext cx="427497" cy="415776"/>
            <a:chOff x="683170" y="525517"/>
            <a:chExt cx="427497" cy="415776"/>
          </a:xfrm>
        </p:grpSpPr>
        <p:sp>
          <p:nvSpPr>
            <p:cNvPr id="12" name="四角形: 角を丸くする 11">
              <a:extLst>
                <a:ext uri="{FF2B5EF4-FFF2-40B4-BE49-F238E27FC236}">
                  <a16:creationId xmlns:a16="http://schemas.microsoft.com/office/drawing/2014/main" id="{767DCB21-9701-447A-AA55-636B872EA06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191240DF-8020-434B-A0C5-08467CEAB6B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586BEB8-6735-4697-B155-3FB7736FF44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80573F56-7EA7-4F82-BB5E-F0C321EDCB9C}"/>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a:extLst>
              <a:ext uri="{FF2B5EF4-FFF2-40B4-BE49-F238E27FC236}">
                <a16:creationId xmlns:a16="http://schemas.microsoft.com/office/drawing/2014/main" id="{B3D06D79-6F2E-4468-85D3-B4EA4DA2033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がんの情報はどこから手に入れる？</a:t>
            </a:r>
          </a:p>
        </p:txBody>
      </p:sp>
      <p:sp>
        <p:nvSpPr>
          <p:cNvPr id="17" name="テキスト ボックス 16">
            <a:extLst>
              <a:ext uri="{FF2B5EF4-FFF2-40B4-BE49-F238E27FC236}">
                <a16:creationId xmlns:a16="http://schemas.microsoft.com/office/drawing/2014/main" id="{6717EE94-009B-45B3-80C8-2371A27271EB}"/>
              </a:ext>
            </a:extLst>
          </p:cNvPr>
          <p:cNvSpPr txBox="1"/>
          <p:nvPr/>
        </p:nvSpPr>
        <p:spPr>
          <a:xfrm>
            <a:off x="863147" y="1025621"/>
            <a:ext cx="8848743" cy="785867"/>
          </a:xfrm>
          <a:prstGeom prst="roundRect">
            <a:avLst/>
          </a:prstGeom>
          <a:solidFill>
            <a:schemeClr val="accent6">
              <a:lumMod val="20000"/>
              <a:lumOff val="80000"/>
            </a:schemeClr>
          </a:solidFill>
        </p:spPr>
        <p:txBody>
          <a:bodyPr wrap="square" rtlCol="0" anchor="ctr">
            <a:noAutofit/>
          </a:bodyPr>
          <a:lstStyle/>
          <a:p>
            <a:pPr marL="182563"/>
            <a:r>
              <a:rPr lang="ja-JP" altLang="en-US" sz="3000" b="1" dirty="0">
                <a:latin typeface="+mn-ea"/>
              </a:rPr>
              <a:t>病院の医師や看護師に聞く</a:t>
            </a:r>
          </a:p>
        </p:txBody>
      </p:sp>
    </p:spTree>
    <p:extLst>
      <p:ext uri="{BB962C8B-B14F-4D97-AF65-F5344CB8AC3E}">
        <p14:creationId xmlns:p14="http://schemas.microsoft.com/office/powerpoint/2010/main" val="379940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BEE1E01-CDA6-4495-8F23-884428088A6B}"/>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8FA485C8-0E53-420D-897F-0D7B63A5796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BECB7FB-3219-4AC5-A5AE-96576215B46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A0E655BA-F474-4255-BD8C-BFC75D1E3AE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50518711-6318-4CCD-B5C5-6A2F5E31006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B0438E87-91E7-4C01-ADE1-6707F0A742E3}"/>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家族が「がん」になったら</a:t>
            </a:r>
          </a:p>
        </p:txBody>
      </p:sp>
      <p:sp>
        <p:nvSpPr>
          <p:cNvPr id="11" name="テキスト ボックス 10">
            <a:extLst>
              <a:ext uri="{FF2B5EF4-FFF2-40B4-BE49-F238E27FC236}">
                <a16:creationId xmlns:a16="http://schemas.microsoft.com/office/drawing/2014/main" id="{F9420287-485F-4B1C-950D-C33B1B4B6A5D}"/>
              </a:ext>
            </a:extLst>
          </p:cNvPr>
          <p:cNvSpPr txBox="1"/>
          <p:nvPr/>
        </p:nvSpPr>
        <p:spPr>
          <a:xfrm>
            <a:off x="406944" y="1147816"/>
            <a:ext cx="9882461" cy="646331"/>
          </a:xfrm>
          <a:prstGeom prst="roundRect">
            <a:avLst/>
          </a:prstGeom>
          <a:solidFill>
            <a:schemeClr val="accent6">
              <a:lumMod val="20000"/>
              <a:lumOff val="80000"/>
            </a:schemeClr>
          </a:solidFill>
        </p:spPr>
        <p:txBody>
          <a:bodyPr wrap="square" rtlCol="0" anchor="ctr">
            <a:noAutofit/>
          </a:bodyPr>
          <a:lstStyle/>
          <a:p>
            <a:pPr marL="182563"/>
            <a:r>
              <a:rPr lang="ja-JP" altLang="en-US" sz="3000" b="1" dirty="0">
                <a:latin typeface="+mn-ea"/>
              </a:rPr>
              <a:t>患者さん本人の気持ちや希望を理解しましょう</a:t>
            </a:r>
            <a:endParaRPr kumimoji="1" lang="ja-JP" altLang="en-US" sz="3000" dirty="0"/>
          </a:p>
        </p:txBody>
      </p:sp>
      <p:sp>
        <p:nvSpPr>
          <p:cNvPr id="12" name="コンテンツ プレースホルダー 2">
            <a:extLst>
              <a:ext uri="{FF2B5EF4-FFF2-40B4-BE49-F238E27FC236}">
                <a16:creationId xmlns:a16="http://schemas.microsoft.com/office/drawing/2014/main" id="{8D6D99E3-656E-4202-AE8B-8C33C4FC2878}"/>
              </a:ext>
            </a:extLst>
          </p:cNvPr>
          <p:cNvSpPr txBox="1">
            <a:spLocks/>
          </p:cNvSpPr>
          <p:nvPr/>
        </p:nvSpPr>
        <p:spPr>
          <a:xfrm>
            <a:off x="645255" y="1849073"/>
            <a:ext cx="9959340" cy="1027711"/>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400" dirty="0">
                <a:latin typeface="游ゴシック Medium" panose="020B0500000000000000" pitchFamily="50" charset="-128"/>
                <a:ea typeface="游ゴシック Medium" panose="020B0500000000000000" pitchFamily="50" charset="-128"/>
              </a:rPr>
              <a:t>意見や指導の前に、患者さんの言葉に耳を傾けましょう</a:t>
            </a:r>
            <a:endParaRPr lang="en-US" altLang="ja-JP" sz="2400" dirty="0">
              <a:latin typeface="游ゴシック Medium" panose="020B0500000000000000" pitchFamily="50" charset="-128"/>
              <a:ea typeface="游ゴシック Medium" panose="020B0500000000000000" pitchFamily="50" charset="-128"/>
            </a:endParaRPr>
          </a:p>
          <a:p>
            <a:pPr marL="0" indent="0">
              <a:lnSpc>
                <a:spcPct val="100000"/>
              </a:lnSpc>
              <a:spcBef>
                <a:spcPts val="0"/>
              </a:spcBef>
              <a:buFont typeface="Arial" panose="020B0604020202020204" pitchFamily="34" charset="0"/>
              <a:buNone/>
            </a:pPr>
            <a:r>
              <a:rPr lang="ja-JP" altLang="en-US" sz="2400" dirty="0">
                <a:latin typeface="游ゴシック Medium" panose="020B0500000000000000" pitchFamily="50" charset="-128"/>
                <a:ea typeface="游ゴシック Medium" panose="020B0500000000000000" pitchFamily="50" charset="-128"/>
              </a:rPr>
              <a:t>理解し、共感するようにしましょう</a:t>
            </a:r>
          </a:p>
        </p:txBody>
      </p:sp>
      <p:sp>
        <p:nvSpPr>
          <p:cNvPr id="13" name="テキスト ボックス 12">
            <a:extLst>
              <a:ext uri="{FF2B5EF4-FFF2-40B4-BE49-F238E27FC236}">
                <a16:creationId xmlns:a16="http://schemas.microsoft.com/office/drawing/2014/main" id="{25FD4BEE-0B56-492E-AEE8-B13C6505FF17}"/>
              </a:ext>
            </a:extLst>
          </p:cNvPr>
          <p:cNvSpPr txBox="1"/>
          <p:nvPr/>
        </p:nvSpPr>
        <p:spPr>
          <a:xfrm>
            <a:off x="406944" y="3167866"/>
            <a:ext cx="9882461" cy="646331"/>
          </a:xfrm>
          <a:prstGeom prst="roundRect">
            <a:avLst/>
          </a:prstGeom>
          <a:solidFill>
            <a:schemeClr val="accent6">
              <a:lumMod val="20000"/>
              <a:lumOff val="80000"/>
            </a:schemeClr>
          </a:solidFill>
        </p:spPr>
        <p:txBody>
          <a:bodyPr wrap="square" rtlCol="0" anchor="ctr">
            <a:noAutofit/>
          </a:bodyPr>
          <a:lstStyle/>
          <a:p>
            <a:pPr marL="182563"/>
            <a:r>
              <a:rPr lang="ja-JP" altLang="en-US" sz="3000" b="1" dirty="0">
                <a:latin typeface="+mn-ea"/>
              </a:rPr>
              <a:t>自分自身も大切にする</a:t>
            </a:r>
            <a:endParaRPr kumimoji="1" lang="ja-JP" altLang="en-US" sz="3000" dirty="0"/>
          </a:p>
        </p:txBody>
      </p:sp>
      <p:sp>
        <p:nvSpPr>
          <p:cNvPr id="14" name="コンテンツ プレースホルダー 2">
            <a:extLst>
              <a:ext uri="{FF2B5EF4-FFF2-40B4-BE49-F238E27FC236}">
                <a16:creationId xmlns:a16="http://schemas.microsoft.com/office/drawing/2014/main" id="{A8F349ED-18F1-40D2-B79D-D08A1461365E}"/>
              </a:ext>
            </a:extLst>
          </p:cNvPr>
          <p:cNvSpPr txBox="1">
            <a:spLocks/>
          </p:cNvSpPr>
          <p:nvPr/>
        </p:nvSpPr>
        <p:spPr>
          <a:xfrm>
            <a:off x="645255" y="3869123"/>
            <a:ext cx="9959340" cy="1027711"/>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None/>
            </a:pPr>
            <a:r>
              <a:rPr lang="ja-JP" altLang="en-US" sz="2400" dirty="0">
                <a:latin typeface="游ゴシック Medium" panose="020B0500000000000000" pitchFamily="50" charset="-128"/>
                <a:ea typeface="游ゴシック Medium" panose="020B0500000000000000" pitchFamily="50" charset="-128"/>
              </a:rPr>
              <a:t>家族が動揺していては、患者さんをしっかり支えることはできません。</a:t>
            </a:r>
          </a:p>
          <a:p>
            <a:pPr marL="0" indent="0">
              <a:lnSpc>
                <a:spcPct val="100000"/>
              </a:lnSpc>
              <a:spcBef>
                <a:spcPts val="0"/>
              </a:spcBef>
              <a:buNone/>
            </a:pPr>
            <a:r>
              <a:rPr lang="ja-JP" altLang="en-US" sz="2400" dirty="0">
                <a:latin typeface="游ゴシック Medium" panose="020B0500000000000000" pitchFamily="50" charset="-128"/>
                <a:ea typeface="游ゴシック Medium" panose="020B0500000000000000" pitchFamily="50" charset="-128"/>
              </a:rPr>
              <a:t>まず、自分の体と心を健康に保つ努力をしましょう。</a:t>
            </a:r>
          </a:p>
        </p:txBody>
      </p:sp>
      <p:sp>
        <p:nvSpPr>
          <p:cNvPr id="15" name="テキスト ボックス 14">
            <a:extLst>
              <a:ext uri="{FF2B5EF4-FFF2-40B4-BE49-F238E27FC236}">
                <a16:creationId xmlns:a16="http://schemas.microsoft.com/office/drawing/2014/main" id="{B393F944-480E-4174-9555-CD533876C00E}"/>
              </a:ext>
            </a:extLst>
          </p:cNvPr>
          <p:cNvSpPr txBox="1"/>
          <p:nvPr/>
        </p:nvSpPr>
        <p:spPr>
          <a:xfrm>
            <a:off x="406944" y="5187916"/>
            <a:ext cx="9882461" cy="646331"/>
          </a:xfrm>
          <a:prstGeom prst="roundRect">
            <a:avLst/>
          </a:prstGeom>
          <a:solidFill>
            <a:schemeClr val="accent6">
              <a:lumMod val="20000"/>
              <a:lumOff val="80000"/>
            </a:schemeClr>
          </a:solidFill>
        </p:spPr>
        <p:txBody>
          <a:bodyPr wrap="square" rtlCol="0" anchor="ctr">
            <a:noAutofit/>
          </a:bodyPr>
          <a:lstStyle/>
          <a:p>
            <a:pPr marL="182563"/>
            <a:r>
              <a:rPr lang="ja-JP" altLang="en-US" sz="3000" b="1" dirty="0">
                <a:latin typeface="+mn-ea"/>
              </a:rPr>
              <a:t>情報とうまく付き合う</a:t>
            </a:r>
            <a:endParaRPr kumimoji="1" lang="ja-JP" altLang="en-US" sz="3000" dirty="0"/>
          </a:p>
        </p:txBody>
      </p:sp>
      <p:sp>
        <p:nvSpPr>
          <p:cNvPr id="16" name="コンテンツ プレースホルダー 2">
            <a:extLst>
              <a:ext uri="{FF2B5EF4-FFF2-40B4-BE49-F238E27FC236}">
                <a16:creationId xmlns:a16="http://schemas.microsoft.com/office/drawing/2014/main" id="{62A8B3A8-2B82-46D2-9A24-BF715EBB8A9E}"/>
              </a:ext>
            </a:extLst>
          </p:cNvPr>
          <p:cNvSpPr txBox="1">
            <a:spLocks/>
          </p:cNvSpPr>
          <p:nvPr/>
        </p:nvSpPr>
        <p:spPr>
          <a:xfrm>
            <a:off x="645255" y="5889173"/>
            <a:ext cx="9959340" cy="1426018"/>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None/>
            </a:pPr>
            <a:r>
              <a:rPr lang="ja-JP" altLang="en-US" sz="2400" dirty="0">
                <a:latin typeface="游ゴシック Medium" panose="020B0500000000000000" pitchFamily="50" charset="-128"/>
                <a:ea typeface="游ゴシック Medium" panose="020B0500000000000000" pitchFamily="50" charset="-128"/>
              </a:rPr>
              <a:t>主治医やかかりつけ医、「がん情報サービス」や</a:t>
            </a:r>
            <a:endParaRPr lang="en-US" altLang="ja-JP" sz="2400" dirty="0">
              <a:latin typeface="游ゴシック Medium" panose="020B0500000000000000" pitchFamily="50" charset="-128"/>
              <a:ea typeface="游ゴシック Medium" panose="020B0500000000000000" pitchFamily="50" charset="-128"/>
            </a:endParaRPr>
          </a:p>
          <a:p>
            <a:pPr marL="0" indent="0">
              <a:lnSpc>
                <a:spcPct val="100000"/>
              </a:lnSpc>
              <a:spcBef>
                <a:spcPts val="0"/>
              </a:spcBef>
              <a:buNone/>
            </a:pPr>
            <a:r>
              <a:rPr lang="ja-JP" altLang="en-US" sz="2400" dirty="0">
                <a:latin typeface="游ゴシック Medium" panose="020B0500000000000000" pitchFamily="50" charset="-128"/>
                <a:ea typeface="游ゴシック Medium" panose="020B0500000000000000" pitchFamily="50" charset="-128"/>
              </a:rPr>
              <a:t>「がん相談支援センター」などから常に正しい情報を入手しましょう。</a:t>
            </a:r>
          </a:p>
        </p:txBody>
      </p:sp>
    </p:spTree>
    <p:extLst>
      <p:ext uri="{BB962C8B-B14F-4D97-AF65-F5344CB8AC3E}">
        <p14:creationId xmlns:p14="http://schemas.microsoft.com/office/powerpoint/2010/main" val="3824679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AFBA545-9DEB-A144-857D-4DA202E22682}"/>
              </a:ext>
            </a:extLst>
          </p:cNvPr>
          <p:cNvSpPr>
            <a:spLocks noGrp="1"/>
          </p:cNvSpPr>
          <p:nvPr>
            <p:ph idx="1"/>
          </p:nvPr>
        </p:nvSpPr>
        <p:spPr>
          <a:xfrm>
            <a:off x="1172985" y="981777"/>
            <a:ext cx="9221688" cy="6194454"/>
          </a:xfrm>
        </p:spPr>
        <p:txBody>
          <a:bodyPr>
            <a:noAutofit/>
          </a:bodyPr>
          <a:lstStyle/>
          <a:p>
            <a:pPr marL="0" indent="0">
              <a:lnSpc>
                <a:spcPct val="200000"/>
              </a:lnSpc>
              <a:spcBef>
                <a:spcPts val="0"/>
              </a:spcBef>
              <a:buNone/>
            </a:pPr>
            <a:r>
              <a:rPr lang="ja-JP" altLang="en-US" sz="3200" b="1" dirty="0">
                <a:solidFill>
                  <a:schemeClr val="accent2">
                    <a:lumMod val="75000"/>
                  </a:schemeClr>
                </a:solidFill>
                <a:latin typeface="+mn-ea"/>
              </a:rPr>
              <a:t>➊</a:t>
            </a:r>
            <a:r>
              <a:rPr lang="ja-JP" altLang="en-US" sz="3200" b="1" dirty="0">
                <a:solidFill>
                  <a:srgbClr val="008000"/>
                </a:solidFill>
                <a:latin typeface="+mn-ea"/>
              </a:rPr>
              <a:t> </a:t>
            </a:r>
            <a:r>
              <a:rPr kumimoji="1" lang="ja-JP" altLang="en-US" b="1" dirty="0">
                <a:latin typeface="+mn-ea"/>
              </a:rPr>
              <a:t>これまで通りふつうに接する</a:t>
            </a:r>
            <a:endParaRPr kumimoji="1" lang="en-US" altLang="ja-JP" b="1" dirty="0">
              <a:latin typeface="+mn-ea"/>
            </a:endParaRPr>
          </a:p>
          <a:p>
            <a:pPr marL="0" indent="0">
              <a:lnSpc>
                <a:spcPct val="200000"/>
              </a:lnSpc>
              <a:spcBef>
                <a:spcPts val="0"/>
              </a:spcBef>
              <a:buNone/>
            </a:pPr>
            <a:r>
              <a:rPr lang="ja-JP" altLang="en-US" sz="3200" b="1" dirty="0">
                <a:solidFill>
                  <a:schemeClr val="accent2">
                    <a:lumMod val="75000"/>
                  </a:schemeClr>
                </a:solidFill>
                <a:latin typeface="+mn-ea"/>
              </a:rPr>
              <a:t>➋</a:t>
            </a:r>
            <a:r>
              <a:rPr lang="ja-JP" altLang="en-US" sz="3200" b="1" dirty="0">
                <a:solidFill>
                  <a:srgbClr val="008000"/>
                </a:solidFill>
                <a:latin typeface="+mn-ea"/>
              </a:rPr>
              <a:t> </a:t>
            </a:r>
            <a:r>
              <a:rPr lang="ja-JP" altLang="en-US" b="1" dirty="0">
                <a:latin typeface="+mn-ea"/>
              </a:rPr>
              <a:t>必要以上に心配しない</a:t>
            </a:r>
            <a:endParaRPr lang="en-US" altLang="ja-JP" b="1" dirty="0">
              <a:latin typeface="+mn-ea"/>
            </a:endParaRPr>
          </a:p>
          <a:p>
            <a:pPr marL="0" indent="0">
              <a:lnSpc>
                <a:spcPct val="200000"/>
              </a:lnSpc>
              <a:spcBef>
                <a:spcPts val="0"/>
              </a:spcBef>
              <a:buNone/>
            </a:pPr>
            <a:r>
              <a:rPr lang="ja-JP" altLang="en-US" sz="3200" b="1" dirty="0">
                <a:solidFill>
                  <a:schemeClr val="accent2">
                    <a:lumMod val="75000"/>
                  </a:schemeClr>
                </a:solidFill>
                <a:latin typeface="+mn-ea"/>
              </a:rPr>
              <a:t>➌</a:t>
            </a:r>
            <a:r>
              <a:rPr lang="ja-JP" altLang="en-US" sz="3200" b="1" dirty="0">
                <a:solidFill>
                  <a:srgbClr val="008000"/>
                </a:solidFill>
                <a:latin typeface="+mn-ea"/>
              </a:rPr>
              <a:t> </a:t>
            </a:r>
            <a:r>
              <a:rPr kumimoji="1" lang="ja-JP" altLang="en-US" b="1" dirty="0">
                <a:latin typeface="+mn-ea"/>
              </a:rPr>
              <a:t>治療について余計なことは言わない</a:t>
            </a:r>
            <a:endParaRPr kumimoji="1" lang="en-US" altLang="ja-JP" b="1" dirty="0">
              <a:latin typeface="+mn-ea"/>
            </a:endParaRPr>
          </a:p>
          <a:p>
            <a:pPr marL="0" indent="0">
              <a:lnSpc>
                <a:spcPct val="200000"/>
              </a:lnSpc>
              <a:spcBef>
                <a:spcPts val="0"/>
              </a:spcBef>
              <a:buNone/>
            </a:pPr>
            <a:r>
              <a:rPr lang="ja-JP" altLang="en-US" sz="3200" b="1" dirty="0">
                <a:solidFill>
                  <a:schemeClr val="accent2">
                    <a:lumMod val="75000"/>
                  </a:schemeClr>
                </a:solidFill>
                <a:latin typeface="+mn-ea"/>
              </a:rPr>
              <a:t>➍</a:t>
            </a:r>
            <a:r>
              <a:rPr lang="ja-JP" altLang="en-US" sz="3200" b="1" dirty="0">
                <a:solidFill>
                  <a:srgbClr val="008000"/>
                </a:solidFill>
                <a:latin typeface="+mn-ea"/>
              </a:rPr>
              <a:t> </a:t>
            </a:r>
            <a:r>
              <a:rPr lang="ja-JP" altLang="en-US" b="1" dirty="0">
                <a:latin typeface="+mn-ea"/>
              </a:rPr>
              <a:t>他人にはむやみに言わない</a:t>
            </a:r>
            <a:endParaRPr lang="en-US" altLang="ja-JP" b="1" dirty="0">
              <a:latin typeface="+mn-ea"/>
            </a:endParaRPr>
          </a:p>
          <a:p>
            <a:pPr marL="0" indent="0">
              <a:lnSpc>
                <a:spcPct val="200000"/>
              </a:lnSpc>
              <a:spcBef>
                <a:spcPts val="0"/>
              </a:spcBef>
              <a:buNone/>
            </a:pPr>
            <a:r>
              <a:rPr lang="ja-JP" altLang="en-US" sz="3200" b="1" dirty="0">
                <a:solidFill>
                  <a:schemeClr val="accent2">
                    <a:lumMod val="75000"/>
                  </a:schemeClr>
                </a:solidFill>
                <a:latin typeface="+mn-ea"/>
              </a:rPr>
              <a:t>➎</a:t>
            </a:r>
            <a:r>
              <a:rPr lang="ja-JP" altLang="en-US" sz="3200" b="1" dirty="0">
                <a:solidFill>
                  <a:srgbClr val="008000"/>
                </a:solidFill>
                <a:latin typeface="+mn-ea"/>
              </a:rPr>
              <a:t> </a:t>
            </a:r>
            <a:r>
              <a:rPr kumimoji="1" lang="ja-JP" altLang="en-US" b="1" dirty="0">
                <a:latin typeface="+mn-ea"/>
              </a:rPr>
              <a:t>悩みを打ち明けられたら、じっくり聞く</a:t>
            </a:r>
            <a:endParaRPr kumimoji="1" lang="en-US" altLang="ja-JP" b="1" dirty="0">
              <a:latin typeface="+mn-ea"/>
            </a:endParaRPr>
          </a:p>
          <a:p>
            <a:pPr marL="0" indent="0">
              <a:lnSpc>
                <a:spcPct val="200000"/>
              </a:lnSpc>
              <a:spcBef>
                <a:spcPts val="0"/>
              </a:spcBef>
              <a:buNone/>
            </a:pPr>
            <a:r>
              <a:rPr lang="ja-JP" altLang="en-US" sz="3200" b="1" dirty="0">
                <a:solidFill>
                  <a:schemeClr val="accent2">
                    <a:lumMod val="75000"/>
                  </a:schemeClr>
                </a:solidFill>
                <a:latin typeface="+mn-ea"/>
              </a:rPr>
              <a:t>➏ </a:t>
            </a:r>
            <a:r>
              <a:rPr lang="ja-JP" altLang="en-US" b="1" dirty="0">
                <a:latin typeface="+mn-ea"/>
              </a:rPr>
              <a:t>これをきっかけにがんを正しく理解する</a:t>
            </a:r>
            <a:endParaRPr kumimoji="1" lang="ja-JP" altLang="en-US" b="1" dirty="0">
              <a:latin typeface="+mn-ea"/>
            </a:endParaRPr>
          </a:p>
        </p:txBody>
      </p:sp>
      <p:grpSp>
        <p:nvGrpSpPr>
          <p:cNvPr id="5" name="グループ化 4">
            <a:extLst>
              <a:ext uri="{FF2B5EF4-FFF2-40B4-BE49-F238E27FC236}">
                <a16:creationId xmlns:a16="http://schemas.microsoft.com/office/drawing/2014/main" id="{A6C2A9B3-21F3-4107-BC33-6A7BE79BAEE7}"/>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7A88725D-BFE8-48E6-81D0-B92C0984250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B8C9F33-17A3-48EE-94E6-485F41EC168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56A7765-BE36-49D1-86A9-FF78BACE36BF}"/>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D1976581-DFD2-46D0-8981-4DE735C9D6B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796E231C-6575-4968-877D-066B20ECAEA7}"/>
              </a:ext>
            </a:extLst>
          </p:cNvPr>
          <p:cNvSpPr txBox="1">
            <a:spLocks/>
          </p:cNvSpPr>
          <p:nvPr/>
        </p:nvSpPr>
        <p:spPr>
          <a:xfrm>
            <a:off x="834441" y="244484"/>
            <a:ext cx="10330863"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もし誰かから「がん」だと打ち明けられたら？</a:t>
            </a:r>
          </a:p>
        </p:txBody>
      </p:sp>
    </p:spTree>
    <p:extLst>
      <p:ext uri="{BB962C8B-B14F-4D97-AF65-F5344CB8AC3E}">
        <p14:creationId xmlns:p14="http://schemas.microsoft.com/office/powerpoint/2010/main" val="55520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91179" y="1403258"/>
            <a:ext cx="10109453" cy="5820502"/>
          </a:xfrm>
        </p:spPr>
        <p:txBody>
          <a:bodyPr>
            <a:noAutofit/>
          </a:bodyPr>
          <a:lstStyle/>
          <a:p>
            <a:pPr marL="0" indent="0">
              <a:lnSpc>
                <a:spcPct val="120000"/>
              </a:lnSpc>
              <a:spcBef>
                <a:spcPts val="0"/>
              </a:spcBef>
              <a:spcAft>
                <a:spcPts val="2000"/>
              </a:spcAft>
              <a:buNone/>
            </a:pPr>
            <a:r>
              <a:rPr lang="ja-JP" altLang="en-US" sz="2800" dirty="0">
                <a:latin typeface="HGS明朝E" panose="02020900000000000000" pitchFamily="18" charset="-128"/>
                <a:ea typeface="HGS明朝E" panose="02020900000000000000" pitchFamily="18" charset="-128"/>
              </a:rPr>
              <a:t>学校医委員会委員　</a:t>
            </a:r>
            <a:r>
              <a:rPr lang="ja-JP" altLang="en-US" sz="1600" dirty="0">
                <a:latin typeface="ＭＳ 明朝" panose="02020609040205080304" pitchFamily="17" charset="-128"/>
                <a:ea typeface="ＭＳ 明朝" panose="02020609040205080304" pitchFamily="17" charset="-128"/>
              </a:rPr>
              <a:t>任期：自）令和元年８月２７日　～　至）令和３年５月３１日</a:t>
            </a:r>
            <a:endParaRPr lang="ja-JP" altLang="ja-JP" sz="2800" dirty="0">
              <a:latin typeface="ＭＳ 明朝" panose="02020609040205080304" pitchFamily="17" charset="-128"/>
              <a:ea typeface="ＭＳ 明朝" panose="02020609040205080304" pitchFamily="17"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委員長　　</a:t>
            </a:r>
            <a:r>
              <a:rPr lang="zh-TW" altLang="en-US" sz="2200" dirty="0">
                <a:latin typeface="HGS明朝E" panose="02020900000000000000" pitchFamily="18" charset="-128"/>
                <a:ea typeface="HGS明朝E" panose="02020900000000000000" pitchFamily="18" charset="-128"/>
              </a:rPr>
              <a:t>東川　泰之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足立区医師会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東　　哲徳</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渋谷区医師会</a:t>
            </a:r>
            <a:r>
              <a:rPr lang="ja-JP" altLang="en-US" sz="2000" dirty="0">
                <a:latin typeface="HGS明朝E" panose="02020900000000000000" pitchFamily="18" charset="-128"/>
                <a:ea typeface="HGS明朝E" panose="02020900000000000000" pitchFamily="18" charset="-128"/>
              </a:rPr>
              <a:t>）</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副委員長　山田　正興</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中野区医師会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原田　　栄</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杉並区医師会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岡添　龍介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中央区医師会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森山　正敏</a:t>
            </a:r>
            <a:r>
              <a:rPr lang="zh-TW" altLang="en-US" sz="2000" dirty="0">
                <a:latin typeface="HGS明朝E" panose="02020900000000000000" pitchFamily="18" charset="-128"/>
                <a:ea typeface="HGS明朝E" panose="02020900000000000000" pitchFamily="18" charset="-128"/>
              </a:rPr>
              <a:t>（田園調布医師会）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西島　由美</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墨田区医師会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富田　　香</a:t>
            </a:r>
            <a:r>
              <a:rPr lang="ja-JP" altLang="en-US" sz="2000" dirty="0">
                <a:latin typeface="HGS明朝E" panose="02020900000000000000" pitchFamily="18" charset="-128"/>
                <a:ea typeface="HGS明朝E" panose="02020900000000000000" pitchFamily="18" charset="-128"/>
              </a:rPr>
              <a:t>（豊島区医師会）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CN" altLang="en-US" sz="2200" dirty="0">
                <a:latin typeface="HGS明朝E" panose="02020900000000000000" pitchFamily="18" charset="-128"/>
                <a:ea typeface="HGS明朝E" panose="02020900000000000000" pitchFamily="18" charset="-128"/>
              </a:rPr>
              <a:t>浅川　雅晴</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江東区医師会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岡田　知雄</a:t>
            </a:r>
            <a:r>
              <a:rPr lang="ja-JP" altLang="en-US" sz="2000" dirty="0">
                <a:latin typeface="HGS明朝E" panose="02020900000000000000" pitchFamily="18" charset="-128"/>
                <a:ea typeface="HGS明朝E" panose="02020900000000000000" pitchFamily="18" charset="-128"/>
              </a:rPr>
              <a:t>（日本大学医師会）</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800" dirty="0">
                <a:latin typeface="HGS明朝E" panose="02020900000000000000" pitchFamily="18" charset="-128"/>
                <a:ea typeface="HGS明朝E" panose="02020900000000000000" pitchFamily="18" charset="-128"/>
              </a:rPr>
              <a:t>東京都医師会理事</a:t>
            </a:r>
            <a:endParaRPr lang="en-US" altLang="ja-JP" sz="28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solidFill>
                  <a:schemeClr val="accent6">
                    <a:lumMod val="75000"/>
                  </a:schemeClr>
                </a:solidFill>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弘瀨　知江子</a:t>
            </a:r>
            <a:r>
              <a:rPr lang="ja-JP" altLang="en-US" sz="2000" dirty="0">
                <a:latin typeface="HGS明朝E" panose="02020900000000000000" pitchFamily="18" charset="-128"/>
                <a:ea typeface="HGS明朝E" panose="02020900000000000000" pitchFamily="18" charset="-128"/>
              </a:rPr>
              <a:t>（大森</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　川上　一　恵</a:t>
            </a:r>
            <a:r>
              <a:rPr lang="ja-JP" altLang="en-US" sz="2000" dirty="0">
                <a:latin typeface="HGS明朝E" panose="02020900000000000000" pitchFamily="18" charset="-128"/>
                <a:ea typeface="HGS明朝E" panose="02020900000000000000" pitchFamily="18" charset="-128"/>
              </a:rPr>
              <a:t>（渋谷区</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ja-JP" altLang="en-US"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zh-TW"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buNone/>
            </a:pPr>
            <a:endParaRPr kumimoji="1" lang="ja-JP" altLang="en-US" sz="28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8817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F0A3DDC2-986D-4014-A4B1-EED0A745C235}"/>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483FDB40-19EE-429E-ADFE-428A6D2A512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5D0EEED-0BF8-43B6-9BE3-071E5E1A766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8E1FF89-CB48-42E8-87C0-8F0198434E2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91B3C00B-2498-46ED-BA8D-2F32A27E5B9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352C1B5E-2B4C-4C18-B51F-AC1D83FB11B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問題</a:t>
            </a:r>
          </a:p>
        </p:txBody>
      </p:sp>
      <p:sp>
        <p:nvSpPr>
          <p:cNvPr id="2" name="四角形: 角を丸くする 1">
            <a:extLst>
              <a:ext uri="{FF2B5EF4-FFF2-40B4-BE49-F238E27FC236}">
                <a16:creationId xmlns:a16="http://schemas.microsoft.com/office/drawing/2014/main" id="{32FE25B5-FC32-43ED-94AE-F0F724C613A2}"/>
              </a:ext>
            </a:extLst>
          </p:cNvPr>
          <p:cNvSpPr/>
          <p:nvPr/>
        </p:nvSpPr>
        <p:spPr>
          <a:xfrm>
            <a:off x="490313" y="1349512"/>
            <a:ext cx="1386038" cy="71227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solidFill>
                  <a:schemeClr val="bg1"/>
                </a:solidFill>
                <a:latin typeface="+mn-ea"/>
              </a:rPr>
              <a:t>問題１</a:t>
            </a:r>
            <a:endParaRPr kumimoji="1" lang="ja-JP" altLang="en-US" sz="2600" dirty="0">
              <a:solidFill>
                <a:schemeClr val="bg1"/>
              </a:solidFill>
            </a:endParaRPr>
          </a:p>
        </p:txBody>
      </p:sp>
      <p:sp>
        <p:nvSpPr>
          <p:cNvPr id="12" name="四角形: 角を丸くする 11">
            <a:extLst>
              <a:ext uri="{FF2B5EF4-FFF2-40B4-BE49-F238E27FC236}">
                <a16:creationId xmlns:a16="http://schemas.microsoft.com/office/drawing/2014/main" id="{FD3B1599-23D2-45C5-A423-8E725E29079F}"/>
              </a:ext>
            </a:extLst>
          </p:cNvPr>
          <p:cNvSpPr/>
          <p:nvPr/>
        </p:nvSpPr>
        <p:spPr>
          <a:xfrm>
            <a:off x="490313" y="2515328"/>
            <a:ext cx="1386038" cy="71227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solidFill>
                  <a:schemeClr val="bg1"/>
                </a:solidFill>
                <a:latin typeface="+mn-ea"/>
              </a:rPr>
              <a:t>問題２</a:t>
            </a:r>
            <a:endParaRPr kumimoji="1" lang="ja-JP" altLang="en-US" sz="2600" dirty="0">
              <a:solidFill>
                <a:schemeClr val="bg1"/>
              </a:solidFill>
            </a:endParaRPr>
          </a:p>
        </p:txBody>
      </p:sp>
      <p:sp>
        <p:nvSpPr>
          <p:cNvPr id="13" name="四角形: 角を丸くする 12">
            <a:extLst>
              <a:ext uri="{FF2B5EF4-FFF2-40B4-BE49-F238E27FC236}">
                <a16:creationId xmlns:a16="http://schemas.microsoft.com/office/drawing/2014/main" id="{708EEBED-5099-4205-8189-AFBC52DDFC36}"/>
              </a:ext>
            </a:extLst>
          </p:cNvPr>
          <p:cNvSpPr/>
          <p:nvPr/>
        </p:nvSpPr>
        <p:spPr>
          <a:xfrm>
            <a:off x="490313" y="3681144"/>
            <a:ext cx="1386038" cy="71227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solidFill>
                  <a:schemeClr val="bg1"/>
                </a:solidFill>
                <a:latin typeface="+mn-ea"/>
              </a:rPr>
              <a:t>問題３</a:t>
            </a:r>
            <a:endParaRPr kumimoji="1" lang="ja-JP" altLang="en-US" sz="2600" dirty="0">
              <a:solidFill>
                <a:schemeClr val="bg1"/>
              </a:solidFill>
            </a:endParaRPr>
          </a:p>
        </p:txBody>
      </p:sp>
      <p:sp>
        <p:nvSpPr>
          <p:cNvPr id="14" name="四角形: 角を丸くする 13">
            <a:extLst>
              <a:ext uri="{FF2B5EF4-FFF2-40B4-BE49-F238E27FC236}">
                <a16:creationId xmlns:a16="http://schemas.microsoft.com/office/drawing/2014/main" id="{245D8FFD-2953-4DDC-B8A3-00BAA8944BDF}"/>
              </a:ext>
            </a:extLst>
          </p:cNvPr>
          <p:cNvSpPr/>
          <p:nvPr/>
        </p:nvSpPr>
        <p:spPr>
          <a:xfrm>
            <a:off x="490313" y="4846960"/>
            <a:ext cx="1386038" cy="71227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solidFill>
                  <a:schemeClr val="bg1"/>
                </a:solidFill>
                <a:latin typeface="+mn-ea"/>
              </a:rPr>
              <a:t>問題４</a:t>
            </a:r>
            <a:endParaRPr kumimoji="1" lang="ja-JP" altLang="en-US" sz="2600" dirty="0">
              <a:solidFill>
                <a:schemeClr val="bg1"/>
              </a:solidFill>
            </a:endParaRPr>
          </a:p>
        </p:txBody>
      </p:sp>
      <p:sp>
        <p:nvSpPr>
          <p:cNvPr id="15" name="四角形: 角を丸くする 14">
            <a:extLst>
              <a:ext uri="{FF2B5EF4-FFF2-40B4-BE49-F238E27FC236}">
                <a16:creationId xmlns:a16="http://schemas.microsoft.com/office/drawing/2014/main" id="{77EBAAE5-6E23-415C-BB44-998C7B82A5DF}"/>
              </a:ext>
            </a:extLst>
          </p:cNvPr>
          <p:cNvSpPr/>
          <p:nvPr/>
        </p:nvSpPr>
        <p:spPr>
          <a:xfrm>
            <a:off x="490313" y="6012775"/>
            <a:ext cx="1386038" cy="71227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solidFill>
                  <a:schemeClr val="bg1"/>
                </a:solidFill>
                <a:latin typeface="+mn-ea"/>
              </a:rPr>
              <a:t>問題５</a:t>
            </a:r>
            <a:endParaRPr kumimoji="1" lang="ja-JP" altLang="en-US" sz="2600" dirty="0">
              <a:solidFill>
                <a:schemeClr val="bg1"/>
              </a:solidFill>
            </a:endParaRPr>
          </a:p>
        </p:txBody>
      </p:sp>
      <p:sp>
        <p:nvSpPr>
          <p:cNvPr id="16" name="コンテンツ プレースホルダー 2">
            <a:extLst>
              <a:ext uri="{FF2B5EF4-FFF2-40B4-BE49-F238E27FC236}">
                <a16:creationId xmlns:a16="http://schemas.microsoft.com/office/drawing/2014/main" id="{86F9C41C-2658-42E7-909B-B23AD2B378F4}"/>
              </a:ext>
            </a:extLst>
          </p:cNvPr>
          <p:cNvSpPr txBox="1">
            <a:spLocks/>
          </p:cNvSpPr>
          <p:nvPr/>
        </p:nvSpPr>
        <p:spPr>
          <a:xfrm>
            <a:off x="1995476" y="1437814"/>
            <a:ext cx="9221689" cy="535667"/>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Font typeface="Arial" panose="020B0604020202020204" pitchFamily="34" charset="0"/>
              <a:buNone/>
            </a:pPr>
            <a:r>
              <a:rPr lang="ja-JP" altLang="en-US" sz="2800" b="1" dirty="0">
                <a:latin typeface="+mn-ea"/>
              </a:rPr>
              <a:t>日本では、３人に一人はがんで亡くなっている？</a:t>
            </a:r>
          </a:p>
        </p:txBody>
      </p:sp>
      <p:sp>
        <p:nvSpPr>
          <p:cNvPr id="17" name="コンテンツ プレースホルダー 2">
            <a:extLst>
              <a:ext uri="{FF2B5EF4-FFF2-40B4-BE49-F238E27FC236}">
                <a16:creationId xmlns:a16="http://schemas.microsoft.com/office/drawing/2014/main" id="{BB47644B-5009-4435-9158-0F9ECC813741}"/>
              </a:ext>
            </a:extLst>
          </p:cNvPr>
          <p:cNvSpPr txBox="1">
            <a:spLocks/>
          </p:cNvSpPr>
          <p:nvPr/>
        </p:nvSpPr>
        <p:spPr>
          <a:xfrm>
            <a:off x="1995476" y="2603630"/>
            <a:ext cx="9221689" cy="535667"/>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ja-JP" altLang="en-US" sz="2800" b="1" dirty="0">
                <a:latin typeface="+mn-ea"/>
              </a:rPr>
              <a:t>日本では滅多にがんにかからない？</a:t>
            </a:r>
            <a:endParaRPr lang="en-US" altLang="ja-JP" sz="2800" b="1" dirty="0">
              <a:latin typeface="+mn-ea"/>
            </a:endParaRPr>
          </a:p>
        </p:txBody>
      </p:sp>
      <p:sp>
        <p:nvSpPr>
          <p:cNvPr id="18" name="コンテンツ プレースホルダー 2">
            <a:extLst>
              <a:ext uri="{FF2B5EF4-FFF2-40B4-BE49-F238E27FC236}">
                <a16:creationId xmlns:a16="http://schemas.microsoft.com/office/drawing/2014/main" id="{843AD8E8-E942-4C1E-A58B-5C77D2D644C5}"/>
              </a:ext>
            </a:extLst>
          </p:cNvPr>
          <p:cNvSpPr txBox="1">
            <a:spLocks/>
          </p:cNvSpPr>
          <p:nvPr/>
        </p:nvSpPr>
        <p:spPr>
          <a:xfrm>
            <a:off x="1995476" y="3769446"/>
            <a:ext cx="9221689" cy="535667"/>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ja-JP" altLang="en-US" sz="2800" b="1" dirty="0">
                <a:latin typeface="+mn-ea"/>
              </a:rPr>
              <a:t>がんは死に至る病？</a:t>
            </a:r>
            <a:endParaRPr lang="en-US" altLang="ja-JP" sz="2800" b="1" dirty="0">
              <a:latin typeface="+mn-ea"/>
            </a:endParaRPr>
          </a:p>
        </p:txBody>
      </p:sp>
      <p:sp>
        <p:nvSpPr>
          <p:cNvPr id="19" name="コンテンツ プレースホルダー 2">
            <a:extLst>
              <a:ext uri="{FF2B5EF4-FFF2-40B4-BE49-F238E27FC236}">
                <a16:creationId xmlns:a16="http://schemas.microsoft.com/office/drawing/2014/main" id="{9AF28599-3EFC-442F-A176-614722FF8E0F}"/>
              </a:ext>
            </a:extLst>
          </p:cNvPr>
          <p:cNvSpPr txBox="1">
            <a:spLocks/>
          </p:cNvSpPr>
          <p:nvPr/>
        </p:nvSpPr>
        <p:spPr>
          <a:xfrm>
            <a:off x="1995476" y="4935262"/>
            <a:ext cx="9221689" cy="535667"/>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ja-JP" altLang="en-US" sz="2800" b="1" dirty="0">
                <a:latin typeface="+mn-ea"/>
              </a:rPr>
              <a:t>がんは予防できる？</a:t>
            </a:r>
            <a:endParaRPr lang="en-US" altLang="ja-JP" sz="2800" b="1" dirty="0">
              <a:latin typeface="+mn-ea"/>
            </a:endParaRPr>
          </a:p>
        </p:txBody>
      </p:sp>
      <p:sp>
        <p:nvSpPr>
          <p:cNvPr id="20" name="コンテンツ プレースホルダー 2">
            <a:extLst>
              <a:ext uri="{FF2B5EF4-FFF2-40B4-BE49-F238E27FC236}">
                <a16:creationId xmlns:a16="http://schemas.microsoft.com/office/drawing/2014/main" id="{4B8CC991-302A-4849-B7FA-6E5B1C282C83}"/>
              </a:ext>
            </a:extLst>
          </p:cNvPr>
          <p:cNvSpPr txBox="1">
            <a:spLocks/>
          </p:cNvSpPr>
          <p:nvPr/>
        </p:nvSpPr>
        <p:spPr>
          <a:xfrm>
            <a:off x="1995476" y="6101077"/>
            <a:ext cx="9221689" cy="535667"/>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ja-JP" altLang="en-US" sz="2800" b="1" dirty="0">
                <a:latin typeface="+mn-ea"/>
              </a:rPr>
              <a:t>家族や友達ががんになったら、あなたはどうする？　　　</a:t>
            </a:r>
            <a:endParaRPr lang="en-US" altLang="ja-JP" sz="2800" b="1" dirty="0">
              <a:latin typeface="+mn-ea"/>
            </a:endParaRPr>
          </a:p>
        </p:txBody>
      </p:sp>
    </p:spTree>
    <p:extLst>
      <p:ext uri="{BB962C8B-B14F-4D97-AF65-F5344CB8AC3E}">
        <p14:creationId xmlns:p14="http://schemas.microsoft.com/office/powerpoint/2010/main" val="346855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descr="テキスト, 地図 が含まれている画像&#10;&#10;自動的に生成された説明">
            <a:extLst>
              <a:ext uri="{FF2B5EF4-FFF2-40B4-BE49-F238E27FC236}">
                <a16:creationId xmlns:a16="http://schemas.microsoft.com/office/drawing/2014/main" id="{192A7988-3412-5E49-8BB2-341A5C8272A6}"/>
              </a:ext>
            </a:extLst>
          </p:cNvPr>
          <p:cNvPicPr>
            <a:picLocks noChangeAspect="1"/>
          </p:cNvPicPr>
          <p:nvPr/>
        </p:nvPicPr>
        <p:blipFill>
          <a:blip r:embed="rId3"/>
          <a:stretch>
            <a:fillRect/>
          </a:stretch>
        </p:blipFill>
        <p:spPr>
          <a:xfrm>
            <a:off x="406945" y="3755506"/>
            <a:ext cx="6824088" cy="3136809"/>
          </a:xfrm>
          <a:prstGeom prst="rect">
            <a:avLst/>
          </a:prstGeom>
        </p:spPr>
      </p:pic>
      <p:sp>
        <p:nvSpPr>
          <p:cNvPr id="5" name="テキスト プレースホルダー 4">
            <a:extLst>
              <a:ext uri="{FF2B5EF4-FFF2-40B4-BE49-F238E27FC236}">
                <a16:creationId xmlns:a16="http://schemas.microsoft.com/office/drawing/2014/main" id="{DF90A9AB-4C04-4D45-9812-BE11109E2596}"/>
              </a:ext>
            </a:extLst>
          </p:cNvPr>
          <p:cNvSpPr>
            <a:spLocks noGrp="1"/>
          </p:cNvSpPr>
          <p:nvPr>
            <p:ph type="body" sz="half" idx="4294967295"/>
          </p:nvPr>
        </p:nvSpPr>
        <p:spPr>
          <a:xfrm>
            <a:off x="406945" y="1073192"/>
            <a:ext cx="7414409" cy="806450"/>
          </a:xfrm>
        </p:spPr>
        <p:txBody>
          <a:bodyPr vert="horz" lIns="80189" tIns="40094" rIns="80189" bIns="40094" rtlCol="0">
            <a:noAutofit/>
          </a:bodyPr>
          <a:lstStyle/>
          <a:p>
            <a:pPr marL="0" indent="0">
              <a:lnSpc>
                <a:spcPct val="100000"/>
              </a:lnSpc>
              <a:buNone/>
            </a:pPr>
            <a:r>
              <a:rPr lang="ja-JP" altLang="en-US" sz="2600" b="1" dirty="0">
                <a:latin typeface="+mn-ea"/>
              </a:rPr>
              <a:t>日本人の死因の</a:t>
            </a:r>
            <a:r>
              <a:rPr lang="ja-JP" altLang="en-US" sz="3200" b="1" dirty="0">
                <a:solidFill>
                  <a:srgbClr val="FF0000"/>
                </a:solidFill>
                <a:latin typeface="+mn-ea"/>
              </a:rPr>
              <a:t>第１位</a:t>
            </a:r>
            <a:r>
              <a:rPr lang="ja-JP" altLang="en-US" sz="2600" b="1" dirty="0">
                <a:latin typeface="+mn-ea"/>
              </a:rPr>
              <a:t>は</a:t>
            </a:r>
            <a:r>
              <a:rPr lang="ja-JP" altLang="en-US" sz="3200" b="1" dirty="0">
                <a:solidFill>
                  <a:srgbClr val="FF0000"/>
                </a:solidFill>
                <a:latin typeface="+mn-ea"/>
              </a:rPr>
              <a:t>「がん」</a:t>
            </a:r>
            <a:r>
              <a:rPr lang="ja-JP" altLang="en-US" sz="2600" b="1" dirty="0">
                <a:latin typeface="+mn-ea"/>
              </a:rPr>
              <a:t>です。</a:t>
            </a:r>
            <a:endParaRPr lang="en-US" altLang="ja-JP" sz="2600" b="1" dirty="0">
              <a:latin typeface="+mn-ea"/>
            </a:endParaRPr>
          </a:p>
          <a:p>
            <a:pPr marL="0" indent="0">
              <a:lnSpc>
                <a:spcPct val="100000"/>
              </a:lnSpc>
              <a:buNone/>
            </a:pPr>
            <a:endParaRPr lang="ja-JP" altLang="ja-JP" sz="1579" b="1" dirty="0">
              <a:latin typeface="+mn-ea"/>
            </a:endParaRPr>
          </a:p>
        </p:txBody>
      </p:sp>
      <p:graphicFrame>
        <p:nvGraphicFramePr>
          <p:cNvPr id="6" name="グラフ 5">
            <a:extLst>
              <a:ext uri="{FF2B5EF4-FFF2-40B4-BE49-F238E27FC236}">
                <a16:creationId xmlns:a16="http://schemas.microsoft.com/office/drawing/2014/main" id="{8E33FA3A-6C0B-1649-8051-50F7C9CEB9F0}"/>
              </a:ext>
            </a:extLst>
          </p:cNvPr>
          <p:cNvGraphicFramePr/>
          <p:nvPr>
            <p:extLst>
              <p:ext uri="{D42A27DB-BD31-4B8C-83A1-F6EECF244321}">
                <p14:modId xmlns:p14="http://schemas.microsoft.com/office/powerpoint/2010/main" val="3460281737"/>
              </p:ext>
            </p:extLst>
          </p:nvPr>
        </p:nvGraphicFramePr>
        <p:xfrm>
          <a:off x="6643811" y="1212941"/>
          <a:ext cx="4165359" cy="3658672"/>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a:extLst>
              <a:ext uri="{FF2B5EF4-FFF2-40B4-BE49-F238E27FC236}">
                <a16:creationId xmlns:a16="http://schemas.microsoft.com/office/drawing/2014/main" id="{2A650ABE-7A95-E144-BCA1-108F3998A343}"/>
              </a:ext>
            </a:extLst>
          </p:cNvPr>
          <p:cNvSpPr txBox="1"/>
          <p:nvPr/>
        </p:nvSpPr>
        <p:spPr>
          <a:xfrm>
            <a:off x="406945" y="7026643"/>
            <a:ext cx="2839239" cy="230832"/>
          </a:xfrm>
          <a:prstGeom prst="rect">
            <a:avLst/>
          </a:prstGeom>
          <a:noFill/>
        </p:spPr>
        <p:txBody>
          <a:bodyPr wrap="none" rtlCol="0">
            <a:spAutoFit/>
          </a:bodyPr>
          <a:lstStyle/>
          <a:p>
            <a:r>
              <a:rPr lang="ja-JP" altLang="en-US" sz="900" dirty="0">
                <a:latin typeface="+mn-ea"/>
              </a:rPr>
              <a:t>（人口動態統計：厚生労働省大臣官房統計情報部）</a:t>
            </a:r>
          </a:p>
        </p:txBody>
      </p:sp>
      <p:grpSp>
        <p:nvGrpSpPr>
          <p:cNvPr id="8" name="グループ化 7">
            <a:extLst>
              <a:ext uri="{FF2B5EF4-FFF2-40B4-BE49-F238E27FC236}">
                <a16:creationId xmlns:a16="http://schemas.microsoft.com/office/drawing/2014/main" id="{D77DCE6F-8546-4191-81BB-115429C3C1A0}"/>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837093A4-0CF3-44A1-AE66-64FA84E8134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0705330-6BAC-433A-8C17-D020F5A257F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7E85989C-186D-4B4F-B7D9-F5AEB77391BA}"/>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B8D6517A-B3DD-4581-833C-A2CEB2BC7BA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88A7555E-B8B0-4F25-87C8-07477140F9F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「がん」の実際</a:t>
            </a:r>
          </a:p>
        </p:txBody>
      </p:sp>
    </p:spTree>
    <p:extLst>
      <p:ext uri="{BB962C8B-B14F-4D97-AF65-F5344CB8AC3E}">
        <p14:creationId xmlns:p14="http://schemas.microsoft.com/office/powerpoint/2010/main" val="186787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8797C39-1823-6942-855B-187E6D06CF9E}"/>
              </a:ext>
            </a:extLst>
          </p:cNvPr>
          <p:cNvPicPr>
            <a:picLocks noChangeAspect="1"/>
          </p:cNvPicPr>
          <p:nvPr/>
        </p:nvPicPr>
        <p:blipFill>
          <a:blip r:embed="rId3"/>
          <a:stretch>
            <a:fillRect/>
          </a:stretch>
        </p:blipFill>
        <p:spPr>
          <a:xfrm>
            <a:off x="645254" y="1203150"/>
            <a:ext cx="9381273" cy="6112041"/>
          </a:xfrm>
          <a:prstGeom prst="rect">
            <a:avLst/>
          </a:prstGeom>
        </p:spPr>
      </p:pic>
      <p:grpSp>
        <p:nvGrpSpPr>
          <p:cNvPr id="5" name="グループ化 4">
            <a:extLst>
              <a:ext uri="{FF2B5EF4-FFF2-40B4-BE49-F238E27FC236}">
                <a16:creationId xmlns:a16="http://schemas.microsoft.com/office/drawing/2014/main" id="{7BF60385-3BBF-486F-B798-31CDD5F1565D}"/>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09D178C0-87F7-4E7C-A47E-7B417DBCF10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EF107915-3061-44C5-90AD-72A81DEE440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377737DC-4477-43BB-8C8B-7EC433764E4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1E49E182-2A77-4B47-AC24-3158F65B0CE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8312B925-86E2-4247-9A77-103C2E4BB00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「がん」の実際</a:t>
            </a:r>
          </a:p>
        </p:txBody>
      </p:sp>
    </p:spTree>
    <p:extLst>
      <p:ext uri="{BB962C8B-B14F-4D97-AF65-F5344CB8AC3E}">
        <p14:creationId xmlns:p14="http://schemas.microsoft.com/office/powerpoint/2010/main" val="4206317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表 18">
            <a:extLst>
              <a:ext uri="{FF2B5EF4-FFF2-40B4-BE49-F238E27FC236}">
                <a16:creationId xmlns:a16="http://schemas.microsoft.com/office/drawing/2014/main" id="{E4C86B89-8B77-5744-B01D-223F644757D7}"/>
              </a:ext>
            </a:extLst>
          </p:cNvPr>
          <p:cNvGraphicFramePr>
            <a:graphicFrameLocks noGrp="1"/>
          </p:cNvGraphicFramePr>
          <p:nvPr>
            <p:extLst>
              <p:ext uri="{D42A27DB-BD31-4B8C-83A1-F6EECF244321}">
                <p14:modId xmlns:p14="http://schemas.microsoft.com/office/powerpoint/2010/main" val="177181503"/>
              </p:ext>
            </p:extLst>
          </p:nvPr>
        </p:nvGraphicFramePr>
        <p:xfrm>
          <a:off x="2841488" y="1280160"/>
          <a:ext cx="5099354" cy="5197640"/>
        </p:xfrm>
        <a:graphic>
          <a:graphicData uri="http://schemas.openxmlformats.org/drawingml/2006/table">
            <a:tbl>
              <a:tblPr firstRow="1" bandRow="1">
                <a:tableStyleId>{93296810-A885-4BE3-A3E7-6D5BEEA58F35}</a:tableStyleId>
              </a:tblPr>
              <a:tblGrid>
                <a:gridCol w="2293707">
                  <a:extLst>
                    <a:ext uri="{9D8B030D-6E8A-4147-A177-3AD203B41FA5}">
                      <a16:colId xmlns:a16="http://schemas.microsoft.com/office/drawing/2014/main" val="1139332161"/>
                    </a:ext>
                  </a:extLst>
                </a:gridCol>
                <a:gridCol w="2805647">
                  <a:extLst>
                    <a:ext uri="{9D8B030D-6E8A-4147-A177-3AD203B41FA5}">
                      <a16:colId xmlns:a16="http://schemas.microsoft.com/office/drawing/2014/main" val="180818410"/>
                    </a:ext>
                  </a:extLst>
                </a:gridCol>
              </a:tblGrid>
              <a:tr h="519764">
                <a:tc>
                  <a:txBody>
                    <a:bodyPr/>
                    <a:lstStyle/>
                    <a:p>
                      <a:pPr algn="ctr"/>
                      <a:r>
                        <a:rPr kumimoji="1" lang="ja-JP" altLang="en-US" sz="2500" dirty="0"/>
                        <a:t>全体</a:t>
                      </a:r>
                    </a:p>
                  </a:txBody>
                  <a:tcPr marL="80189" marR="80189" marT="40094" marB="40094"/>
                </a:tc>
                <a:tc>
                  <a:txBody>
                    <a:bodyPr/>
                    <a:lstStyle/>
                    <a:p>
                      <a:pPr algn="ctr"/>
                      <a:r>
                        <a:rPr kumimoji="1" lang="en-US" altLang="ja-JP" sz="2500" dirty="0"/>
                        <a:t>56.3%</a:t>
                      </a:r>
                      <a:endParaRPr kumimoji="1" lang="ja-JP" altLang="en-US" sz="2500" dirty="0"/>
                    </a:p>
                  </a:txBody>
                  <a:tcPr marL="80189" marR="80189" marT="40094" marB="40094"/>
                </a:tc>
                <a:extLst>
                  <a:ext uri="{0D108BD9-81ED-4DB2-BD59-A6C34878D82A}">
                    <a16:rowId xmlns:a16="http://schemas.microsoft.com/office/drawing/2014/main" val="3238150820"/>
                  </a:ext>
                </a:extLst>
              </a:tr>
              <a:tr h="519764">
                <a:tc>
                  <a:txBody>
                    <a:bodyPr/>
                    <a:lstStyle/>
                    <a:p>
                      <a:pPr marL="180000"/>
                      <a:r>
                        <a:rPr kumimoji="1" lang="ja-JP" altLang="en-US" sz="2500" dirty="0"/>
                        <a:t>前立腺がん</a:t>
                      </a:r>
                    </a:p>
                  </a:txBody>
                  <a:tcPr marL="80189" marR="80189" marT="40094" marB="40094"/>
                </a:tc>
                <a:tc>
                  <a:txBody>
                    <a:bodyPr/>
                    <a:lstStyle/>
                    <a:p>
                      <a:pPr algn="ctr"/>
                      <a:r>
                        <a:rPr kumimoji="1" lang="en-US" altLang="ja-JP" sz="2500" dirty="0"/>
                        <a:t>95.7%</a:t>
                      </a:r>
                      <a:endParaRPr kumimoji="1" lang="ja-JP" altLang="en-US" sz="2500" dirty="0"/>
                    </a:p>
                  </a:txBody>
                  <a:tcPr marL="80189" marR="80189" marT="40094" marB="40094"/>
                </a:tc>
                <a:extLst>
                  <a:ext uri="{0D108BD9-81ED-4DB2-BD59-A6C34878D82A}">
                    <a16:rowId xmlns:a16="http://schemas.microsoft.com/office/drawing/2014/main" val="3276431520"/>
                  </a:ext>
                </a:extLst>
              </a:tr>
              <a:tr h="519764">
                <a:tc>
                  <a:txBody>
                    <a:bodyPr/>
                    <a:lstStyle/>
                    <a:p>
                      <a:pPr marL="180000"/>
                      <a:r>
                        <a:rPr kumimoji="1" lang="ja-JP" altLang="en-US" sz="2500" dirty="0"/>
                        <a:t>甲状腺がん</a:t>
                      </a:r>
                    </a:p>
                  </a:txBody>
                  <a:tcPr marL="80189" marR="80189" marT="40094" marB="40094"/>
                </a:tc>
                <a:tc>
                  <a:txBody>
                    <a:bodyPr/>
                    <a:lstStyle/>
                    <a:p>
                      <a:pPr algn="ctr"/>
                      <a:r>
                        <a:rPr kumimoji="1" lang="en-US" altLang="ja-JP" sz="2500" dirty="0"/>
                        <a:t>84.3%</a:t>
                      </a:r>
                      <a:endParaRPr kumimoji="1" lang="ja-JP" altLang="en-US" sz="2500" dirty="0"/>
                    </a:p>
                  </a:txBody>
                  <a:tcPr marL="80189" marR="80189" marT="40094" marB="40094"/>
                </a:tc>
                <a:extLst>
                  <a:ext uri="{0D108BD9-81ED-4DB2-BD59-A6C34878D82A}">
                    <a16:rowId xmlns:a16="http://schemas.microsoft.com/office/drawing/2014/main" val="721704948"/>
                  </a:ext>
                </a:extLst>
              </a:tr>
              <a:tr h="519764">
                <a:tc>
                  <a:txBody>
                    <a:bodyPr/>
                    <a:lstStyle/>
                    <a:p>
                      <a:pPr marL="180000"/>
                      <a:r>
                        <a:rPr kumimoji="1" lang="ja-JP" altLang="en-US" sz="2500" dirty="0"/>
                        <a:t>乳がん</a:t>
                      </a:r>
                    </a:p>
                  </a:txBody>
                  <a:tcPr marL="80189" marR="80189" marT="40094" marB="40094"/>
                </a:tc>
                <a:tc>
                  <a:txBody>
                    <a:bodyPr/>
                    <a:lstStyle/>
                    <a:p>
                      <a:pPr algn="ctr"/>
                      <a:r>
                        <a:rPr kumimoji="1" lang="en-US" altLang="ja-JP" sz="2500" dirty="0"/>
                        <a:t>83.9%</a:t>
                      </a:r>
                      <a:endParaRPr kumimoji="1" lang="ja-JP" altLang="en-US" sz="2500" dirty="0"/>
                    </a:p>
                  </a:txBody>
                  <a:tcPr marL="80189" marR="80189" marT="40094" marB="40094"/>
                </a:tc>
                <a:extLst>
                  <a:ext uri="{0D108BD9-81ED-4DB2-BD59-A6C34878D82A}">
                    <a16:rowId xmlns:a16="http://schemas.microsoft.com/office/drawing/2014/main" val="438967656"/>
                  </a:ext>
                </a:extLst>
              </a:tr>
              <a:tr h="519764">
                <a:tc>
                  <a:txBody>
                    <a:bodyPr/>
                    <a:lstStyle/>
                    <a:p>
                      <a:pPr marL="180000"/>
                      <a:r>
                        <a:rPr kumimoji="1" lang="ja-JP" altLang="en-US" sz="2500" dirty="0"/>
                        <a:t>子宮頸がん</a:t>
                      </a:r>
                    </a:p>
                  </a:txBody>
                  <a:tcPr marL="80189" marR="80189" marT="40094" marB="40094"/>
                </a:tc>
                <a:tc>
                  <a:txBody>
                    <a:bodyPr/>
                    <a:lstStyle/>
                    <a:p>
                      <a:pPr algn="ctr"/>
                      <a:r>
                        <a:rPr kumimoji="1" lang="en-US" altLang="ja-JP" sz="2500" dirty="0"/>
                        <a:t>69.0%</a:t>
                      </a:r>
                      <a:endParaRPr kumimoji="1" lang="ja-JP" altLang="en-US" sz="2500" dirty="0"/>
                    </a:p>
                  </a:txBody>
                  <a:tcPr marL="80189" marR="80189" marT="40094" marB="40094"/>
                </a:tc>
                <a:extLst>
                  <a:ext uri="{0D108BD9-81ED-4DB2-BD59-A6C34878D82A}">
                    <a16:rowId xmlns:a16="http://schemas.microsoft.com/office/drawing/2014/main" val="821908984"/>
                  </a:ext>
                </a:extLst>
              </a:tr>
              <a:tr h="519764">
                <a:tc>
                  <a:txBody>
                    <a:bodyPr/>
                    <a:lstStyle/>
                    <a:p>
                      <a:pPr marL="180000"/>
                      <a:r>
                        <a:rPr kumimoji="1" lang="ja-JP" altLang="en-US" sz="2500" dirty="0"/>
                        <a:t>大腸がん</a:t>
                      </a:r>
                    </a:p>
                  </a:txBody>
                  <a:tcPr marL="80189" marR="80189" marT="40094" marB="40094"/>
                </a:tc>
                <a:tc>
                  <a:txBody>
                    <a:bodyPr/>
                    <a:lstStyle/>
                    <a:p>
                      <a:pPr algn="ctr"/>
                      <a:r>
                        <a:rPr kumimoji="1" lang="en-US" altLang="ja-JP" sz="2500" dirty="0"/>
                        <a:t>66.3%</a:t>
                      </a:r>
                      <a:endParaRPr kumimoji="1" lang="ja-JP" altLang="en-US" sz="2500" dirty="0"/>
                    </a:p>
                  </a:txBody>
                  <a:tcPr marL="80189" marR="80189" marT="40094" marB="40094"/>
                </a:tc>
                <a:extLst>
                  <a:ext uri="{0D108BD9-81ED-4DB2-BD59-A6C34878D82A}">
                    <a16:rowId xmlns:a16="http://schemas.microsoft.com/office/drawing/2014/main" val="1387420770"/>
                  </a:ext>
                </a:extLst>
              </a:tr>
              <a:tr h="519764">
                <a:tc>
                  <a:txBody>
                    <a:bodyPr/>
                    <a:lstStyle/>
                    <a:p>
                      <a:pPr marL="180000"/>
                      <a:r>
                        <a:rPr kumimoji="1" lang="ja-JP" altLang="en-US" sz="2500" dirty="0"/>
                        <a:t>胃がん</a:t>
                      </a:r>
                    </a:p>
                  </a:txBody>
                  <a:tcPr marL="80189" marR="80189" marT="40094" marB="40094"/>
                </a:tc>
                <a:tc>
                  <a:txBody>
                    <a:bodyPr/>
                    <a:lstStyle/>
                    <a:p>
                      <a:pPr algn="ctr"/>
                      <a:r>
                        <a:rPr kumimoji="1" lang="en-US" altLang="ja-JP" sz="2500" dirty="0"/>
                        <a:t>64.2%</a:t>
                      </a:r>
                      <a:endParaRPr kumimoji="1" lang="ja-JP" altLang="en-US" sz="2500" dirty="0"/>
                    </a:p>
                  </a:txBody>
                  <a:tcPr marL="80189" marR="80189" marT="40094" marB="40094"/>
                </a:tc>
                <a:extLst>
                  <a:ext uri="{0D108BD9-81ED-4DB2-BD59-A6C34878D82A}">
                    <a16:rowId xmlns:a16="http://schemas.microsoft.com/office/drawing/2014/main" val="1112546511"/>
                  </a:ext>
                </a:extLst>
              </a:tr>
              <a:tr h="519764">
                <a:tc>
                  <a:txBody>
                    <a:bodyPr/>
                    <a:lstStyle/>
                    <a:p>
                      <a:pPr marL="180000"/>
                      <a:r>
                        <a:rPr kumimoji="1" lang="ja-JP" altLang="en-US" sz="2500" dirty="0"/>
                        <a:t>肺がん</a:t>
                      </a:r>
                    </a:p>
                  </a:txBody>
                  <a:tcPr marL="80189" marR="80189" marT="40094" marB="40094"/>
                </a:tc>
                <a:tc>
                  <a:txBody>
                    <a:bodyPr/>
                    <a:lstStyle/>
                    <a:p>
                      <a:pPr algn="ctr"/>
                      <a:r>
                        <a:rPr kumimoji="1" lang="en-US" altLang="ja-JP" sz="2500" dirty="0"/>
                        <a:t>31.0%</a:t>
                      </a:r>
                      <a:endParaRPr kumimoji="1" lang="ja-JP" altLang="en-US" sz="2500" dirty="0"/>
                    </a:p>
                  </a:txBody>
                  <a:tcPr marL="80189" marR="80189" marT="40094" marB="40094"/>
                </a:tc>
                <a:extLst>
                  <a:ext uri="{0D108BD9-81ED-4DB2-BD59-A6C34878D82A}">
                    <a16:rowId xmlns:a16="http://schemas.microsoft.com/office/drawing/2014/main" val="4106861784"/>
                  </a:ext>
                </a:extLst>
              </a:tr>
              <a:tr h="519764">
                <a:tc>
                  <a:txBody>
                    <a:bodyPr/>
                    <a:lstStyle/>
                    <a:p>
                      <a:pPr marL="180000"/>
                      <a:r>
                        <a:rPr kumimoji="1" lang="ja-JP" altLang="en-US" sz="2500" dirty="0"/>
                        <a:t>肝臓がん</a:t>
                      </a:r>
                    </a:p>
                  </a:txBody>
                  <a:tcPr marL="80189" marR="80189" marT="40094" marB="40094"/>
                </a:tc>
                <a:tc>
                  <a:txBody>
                    <a:bodyPr/>
                    <a:lstStyle/>
                    <a:p>
                      <a:pPr algn="ctr"/>
                      <a:r>
                        <a:rPr kumimoji="1" lang="en-US" altLang="ja-JP" sz="2500" dirty="0"/>
                        <a:t>14.6%</a:t>
                      </a:r>
                      <a:endParaRPr kumimoji="1" lang="ja-JP" altLang="en-US" sz="2500" dirty="0"/>
                    </a:p>
                  </a:txBody>
                  <a:tcPr marL="80189" marR="80189" marT="40094" marB="40094"/>
                </a:tc>
                <a:extLst>
                  <a:ext uri="{0D108BD9-81ED-4DB2-BD59-A6C34878D82A}">
                    <a16:rowId xmlns:a16="http://schemas.microsoft.com/office/drawing/2014/main" val="3686784206"/>
                  </a:ext>
                </a:extLst>
              </a:tr>
              <a:tr h="519764">
                <a:tc>
                  <a:txBody>
                    <a:bodyPr/>
                    <a:lstStyle/>
                    <a:p>
                      <a:pPr marL="180000"/>
                      <a:r>
                        <a:rPr kumimoji="1" lang="ja-JP" altLang="en-US" sz="2500" dirty="0"/>
                        <a:t>すい臓がん</a:t>
                      </a:r>
                    </a:p>
                  </a:txBody>
                  <a:tcPr marL="80189" marR="80189" marT="40094" marB="40094"/>
                </a:tc>
                <a:tc>
                  <a:txBody>
                    <a:bodyPr/>
                    <a:lstStyle/>
                    <a:p>
                      <a:pPr algn="ctr"/>
                      <a:r>
                        <a:rPr kumimoji="1" lang="en-US" altLang="ja-JP" sz="2500" dirty="0"/>
                        <a:t>  5.4%</a:t>
                      </a:r>
                      <a:endParaRPr kumimoji="1" lang="ja-JP" altLang="en-US" sz="2500" dirty="0"/>
                    </a:p>
                  </a:txBody>
                  <a:tcPr marL="80189" marR="80189" marT="40094" marB="40094"/>
                </a:tc>
                <a:extLst>
                  <a:ext uri="{0D108BD9-81ED-4DB2-BD59-A6C34878D82A}">
                    <a16:rowId xmlns:a16="http://schemas.microsoft.com/office/drawing/2014/main" val="4279510722"/>
                  </a:ext>
                </a:extLst>
              </a:tr>
            </a:tbl>
          </a:graphicData>
        </a:graphic>
      </p:graphicFrame>
      <p:sp>
        <p:nvSpPr>
          <p:cNvPr id="22" name="テキスト ボックス 21">
            <a:extLst>
              <a:ext uri="{FF2B5EF4-FFF2-40B4-BE49-F238E27FC236}">
                <a16:creationId xmlns:a16="http://schemas.microsoft.com/office/drawing/2014/main" id="{A2B0A3BB-6525-7A45-A751-DD8DC499192E}"/>
              </a:ext>
            </a:extLst>
          </p:cNvPr>
          <p:cNvSpPr txBox="1"/>
          <p:nvPr/>
        </p:nvSpPr>
        <p:spPr>
          <a:xfrm>
            <a:off x="360000" y="7200000"/>
            <a:ext cx="3916553" cy="230832"/>
          </a:xfrm>
          <a:prstGeom prst="rect">
            <a:avLst/>
          </a:prstGeom>
          <a:noFill/>
        </p:spPr>
        <p:txBody>
          <a:bodyPr wrap="square" rtlCol="0">
            <a:spAutoFit/>
          </a:bodyPr>
          <a:lstStyle/>
          <a:p>
            <a:r>
              <a:rPr lang="ja-JP" altLang="en-US" sz="900" dirty="0"/>
              <a:t>（国立がんセンター</a:t>
            </a:r>
            <a:r>
              <a:rPr lang="en-US" altLang="ja-JP" sz="900" dirty="0"/>
              <a:t>2019</a:t>
            </a:r>
            <a:r>
              <a:rPr lang="ja-JP" altLang="en-US" sz="900" dirty="0"/>
              <a:t>年発表データ）</a:t>
            </a:r>
          </a:p>
        </p:txBody>
      </p:sp>
      <p:grpSp>
        <p:nvGrpSpPr>
          <p:cNvPr id="6" name="グループ化 5">
            <a:extLst>
              <a:ext uri="{FF2B5EF4-FFF2-40B4-BE49-F238E27FC236}">
                <a16:creationId xmlns:a16="http://schemas.microsoft.com/office/drawing/2014/main" id="{C562C390-9C18-4243-BAC3-41D282987C4F}"/>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5FADA95A-F55B-4831-9B1B-1944AD7659D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45375A5-0DDB-43B2-BB14-C3959613BB9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6ADD128-B51A-4371-9C33-1A4A0AD98347}"/>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4353CB5-6807-41D0-884D-3B040697890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F6F7643-4902-4858-9879-3630C3932C3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主ながんの部位別</a:t>
            </a:r>
            <a:r>
              <a:rPr lang="en-US" altLang="ja-JP" sz="3600" b="1" dirty="0">
                <a:latin typeface="游ゴシック" panose="020B0400000000000000" pitchFamily="50" charset="-128"/>
                <a:ea typeface="游ゴシック" panose="020B0400000000000000" pitchFamily="50" charset="-128"/>
              </a:rPr>
              <a:t>10</a:t>
            </a:r>
            <a:r>
              <a:rPr lang="ja-JP" altLang="en-US" sz="3600" b="1" dirty="0">
                <a:latin typeface="游ゴシック" panose="020B0400000000000000" pitchFamily="50" charset="-128"/>
                <a:ea typeface="游ゴシック" panose="020B0400000000000000" pitchFamily="50" charset="-128"/>
              </a:rPr>
              <a:t>年生存率</a:t>
            </a:r>
          </a:p>
        </p:txBody>
      </p:sp>
    </p:spTree>
    <p:extLst>
      <p:ext uri="{BB962C8B-B14F-4D97-AF65-F5344CB8AC3E}">
        <p14:creationId xmlns:p14="http://schemas.microsoft.com/office/powerpoint/2010/main" val="264213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文字の書かれた紙&#10;&#10;自動的に生成された説明">
            <a:extLst>
              <a:ext uri="{FF2B5EF4-FFF2-40B4-BE49-F238E27FC236}">
                <a16:creationId xmlns:a16="http://schemas.microsoft.com/office/drawing/2014/main" id="{DBF93C50-24EC-4642-99A4-A6A05C6F2CF1}"/>
              </a:ext>
            </a:extLst>
          </p:cNvPr>
          <p:cNvPicPr>
            <a:picLocks noChangeAspect="1"/>
          </p:cNvPicPr>
          <p:nvPr/>
        </p:nvPicPr>
        <p:blipFill>
          <a:blip r:embed="rId3"/>
          <a:stretch>
            <a:fillRect/>
          </a:stretch>
        </p:blipFill>
        <p:spPr>
          <a:xfrm>
            <a:off x="3522846" y="1495520"/>
            <a:ext cx="6546283" cy="5466148"/>
          </a:xfrm>
          <a:prstGeom prst="rect">
            <a:avLst/>
          </a:prstGeom>
        </p:spPr>
      </p:pic>
      <p:pic>
        <p:nvPicPr>
          <p:cNvPr id="5" name="図 4" descr="文字の書かれた紙&#10;&#10;自動的に生成された説明">
            <a:extLst>
              <a:ext uri="{FF2B5EF4-FFF2-40B4-BE49-F238E27FC236}">
                <a16:creationId xmlns:a16="http://schemas.microsoft.com/office/drawing/2014/main" id="{88AC3C3D-54B4-7C4E-B48D-E79C5EFEFD57}"/>
              </a:ext>
            </a:extLst>
          </p:cNvPr>
          <p:cNvPicPr>
            <a:picLocks noChangeAspect="1"/>
          </p:cNvPicPr>
          <p:nvPr/>
        </p:nvPicPr>
        <p:blipFill>
          <a:blip r:embed="rId4"/>
          <a:stretch>
            <a:fillRect/>
          </a:stretch>
        </p:blipFill>
        <p:spPr>
          <a:xfrm>
            <a:off x="841453" y="3905710"/>
            <a:ext cx="1982310" cy="1803902"/>
          </a:xfrm>
          <a:prstGeom prst="rect">
            <a:avLst/>
          </a:prstGeom>
        </p:spPr>
      </p:pic>
      <p:pic>
        <p:nvPicPr>
          <p:cNvPr id="7" name="図 6" descr="文字の書かれた紙&#10;&#10;自動的に生成された説明">
            <a:extLst>
              <a:ext uri="{FF2B5EF4-FFF2-40B4-BE49-F238E27FC236}">
                <a16:creationId xmlns:a16="http://schemas.microsoft.com/office/drawing/2014/main" id="{65759ABA-1619-3D45-B919-C41F97948023}"/>
              </a:ext>
            </a:extLst>
          </p:cNvPr>
          <p:cNvPicPr>
            <a:picLocks noChangeAspect="1"/>
          </p:cNvPicPr>
          <p:nvPr/>
        </p:nvPicPr>
        <p:blipFill>
          <a:blip r:embed="rId5"/>
          <a:stretch>
            <a:fillRect/>
          </a:stretch>
        </p:blipFill>
        <p:spPr>
          <a:xfrm>
            <a:off x="834442" y="1495520"/>
            <a:ext cx="1952199" cy="2017776"/>
          </a:xfrm>
          <a:prstGeom prst="rect">
            <a:avLst/>
          </a:prstGeom>
        </p:spPr>
      </p:pic>
      <p:grpSp>
        <p:nvGrpSpPr>
          <p:cNvPr id="10" name="グループ化 9">
            <a:extLst>
              <a:ext uri="{FF2B5EF4-FFF2-40B4-BE49-F238E27FC236}">
                <a16:creationId xmlns:a16="http://schemas.microsoft.com/office/drawing/2014/main" id="{238C46EC-84B3-4140-9073-AFF8F80C1AD9}"/>
              </a:ext>
            </a:extLst>
          </p:cNvPr>
          <p:cNvGrpSpPr/>
          <p:nvPr/>
        </p:nvGrpSpPr>
        <p:grpSpPr>
          <a:xfrm>
            <a:off x="406945" y="306442"/>
            <a:ext cx="427497" cy="415776"/>
            <a:chOff x="683170" y="525517"/>
            <a:chExt cx="427497" cy="415776"/>
          </a:xfrm>
        </p:grpSpPr>
        <p:sp>
          <p:nvSpPr>
            <p:cNvPr id="11" name="四角形: 角を丸くする 10">
              <a:extLst>
                <a:ext uri="{FF2B5EF4-FFF2-40B4-BE49-F238E27FC236}">
                  <a16:creationId xmlns:a16="http://schemas.microsoft.com/office/drawing/2014/main" id="{CF670EA1-B4FA-4338-8E11-B6F92B55AE5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B3E4578F-9C4D-442D-8A99-131A106EC77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CB4A1C33-F31D-4250-8A6E-3754596C53C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DBB3AB4F-A9D3-4C2B-AAFF-20B7896841A4}"/>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2265EF9E-D7A6-45D3-9DE6-3A25600A17E5}"/>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「がん」になっていく仕組み</a:t>
            </a:r>
          </a:p>
        </p:txBody>
      </p:sp>
    </p:spTree>
    <p:extLst>
      <p:ext uri="{BB962C8B-B14F-4D97-AF65-F5344CB8AC3E}">
        <p14:creationId xmlns:p14="http://schemas.microsoft.com/office/powerpoint/2010/main" val="263514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クリーンショットの画面&#10;&#10;自動的に生成された説明">
            <a:extLst>
              <a:ext uri="{FF2B5EF4-FFF2-40B4-BE49-F238E27FC236}">
                <a16:creationId xmlns:a16="http://schemas.microsoft.com/office/drawing/2014/main" id="{69C89F73-0F41-694F-BEDC-8BBDFF646BE0}"/>
              </a:ext>
            </a:extLst>
          </p:cNvPr>
          <p:cNvPicPr>
            <a:picLocks noChangeAspect="1"/>
          </p:cNvPicPr>
          <p:nvPr/>
        </p:nvPicPr>
        <p:blipFill>
          <a:blip r:embed="rId3"/>
          <a:stretch>
            <a:fillRect/>
          </a:stretch>
        </p:blipFill>
        <p:spPr>
          <a:xfrm>
            <a:off x="2019082" y="833710"/>
            <a:ext cx="6702330" cy="6014145"/>
          </a:xfrm>
          <a:prstGeom prst="rect">
            <a:avLst/>
          </a:prstGeom>
        </p:spPr>
      </p:pic>
      <p:sp>
        <p:nvSpPr>
          <p:cNvPr id="11" name="正方形/長方形 10">
            <a:extLst>
              <a:ext uri="{FF2B5EF4-FFF2-40B4-BE49-F238E27FC236}">
                <a16:creationId xmlns:a16="http://schemas.microsoft.com/office/drawing/2014/main" id="{A3522C43-74FA-094A-A845-56B74A3FC540}"/>
              </a:ext>
            </a:extLst>
          </p:cNvPr>
          <p:cNvSpPr/>
          <p:nvPr/>
        </p:nvSpPr>
        <p:spPr>
          <a:xfrm>
            <a:off x="360000" y="7020000"/>
            <a:ext cx="3963608" cy="369332"/>
          </a:xfrm>
          <a:prstGeom prst="rect">
            <a:avLst/>
          </a:prstGeom>
        </p:spPr>
        <p:txBody>
          <a:bodyPr wrap="square">
            <a:spAutoFit/>
          </a:bodyPr>
          <a:lstStyle/>
          <a:p>
            <a:r>
              <a:rPr lang="ja-JP" altLang="en-US" sz="900" dirty="0">
                <a:latin typeface="Yu Gothic UI" panose="020B0500000000000000" pitchFamily="50" charset="-128"/>
                <a:ea typeface="Yu Gothic UI" panose="020B0500000000000000" pitchFamily="50" charset="-128"/>
              </a:rPr>
              <a:t>国立がん研究センターがん情報センター（</a:t>
            </a:r>
            <a:r>
              <a:rPr lang="en-US" altLang="ja-JP" sz="900" dirty="0">
                <a:latin typeface="Yu Gothic UI" panose="020B0500000000000000" pitchFamily="50" charset="-128"/>
                <a:ea typeface="Yu Gothic UI" panose="020B0500000000000000" pitchFamily="50" charset="-128"/>
              </a:rPr>
              <a:t>2020</a:t>
            </a:r>
            <a:r>
              <a:rPr lang="ja-JP" altLang="en-US" sz="900" dirty="0">
                <a:latin typeface="Yu Gothic UI" panose="020B0500000000000000" pitchFamily="50" charset="-128"/>
                <a:ea typeface="Yu Gothic UI" panose="020B0500000000000000" pitchFamily="50" charset="-128"/>
              </a:rPr>
              <a:t>年</a:t>
            </a:r>
            <a:r>
              <a:rPr lang="en-US" altLang="ja-JP" sz="900" dirty="0">
                <a:latin typeface="Yu Gothic UI" panose="020B0500000000000000" pitchFamily="50" charset="-128"/>
                <a:ea typeface="Yu Gothic UI" panose="020B0500000000000000" pitchFamily="50" charset="-128"/>
              </a:rPr>
              <a:t>4</a:t>
            </a:r>
            <a:r>
              <a:rPr lang="ja-JP" altLang="en-US" sz="900" dirty="0">
                <a:latin typeface="Yu Gothic UI" panose="020B0500000000000000" pitchFamily="50" charset="-128"/>
                <a:ea typeface="Yu Gothic UI" panose="020B0500000000000000" pitchFamily="50" charset="-128"/>
              </a:rPr>
              <a:t>月確認）</a:t>
            </a:r>
            <a:endParaRPr lang="en-US" altLang="ja-JP" sz="900" dirty="0">
              <a:latin typeface="Yu Gothic UI" panose="020B0500000000000000" pitchFamily="50" charset="-128"/>
              <a:ea typeface="Yu Gothic UI" panose="020B0500000000000000" pitchFamily="50" charset="-128"/>
            </a:endParaRPr>
          </a:p>
          <a:p>
            <a:r>
              <a:rPr lang="en" altLang="ja-JP" sz="900" dirty="0">
                <a:latin typeface="Yu Gothic UI" panose="020B0500000000000000" pitchFamily="50" charset="-128"/>
                <a:ea typeface="Yu Gothic UI" panose="020B0500000000000000" pitchFamily="50" charset="-128"/>
              </a:rPr>
              <a:t>https://</a:t>
            </a:r>
            <a:r>
              <a:rPr lang="en" altLang="ja-JP" sz="900" dirty="0" err="1">
                <a:latin typeface="Yu Gothic UI" panose="020B0500000000000000" pitchFamily="50" charset="-128"/>
                <a:ea typeface="Yu Gothic UI" panose="020B0500000000000000" pitchFamily="50" charset="-128"/>
              </a:rPr>
              <a:t>ganjoho.jp</a:t>
            </a:r>
            <a:r>
              <a:rPr lang="en" altLang="ja-JP" sz="900" dirty="0">
                <a:latin typeface="Yu Gothic UI" panose="020B0500000000000000" pitchFamily="50" charset="-128"/>
                <a:ea typeface="Yu Gothic UI" panose="020B0500000000000000" pitchFamily="50" charset="-128"/>
              </a:rPr>
              <a:t>/public/</a:t>
            </a:r>
            <a:r>
              <a:rPr lang="en" altLang="ja-JP" sz="900" dirty="0" err="1">
                <a:latin typeface="Yu Gothic UI" panose="020B0500000000000000" pitchFamily="50" charset="-128"/>
                <a:ea typeface="Yu Gothic UI" panose="020B0500000000000000" pitchFamily="50" charset="-128"/>
              </a:rPr>
              <a:t>pre_scr</a:t>
            </a:r>
            <a:r>
              <a:rPr lang="en" altLang="ja-JP" sz="900" dirty="0">
                <a:latin typeface="Yu Gothic UI" panose="020B0500000000000000" pitchFamily="50" charset="-128"/>
                <a:ea typeface="Yu Gothic UI" panose="020B0500000000000000" pitchFamily="50" charset="-128"/>
              </a:rPr>
              <a:t>/</a:t>
            </a:r>
            <a:r>
              <a:rPr lang="en" altLang="ja-JP" sz="900" dirty="0" err="1">
                <a:latin typeface="Yu Gothic UI" panose="020B0500000000000000" pitchFamily="50" charset="-128"/>
                <a:ea typeface="Yu Gothic UI" panose="020B0500000000000000" pitchFamily="50" charset="-128"/>
              </a:rPr>
              <a:t>cause_prevention</a:t>
            </a:r>
            <a:r>
              <a:rPr lang="en" altLang="ja-JP" sz="900" dirty="0">
                <a:latin typeface="Yu Gothic UI" panose="020B0500000000000000" pitchFamily="50" charset="-128"/>
                <a:ea typeface="Yu Gothic UI" panose="020B0500000000000000" pitchFamily="50" charset="-128"/>
              </a:rPr>
              <a:t>/</a:t>
            </a:r>
            <a:r>
              <a:rPr lang="en" altLang="ja-JP" sz="900" dirty="0" err="1">
                <a:latin typeface="Yu Gothic UI" panose="020B0500000000000000" pitchFamily="50" charset="-128"/>
                <a:ea typeface="Yu Gothic UI" panose="020B0500000000000000" pitchFamily="50" charset="-128"/>
              </a:rPr>
              <a:t>factor.html</a:t>
            </a:r>
            <a:endParaRPr lang="en" altLang="ja-JP"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0D783A1F-0296-4C67-80FA-25999C7412A4}"/>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744D841A-7B69-4A2D-A313-0EC83B98DA8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8E75B77-CDDD-4CEF-9633-3642A80DB4A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45A8FB3F-D060-49C7-A2A1-A9BAD6AD2D4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BBEF3DF-2756-419B-B589-5969DFBD41F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ABA59846-265B-4323-89B1-0A1FF3A5326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「がん」の要因（生活習慣）</a:t>
            </a:r>
          </a:p>
        </p:txBody>
      </p:sp>
    </p:spTree>
    <p:extLst>
      <p:ext uri="{BB962C8B-B14F-4D97-AF65-F5344CB8AC3E}">
        <p14:creationId xmlns:p14="http://schemas.microsoft.com/office/powerpoint/2010/main" val="102786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の画面&#10;&#10;自動的に生成された説明">
            <a:extLst>
              <a:ext uri="{FF2B5EF4-FFF2-40B4-BE49-F238E27FC236}">
                <a16:creationId xmlns:a16="http://schemas.microsoft.com/office/drawing/2014/main" id="{20ED2100-0A0B-BF44-B03F-03A1659A1984}"/>
              </a:ext>
            </a:extLst>
          </p:cNvPr>
          <p:cNvPicPr>
            <a:picLocks noChangeAspect="1"/>
          </p:cNvPicPr>
          <p:nvPr/>
        </p:nvPicPr>
        <p:blipFill>
          <a:blip r:embed="rId3"/>
          <a:stretch>
            <a:fillRect/>
          </a:stretch>
        </p:blipFill>
        <p:spPr>
          <a:xfrm>
            <a:off x="1143591" y="1708198"/>
            <a:ext cx="8453312" cy="4143277"/>
          </a:xfrm>
          <a:prstGeom prst="rect">
            <a:avLst/>
          </a:prstGeom>
        </p:spPr>
      </p:pic>
      <p:sp>
        <p:nvSpPr>
          <p:cNvPr id="5" name="正方形/長方形 4">
            <a:extLst>
              <a:ext uri="{FF2B5EF4-FFF2-40B4-BE49-F238E27FC236}">
                <a16:creationId xmlns:a16="http://schemas.microsoft.com/office/drawing/2014/main" id="{14D1D48A-53E3-B244-8E7D-CBAEF80ECBA1}"/>
              </a:ext>
            </a:extLst>
          </p:cNvPr>
          <p:cNvSpPr/>
          <p:nvPr/>
        </p:nvSpPr>
        <p:spPr>
          <a:xfrm>
            <a:off x="360000" y="7020000"/>
            <a:ext cx="5345906" cy="369332"/>
          </a:xfrm>
          <a:prstGeom prst="rect">
            <a:avLst/>
          </a:prstGeom>
        </p:spPr>
        <p:txBody>
          <a:bodyPr>
            <a:spAutoFit/>
          </a:bodyPr>
          <a:lstStyle/>
          <a:p>
            <a:r>
              <a:rPr lang="ja-JP" altLang="en-US" sz="900" dirty="0">
                <a:latin typeface="Yu Gothic UI" panose="020B0500000000000000" pitchFamily="50" charset="-128"/>
                <a:ea typeface="Yu Gothic UI" panose="020B0500000000000000" pitchFamily="50" charset="-128"/>
              </a:rPr>
              <a:t>国立がん研究センターがん情報センター（</a:t>
            </a:r>
            <a:r>
              <a:rPr lang="en-US" altLang="ja-JP" sz="900" dirty="0">
                <a:latin typeface="Yu Gothic UI" panose="020B0500000000000000" pitchFamily="50" charset="-128"/>
                <a:ea typeface="Yu Gothic UI" panose="020B0500000000000000" pitchFamily="50" charset="-128"/>
              </a:rPr>
              <a:t>2020</a:t>
            </a:r>
            <a:r>
              <a:rPr lang="ja-JP" altLang="en-US" sz="900" dirty="0">
                <a:latin typeface="Yu Gothic UI" panose="020B0500000000000000" pitchFamily="50" charset="-128"/>
                <a:ea typeface="Yu Gothic UI" panose="020B0500000000000000" pitchFamily="50" charset="-128"/>
              </a:rPr>
              <a:t>年</a:t>
            </a:r>
            <a:r>
              <a:rPr lang="en-US" altLang="ja-JP" sz="900" dirty="0">
                <a:latin typeface="Yu Gothic UI" panose="020B0500000000000000" pitchFamily="50" charset="-128"/>
                <a:ea typeface="Yu Gothic UI" panose="020B0500000000000000" pitchFamily="50" charset="-128"/>
              </a:rPr>
              <a:t>4</a:t>
            </a:r>
            <a:r>
              <a:rPr lang="ja-JP" altLang="en-US" sz="900" dirty="0">
                <a:latin typeface="Yu Gothic UI" panose="020B0500000000000000" pitchFamily="50" charset="-128"/>
                <a:ea typeface="Yu Gothic UI" panose="020B0500000000000000" pitchFamily="50" charset="-128"/>
              </a:rPr>
              <a:t>月確認）</a:t>
            </a:r>
            <a:endParaRPr lang="en-US" altLang="ja-JP" sz="900" dirty="0">
              <a:latin typeface="Yu Gothic UI" panose="020B0500000000000000" pitchFamily="50" charset="-128"/>
              <a:ea typeface="Yu Gothic UI" panose="020B0500000000000000" pitchFamily="50" charset="-128"/>
            </a:endParaRPr>
          </a:p>
          <a:p>
            <a:r>
              <a:rPr lang="en" altLang="ja-JP" sz="900" dirty="0">
                <a:latin typeface="Yu Gothic UI" panose="020B0500000000000000" pitchFamily="50" charset="-128"/>
                <a:ea typeface="Yu Gothic UI" panose="020B0500000000000000" pitchFamily="50" charset="-128"/>
              </a:rPr>
              <a:t>https://</a:t>
            </a:r>
            <a:r>
              <a:rPr lang="en" altLang="ja-JP" sz="900" dirty="0" err="1">
                <a:latin typeface="Yu Gothic UI" panose="020B0500000000000000" pitchFamily="50" charset="-128"/>
                <a:ea typeface="Yu Gothic UI" panose="020B0500000000000000" pitchFamily="50" charset="-128"/>
              </a:rPr>
              <a:t>ganjoho.jp</a:t>
            </a:r>
            <a:r>
              <a:rPr lang="en" altLang="ja-JP" sz="900" dirty="0">
                <a:latin typeface="Yu Gothic UI" panose="020B0500000000000000" pitchFamily="50" charset="-128"/>
                <a:ea typeface="Yu Gothic UI" panose="020B0500000000000000" pitchFamily="50" charset="-128"/>
              </a:rPr>
              <a:t>/public/</a:t>
            </a:r>
            <a:r>
              <a:rPr lang="en" altLang="ja-JP" sz="900" dirty="0" err="1">
                <a:latin typeface="Yu Gothic UI" panose="020B0500000000000000" pitchFamily="50" charset="-128"/>
                <a:ea typeface="Yu Gothic UI" panose="020B0500000000000000" pitchFamily="50" charset="-128"/>
              </a:rPr>
              <a:t>pre_scr</a:t>
            </a:r>
            <a:r>
              <a:rPr lang="en" altLang="ja-JP" sz="900" dirty="0">
                <a:latin typeface="Yu Gothic UI" panose="020B0500000000000000" pitchFamily="50" charset="-128"/>
                <a:ea typeface="Yu Gothic UI" panose="020B0500000000000000" pitchFamily="50" charset="-128"/>
              </a:rPr>
              <a:t>/</a:t>
            </a:r>
            <a:r>
              <a:rPr lang="en" altLang="ja-JP" sz="900" dirty="0" err="1">
                <a:latin typeface="Yu Gothic UI" panose="020B0500000000000000" pitchFamily="50" charset="-128"/>
                <a:ea typeface="Yu Gothic UI" panose="020B0500000000000000" pitchFamily="50" charset="-128"/>
              </a:rPr>
              <a:t>cause_prevention</a:t>
            </a:r>
            <a:r>
              <a:rPr lang="en" altLang="ja-JP" sz="900" dirty="0">
                <a:latin typeface="Yu Gothic UI" panose="020B0500000000000000" pitchFamily="50" charset="-128"/>
                <a:ea typeface="Yu Gothic UI" panose="020B0500000000000000" pitchFamily="50" charset="-128"/>
              </a:rPr>
              <a:t>/</a:t>
            </a:r>
            <a:r>
              <a:rPr lang="en" altLang="ja-JP" sz="900" dirty="0" err="1">
                <a:latin typeface="Yu Gothic UI" panose="020B0500000000000000" pitchFamily="50" charset="-128"/>
                <a:ea typeface="Yu Gothic UI" panose="020B0500000000000000" pitchFamily="50" charset="-128"/>
              </a:rPr>
              <a:t>factor.html</a:t>
            </a:r>
            <a:endParaRPr lang="en" altLang="ja-JP" sz="900" dirty="0">
              <a:latin typeface="Yu Gothic UI" panose="020B0500000000000000" pitchFamily="50" charset="-128"/>
              <a:ea typeface="Yu Gothic UI" panose="020B0500000000000000" pitchFamily="50" charset="-128"/>
            </a:endParaRPr>
          </a:p>
        </p:txBody>
      </p:sp>
      <p:grpSp>
        <p:nvGrpSpPr>
          <p:cNvPr id="7" name="グループ化 6">
            <a:extLst>
              <a:ext uri="{FF2B5EF4-FFF2-40B4-BE49-F238E27FC236}">
                <a16:creationId xmlns:a16="http://schemas.microsoft.com/office/drawing/2014/main" id="{864184CB-5EA5-4751-840F-E6298F8622A8}"/>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7FBD1FCF-F230-46DD-9E3C-06940F9BCB4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D8AA414-532D-4C71-988C-4AE446F7F47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0E49C0DF-4016-4D94-AB42-2368889E843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FB160EA-719B-4DA2-B8C9-ECCC947E0A8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41DC7E65-568A-4AF7-BB2B-D6DE89CBE2D9}"/>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「がん」の要因（感染）</a:t>
            </a:r>
          </a:p>
        </p:txBody>
      </p:sp>
    </p:spTree>
    <p:extLst>
      <p:ext uri="{BB962C8B-B14F-4D97-AF65-F5344CB8AC3E}">
        <p14:creationId xmlns:p14="http://schemas.microsoft.com/office/powerpoint/2010/main" val="3843229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地図, テキスト が含まれている画像&#10;&#10;自動的に生成された説明">
            <a:extLst>
              <a:ext uri="{FF2B5EF4-FFF2-40B4-BE49-F238E27FC236}">
                <a16:creationId xmlns:a16="http://schemas.microsoft.com/office/drawing/2014/main" id="{7C491FB7-B1E1-924F-8613-94F35509F349}"/>
              </a:ext>
            </a:extLst>
          </p:cNvPr>
          <p:cNvPicPr>
            <a:picLocks noGrp="1" noChangeAspect="1"/>
          </p:cNvPicPr>
          <p:nvPr>
            <p:ph idx="1"/>
          </p:nvPr>
        </p:nvPicPr>
        <p:blipFill>
          <a:blip r:embed="rId3"/>
          <a:stretch>
            <a:fillRect/>
          </a:stretch>
        </p:blipFill>
        <p:spPr>
          <a:xfrm>
            <a:off x="834442" y="1858895"/>
            <a:ext cx="9089723" cy="4638157"/>
          </a:xfrm>
          <a:prstGeom prst="rect">
            <a:avLst/>
          </a:prstGeom>
        </p:spPr>
      </p:pic>
      <p:sp>
        <p:nvSpPr>
          <p:cNvPr id="5" name="テキスト ボックス 4">
            <a:extLst>
              <a:ext uri="{FF2B5EF4-FFF2-40B4-BE49-F238E27FC236}">
                <a16:creationId xmlns:a16="http://schemas.microsoft.com/office/drawing/2014/main" id="{B5343865-BCE1-8742-A632-6122C5CDB54F}"/>
              </a:ext>
            </a:extLst>
          </p:cNvPr>
          <p:cNvSpPr txBox="1"/>
          <p:nvPr/>
        </p:nvSpPr>
        <p:spPr>
          <a:xfrm>
            <a:off x="360000" y="7020000"/>
            <a:ext cx="4777904" cy="3693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国立がん研究センターがん対策情報センター（</a:t>
            </a:r>
            <a:r>
              <a:rPr lang="en-US" altLang="ja-JP" sz="900" dirty="0">
                <a:latin typeface="Yu Gothic UI" panose="020B0500000000000000" pitchFamily="50" charset="-128"/>
                <a:ea typeface="Yu Gothic UI" panose="020B0500000000000000" pitchFamily="50" charset="-128"/>
              </a:rPr>
              <a:t>2020</a:t>
            </a:r>
            <a:r>
              <a:rPr lang="ja-JP" altLang="en-US" sz="900" dirty="0">
                <a:latin typeface="Yu Gothic UI" panose="020B0500000000000000" pitchFamily="50" charset="-128"/>
                <a:ea typeface="Yu Gothic UI" panose="020B0500000000000000" pitchFamily="50" charset="-128"/>
              </a:rPr>
              <a:t>年</a:t>
            </a:r>
            <a:r>
              <a:rPr lang="en-US" altLang="ja-JP" sz="900" dirty="0">
                <a:latin typeface="Yu Gothic UI" panose="020B0500000000000000" pitchFamily="50" charset="-128"/>
                <a:ea typeface="Yu Gothic UI" panose="020B0500000000000000" pitchFamily="50" charset="-128"/>
              </a:rPr>
              <a:t>4</a:t>
            </a:r>
            <a:r>
              <a:rPr lang="ja-JP" altLang="en-US" sz="900" dirty="0">
                <a:latin typeface="Yu Gothic UI" panose="020B0500000000000000" pitchFamily="50" charset="-128"/>
                <a:ea typeface="Yu Gothic UI" panose="020B0500000000000000" pitchFamily="50" charset="-128"/>
              </a:rPr>
              <a:t>月確認）</a:t>
            </a:r>
            <a:endParaRPr lang="en-US" altLang="ja-JP" sz="900" dirty="0">
              <a:latin typeface="Yu Gothic UI" panose="020B0500000000000000" pitchFamily="50" charset="-128"/>
              <a:ea typeface="Yu Gothic UI" panose="020B0500000000000000" pitchFamily="50" charset="-128"/>
            </a:endParaRPr>
          </a:p>
          <a:p>
            <a:r>
              <a:rPr lang="en" altLang="ja-JP" sz="900" dirty="0">
                <a:latin typeface="Yu Gothic UI" panose="020B0500000000000000" pitchFamily="50" charset="-128"/>
                <a:ea typeface="Yu Gothic UI" panose="020B0500000000000000" pitchFamily="50" charset="-128"/>
                <a:hlinkClick r:id="rId4"/>
              </a:rPr>
              <a:t>https://ganjoho.jp/reg_stat/statistics/stat/summary.html</a:t>
            </a:r>
            <a:endParaRPr lang="en" altLang="ja-JP" sz="900" dirty="0">
              <a:latin typeface="Yu Gothic UI" panose="020B0500000000000000" pitchFamily="50" charset="-128"/>
              <a:ea typeface="Yu Gothic UI" panose="020B0500000000000000" pitchFamily="50" charset="-128"/>
            </a:endParaRPr>
          </a:p>
        </p:txBody>
      </p:sp>
      <p:grpSp>
        <p:nvGrpSpPr>
          <p:cNvPr id="7" name="グループ化 6">
            <a:extLst>
              <a:ext uri="{FF2B5EF4-FFF2-40B4-BE49-F238E27FC236}">
                <a16:creationId xmlns:a16="http://schemas.microsoft.com/office/drawing/2014/main" id="{4ABBFDC1-7E50-49BF-85D8-2D6091207398}"/>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4C9C5A2E-4111-4A39-BCFA-B1FF186E205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F7E6EEDF-7494-4C26-8101-3B06C279988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D77E4CD-08E9-4B7D-BA79-ACDE3599830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1A74DDFE-8923-4305-8325-762D4AE772BC}"/>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341908E1-F47C-4429-BBDA-9FDA98D0F67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「がん」の要因（その他）</a:t>
            </a:r>
          </a:p>
        </p:txBody>
      </p:sp>
    </p:spTree>
    <p:extLst>
      <p:ext uri="{BB962C8B-B14F-4D97-AF65-F5344CB8AC3E}">
        <p14:creationId xmlns:p14="http://schemas.microsoft.com/office/powerpoint/2010/main" val="41931469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515</TotalTime>
  <Words>2860</Words>
  <Application>Microsoft Office PowerPoint</Application>
  <PresentationFormat>ユーザー設定</PresentationFormat>
  <Paragraphs>260</Paragraphs>
  <Slides>17</Slides>
  <Notes>17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17</vt:i4>
      </vt:variant>
    </vt:vector>
  </HeadingPairs>
  <TitlesOfParts>
    <vt:vector size="31" baseType="lpstr">
      <vt:lpstr>AR P丸ゴシック体M04</vt:lpstr>
      <vt:lpstr>HGS明朝E</vt:lpstr>
      <vt:lpstr>ＭＳ 明朝</vt:lpstr>
      <vt:lpstr>Yu Gothic UI</vt:lpstr>
      <vt:lpstr>メイリオ</vt:lpstr>
      <vt:lpstr>游ゴシック</vt:lpstr>
      <vt:lpstr>游ゴシック Medium</vt:lpstr>
      <vt:lpstr>游明朝</vt:lpstr>
      <vt:lpstr>游明朝 Demibold</vt:lpstr>
      <vt:lpstr>Arial</vt:lpstr>
      <vt:lpstr>Calibri</vt:lpstr>
      <vt:lpstr>Calibri Light</vt:lpstr>
      <vt:lpstr>Wingdings</vt:lpstr>
      <vt:lpstr>Office テーマ</vt:lpstr>
      <vt:lpstr>「がん」について  知ろう、考えよう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作成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「がん」について 　　　知ろう、考えよう</dc:title>
  <dc:creator>川上 一恵</dc:creator>
  <cp:lastModifiedBy>髙橋 保智</cp:lastModifiedBy>
  <cp:revision>60</cp:revision>
  <cp:lastPrinted>2020-07-29T02:24:22Z</cp:lastPrinted>
  <dcterms:created xsi:type="dcterms:W3CDTF">2020-04-12T01:06:10Z</dcterms:created>
  <dcterms:modified xsi:type="dcterms:W3CDTF">2020-12-01T01:04:58Z</dcterms:modified>
</cp:coreProperties>
</file>