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48"/>
  </p:notesMasterIdLst>
  <p:handoutMasterIdLst>
    <p:handoutMasterId r:id="rId49"/>
  </p:handoutMasterIdLst>
  <p:sldIdLst>
    <p:sldId id="326" r:id="rId2"/>
    <p:sldId id="308" r:id="rId3"/>
    <p:sldId id="311" r:id="rId4"/>
    <p:sldId id="286" r:id="rId5"/>
    <p:sldId id="331" r:id="rId6"/>
    <p:sldId id="328" r:id="rId7"/>
    <p:sldId id="300" r:id="rId8"/>
    <p:sldId id="317" r:id="rId9"/>
    <p:sldId id="314" r:id="rId10"/>
    <p:sldId id="315" r:id="rId11"/>
    <p:sldId id="334" r:id="rId12"/>
    <p:sldId id="283" r:id="rId13"/>
    <p:sldId id="319" r:id="rId14"/>
    <p:sldId id="335" r:id="rId15"/>
    <p:sldId id="320" r:id="rId16"/>
    <p:sldId id="292" r:id="rId17"/>
    <p:sldId id="321" r:id="rId18"/>
    <p:sldId id="324" r:id="rId19"/>
    <p:sldId id="501" r:id="rId20"/>
    <p:sldId id="502" r:id="rId21"/>
    <p:sldId id="503" r:id="rId22"/>
    <p:sldId id="504" r:id="rId23"/>
    <p:sldId id="263" r:id="rId24"/>
    <p:sldId id="505" r:id="rId25"/>
    <p:sldId id="506" r:id="rId26"/>
    <p:sldId id="507" r:id="rId27"/>
    <p:sldId id="272" r:id="rId28"/>
    <p:sldId id="524" r:id="rId29"/>
    <p:sldId id="525" r:id="rId30"/>
    <p:sldId id="526" r:id="rId31"/>
    <p:sldId id="447" r:id="rId32"/>
    <p:sldId id="523" r:id="rId33"/>
    <p:sldId id="527" r:id="rId34"/>
    <p:sldId id="492" r:id="rId35"/>
    <p:sldId id="493" r:id="rId36"/>
    <p:sldId id="528" r:id="rId37"/>
    <p:sldId id="517" r:id="rId38"/>
    <p:sldId id="508" r:id="rId39"/>
    <p:sldId id="509" r:id="rId40"/>
    <p:sldId id="510" r:id="rId41"/>
    <p:sldId id="511" r:id="rId42"/>
    <p:sldId id="512" r:id="rId43"/>
    <p:sldId id="513" r:id="rId44"/>
    <p:sldId id="514" r:id="rId45"/>
    <p:sldId id="515" r:id="rId46"/>
    <p:sldId id="257" r:id="rId47"/>
  </p:sldIdLst>
  <p:sldSz cx="10691813" cy="7559675"/>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FF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73"/>
    <p:restoredTop sz="65702" autoAdjust="0"/>
  </p:normalViewPr>
  <p:slideViewPr>
    <p:cSldViewPr snapToGrid="0" snapToObjects="1">
      <p:cViewPr varScale="1">
        <p:scale>
          <a:sx n="97" d="100"/>
          <a:sy n="97" d="100"/>
        </p:scale>
        <p:origin x="90" y="78"/>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91" d="100"/>
          <a:sy n="91" d="100"/>
        </p:scale>
        <p:origin x="376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14" b="0" i="0" u="none" strike="noStrike" kern="1200" spc="0" baseline="0">
                <a:solidFill>
                  <a:schemeClr val="tx1">
                    <a:lumMod val="65000"/>
                    <a:lumOff val="35000"/>
                  </a:schemeClr>
                </a:solidFill>
                <a:latin typeface="+mn-ea"/>
                <a:ea typeface="+mn-ea"/>
                <a:cs typeface="+mn-cs"/>
              </a:defRPr>
            </a:pPr>
            <a:r>
              <a:rPr lang="ja-JP" altLang="en-US" sz="1170" b="1" dirty="0">
                <a:latin typeface="+mn-ea"/>
                <a:ea typeface="+mn-ea"/>
              </a:rPr>
              <a:t>有症率（％）</a:t>
            </a:r>
            <a:endParaRPr lang="ja-JP" altLang="en-US" sz="1200" b="1" dirty="0">
              <a:latin typeface="+mn-ea"/>
              <a:ea typeface="+mn-ea"/>
            </a:endParaRPr>
          </a:p>
        </c:rich>
      </c:tx>
      <c:layout>
        <c:manualLayout>
          <c:xMode val="edge"/>
          <c:yMode val="edge"/>
          <c:x val="0.82168215678242529"/>
          <c:y val="0.9567169234280497"/>
        </c:manualLayout>
      </c:layout>
      <c:overlay val="0"/>
      <c:spPr>
        <a:noFill/>
        <a:ln w="24766">
          <a:noFill/>
        </a:ln>
      </c:spPr>
    </c:title>
    <c:autoTitleDeleted val="0"/>
    <c:plotArea>
      <c:layout>
        <c:manualLayout>
          <c:layoutTarget val="inner"/>
          <c:xMode val="edge"/>
          <c:yMode val="edge"/>
          <c:x val="0.1395690432166459"/>
          <c:y val="6.3328124330329916E-2"/>
          <c:w val="0.80481909991289868"/>
          <c:h val="0.81444657639926021"/>
        </c:manualLayout>
      </c:layout>
      <c:barChart>
        <c:barDir val="bar"/>
        <c:grouping val="clustered"/>
        <c:varyColors val="0"/>
        <c:ser>
          <c:idx val="0"/>
          <c:order val="0"/>
          <c:tx>
            <c:strRef>
              <c:f>Sheet1!$B$1</c:f>
              <c:strCache>
                <c:ptCount val="1"/>
                <c:pt idx="0">
                  <c:v>花粉症</c:v>
                </c:pt>
              </c:strCache>
            </c:strRef>
          </c:tx>
          <c:spPr>
            <a:solidFill>
              <a:srgbClr val="4F81BD"/>
            </a:solidFill>
            <a:ln w="24766">
              <a:noFill/>
            </a:ln>
          </c:spPr>
          <c:invertIfNegative val="0"/>
          <c:dLbls>
            <c:spPr>
              <a:noFill/>
              <a:ln>
                <a:noFill/>
              </a:ln>
              <a:effectLst/>
            </c:spPr>
            <c:txPr>
              <a:bodyPr wrap="square" lIns="38100" tIns="19050" rIns="38100" bIns="19050" anchor="ctr">
                <a:spAutoFit/>
              </a:bodyPr>
              <a:lstStyle/>
              <a:p>
                <a:pPr>
                  <a:defRPr>
                    <a:latin typeface="+mn-ea"/>
                    <a:ea typeface="+mn-ea"/>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頭痛</c:v>
                </c:pt>
                <c:pt idx="1">
                  <c:v>喘鳴</c:v>
                </c:pt>
                <c:pt idx="2">
                  <c:v>皮膚かゆみ</c:v>
                </c:pt>
                <c:pt idx="3">
                  <c:v>咽頭かゆみ</c:v>
                </c:pt>
                <c:pt idx="4">
                  <c:v>眼症状</c:v>
                </c:pt>
                <c:pt idx="5">
                  <c:v>鼻づまり</c:v>
                </c:pt>
                <c:pt idx="6">
                  <c:v>水様鼻汁</c:v>
                </c:pt>
                <c:pt idx="7">
                  <c:v>くしゃみ</c:v>
                </c:pt>
              </c:strCache>
            </c:strRef>
          </c:cat>
          <c:val>
            <c:numRef>
              <c:f>Sheet1!$B$2:$B$9</c:f>
              <c:numCache>
                <c:formatCode>General</c:formatCode>
                <c:ptCount val="8"/>
                <c:pt idx="0">
                  <c:v>12</c:v>
                </c:pt>
                <c:pt idx="1">
                  <c:v>8</c:v>
                </c:pt>
                <c:pt idx="2">
                  <c:v>16</c:v>
                </c:pt>
                <c:pt idx="3">
                  <c:v>34</c:v>
                </c:pt>
                <c:pt idx="4">
                  <c:v>84</c:v>
                </c:pt>
                <c:pt idx="5">
                  <c:v>74</c:v>
                </c:pt>
                <c:pt idx="6">
                  <c:v>86</c:v>
                </c:pt>
                <c:pt idx="7">
                  <c:v>92</c:v>
                </c:pt>
              </c:numCache>
            </c:numRef>
          </c:val>
          <c:extLst>
            <c:ext xmlns:c16="http://schemas.microsoft.com/office/drawing/2014/chart" uri="{C3380CC4-5D6E-409C-BE32-E72D297353CC}">
              <c16:uniqueId val="{00000000-DAFE-45F6-8534-5802436495E3}"/>
            </c:ext>
          </c:extLst>
        </c:ser>
        <c:ser>
          <c:idx val="1"/>
          <c:order val="1"/>
          <c:tx>
            <c:strRef>
              <c:f>Sheet1!$C$1</c:f>
              <c:strCache>
                <c:ptCount val="1"/>
                <c:pt idx="0">
                  <c:v>通年性アレルギー性鼻炎</c:v>
                </c:pt>
              </c:strCache>
            </c:strRef>
          </c:tx>
          <c:spPr>
            <a:solidFill>
              <a:srgbClr val="C0504D"/>
            </a:solidFill>
            <a:ln w="24766">
              <a:noFill/>
            </a:ln>
          </c:spPr>
          <c:invertIfNegative val="0"/>
          <c:dLbls>
            <c:spPr>
              <a:noFill/>
              <a:ln>
                <a:noFill/>
              </a:ln>
              <a:effectLst/>
            </c:spPr>
            <c:txPr>
              <a:bodyPr wrap="square" lIns="38100" tIns="19050" rIns="38100" bIns="19050" anchor="ctr">
                <a:spAutoFit/>
              </a:bodyPr>
              <a:lstStyle/>
              <a:p>
                <a:pPr>
                  <a:defRPr>
                    <a:latin typeface="+mn-ea"/>
                    <a:ea typeface="+mn-ea"/>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頭痛</c:v>
                </c:pt>
                <c:pt idx="1">
                  <c:v>喘鳴</c:v>
                </c:pt>
                <c:pt idx="2">
                  <c:v>皮膚かゆみ</c:v>
                </c:pt>
                <c:pt idx="3">
                  <c:v>咽頭かゆみ</c:v>
                </c:pt>
                <c:pt idx="4">
                  <c:v>眼症状</c:v>
                </c:pt>
                <c:pt idx="5">
                  <c:v>鼻づまり</c:v>
                </c:pt>
                <c:pt idx="6">
                  <c:v>水様鼻汁</c:v>
                </c:pt>
                <c:pt idx="7">
                  <c:v>くしゃみ</c:v>
                </c:pt>
              </c:strCache>
            </c:strRef>
          </c:cat>
          <c:val>
            <c:numRef>
              <c:f>Sheet1!$C$2:$C$9</c:f>
              <c:numCache>
                <c:formatCode>General</c:formatCode>
                <c:ptCount val="8"/>
                <c:pt idx="0">
                  <c:v>28.9</c:v>
                </c:pt>
                <c:pt idx="1">
                  <c:v>27.9</c:v>
                </c:pt>
                <c:pt idx="2">
                  <c:v>24.3</c:v>
                </c:pt>
                <c:pt idx="3">
                  <c:v>9.5</c:v>
                </c:pt>
                <c:pt idx="4">
                  <c:v>23.3</c:v>
                </c:pt>
                <c:pt idx="5">
                  <c:v>99</c:v>
                </c:pt>
                <c:pt idx="6">
                  <c:v>99</c:v>
                </c:pt>
                <c:pt idx="7">
                  <c:v>99.3</c:v>
                </c:pt>
              </c:numCache>
            </c:numRef>
          </c:val>
          <c:extLst>
            <c:ext xmlns:c16="http://schemas.microsoft.com/office/drawing/2014/chart" uri="{C3380CC4-5D6E-409C-BE32-E72D297353CC}">
              <c16:uniqueId val="{00000001-DAFE-45F6-8534-5802436495E3}"/>
            </c:ext>
          </c:extLst>
        </c:ser>
        <c:dLbls>
          <c:showLegendKey val="0"/>
          <c:showVal val="0"/>
          <c:showCatName val="0"/>
          <c:showSerName val="0"/>
          <c:showPercent val="0"/>
          <c:showBubbleSize val="0"/>
        </c:dLbls>
        <c:gapWidth val="182"/>
        <c:axId val="483047600"/>
        <c:axId val="483053088"/>
      </c:barChart>
      <c:catAx>
        <c:axId val="483047600"/>
        <c:scaling>
          <c:orientation val="minMax"/>
        </c:scaling>
        <c:delete val="0"/>
        <c:axPos val="l"/>
        <c:numFmt formatCode="General" sourceLinked="1"/>
        <c:majorTickMark val="none"/>
        <c:minorTickMark val="none"/>
        <c:tickLblPos val="nextTo"/>
        <c:spPr>
          <a:noFill/>
          <a:ln w="927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tx1"/>
                </a:solidFill>
                <a:latin typeface="+mn-ea"/>
                <a:ea typeface="+mn-ea"/>
                <a:cs typeface="+mn-cs"/>
              </a:defRPr>
            </a:pPr>
            <a:endParaRPr lang="ja-JP"/>
          </a:p>
        </c:txPr>
        <c:crossAx val="483053088"/>
        <c:crosses val="autoZero"/>
        <c:auto val="1"/>
        <c:lblAlgn val="ctr"/>
        <c:lblOffset val="100"/>
        <c:noMultiLvlLbl val="0"/>
      </c:catAx>
      <c:valAx>
        <c:axId val="483053088"/>
        <c:scaling>
          <c:orientation val="minMax"/>
        </c:scaling>
        <c:delete val="0"/>
        <c:axPos val="b"/>
        <c:majorGridlines>
          <c:spPr>
            <a:ln w="9275" cap="flat" cmpd="sng" algn="ctr">
              <a:solidFill>
                <a:schemeClr val="tx1">
                  <a:lumMod val="15000"/>
                  <a:lumOff val="85000"/>
                </a:schemeClr>
              </a:solidFill>
              <a:round/>
            </a:ln>
            <a:effectLst/>
          </c:spPr>
        </c:majorGridlines>
        <c:numFmt formatCode="General" sourceLinked="1"/>
        <c:majorTickMark val="none"/>
        <c:minorTickMark val="none"/>
        <c:tickLblPos val="nextTo"/>
        <c:spPr>
          <a:ln w="6191">
            <a:noFill/>
          </a:ln>
        </c:spPr>
        <c:txPr>
          <a:bodyPr rot="-60000000" spcFirstLastPara="1" vertOverflow="ellipsis" vert="horz" wrap="square" anchor="ctr" anchorCtr="1"/>
          <a:lstStyle/>
          <a:p>
            <a:pPr>
              <a:defRPr sz="1167" b="0" i="0" u="none" strike="noStrike" kern="1200" baseline="0">
                <a:solidFill>
                  <a:schemeClr val="tx1">
                    <a:lumMod val="65000"/>
                    <a:lumOff val="35000"/>
                  </a:schemeClr>
                </a:solidFill>
                <a:latin typeface="+mn-lt"/>
                <a:ea typeface="+mn-ea"/>
                <a:cs typeface="+mn-cs"/>
              </a:defRPr>
            </a:pPr>
            <a:endParaRPr lang="ja-JP"/>
          </a:p>
        </c:txPr>
        <c:crossAx val="483047600"/>
        <c:crosses val="autoZero"/>
        <c:crossBetween val="between"/>
      </c:valAx>
      <c:spPr>
        <a:noFill/>
        <a:ln w="24822">
          <a:noFill/>
        </a:ln>
      </c:spPr>
    </c:plotArea>
    <c:legend>
      <c:legendPos val="r"/>
      <c:layout>
        <c:manualLayout>
          <c:xMode val="edge"/>
          <c:yMode val="edge"/>
          <c:x val="0.53404469528014198"/>
          <c:y val="0.59640159762638367"/>
          <c:w val="0.2267578171225707"/>
          <c:h val="0.10003697363916464"/>
        </c:manualLayout>
      </c:layout>
      <c:overlay val="0"/>
      <c:spPr>
        <a:noFill/>
        <a:ln w="24766">
          <a:noFill/>
        </a:ln>
      </c:spPr>
      <c:txPr>
        <a:bodyPr rot="0" spcFirstLastPara="1" vertOverflow="ellipsis" vert="horz" wrap="square" anchor="ctr" anchorCtr="1"/>
        <a:lstStyle/>
        <a:p>
          <a:pPr>
            <a:defRPr sz="1167" b="0" i="0" u="none" strike="noStrike" kern="1200" baseline="0">
              <a:solidFill>
                <a:schemeClr val="tx1"/>
              </a:solidFill>
              <a:latin typeface="+mn-ea"/>
              <a:ea typeface="+mn-ea"/>
              <a:cs typeface="+mn-cs"/>
            </a:defRPr>
          </a:pPr>
          <a:endParaRPr lang="ja-JP"/>
        </a:p>
      </c:txPr>
    </c:legend>
    <c:plotVisOnly val="1"/>
    <c:dispBlanksAs val="gap"/>
    <c:showDLblsOverMax val="0"/>
  </c:chart>
  <c:spPr>
    <a:noFill/>
    <a:ln>
      <a:noFill/>
    </a:ln>
  </c:spPr>
  <c:txPr>
    <a:bodyPr/>
    <a:lstStyle/>
    <a:p>
      <a:pPr>
        <a:defRPr/>
      </a:pPr>
      <a:endParaRPr lang="ja-JP"/>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08B8A2-6B21-3A43-97D2-9D93663627EB}" type="doc">
      <dgm:prSet loTypeId="urn:microsoft.com/office/officeart/2005/8/layout/hierarchy6" loCatId="hierarchy" qsTypeId="urn:microsoft.com/office/officeart/2005/8/quickstyle/simple4" qsCatId="simple" csTypeId="urn:microsoft.com/office/officeart/2005/8/colors/accent1_2" csCatId="accent1" phldr="1"/>
      <dgm:spPr/>
      <dgm:t>
        <a:bodyPr/>
        <a:lstStyle/>
        <a:p>
          <a:endParaRPr kumimoji="1" lang="ja-JP" altLang="en-US"/>
        </a:p>
      </dgm:t>
    </dgm:pt>
    <dgm:pt modelId="{9D12C09C-55E5-AD4C-9B2E-CC3912CC3F9D}">
      <dgm:prSet phldrT="[テキスト]" custT="1"/>
      <dgm:spPr>
        <a:solidFill>
          <a:schemeClr val="accent5">
            <a:lumMod val="50000"/>
          </a:schemeClr>
        </a:solidFill>
        <a:effectLst>
          <a:outerShdw blurRad="50800" dist="38100" dir="2700000" algn="tl" rotWithShape="0">
            <a:prstClr val="black">
              <a:alpha val="40000"/>
            </a:prstClr>
          </a:outerShdw>
        </a:effectLst>
      </dgm:spPr>
      <dgm:t>
        <a:bodyPr/>
        <a:lstStyle/>
        <a:p>
          <a:pPr>
            <a:lnSpc>
              <a:spcPct val="100000"/>
            </a:lnSpc>
          </a:pPr>
          <a:endParaRPr kumimoji="1" lang="en-US" altLang="ja-JP" sz="1500" b="1" dirty="0">
            <a:solidFill>
              <a:schemeClr val="bg1"/>
            </a:solidFill>
            <a:latin typeface="游ゴシック" panose="020B0400000000000000" pitchFamily="50" charset="-128"/>
            <a:ea typeface="游ゴシック" panose="020B0400000000000000" pitchFamily="50" charset="-128"/>
          </a:endParaRPr>
        </a:p>
        <a:p>
          <a:pPr>
            <a:lnSpc>
              <a:spcPct val="100000"/>
            </a:lnSpc>
          </a:pPr>
          <a:r>
            <a:rPr kumimoji="1" lang="ja-JP" altLang="en-US" sz="1500" b="1" dirty="0">
              <a:solidFill>
                <a:schemeClr val="bg1"/>
              </a:solidFill>
              <a:latin typeface="游ゴシック" panose="020B0400000000000000" pitchFamily="50" charset="-128"/>
              <a:ea typeface="游ゴシック" panose="020B0400000000000000" pitchFamily="50" charset="-128"/>
            </a:rPr>
            <a:t>アレルギー性</a:t>
          </a:r>
          <a:br>
            <a:rPr kumimoji="1" lang="en-US" altLang="ja-JP" sz="1500" b="1" dirty="0">
              <a:solidFill>
                <a:schemeClr val="bg1"/>
              </a:solidFill>
              <a:latin typeface="游ゴシック" panose="020B0400000000000000" pitchFamily="50" charset="-128"/>
              <a:ea typeface="游ゴシック" panose="020B0400000000000000" pitchFamily="50" charset="-128"/>
            </a:rPr>
          </a:br>
          <a:r>
            <a:rPr kumimoji="1" lang="ja-JP" altLang="en-US" sz="1500" b="1" dirty="0">
              <a:solidFill>
                <a:schemeClr val="bg1"/>
              </a:solidFill>
              <a:latin typeface="游ゴシック" panose="020B0400000000000000" pitchFamily="50" charset="-128"/>
              <a:ea typeface="游ゴシック" panose="020B0400000000000000" pitchFamily="50" charset="-128"/>
            </a:rPr>
            <a:t>結膜炎</a:t>
          </a:r>
          <a:br>
            <a:rPr kumimoji="1" lang="en-US" altLang="ja-JP" sz="1500" b="1" dirty="0">
              <a:solidFill>
                <a:schemeClr val="bg1"/>
              </a:solidFill>
              <a:latin typeface="游ゴシック" panose="020B0400000000000000" pitchFamily="50" charset="-128"/>
              <a:ea typeface="游ゴシック" panose="020B0400000000000000" pitchFamily="50" charset="-128"/>
            </a:rPr>
          </a:br>
          <a:r>
            <a:rPr kumimoji="1" lang="ja-JP" altLang="en-US" sz="1500" b="1" dirty="0">
              <a:solidFill>
                <a:schemeClr val="bg1"/>
              </a:solidFill>
              <a:latin typeface="游ゴシック" panose="020B0400000000000000" pitchFamily="50" charset="-128"/>
              <a:ea typeface="游ゴシック" panose="020B0400000000000000" pitchFamily="50" charset="-128"/>
            </a:rPr>
            <a:t>（結膜疾患）</a:t>
          </a:r>
        </a:p>
        <a:p>
          <a:pPr>
            <a:lnSpc>
              <a:spcPct val="100000"/>
            </a:lnSpc>
          </a:pPr>
          <a:endParaRPr kumimoji="1" lang="ja-JP" altLang="en-US" sz="1500" b="1" dirty="0">
            <a:solidFill>
              <a:schemeClr val="bg1"/>
            </a:solidFill>
            <a:latin typeface="游ゴシック" panose="020B0400000000000000" pitchFamily="50" charset="-128"/>
            <a:ea typeface="游ゴシック" panose="020B0400000000000000" pitchFamily="50" charset="-128"/>
          </a:endParaRPr>
        </a:p>
      </dgm:t>
    </dgm:pt>
    <dgm:pt modelId="{493E5120-90AB-E845-B87E-B082536B764F}" type="parTrans" cxnId="{73376931-EA5C-FB40-90DE-CDB289B904EE}">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9D615D68-8D08-9D44-BC6C-548407E9DF18}" type="sibTrans" cxnId="{73376931-EA5C-FB40-90DE-CDB289B904EE}">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32C9A435-BFC0-444A-A8B6-5ADE45771CBB}">
      <dgm:prSet phldrT="[テキスト]" custT="1"/>
      <dgm:spPr>
        <a:solidFill>
          <a:schemeClr val="accent2">
            <a:lumMod val="50000"/>
          </a:schemeClr>
        </a:solidFill>
        <a:effectLst>
          <a:outerShdw blurRad="50800" dist="38100" dir="2700000" algn="tl" rotWithShape="0">
            <a:prstClr val="black">
              <a:alpha val="40000"/>
            </a:prstClr>
          </a:outerShdw>
        </a:effectLst>
      </dgm:spPr>
      <dgm:t>
        <a:bodyPr/>
        <a:lstStyle/>
        <a:p>
          <a:pPr>
            <a:lnSpc>
              <a:spcPct val="100000"/>
            </a:lnSpc>
          </a:pPr>
          <a:r>
            <a:rPr kumimoji="1" lang="ja-JP" altLang="en-US" sz="1500" b="1" dirty="0">
              <a:solidFill>
                <a:schemeClr val="bg1"/>
              </a:solidFill>
              <a:latin typeface="游ゴシック" panose="020B0400000000000000" pitchFamily="50" charset="-128"/>
              <a:ea typeface="游ゴシック" panose="020B0400000000000000" pitchFamily="50" charset="-128"/>
            </a:rPr>
            <a:t>アレルギー性</a:t>
          </a:r>
          <a:br>
            <a:rPr kumimoji="1" lang="en-US" altLang="ja-JP" sz="1500" b="1" dirty="0">
              <a:solidFill>
                <a:schemeClr val="bg1"/>
              </a:solidFill>
              <a:latin typeface="游ゴシック" panose="020B0400000000000000" pitchFamily="50" charset="-128"/>
              <a:ea typeface="游ゴシック" panose="020B0400000000000000" pitchFamily="50" charset="-128"/>
            </a:rPr>
          </a:br>
          <a:r>
            <a:rPr kumimoji="1" lang="ja-JP" altLang="en-US" sz="1500" b="1" dirty="0">
              <a:solidFill>
                <a:schemeClr val="bg1"/>
              </a:solidFill>
              <a:latin typeface="游ゴシック" panose="020B0400000000000000" pitchFamily="50" charset="-128"/>
              <a:ea typeface="游ゴシック" panose="020B0400000000000000" pitchFamily="50" charset="-128"/>
            </a:rPr>
            <a:t>結膜炎</a:t>
          </a:r>
        </a:p>
      </dgm:t>
    </dgm:pt>
    <dgm:pt modelId="{CC5D3A35-F67A-414D-8FCC-618A80D35271}" type="parTrans" cxnId="{AF70D345-569B-8B42-93EC-1223E305A72D}">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961BCB1C-9251-AE48-B986-8DCF4EB0649B}" type="sibTrans" cxnId="{AF70D345-569B-8B42-93EC-1223E305A72D}">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7F0F0AA5-3FD5-8B43-8BA3-0E78E3D31761}">
      <dgm:prSet phldrT="[テキスト]" custT="1"/>
      <dgm:spPr>
        <a:solidFill>
          <a:schemeClr val="accent2">
            <a:lumMod val="75000"/>
          </a:schemeClr>
        </a:solidFill>
        <a:effectLst>
          <a:outerShdw blurRad="50800" dist="38100" dir="2700000" algn="tl" rotWithShape="0">
            <a:prstClr val="black">
              <a:alpha val="40000"/>
            </a:prstClr>
          </a:outerShdw>
        </a:effectLst>
      </dgm:spPr>
      <dgm:t>
        <a:bodyPr/>
        <a:lstStyle/>
        <a:p>
          <a:pPr>
            <a:lnSpc>
              <a:spcPct val="100000"/>
            </a:lnSpc>
          </a:pPr>
          <a:r>
            <a:rPr kumimoji="1" lang="ja-JP" altLang="en-US" sz="1500" b="1" dirty="0">
              <a:latin typeface="游ゴシック" panose="020B0400000000000000" pitchFamily="50" charset="-128"/>
              <a:ea typeface="游ゴシック" panose="020B0400000000000000" pitchFamily="50" charset="-128"/>
            </a:rPr>
            <a:t>季節性</a:t>
          </a:r>
          <a:br>
            <a:rPr kumimoji="1" lang="en-US" altLang="ja-JP" sz="1500" b="1" dirty="0">
              <a:latin typeface="游ゴシック" panose="020B0400000000000000" pitchFamily="50" charset="-128"/>
              <a:ea typeface="游ゴシック" panose="020B0400000000000000" pitchFamily="50" charset="-128"/>
            </a:rPr>
          </a:br>
          <a:r>
            <a:rPr kumimoji="1" lang="ja-JP" altLang="en-US" sz="1500" b="1" dirty="0">
              <a:latin typeface="游ゴシック" panose="020B0400000000000000" pitchFamily="50" charset="-128"/>
              <a:ea typeface="游ゴシック" panose="020B0400000000000000" pitchFamily="50" charset="-128"/>
            </a:rPr>
            <a:t>アレルギー性</a:t>
          </a:r>
          <a:br>
            <a:rPr kumimoji="1" lang="en-US" altLang="ja-JP" sz="1500" b="1" dirty="0">
              <a:latin typeface="游ゴシック" panose="020B0400000000000000" pitchFamily="50" charset="-128"/>
              <a:ea typeface="游ゴシック" panose="020B0400000000000000" pitchFamily="50" charset="-128"/>
            </a:rPr>
          </a:br>
          <a:r>
            <a:rPr kumimoji="1" lang="ja-JP" altLang="en-US" sz="1500" b="1" dirty="0">
              <a:latin typeface="游ゴシック" panose="020B0400000000000000" pitchFamily="50" charset="-128"/>
              <a:ea typeface="游ゴシック" panose="020B0400000000000000" pitchFamily="50" charset="-128"/>
            </a:rPr>
            <a:t>結膜炎</a:t>
          </a:r>
        </a:p>
      </dgm:t>
    </dgm:pt>
    <dgm:pt modelId="{15536F6A-9651-F343-A755-3FAD0379D2E1}" type="parTrans" cxnId="{910AFFD5-DA78-3D4B-B7F2-B6F39E445C48}">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0DB09DC6-37C9-F94C-BA54-53E2EB982664}" type="sibTrans" cxnId="{910AFFD5-DA78-3D4B-B7F2-B6F39E445C48}">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9978DA71-5205-EB45-9611-5DB4DA8C7EA2}">
      <dgm:prSet phldrT="[テキスト]" custT="1"/>
      <dgm:spPr>
        <a:solidFill>
          <a:schemeClr val="accent2">
            <a:lumMod val="75000"/>
          </a:schemeClr>
        </a:solidFill>
        <a:effectLst>
          <a:outerShdw blurRad="50800" dist="38100" dir="2700000" algn="tl" rotWithShape="0">
            <a:prstClr val="black">
              <a:alpha val="40000"/>
            </a:prstClr>
          </a:outerShdw>
        </a:effectLst>
      </dgm:spPr>
      <dgm:t>
        <a:bodyPr/>
        <a:lstStyle/>
        <a:p>
          <a:pPr>
            <a:lnSpc>
              <a:spcPct val="100000"/>
            </a:lnSpc>
          </a:pPr>
          <a:endParaRPr kumimoji="1" lang="en-US" altLang="ja-JP" sz="1500" b="1" dirty="0">
            <a:latin typeface="游ゴシック" panose="020B0400000000000000" pitchFamily="50" charset="-128"/>
            <a:ea typeface="游ゴシック" panose="020B0400000000000000" pitchFamily="50" charset="-128"/>
          </a:endParaRPr>
        </a:p>
        <a:p>
          <a:pPr>
            <a:lnSpc>
              <a:spcPct val="100000"/>
            </a:lnSpc>
          </a:pPr>
          <a:r>
            <a:rPr kumimoji="1" lang="ja-JP" altLang="en-US" sz="1500" b="1" dirty="0">
              <a:latin typeface="游ゴシック" panose="020B0400000000000000" pitchFamily="50" charset="-128"/>
              <a:ea typeface="游ゴシック" panose="020B0400000000000000" pitchFamily="50" charset="-128"/>
            </a:rPr>
            <a:t>通年性</a:t>
          </a:r>
          <a:br>
            <a:rPr kumimoji="1" lang="en-US" altLang="ja-JP" sz="1500" b="1" dirty="0">
              <a:latin typeface="游ゴシック" panose="020B0400000000000000" pitchFamily="50" charset="-128"/>
              <a:ea typeface="游ゴシック" panose="020B0400000000000000" pitchFamily="50" charset="-128"/>
            </a:rPr>
          </a:br>
          <a:r>
            <a:rPr kumimoji="1" lang="ja-JP" altLang="en-US" sz="1500" b="1" dirty="0">
              <a:latin typeface="游ゴシック" panose="020B0400000000000000" pitchFamily="50" charset="-128"/>
              <a:ea typeface="游ゴシック" panose="020B0400000000000000" pitchFamily="50" charset="-128"/>
            </a:rPr>
            <a:t>アレルギー性</a:t>
          </a:r>
          <a:br>
            <a:rPr kumimoji="1" lang="en-US" altLang="ja-JP" sz="1500" b="1" dirty="0">
              <a:latin typeface="游ゴシック" panose="020B0400000000000000" pitchFamily="50" charset="-128"/>
              <a:ea typeface="游ゴシック" panose="020B0400000000000000" pitchFamily="50" charset="-128"/>
            </a:rPr>
          </a:br>
          <a:r>
            <a:rPr kumimoji="1" lang="ja-JP" altLang="en-US" sz="1500" b="1" dirty="0">
              <a:latin typeface="游ゴシック" panose="020B0400000000000000" pitchFamily="50" charset="-128"/>
              <a:ea typeface="游ゴシック" panose="020B0400000000000000" pitchFamily="50" charset="-128"/>
            </a:rPr>
            <a:t>結膜炎</a:t>
          </a:r>
        </a:p>
        <a:p>
          <a:pPr>
            <a:lnSpc>
              <a:spcPct val="100000"/>
            </a:lnSpc>
          </a:pPr>
          <a:endParaRPr kumimoji="1" lang="ja-JP" altLang="en-US" sz="1500" b="1" dirty="0">
            <a:latin typeface="游ゴシック" panose="020B0400000000000000" pitchFamily="50" charset="-128"/>
            <a:ea typeface="游ゴシック" panose="020B0400000000000000" pitchFamily="50" charset="-128"/>
          </a:endParaRPr>
        </a:p>
      </dgm:t>
    </dgm:pt>
    <dgm:pt modelId="{DC503025-7805-8240-810B-0A400A3F2239}" type="parTrans" cxnId="{A5C46240-2731-7B46-AD2A-ECCCA5E0C08E}">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2B4BCC8C-FD33-454E-BC90-3AC93E0250F1}" type="sibTrans" cxnId="{A5C46240-2731-7B46-AD2A-ECCCA5E0C08E}">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94049B09-AAE1-8E42-84F4-E96BB74DFADA}">
      <dgm:prSet phldrT="[テキスト]" custT="1"/>
      <dgm:spPr>
        <a:solidFill>
          <a:schemeClr val="accent6">
            <a:lumMod val="75000"/>
          </a:schemeClr>
        </a:solidFill>
        <a:effectLst>
          <a:outerShdw blurRad="50800" dist="38100" dir="2700000" algn="tl" rotWithShape="0">
            <a:prstClr val="black">
              <a:alpha val="40000"/>
            </a:prstClr>
          </a:outerShdw>
        </a:effectLst>
      </dgm:spPr>
      <dgm:t>
        <a:bodyPr/>
        <a:lstStyle/>
        <a:p>
          <a:pPr>
            <a:lnSpc>
              <a:spcPct val="100000"/>
            </a:lnSpc>
          </a:pPr>
          <a:r>
            <a:rPr kumimoji="1" lang="ja-JP" altLang="en-US" sz="1500" b="1" dirty="0">
              <a:solidFill>
                <a:schemeClr val="bg1"/>
              </a:solidFill>
              <a:latin typeface="游ゴシック" panose="020B0400000000000000" pitchFamily="50" charset="-128"/>
              <a:ea typeface="游ゴシック" panose="020B0400000000000000" pitchFamily="50" charset="-128"/>
            </a:rPr>
            <a:t>巨大乳頭</a:t>
          </a:r>
          <a:br>
            <a:rPr kumimoji="1" lang="en-US" altLang="ja-JP" sz="1500" b="1" dirty="0">
              <a:solidFill>
                <a:schemeClr val="bg1"/>
              </a:solidFill>
              <a:latin typeface="游ゴシック" panose="020B0400000000000000" pitchFamily="50" charset="-128"/>
              <a:ea typeface="游ゴシック" panose="020B0400000000000000" pitchFamily="50" charset="-128"/>
            </a:rPr>
          </a:br>
          <a:r>
            <a:rPr kumimoji="1" lang="ja-JP" altLang="en-US" sz="1500" b="1" dirty="0">
              <a:solidFill>
                <a:schemeClr val="bg1"/>
              </a:solidFill>
              <a:latin typeface="游ゴシック" panose="020B0400000000000000" pitchFamily="50" charset="-128"/>
              <a:ea typeface="游ゴシック" panose="020B0400000000000000" pitchFamily="50" charset="-128"/>
            </a:rPr>
            <a:t>結膜炎など</a:t>
          </a:r>
        </a:p>
      </dgm:t>
    </dgm:pt>
    <dgm:pt modelId="{6019D430-3AEE-024D-9586-7BC526D46F9E}" type="parTrans" cxnId="{112A86EF-4258-CE49-B29E-904DDDE7A04D}">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5BD007BF-A769-8E42-8A20-090994B919A6}" type="sibTrans" cxnId="{112A86EF-4258-CE49-B29E-904DDDE7A04D}">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9B6EF9F1-29B1-3E4F-9FFC-6A7B5EBC714B}">
      <dgm:prSet custT="1"/>
      <dgm:spPr>
        <a:solidFill>
          <a:schemeClr val="accent6">
            <a:lumMod val="75000"/>
          </a:schemeClr>
        </a:solidFill>
        <a:effectLst>
          <a:outerShdw blurRad="50800" dist="38100" dir="2700000" algn="tl" rotWithShape="0">
            <a:prstClr val="black">
              <a:alpha val="40000"/>
            </a:prstClr>
          </a:outerShdw>
        </a:effectLst>
      </dgm:spPr>
      <dgm:t>
        <a:bodyPr/>
        <a:lstStyle/>
        <a:p>
          <a:pPr>
            <a:lnSpc>
              <a:spcPct val="100000"/>
            </a:lnSpc>
          </a:pPr>
          <a:r>
            <a:rPr kumimoji="1" lang="ja-JP" altLang="en-US" sz="1500" b="1" dirty="0">
              <a:solidFill>
                <a:schemeClr val="bg1"/>
              </a:solidFill>
              <a:latin typeface="游ゴシック" panose="020B0400000000000000" pitchFamily="50" charset="-128"/>
              <a:ea typeface="游ゴシック" panose="020B0400000000000000" pitchFamily="50" charset="-128"/>
            </a:rPr>
            <a:t>春季カタル</a:t>
          </a:r>
        </a:p>
      </dgm:t>
    </dgm:pt>
    <dgm:pt modelId="{9EAEF1FE-CFC8-BA41-AD84-C8AB22805019}" type="parTrans" cxnId="{AE5C678A-3D1D-6A4C-87EA-E067B58EC41E}">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52EBFDBB-78C7-2449-B1C4-4304281FAD15}" type="sibTrans" cxnId="{AE5C678A-3D1D-6A4C-87EA-E067B58EC41E}">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D1815E36-370A-D242-B44D-4DDAF9C90C08}">
      <dgm:prSet custT="1"/>
      <dgm:spPr>
        <a:solidFill>
          <a:schemeClr val="accent6">
            <a:lumMod val="75000"/>
          </a:schemeClr>
        </a:solidFill>
        <a:effectLst>
          <a:outerShdw blurRad="50800" dist="38100" dir="2700000" algn="tl" rotWithShape="0">
            <a:prstClr val="black">
              <a:alpha val="40000"/>
            </a:prstClr>
          </a:outerShdw>
        </a:effectLst>
      </dgm:spPr>
      <dgm:t>
        <a:bodyPr/>
        <a:lstStyle/>
        <a:p>
          <a:pPr>
            <a:lnSpc>
              <a:spcPct val="100000"/>
            </a:lnSpc>
          </a:pPr>
          <a:r>
            <a:rPr kumimoji="1" lang="ja-JP" altLang="en-US" sz="1500" b="1" dirty="0">
              <a:solidFill>
                <a:schemeClr val="bg1"/>
              </a:solidFill>
              <a:latin typeface="游ゴシック" panose="020B0400000000000000" pitchFamily="50" charset="-128"/>
              <a:ea typeface="游ゴシック" panose="020B0400000000000000" pitchFamily="50" charset="-128"/>
            </a:rPr>
            <a:t>アトピー性</a:t>
          </a:r>
          <a:br>
            <a:rPr kumimoji="1" lang="en-US" altLang="ja-JP" sz="1500" b="1" dirty="0">
              <a:solidFill>
                <a:schemeClr val="bg1"/>
              </a:solidFill>
              <a:latin typeface="游ゴシック" panose="020B0400000000000000" pitchFamily="50" charset="-128"/>
              <a:ea typeface="游ゴシック" panose="020B0400000000000000" pitchFamily="50" charset="-128"/>
            </a:rPr>
          </a:br>
          <a:r>
            <a:rPr kumimoji="1" lang="ja-JP" altLang="en-US" sz="1500" b="1" dirty="0">
              <a:solidFill>
                <a:schemeClr val="bg1"/>
              </a:solidFill>
              <a:latin typeface="游ゴシック" panose="020B0400000000000000" pitchFamily="50" charset="-128"/>
              <a:ea typeface="游ゴシック" panose="020B0400000000000000" pitchFamily="50" charset="-128"/>
            </a:rPr>
            <a:t>角結膜炎</a:t>
          </a:r>
        </a:p>
      </dgm:t>
    </dgm:pt>
    <dgm:pt modelId="{918200C6-537C-504E-BB8D-3A88806E518B}" type="parTrans" cxnId="{BF1716AB-5279-C943-BD98-986606726470}">
      <dgm:prSet/>
      <dgm:spPr>
        <a:ln w="12700">
          <a:solidFill>
            <a:schemeClr val="bg1">
              <a:lumMod val="50000"/>
            </a:schemeClr>
          </a:solidFill>
        </a:ln>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5BB5FBB8-ADE0-B149-9CD0-CA0024BFA9CA}" type="sibTrans" cxnId="{BF1716AB-5279-C943-BD98-986606726470}">
      <dgm:prSet/>
      <dgm:spPr/>
      <dgm:t>
        <a:bodyPr/>
        <a:lstStyle/>
        <a:p>
          <a:pPr>
            <a:lnSpc>
              <a:spcPct val="100000"/>
            </a:lnSpc>
          </a:pPr>
          <a:endParaRPr kumimoji="1" lang="ja-JP" altLang="en-US" sz="1500" b="1">
            <a:latin typeface="游ゴシック" panose="020B0400000000000000" pitchFamily="50" charset="-128"/>
            <a:ea typeface="游ゴシック" panose="020B0400000000000000" pitchFamily="50" charset="-128"/>
          </a:endParaRPr>
        </a:p>
      </dgm:t>
    </dgm:pt>
    <dgm:pt modelId="{DDF3EFA4-4475-47E7-9675-167F884C282F}" type="pres">
      <dgm:prSet presAssocID="{6808B8A2-6B21-3A43-97D2-9D93663627EB}" presName="mainComposite" presStyleCnt="0">
        <dgm:presLayoutVars>
          <dgm:chPref val="1"/>
          <dgm:dir/>
          <dgm:animOne val="branch"/>
          <dgm:animLvl val="lvl"/>
          <dgm:resizeHandles val="exact"/>
        </dgm:presLayoutVars>
      </dgm:prSet>
      <dgm:spPr/>
    </dgm:pt>
    <dgm:pt modelId="{34E11343-D630-4B2A-B8F5-DAFD87D3B90E}" type="pres">
      <dgm:prSet presAssocID="{6808B8A2-6B21-3A43-97D2-9D93663627EB}" presName="hierFlow" presStyleCnt="0"/>
      <dgm:spPr/>
    </dgm:pt>
    <dgm:pt modelId="{F2E3D34A-7B92-46A1-954B-367219E9FCC0}" type="pres">
      <dgm:prSet presAssocID="{6808B8A2-6B21-3A43-97D2-9D93663627EB}" presName="hierChild1" presStyleCnt="0">
        <dgm:presLayoutVars>
          <dgm:chPref val="1"/>
          <dgm:animOne val="branch"/>
          <dgm:animLvl val="lvl"/>
        </dgm:presLayoutVars>
      </dgm:prSet>
      <dgm:spPr/>
    </dgm:pt>
    <dgm:pt modelId="{3300FF14-57BF-4671-9D02-12986B166E7C}" type="pres">
      <dgm:prSet presAssocID="{9D12C09C-55E5-AD4C-9B2E-CC3912CC3F9D}" presName="Name14" presStyleCnt="0"/>
      <dgm:spPr/>
    </dgm:pt>
    <dgm:pt modelId="{9CAB3511-4346-4AD7-A2B3-9B776CF45AE2}" type="pres">
      <dgm:prSet presAssocID="{9D12C09C-55E5-AD4C-9B2E-CC3912CC3F9D}" presName="level1Shape" presStyleLbl="node0" presStyleIdx="0" presStyleCnt="1">
        <dgm:presLayoutVars>
          <dgm:chPref val="3"/>
        </dgm:presLayoutVars>
      </dgm:prSet>
      <dgm:spPr/>
    </dgm:pt>
    <dgm:pt modelId="{7084D2CF-AB7B-4452-992A-FBB200A1E319}" type="pres">
      <dgm:prSet presAssocID="{9D12C09C-55E5-AD4C-9B2E-CC3912CC3F9D}" presName="hierChild2" presStyleCnt="0"/>
      <dgm:spPr/>
    </dgm:pt>
    <dgm:pt modelId="{28BE1375-E550-4854-BD33-833C7A390613}" type="pres">
      <dgm:prSet presAssocID="{CC5D3A35-F67A-414D-8FCC-618A80D35271}" presName="Name19" presStyleLbl="parChTrans1D2" presStyleIdx="0" presStyleCnt="4"/>
      <dgm:spPr/>
    </dgm:pt>
    <dgm:pt modelId="{870F0282-ABF9-47D3-A3B3-EC037B8594CA}" type="pres">
      <dgm:prSet presAssocID="{32C9A435-BFC0-444A-A8B6-5ADE45771CBB}" presName="Name21" presStyleCnt="0"/>
      <dgm:spPr/>
    </dgm:pt>
    <dgm:pt modelId="{418D921E-04D3-4437-9E52-5242E810A903}" type="pres">
      <dgm:prSet presAssocID="{32C9A435-BFC0-444A-A8B6-5ADE45771CBB}" presName="level2Shape" presStyleLbl="node2" presStyleIdx="0" presStyleCnt="4"/>
      <dgm:spPr/>
    </dgm:pt>
    <dgm:pt modelId="{CEF5DCA6-C38F-42EA-8542-EC2C46FA3722}" type="pres">
      <dgm:prSet presAssocID="{32C9A435-BFC0-444A-A8B6-5ADE45771CBB}" presName="hierChild3" presStyleCnt="0"/>
      <dgm:spPr/>
    </dgm:pt>
    <dgm:pt modelId="{CA9531F3-C147-42D7-8F36-ABE352326039}" type="pres">
      <dgm:prSet presAssocID="{15536F6A-9651-F343-A755-3FAD0379D2E1}" presName="Name19" presStyleLbl="parChTrans1D3" presStyleIdx="0" presStyleCnt="2"/>
      <dgm:spPr/>
    </dgm:pt>
    <dgm:pt modelId="{02AAE23E-D5C2-4EA3-9052-9D78A5DB6B11}" type="pres">
      <dgm:prSet presAssocID="{7F0F0AA5-3FD5-8B43-8BA3-0E78E3D31761}" presName="Name21" presStyleCnt="0"/>
      <dgm:spPr/>
    </dgm:pt>
    <dgm:pt modelId="{0490D797-5FB2-41BD-A9F0-DFCFFFE4B986}" type="pres">
      <dgm:prSet presAssocID="{7F0F0AA5-3FD5-8B43-8BA3-0E78E3D31761}" presName="level2Shape" presStyleLbl="node3" presStyleIdx="0" presStyleCnt="2"/>
      <dgm:spPr/>
    </dgm:pt>
    <dgm:pt modelId="{F65D7A13-A9D1-4851-ACEE-AF8418333408}" type="pres">
      <dgm:prSet presAssocID="{7F0F0AA5-3FD5-8B43-8BA3-0E78E3D31761}" presName="hierChild3" presStyleCnt="0"/>
      <dgm:spPr/>
    </dgm:pt>
    <dgm:pt modelId="{12F76E9B-8546-492D-A86B-0D524ECB393A}" type="pres">
      <dgm:prSet presAssocID="{DC503025-7805-8240-810B-0A400A3F2239}" presName="Name19" presStyleLbl="parChTrans1D3" presStyleIdx="1" presStyleCnt="2"/>
      <dgm:spPr/>
    </dgm:pt>
    <dgm:pt modelId="{9BF12CF7-6C83-4052-8920-79D75F292DAF}" type="pres">
      <dgm:prSet presAssocID="{9978DA71-5205-EB45-9611-5DB4DA8C7EA2}" presName="Name21" presStyleCnt="0"/>
      <dgm:spPr/>
    </dgm:pt>
    <dgm:pt modelId="{BEC3447E-806D-49BA-87C2-9883D970BF27}" type="pres">
      <dgm:prSet presAssocID="{9978DA71-5205-EB45-9611-5DB4DA8C7EA2}" presName="level2Shape" presStyleLbl="node3" presStyleIdx="1" presStyleCnt="2"/>
      <dgm:spPr/>
    </dgm:pt>
    <dgm:pt modelId="{46EE07C0-0C73-4A4A-9F82-EEAC9CD7B480}" type="pres">
      <dgm:prSet presAssocID="{9978DA71-5205-EB45-9611-5DB4DA8C7EA2}" presName="hierChild3" presStyleCnt="0"/>
      <dgm:spPr/>
    </dgm:pt>
    <dgm:pt modelId="{BA18406F-CFF9-4A39-9C2C-95CF088B4F7D}" type="pres">
      <dgm:prSet presAssocID="{918200C6-537C-504E-BB8D-3A88806E518B}" presName="Name19" presStyleLbl="parChTrans1D2" presStyleIdx="1" presStyleCnt="4"/>
      <dgm:spPr/>
    </dgm:pt>
    <dgm:pt modelId="{1D45FD4D-EB9B-43EE-84AF-774199105851}" type="pres">
      <dgm:prSet presAssocID="{D1815E36-370A-D242-B44D-4DDAF9C90C08}" presName="Name21" presStyleCnt="0"/>
      <dgm:spPr/>
    </dgm:pt>
    <dgm:pt modelId="{C35D303B-FF5C-4B7B-859F-BB550732D0BB}" type="pres">
      <dgm:prSet presAssocID="{D1815E36-370A-D242-B44D-4DDAF9C90C08}" presName="level2Shape" presStyleLbl="node2" presStyleIdx="1" presStyleCnt="4"/>
      <dgm:spPr/>
    </dgm:pt>
    <dgm:pt modelId="{795F4DB7-6FE5-4D1C-AEE5-99E45837C14C}" type="pres">
      <dgm:prSet presAssocID="{D1815E36-370A-D242-B44D-4DDAF9C90C08}" presName="hierChild3" presStyleCnt="0"/>
      <dgm:spPr/>
    </dgm:pt>
    <dgm:pt modelId="{86C6B780-9248-4227-B046-3F7CFA9035CC}" type="pres">
      <dgm:prSet presAssocID="{9EAEF1FE-CFC8-BA41-AD84-C8AB22805019}" presName="Name19" presStyleLbl="parChTrans1D2" presStyleIdx="2" presStyleCnt="4"/>
      <dgm:spPr/>
    </dgm:pt>
    <dgm:pt modelId="{F1CDA35C-2859-498D-B2EC-91C845437A02}" type="pres">
      <dgm:prSet presAssocID="{9B6EF9F1-29B1-3E4F-9FFC-6A7B5EBC714B}" presName="Name21" presStyleCnt="0"/>
      <dgm:spPr/>
    </dgm:pt>
    <dgm:pt modelId="{D5FDF4A1-1D5C-4FB7-8736-07E9CA654130}" type="pres">
      <dgm:prSet presAssocID="{9B6EF9F1-29B1-3E4F-9FFC-6A7B5EBC714B}" presName="level2Shape" presStyleLbl="node2" presStyleIdx="2" presStyleCnt="4"/>
      <dgm:spPr/>
    </dgm:pt>
    <dgm:pt modelId="{3A3B3C1F-782D-4EB3-8988-5D9B304A7E77}" type="pres">
      <dgm:prSet presAssocID="{9B6EF9F1-29B1-3E4F-9FFC-6A7B5EBC714B}" presName="hierChild3" presStyleCnt="0"/>
      <dgm:spPr/>
    </dgm:pt>
    <dgm:pt modelId="{CAA9922F-D320-48FB-86EE-DC872AC8992F}" type="pres">
      <dgm:prSet presAssocID="{6019D430-3AEE-024D-9586-7BC526D46F9E}" presName="Name19" presStyleLbl="parChTrans1D2" presStyleIdx="3" presStyleCnt="4"/>
      <dgm:spPr/>
    </dgm:pt>
    <dgm:pt modelId="{44254577-5276-4FDF-88F6-B16A83624A9F}" type="pres">
      <dgm:prSet presAssocID="{94049B09-AAE1-8E42-84F4-E96BB74DFADA}" presName="Name21" presStyleCnt="0"/>
      <dgm:spPr/>
    </dgm:pt>
    <dgm:pt modelId="{E29A79BE-5596-4F6E-9B94-2F574D638AA3}" type="pres">
      <dgm:prSet presAssocID="{94049B09-AAE1-8E42-84F4-E96BB74DFADA}" presName="level2Shape" presStyleLbl="node2" presStyleIdx="3" presStyleCnt="4"/>
      <dgm:spPr/>
    </dgm:pt>
    <dgm:pt modelId="{6D73CC94-507C-47EB-AC93-CB311A70ACE1}" type="pres">
      <dgm:prSet presAssocID="{94049B09-AAE1-8E42-84F4-E96BB74DFADA}" presName="hierChild3" presStyleCnt="0"/>
      <dgm:spPr/>
    </dgm:pt>
    <dgm:pt modelId="{50429BA8-9069-4B73-A0A3-B1250AA81117}" type="pres">
      <dgm:prSet presAssocID="{6808B8A2-6B21-3A43-97D2-9D93663627EB}" presName="bgShapesFlow" presStyleCnt="0"/>
      <dgm:spPr/>
    </dgm:pt>
  </dgm:ptLst>
  <dgm:cxnLst>
    <dgm:cxn modelId="{E1ADE40C-C019-47CF-BD21-90FFF567A633}" type="presOf" srcId="{9B6EF9F1-29B1-3E4F-9FFC-6A7B5EBC714B}" destId="{D5FDF4A1-1D5C-4FB7-8736-07E9CA654130}" srcOrd="0" destOrd="0" presId="urn:microsoft.com/office/officeart/2005/8/layout/hierarchy6"/>
    <dgm:cxn modelId="{55EFF10C-4734-4B28-BDF6-42AA2468EA76}" type="presOf" srcId="{DC503025-7805-8240-810B-0A400A3F2239}" destId="{12F76E9B-8546-492D-A86B-0D524ECB393A}" srcOrd="0" destOrd="0" presId="urn:microsoft.com/office/officeart/2005/8/layout/hierarchy6"/>
    <dgm:cxn modelId="{00D5F90C-1725-4D7F-AF34-F06C68C38DC9}" type="presOf" srcId="{7F0F0AA5-3FD5-8B43-8BA3-0E78E3D31761}" destId="{0490D797-5FB2-41BD-A9F0-DFCFFFE4B986}" srcOrd="0" destOrd="0" presId="urn:microsoft.com/office/officeart/2005/8/layout/hierarchy6"/>
    <dgm:cxn modelId="{CF2FDA17-005E-4043-BB8A-1490F6F7C10F}" type="presOf" srcId="{32C9A435-BFC0-444A-A8B6-5ADE45771CBB}" destId="{418D921E-04D3-4437-9E52-5242E810A903}" srcOrd="0" destOrd="0" presId="urn:microsoft.com/office/officeart/2005/8/layout/hierarchy6"/>
    <dgm:cxn modelId="{0DA1DC18-8AE6-4FB1-B48E-B014BDCA5B57}" type="presOf" srcId="{6808B8A2-6B21-3A43-97D2-9D93663627EB}" destId="{DDF3EFA4-4475-47E7-9675-167F884C282F}" srcOrd="0" destOrd="0" presId="urn:microsoft.com/office/officeart/2005/8/layout/hierarchy6"/>
    <dgm:cxn modelId="{29279E29-563E-4005-B523-8DBDB93DFD8B}" type="presOf" srcId="{94049B09-AAE1-8E42-84F4-E96BB74DFADA}" destId="{E29A79BE-5596-4F6E-9B94-2F574D638AA3}" srcOrd="0" destOrd="0" presId="urn:microsoft.com/office/officeart/2005/8/layout/hierarchy6"/>
    <dgm:cxn modelId="{73376931-EA5C-FB40-90DE-CDB289B904EE}" srcId="{6808B8A2-6B21-3A43-97D2-9D93663627EB}" destId="{9D12C09C-55E5-AD4C-9B2E-CC3912CC3F9D}" srcOrd="0" destOrd="0" parTransId="{493E5120-90AB-E845-B87E-B082536B764F}" sibTransId="{9D615D68-8D08-9D44-BC6C-548407E9DF18}"/>
    <dgm:cxn modelId="{A5C46240-2731-7B46-AD2A-ECCCA5E0C08E}" srcId="{32C9A435-BFC0-444A-A8B6-5ADE45771CBB}" destId="{9978DA71-5205-EB45-9611-5DB4DA8C7EA2}" srcOrd="1" destOrd="0" parTransId="{DC503025-7805-8240-810B-0A400A3F2239}" sibTransId="{2B4BCC8C-FD33-454E-BC90-3AC93E0250F1}"/>
    <dgm:cxn modelId="{AF70D345-569B-8B42-93EC-1223E305A72D}" srcId="{9D12C09C-55E5-AD4C-9B2E-CC3912CC3F9D}" destId="{32C9A435-BFC0-444A-A8B6-5ADE45771CBB}" srcOrd="0" destOrd="0" parTransId="{CC5D3A35-F67A-414D-8FCC-618A80D35271}" sibTransId="{961BCB1C-9251-AE48-B986-8DCF4EB0649B}"/>
    <dgm:cxn modelId="{D1919A49-C0EC-4743-8FE4-F1346D1680D6}" type="presOf" srcId="{918200C6-537C-504E-BB8D-3A88806E518B}" destId="{BA18406F-CFF9-4A39-9C2C-95CF088B4F7D}" srcOrd="0" destOrd="0" presId="urn:microsoft.com/office/officeart/2005/8/layout/hierarchy6"/>
    <dgm:cxn modelId="{236C0A4C-E835-4A99-8306-898BD7785F98}" type="presOf" srcId="{15536F6A-9651-F343-A755-3FAD0379D2E1}" destId="{CA9531F3-C147-42D7-8F36-ABE352326039}" srcOrd="0" destOrd="0" presId="urn:microsoft.com/office/officeart/2005/8/layout/hierarchy6"/>
    <dgm:cxn modelId="{326F5070-6256-4D35-9718-BA31D1748DDF}" type="presOf" srcId="{9D12C09C-55E5-AD4C-9B2E-CC3912CC3F9D}" destId="{9CAB3511-4346-4AD7-A2B3-9B776CF45AE2}" srcOrd="0" destOrd="0" presId="urn:microsoft.com/office/officeart/2005/8/layout/hierarchy6"/>
    <dgm:cxn modelId="{AE5C678A-3D1D-6A4C-87EA-E067B58EC41E}" srcId="{9D12C09C-55E5-AD4C-9B2E-CC3912CC3F9D}" destId="{9B6EF9F1-29B1-3E4F-9FFC-6A7B5EBC714B}" srcOrd="2" destOrd="0" parTransId="{9EAEF1FE-CFC8-BA41-AD84-C8AB22805019}" sibTransId="{52EBFDBB-78C7-2449-B1C4-4304281FAD15}"/>
    <dgm:cxn modelId="{3F9FAA9D-FFDE-4D66-9109-8E39F0CB5FAC}" type="presOf" srcId="{9EAEF1FE-CFC8-BA41-AD84-C8AB22805019}" destId="{86C6B780-9248-4227-B046-3F7CFA9035CC}" srcOrd="0" destOrd="0" presId="urn:microsoft.com/office/officeart/2005/8/layout/hierarchy6"/>
    <dgm:cxn modelId="{BF1716AB-5279-C943-BD98-986606726470}" srcId="{9D12C09C-55E5-AD4C-9B2E-CC3912CC3F9D}" destId="{D1815E36-370A-D242-B44D-4DDAF9C90C08}" srcOrd="1" destOrd="0" parTransId="{918200C6-537C-504E-BB8D-3A88806E518B}" sibTransId="{5BB5FBB8-ADE0-B149-9CD0-CA0024BFA9CA}"/>
    <dgm:cxn modelId="{26244FBF-624F-4F53-B2AF-C02C3E8261F8}" type="presOf" srcId="{9978DA71-5205-EB45-9611-5DB4DA8C7EA2}" destId="{BEC3447E-806D-49BA-87C2-9883D970BF27}" srcOrd="0" destOrd="0" presId="urn:microsoft.com/office/officeart/2005/8/layout/hierarchy6"/>
    <dgm:cxn modelId="{480120C2-F83F-4F82-B06A-15386680F0C0}" type="presOf" srcId="{D1815E36-370A-D242-B44D-4DDAF9C90C08}" destId="{C35D303B-FF5C-4B7B-859F-BB550732D0BB}" srcOrd="0" destOrd="0" presId="urn:microsoft.com/office/officeart/2005/8/layout/hierarchy6"/>
    <dgm:cxn modelId="{53BC58CF-4648-41C7-B6F9-85F99547BD22}" type="presOf" srcId="{CC5D3A35-F67A-414D-8FCC-618A80D35271}" destId="{28BE1375-E550-4854-BD33-833C7A390613}" srcOrd="0" destOrd="0" presId="urn:microsoft.com/office/officeart/2005/8/layout/hierarchy6"/>
    <dgm:cxn modelId="{910AFFD5-DA78-3D4B-B7F2-B6F39E445C48}" srcId="{32C9A435-BFC0-444A-A8B6-5ADE45771CBB}" destId="{7F0F0AA5-3FD5-8B43-8BA3-0E78E3D31761}" srcOrd="0" destOrd="0" parTransId="{15536F6A-9651-F343-A755-3FAD0379D2E1}" sibTransId="{0DB09DC6-37C9-F94C-BA54-53E2EB982664}"/>
    <dgm:cxn modelId="{B03D51DC-D92E-4304-9F76-C3105D0F3821}" type="presOf" srcId="{6019D430-3AEE-024D-9586-7BC526D46F9E}" destId="{CAA9922F-D320-48FB-86EE-DC872AC8992F}" srcOrd="0" destOrd="0" presId="urn:microsoft.com/office/officeart/2005/8/layout/hierarchy6"/>
    <dgm:cxn modelId="{112A86EF-4258-CE49-B29E-904DDDE7A04D}" srcId="{9D12C09C-55E5-AD4C-9B2E-CC3912CC3F9D}" destId="{94049B09-AAE1-8E42-84F4-E96BB74DFADA}" srcOrd="3" destOrd="0" parTransId="{6019D430-3AEE-024D-9586-7BC526D46F9E}" sibTransId="{5BD007BF-A769-8E42-8A20-090994B919A6}"/>
    <dgm:cxn modelId="{4C063DAB-A7DF-48D6-B9CF-97394D2FA142}" type="presParOf" srcId="{DDF3EFA4-4475-47E7-9675-167F884C282F}" destId="{34E11343-D630-4B2A-B8F5-DAFD87D3B90E}" srcOrd="0" destOrd="0" presId="urn:microsoft.com/office/officeart/2005/8/layout/hierarchy6"/>
    <dgm:cxn modelId="{C4C17361-AC7C-47C7-8572-0816ED55B2CC}" type="presParOf" srcId="{34E11343-D630-4B2A-B8F5-DAFD87D3B90E}" destId="{F2E3D34A-7B92-46A1-954B-367219E9FCC0}" srcOrd="0" destOrd="0" presId="urn:microsoft.com/office/officeart/2005/8/layout/hierarchy6"/>
    <dgm:cxn modelId="{98A88932-62F0-40AA-8A6E-A8C596159150}" type="presParOf" srcId="{F2E3D34A-7B92-46A1-954B-367219E9FCC0}" destId="{3300FF14-57BF-4671-9D02-12986B166E7C}" srcOrd="0" destOrd="0" presId="urn:microsoft.com/office/officeart/2005/8/layout/hierarchy6"/>
    <dgm:cxn modelId="{ABC34E50-5595-4F4F-9055-B48953CDCC0B}" type="presParOf" srcId="{3300FF14-57BF-4671-9D02-12986B166E7C}" destId="{9CAB3511-4346-4AD7-A2B3-9B776CF45AE2}" srcOrd="0" destOrd="0" presId="urn:microsoft.com/office/officeart/2005/8/layout/hierarchy6"/>
    <dgm:cxn modelId="{FF949487-2FEC-46AA-B53F-BD4E4A30493C}" type="presParOf" srcId="{3300FF14-57BF-4671-9D02-12986B166E7C}" destId="{7084D2CF-AB7B-4452-992A-FBB200A1E319}" srcOrd="1" destOrd="0" presId="urn:microsoft.com/office/officeart/2005/8/layout/hierarchy6"/>
    <dgm:cxn modelId="{CB6A1CA6-547E-4C4E-8658-CC33D352C7EB}" type="presParOf" srcId="{7084D2CF-AB7B-4452-992A-FBB200A1E319}" destId="{28BE1375-E550-4854-BD33-833C7A390613}" srcOrd="0" destOrd="0" presId="urn:microsoft.com/office/officeart/2005/8/layout/hierarchy6"/>
    <dgm:cxn modelId="{3759DEAB-5169-4A18-A6C2-FAB22E1D8EAC}" type="presParOf" srcId="{7084D2CF-AB7B-4452-992A-FBB200A1E319}" destId="{870F0282-ABF9-47D3-A3B3-EC037B8594CA}" srcOrd="1" destOrd="0" presId="urn:microsoft.com/office/officeart/2005/8/layout/hierarchy6"/>
    <dgm:cxn modelId="{126538A0-DF63-4A83-89D0-1DEBA1FB33BD}" type="presParOf" srcId="{870F0282-ABF9-47D3-A3B3-EC037B8594CA}" destId="{418D921E-04D3-4437-9E52-5242E810A903}" srcOrd="0" destOrd="0" presId="urn:microsoft.com/office/officeart/2005/8/layout/hierarchy6"/>
    <dgm:cxn modelId="{548A1E8C-E2FC-40EA-A021-6D55F86664D8}" type="presParOf" srcId="{870F0282-ABF9-47D3-A3B3-EC037B8594CA}" destId="{CEF5DCA6-C38F-42EA-8542-EC2C46FA3722}" srcOrd="1" destOrd="0" presId="urn:microsoft.com/office/officeart/2005/8/layout/hierarchy6"/>
    <dgm:cxn modelId="{84067E0E-B4C9-4FC7-BA67-371EF5B2CA05}" type="presParOf" srcId="{CEF5DCA6-C38F-42EA-8542-EC2C46FA3722}" destId="{CA9531F3-C147-42D7-8F36-ABE352326039}" srcOrd="0" destOrd="0" presId="urn:microsoft.com/office/officeart/2005/8/layout/hierarchy6"/>
    <dgm:cxn modelId="{9394CB99-6996-4809-8E39-77C97F2A0A3F}" type="presParOf" srcId="{CEF5DCA6-C38F-42EA-8542-EC2C46FA3722}" destId="{02AAE23E-D5C2-4EA3-9052-9D78A5DB6B11}" srcOrd="1" destOrd="0" presId="urn:microsoft.com/office/officeart/2005/8/layout/hierarchy6"/>
    <dgm:cxn modelId="{949DA7A1-7E05-40C0-8D93-C0582C8195EC}" type="presParOf" srcId="{02AAE23E-D5C2-4EA3-9052-9D78A5DB6B11}" destId="{0490D797-5FB2-41BD-A9F0-DFCFFFE4B986}" srcOrd="0" destOrd="0" presId="urn:microsoft.com/office/officeart/2005/8/layout/hierarchy6"/>
    <dgm:cxn modelId="{AAE2C2C2-A36F-4EAD-A7B0-467DFADAD913}" type="presParOf" srcId="{02AAE23E-D5C2-4EA3-9052-9D78A5DB6B11}" destId="{F65D7A13-A9D1-4851-ACEE-AF8418333408}" srcOrd="1" destOrd="0" presId="urn:microsoft.com/office/officeart/2005/8/layout/hierarchy6"/>
    <dgm:cxn modelId="{71D55629-6539-4B4E-A065-EACDA36760FA}" type="presParOf" srcId="{CEF5DCA6-C38F-42EA-8542-EC2C46FA3722}" destId="{12F76E9B-8546-492D-A86B-0D524ECB393A}" srcOrd="2" destOrd="0" presId="urn:microsoft.com/office/officeart/2005/8/layout/hierarchy6"/>
    <dgm:cxn modelId="{1603A1ED-C3A9-4C80-AAC5-1539CD750DDD}" type="presParOf" srcId="{CEF5DCA6-C38F-42EA-8542-EC2C46FA3722}" destId="{9BF12CF7-6C83-4052-8920-79D75F292DAF}" srcOrd="3" destOrd="0" presId="urn:microsoft.com/office/officeart/2005/8/layout/hierarchy6"/>
    <dgm:cxn modelId="{54B5E5EC-7590-466A-8B0F-841051BC390E}" type="presParOf" srcId="{9BF12CF7-6C83-4052-8920-79D75F292DAF}" destId="{BEC3447E-806D-49BA-87C2-9883D970BF27}" srcOrd="0" destOrd="0" presId="urn:microsoft.com/office/officeart/2005/8/layout/hierarchy6"/>
    <dgm:cxn modelId="{2FED381C-6D4A-48F8-AD46-9F8428C9538B}" type="presParOf" srcId="{9BF12CF7-6C83-4052-8920-79D75F292DAF}" destId="{46EE07C0-0C73-4A4A-9F82-EEAC9CD7B480}" srcOrd="1" destOrd="0" presId="urn:microsoft.com/office/officeart/2005/8/layout/hierarchy6"/>
    <dgm:cxn modelId="{477DCD54-FD93-4E1C-9609-B91AB3239312}" type="presParOf" srcId="{7084D2CF-AB7B-4452-992A-FBB200A1E319}" destId="{BA18406F-CFF9-4A39-9C2C-95CF088B4F7D}" srcOrd="2" destOrd="0" presId="urn:microsoft.com/office/officeart/2005/8/layout/hierarchy6"/>
    <dgm:cxn modelId="{B20C7CDA-F8F3-4D42-B782-3CB72F143B68}" type="presParOf" srcId="{7084D2CF-AB7B-4452-992A-FBB200A1E319}" destId="{1D45FD4D-EB9B-43EE-84AF-774199105851}" srcOrd="3" destOrd="0" presId="urn:microsoft.com/office/officeart/2005/8/layout/hierarchy6"/>
    <dgm:cxn modelId="{41D60553-762F-40F2-9E4F-A64A05DD09BC}" type="presParOf" srcId="{1D45FD4D-EB9B-43EE-84AF-774199105851}" destId="{C35D303B-FF5C-4B7B-859F-BB550732D0BB}" srcOrd="0" destOrd="0" presId="urn:microsoft.com/office/officeart/2005/8/layout/hierarchy6"/>
    <dgm:cxn modelId="{43322503-41FC-4A52-B49B-F4AD5B775A8C}" type="presParOf" srcId="{1D45FD4D-EB9B-43EE-84AF-774199105851}" destId="{795F4DB7-6FE5-4D1C-AEE5-99E45837C14C}" srcOrd="1" destOrd="0" presId="urn:microsoft.com/office/officeart/2005/8/layout/hierarchy6"/>
    <dgm:cxn modelId="{CD17BFD1-299D-4A5C-9FDA-92164420010A}" type="presParOf" srcId="{7084D2CF-AB7B-4452-992A-FBB200A1E319}" destId="{86C6B780-9248-4227-B046-3F7CFA9035CC}" srcOrd="4" destOrd="0" presId="urn:microsoft.com/office/officeart/2005/8/layout/hierarchy6"/>
    <dgm:cxn modelId="{61C2A450-3601-45DE-BF68-BCDAA34AFCB9}" type="presParOf" srcId="{7084D2CF-AB7B-4452-992A-FBB200A1E319}" destId="{F1CDA35C-2859-498D-B2EC-91C845437A02}" srcOrd="5" destOrd="0" presId="urn:microsoft.com/office/officeart/2005/8/layout/hierarchy6"/>
    <dgm:cxn modelId="{345764C4-6880-4024-B985-FBAAB415CF28}" type="presParOf" srcId="{F1CDA35C-2859-498D-B2EC-91C845437A02}" destId="{D5FDF4A1-1D5C-4FB7-8736-07E9CA654130}" srcOrd="0" destOrd="0" presId="urn:microsoft.com/office/officeart/2005/8/layout/hierarchy6"/>
    <dgm:cxn modelId="{3ADBA4BE-9DAF-4778-BBF2-603B87C87D39}" type="presParOf" srcId="{F1CDA35C-2859-498D-B2EC-91C845437A02}" destId="{3A3B3C1F-782D-4EB3-8988-5D9B304A7E77}" srcOrd="1" destOrd="0" presId="urn:microsoft.com/office/officeart/2005/8/layout/hierarchy6"/>
    <dgm:cxn modelId="{597F9DDC-7D55-4635-A211-F9D04D0116B6}" type="presParOf" srcId="{7084D2CF-AB7B-4452-992A-FBB200A1E319}" destId="{CAA9922F-D320-48FB-86EE-DC872AC8992F}" srcOrd="6" destOrd="0" presId="urn:microsoft.com/office/officeart/2005/8/layout/hierarchy6"/>
    <dgm:cxn modelId="{D6E448F8-A164-4EA9-A99A-074880E463FB}" type="presParOf" srcId="{7084D2CF-AB7B-4452-992A-FBB200A1E319}" destId="{44254577-5276-4FDF-88F6-B16A83624A9F}" srcOrd="7" destOrd="0" presId="urn:microsoft.com/office/officeart/2005/8/layout/hierarchy6"/>
    <dgm:cxn modelId="{11D3CC22-9B25-41E9-B2F4-AE231C45F99E}" type="presParOf" srcId="{44254577-5276-4FDF-88F6-B16A83624A9F}" destId="{E29A79BE-5596-4F6E-9B94-2F574D638AA3}" srcOrd="0" destOrd="0" presId="urn:microsoft.com/office/officeart/2005/8/layout/hierarchy6"/>
    <dgm:cxn modelId="{024817F7-1F19-42FE-B7E5-2DBE94516CEC}" type="presParOf" srcId="{44254577-5276-4FDF-88F6-B16A83624A9F}" destId="{6D73CC94-507C-47EB-AC93-CB311A70ACE1}" srcOrd="1" destOrd="0" presId="urn:microsoft.com/office/officeart/2005/8/layout/hierarchy6"/>
    <dgm:cxn modelId="{7E6952C7-6BCC-423A-A174-E66E24522E00}" type="presParOf" srcId="{DDF3EFA4-4475-47E7-9675-167F884C282F}" destId="{50429BA8-9069-4B73-A0A3-B1250AA8111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625415-4543-45DB-9009-BB2D6A069D88}" type="doc">
      <dgm:prSet loTypeId="urn:microsoft.com/office/officeart/2005/8/layout/venn1" loCatId="relationship" qsTypeId="urn:microsoft.com/office/officeart/2005/8/quickstyle/simple1" qsCatId="simple" csTypeId="urn:microsoft.com/office/officeart/2005/8/colors/accent1_2" csCatId="accent1" phldr="1"/>
      <dgm:spPr/>
    </dgm:pt>
    <dgm:pt modelId="{0E4CFC65-5043-41A5-895E-2EAD1D2A71E9}">
      <dgm:prSet phldrT="[テキスト]"/>
      <dgm:spPr>
        <a:solidFill>
          <a:schemeClr val="accent2">
            <a:lumMod val="60000"/>
            <a:lumOff val="40000"/>
            <a:alpha val="50000"/>
          </a:schemeClr>
        </a:solidFill>
        <a:ln>
          <a:noFill/>
        </a:ln>
      </dgm:spPr>
      <dgm:t>
        <a:bodyPr/>
        <a:lstStyle/>
        <a:p>
          <a:endParaRPr kumimoji="1" lang="ja-JP" altLang="en-US" dirty="0"/>
        </a:p>
      </dgm:t>
    </dgm:pt>
    <dgm:pt modelId="{B40601CC-8466-4031-AA86-CD279C07CCFD}" type="parTrans" cxnId="{F35B1792-C901-4E81-B2D3-4156397691B9}">
      <dgm:prSet/>
      <dgm:spPr/>
      <dgm:t>
        <a:bodyPr/>
        <a:lstStyle/>
        <a:p>
          <a:endParaRPr kumimoji="1" lang="ja-JP" altLang="en-US"/>
        </a:p>
      </dgm:t>
    </dgm:pt>
    <dgm:pt modelId="{B751FAAF-FC3E-4C27-B862-A28B3AF01201}" type="sibTrans" cxnId="{F35B1792-C901-4E81-B2D3-4156397691B9}">
      <dgm:prSet/>
      <dgm:spPr/>
      <dgm:t>
        <a:bodyPr/>
        <a:lstStyle/>
        <a:p>
          <a:endParaRPr kumimoji="1" lang="ja-JP" altLang="en-US"/>
        </a:p>
      </dgm:t>
    </dgm:pt>
    <dgm:pt modelId="{342121F3-6983-4183-8AAF-728558C6C6A2}">
      <dgm:prSet phldrT="[テキスト]"/>
      <dgm:spPr>
        <a:solidFill>
          <a:srgbClr val="E20000">
            <a:alpha val="49804"/>
          </a:srgbClr>
        </a:solidFill>
        <a:ln>
          <a:noFill/>
        </a:ln>
      </dgm:spPr>
      <dgm:t>
        <a:bodyPr/>
        <a:lstStyle/>
        <a:p>
          <a:endParaRPr kumimoji="1" lang="ja-JP" altLang="en-US" dirty="0"/>
        </a:p>
      </dgm:t>
    </dgm:pt>
    <dgm:pt modelId="{436CD38B-1136-40FB-9521-9B6C62B4C42F}" type="parTrans" cxnId="{B6062D91-3F2D-4B20-AD95-2CFE1D789107}">
      <dgm:prSet/>
      <dgm:spPr/>
      <dgm:t>
        <a:bodyPr/>
        <a:lstStyle/>
        <a:p>
          <a:endParaRPr kumimoji="1" lang="ja-JP" altLang="en-US"/>
        </a:p>
      </dgm:t>
    </dgm:pt>
    <dgm:pt modelId="{C4CC446D-6EB4-47C4-9C91-726393E54A20}" type="sibTrans" cxnId="{B6062D91-3F2D-4B20-AD95-2CFE1D789107}">
      <dgm:prSet/>
      <dgm:spPr/>
      <dgm:t>
        <a:bodyPr/>
        <a:lstStyle/>
        <a:p>
          <a:endParaRPr kumimoji="1" lang="ja-JP" altLang="en-US"/>
        </a:p>
      </dgm:t>
    </dgm:pt>
    <dgm:pt modelId="{818C7E7F-7432-43BF-A805-A9F8A23FD333}">
      <dgm:prSet phldrT="[テキスト]"/>
      <dgm:spPr>
        <a:solidFill>
          <a:srgbClr val="FFC000">
            <a:alpha val="50000"/>
          </a:srgbClr>
        </a:solidFill>
        <a:ln>
          <a:noFill/>
        </a:ln>
      </dgm:spPr>
      <dgm:t>
        <a:bodyPr/>
        <a:lstStyle/>
        <a:p>
          <a:endParaRPr kumimoji="1" lang="ja-JP" altLang="en-US" dirty="0"/>
        </a:p>
      </dgm:t>
    </dgm:pt>
    <dgm:pt modelId="{1FE126BC-7B54-49D9-B3DB-E6D7E73169B2}" type="parTrans" cxnId="{974AC17C-35A9-4D7D-B9D5-ED1F767D0B99}">
      <dgm:prSet/>
      <dgm:spPr/>
      <dgm:t>
        <a:bodyPr/>
        <a:lstStyle/>
        <a:p>
          <a:endParaRPr kumimoji="1" lang="ja-JP" altLang="en-US"/>
        </a:p>
      </dgm:t>
    </dgm:pt>
    <dgm:pt modelId="{D0563F89-835E-444A-8073-5C7FC734EC7B}" type="sibTrans" cxnId="{974AC17C-35A9-4D7D-B9D5-ED1F767D0B99}">
      <dgm:prSet/>
      <dgm:spPr/>
      <dgm:t>
        <a:bodyPr/>
        <a:lstStyle/>
        <a:p>
          <a:endParaRPr kumimoji="1" lang="ja-JP" altLang="en-US"/>
        </a:p>
      </dgm:t>
    </dgm:pt>
    <dgm:pt modelId="{3C0EC655-9940-4B79-86E1-85F2EC43145C}" type="pres">
      <dgm:prSet presAssocID="{0C625415-4543-45DB-9009-BB2D6A069D88}" presName="compositeShape" presStyleCnt="0">
        <dgm:presLayoutVars>
          <dgm:chMax val="7"/>
          <dgm:dir/>
          <dgm:resizeHandles val="exact"/>
        </dgm:presLayoutVars>
      </dgm:prSet>
      <dgm:spPr/>
    </dgm:pt>
    <dgm:pt modelId="{74C62F45-A4C1-4391-9564-DAB90186A52A}" type="pres">
      <dgm:prSet presAssocID="{0E4CFC65-5043-41A5-895E-2EAD1D2A71E9}" presName="circ1" presStyleLbl="vennNode1" presStyleIdx="0" presStyleCnt="3"/>
      <dgm:spPr/>
    </dgm:pt>
    <dgm:pt modelId="{693D6301-B8A9-4BC8-8DE7-DBD2933E5265}" type="pres">
      <dgm:prSet presAssocID="{0E4CFC65-5043-41A5-895E-2EAD1D2A71E9}" presName="circ1Tx" presStyleLbl="revTx" presStyleIdx="0" presStyleCnt="0">
        <dgm:presLayoutVars>
          <dgm:chMax val="0"/>
          <dgm:chPref val="0"/>
          <dgm:bulletEnabled val="1"/>
        </dgm:presLayoutVars>
      </dgm:prSet>
      <dgm:spPr/>
    </dgm:pt>
    <dgm:pt modelId="{14B0976B-1CE0-4DD2-B56F-D6C96AA66997}" type="pres">
      <dgm:prSet presAssocID="{342121F3-6983-4183-8AAF-728558C6C6A2}" presName="circ2" presStyleLbl="vennNode1" presStyleIdx="1" presStyleCnt="3"/>
      <dgm:spPr/>
    </dgm:pt>
    <dgm:pt modelId="{A201462B-7D9A-4FE9-A61B-5A35DB3E9C56}" type="pres">
      <dgm:prSet presAssocID="{342121F3-6983-4183-8AAF-728558C6C6A2}" presName="circ2Tx" presStyleLbl="revTx" presStyleIdx="0" presStyleCnt="0">
        <dgm:presLayoutVars>
          <dgm:chMax val="0"/>
          <dgm:chPref val="0"/>
          <dgm:bulletEnabled val="1"/>
        </dgm:presLayoutVars>
      </dgm:prSet>
      <dgm:spPr/>
    </dgm:pt>
    <dgm:pt modelId="{BC3037D1-DB7C-4D40-9763-253E420B1D5A}" type="pres">
      <dgm:prSet presAssocID="{818C7E7F-7432-43BF-A805-A9F8A23FD333}" presName="circ3" presStyleLbl="vennNode1" presStyleIdx="2" presStyleCnt="3"/>
      <dgm:spPr/>
    </dgm:pt>
    <dgm:pt modelId="{BCBA8D96-6EB5-48A2-9436-E5EDB2B40FAF}" type="pres">
      <dgm:prSet presAssocID="{818C7E7F-7432-43BF-A805-A9F8A23FD333}" presName="circ3Tx" presStyleLbl="revTx" presStyleIdx="0" presStyleCnt="0">
        <dgm:presLayoutVars>
          <dgm:chMax val="0"/>
          <dgm:chPref val="0"/>
          <dgm:bulletEnabled val="1"/>
        </dgm:presLayoutVars>
      </dgm:prSet>
      <dgm:spPr/>
    </dgm:pt>
  </dgm:ptLst>
  <dgm:cxnLst>
    <dgm:cxn modelId="{2B2E1114-AFCF-4B60-AB9A-C91F96861DE0}" type="presOf" srcId="{0E4CFC65-5043-41A5-895E-2EAD1D2A71E9}" destId="{693D6301-B8A9-4BC8-8DE7-DBD2933E5265}" srcOrd="1" destOrd="0" presId="urn:microsoft.com/office/officeart/2005/8/layout/venn1"/>
    <dgm:cxn modelId="{D2B40330-54D9-4D5F-A21F-AEAD279F7C06}" type="presOf" srcId="{0C625415-4543-45DB-9009-BB2D6A069D88}" destId="{3C0EC655-9940-4B79-86E1-85F2EC43145C}" srcOrd="0" destOrd="0" presId="urn:microsoft.com/office/officeart/2005/8/layout/venn1"/>
    <dgm:cxn modelId="{CD5CC041-4580-4D51-9C49-505358029C3E}" type="presOf" srcId="{342121F3-6983-4183-8AAF-728558C6C6A2}" destId="{14B0976B-1CE0-4DD2-B56F-D6C96AA66997}" srcOrd="0" destOrd="0" presId="urn:microsoft.com/office/officeart/2005/8/layout/venn1"/>
    <dgm:cxn modelId="{B86C6F79-577A-4616-AB39-6739EB80EBFB}" type="presOf" srcId="{342121F3-6983-4183-8AAF-728558C6C6A2}" destId="{A201462B-7D9A-4FE9-A61B-5A35DB3E9C56}" srcOrd="1" destOrd="0" presId="urn:microsoft.com/office/officeart/2005/8/layout/venn1"/>
    <dgm:cxn modelId="{974AC17C-35A9-4D7D-B9D5-ED1F767D0B99}" srcId="{0C625415-4543-45DB-9009-BB2D6A069D88}" destId="{818C7E7F-7432-43BF-A805-A9F8A23FD333}" srcOrd="2" destOrd="0" parTransId="{1FE126BC-7B54-49D9-B3DB-E6D7E73169B2}" sibTransId="{D0563F89-835E-444A-8073-5C7FC734EC7B}"/>
    <dgm:cxn modelId="{B1A31B86-0243-4CCF-BB97-CFB4EA2DEF2A}" type="presOf" srcId="{818C7E7F-7432-43BF-A805-A9F8A23FD333}" destId="{BCBA8D96-6EB5-48A2-9436-E5EDB2B40FAF}" srcOrd="1" destOrd="0" presId="urn:microsoft.com/office/officeart/2005/8/layout/venn1"/>
    <dgm:cxn modelId="{B6062D91-3F2D-4B20-AD95-2CFE1D789107}" srcId="{0C625415-4543-45DB-9009-BB2D6A069D88}" destId="{342121F3-6983-4183-8AAF-728558C6C6A2}" srcOrd="1" destOrd="0" parTransId="{436CD38B-1136-40FB-9521-9B6C62B4C42F}" sibTransId="{C4CC446D-6EB4-47C4-9C91-726393E54A20}"/>
    <dgm:cxn modelId="{F35B1792-C901-4E81-B2D3-4156397691B9}" srcId="{0C625415-4543-45DB-9009-BB2D6A069D88}" destId="{0E4CFC65-5043-41A5-895E-2EAD1D2A71E9}" srcOrd="0" destOrd="0" parTransId="{B40601CC-8466-4031-AA86-CD279C07CCFD}" sibTransId="{B751FAAF-FC3E-4C27-B862-A28B3AF01201}"/>
    <dgm:cxn modelId="{236621A8-09E6-48D8-ADD4-4C8632757451}" type="presOf" srcId="{0E4CFC65-5043-41A5-895E-2EAD1D2A71E9}" destId="{74C62F45-A4C1-4391-9564-DAB90186A52A}" srcOrd="0" destOrd="0" presId="urn:microsoft.com/office/officeart/2005/8/layout/venn1"/>
    <dgm:cxn modelId="{EE2D63C5-54AD-442E-A857-F50FCDB3B5FE}" type="presOf" srcId="{818C7E7F-7432-43BF-A805-A9F8A23FD333}" destId="{BC3037D1-DB7C-4D40-9763-253E420B1D5A}" srcOrd="0" destOrd="0" presId="urn:microsoft.com/office/officeart/2005/8/layout/venn1"/>
    <dgm:cxn modelId="{300C6E45-E7CD-440C-8C13-FFC131F8970A}" type="presParOf" srcId="{3C0EC655-9940-4B79-86E1-85F2EC43145C}" destId="{74C62F45-A4C1-4391-9564-DAB90186A52A}" srcOrd="0" destOrd="0" presId="urn:microsoft.com/office/officeart/2005/8/layout/venn1"/>
    <dgm:cxn modelId="{6D8E1CD5-A197-4239-B0DA-A449653C67D6}" type="presParOf" srcId="{3C0EC655-9940-4B79-86E1-85F2EC43145C}" destId="{693D6301-B8A9-4BC8-8DE7-DBD2933E5265}" srcOrd="1" destOrd="0" presId="urn:microsoft.com/office/officeart/2005/8/layout/venn1"/>
    <dgm:cxn modelId="{E3FBB167-22CD-42C0-AEA8-351C429BEF16}" type="presParOf" srcId="{3C0EC655-9940-4B79-86E1-85F2EC43145C}" destId="{14B0976B-1CE0-4DD2-B56F-D6C96AA66997}" srcOrd="2" destOrd="0" presId="urn:microsoft.com/office/officeart/2005/8/layout/venn1"/>
    <dgm:cxn modelId="{00ACE95C-969E-4B1F-B61E-FFAEEB69D1FF}" type="presParOf" srcId="{3C0EC655-9940-4B79-86E1-85F2EC43145C}" destId="{A201462B-7D9A-4FE9-A61B-5A35DB3E9C56}" srcOrd="3" destOrd="0" presId="urn:microsoft.com/office/officeart/2005/8/layout/venn1"/>
    <dgm:cxn modelId="{AFBA7801-803E-4786-9B72-040508E6BB8C}" type="presParOf" srcId="{3C0EC655-9940-4B79-86E1-85F2EC43145C}" destId="{BC3037D1-DB7C-4D40-9763-253E420B1D5A}" srcOrd="4" destOrd="0" presId="urn:microsoft.com/office/officeart/2005/8/layout/venn1"/>
    <dgm:cxn modelId="{1FE0BE73-DD56-4E53-978A-FADA2B77D7D1}" type="presParOf" srcId="{3C0EC655-9940-4B79-86E1-85F2EC43145C}" destId="{BCBA8D96-6EB5-48A2-9436-E5EDB2B40FA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B1209D-6748-4DCA-BAE3-B1AFF933A163}" type="doc">
      <dgm:prSet loTypeId="urn:microsoft.com/office/officeart/2005/8/layout/orgChart1" loCatId="hierarchy" qsTypeId="urn:microsoft.com/office/officeart/2005/8/quickstyle/simple5" qsCatId="simple" csTypeId="urn:microsoft.com/office/officeart/2005/8/colors/accent1_2" csCatId="accent1" phldr="1"/>
      <dgm:spPr/>
      <dgm:t>
        <a:bodyPr/>
        <a:lstStyle/>
        <a:p>
          <a:endParaRPr kumimoji="1" lang="ja-JP" altLang="en-US"/>
        </a:p>
      </dgm:t>
    </dgm:pt>
    <dgm:pt modelId="{F0BB68CA-DC24-4784-88AC-217699FA5C8C}">
      <dgm:prSet phldrT="[テキスト]" custT="1"/>
      <dgm:spPr>
        <a:solidFill>
          <a:schemeClr val="accent5">
            <a:lumMod val="75000"/>
          </a:schemeClr>
        </a:solidFill>
      </dgm:spPr>
      <dgm:t>
        <a:bodyPr/>
        <a:lstStyle/>
        <a:p>
          <a:r>
            <a:rPr kumimoji="1" lang="ja-JP" altLang="en-US" sz="2400" b="1" dirty="0">
              <a:latin typeface="游ゴシック" panose="020B0400000000000000" pitchFamily="50" charset="-128"/>
              <a:ea typeface="游ゴシック" panose="020B0400000000000000" pitchFamily="50" charset="-128"/>
            </a:rPr>
            <a:t>アレルギー性鼻炎</a:t>
          </a:r>
        </a:p>
      </dgm:t>
    </dgm:pt>
    <dgm:pt modelId="{2AEDAE35-1717-4419-9B36-B6BEE90DA2FC}" type="parTrans" cxnId="{91B9F188-4437-4DEE-B3F3-40549603455D}">
      <dgm:prSet/>
      <dgm:spPr/>
      <dgm:t>
        <a:bodyPr/>
        <a:lstStyle/>
        <a:p>
          <a:endParaRPr kumimoji="1" lang="ja-JP" altLang="en-US" sz="2000">
            <a:latin typeface="ＭＳ Ｐゴシック" pitchFamily="50" charset="-128"/>
            <a:ea typeface="ＭＳ Ｐゴシック" pitchFamily="50" charset="-128"/>
          </a:endParaRPr>
        </a:p>
      </dgm:t>
    </dgm:pt>
    <dgm:pt modelId="{178E2836-90A3-4E48-A5CB-00BC97D816D6}" type="sibTrans" cxnId="{91B9F188-4437-4DEE-B3F3-40549603455D}">
      <dgm:prSet/>
      <dgm:spPr/>
      <dgm:t>
        <a:bodyPr/>
        <a:lstStyle/>
        <a:p>
          <a:endParaRPr kumimoji="1" lang="ja-JP" altLang="en-US" sz="2000">
            <a:latin typeface="ＭＳ Ｐゴシック" pitchFamily="50" charset="-128"/>
            <a:ea typeface="ＭＳ Ｐゴシック" pitchFamily="50" charset="-128"/>
          </a:endParaRPr>
        </a:p>
      </dgm:t>
    </dgm:pt>
    <dgm:pt modelId="{6546A5C7-62E3-4F63-8B33-8F04CC0E705D}">
      <dgm:prSet phldrT="[テキスト]" custT="1"/>
      <dgm:spPr>
        <a:solidFill>
          <a:schemeClr val="accent4">
            <a:lumMod val="75000"/>
          </a:schemeClr>
        </a:solidFill>
      </dgm:spPr>
      <dgm:t>
        <a:bodyPr/>
        <a:lstStyle/>
        <a:p>
          <a:pPr>
            <a:lnSpc>
              <a:spcPct val="100000"/>
            </a:lnSpc>
            <a:spcAft>
              <a:spcPts val="0"/>
            </a:spcAft>
          </a:pPr>
          <a:r>
            <a:rPr kumimoji="1" lang="ja-JP" altLang="en-US" sz="2200" b="1" dirty="0">
              <a:latin typeface="游ゴシック" panose="020B0400000000000000" pitchFamily="50" charset="-128"/>
              <a:ea typeface="游ゴシック" panose="020B0400000000000000" pitchFamily="50" charset="-128"/>
            </a:rPr>
            <a:t>通年性</a:t>
          </a:r>
          <a:endParaRPr kumimoji="1" lang="en-US" altLang="ja-JP" sz="2200" b="1" dirty="0">
            <a:latin typeface="游ゴシック" panose="020B0400000000000000" pitchFamily="50" charset="-128"/>
            <a:ea typeface="游ゴシック" panose="020B0400000000000000" pitchFamily="50" charset="-128"/>
          </a:endParaRPr>
        </a:p>
        <a:p>
          <a:pPr>
            <a:lnSpc>
              <a:spcPct val="100000"/>
            </a:lnSpc>
            <a:spcAft>
              <a:spcPts val="0"/>
            </a:spcAft>
          </a:pPr>
          <a:r>
            <a:rPr kumimoji="1" lang="ja-JP" altLang="en-US" sz="2200" b="1" dirty="0">
              <a:latin typeface="游ゴシック" panose="020B0400000000000000" pitchFamily="50" charset="-128"/>
              <a:ea typeface="游ゴシック" panose="020B0400000000000000" pitchFamily="50" charset="-128"/>
            </a:rPr>
            <a:t>アレルギー性鼻炎</a:t>
          </a:r>
        </a:p>
      </dgm:t>
    </dgm:pt>
    <dgm:pt modelId="{D450B014-2250-4706-8101-EF1B5E50892A}" type="parTrans" cxnId="{2B083ACA-87B3-46D6-B97E-71E74CC9529A}">
      <dgm:prSet/>
      <dgm:spPr>
        <a:ln w="28575">
          <a:solidFill>
            <a:schemeClr val="bg1">
              <a:lumMod val="50000"/>
            </a:schemeClr>
          </a:solidFill>
        </a:ln>
      </dgm:spPr>
      <dgm:t>
        <a:bodyPr/>
        <a:lstStyle/>
        <a:p>
          <a:endParaRPr kumimoji="1" lang="ja-JP" altLang="en-US" sz="2000">
            <a:latin typeface="ＭＳ Ｐゴシック" pitchFamily="50" charset="-128"/>
            <a:ea typeface="ＭＳ Ｐゴシック" pitchFamily="50" charset="-128"/>
          </a:endParaRPr>
        </a:p>
      </dgm:t>
    </dgm:pt>
    <dgm:pt modelId="{CC07E958-590C-4A94-B5B0-61186EEC6AFD}" type="sibTrans" cxnId="{2B083ACA-87B3-46D6-B97E-71E74CC9529A}">
      <dgm:prSet/>
      <dgm:spPr/>
      <dgm:t>
        <a:bodyPr/>
        <a:lstStyle/>
        <a:p>
          <a:endParaRPr kumimoji="1" lang="ja-JP" altLang="en-US" sz="2000">
            <a:latin typeface="ＭＳ Ｐゴシック" pitchFamily="50" charset="-128"/>
            <a:ea typeface="ＭＳ Ｐゴシック" pitchFamily="50" charset="-128"/>
          </a:endParaRPr>
        </a:p>
      </dgm:t>
    </dgm:pt>
    <dgm:pt modelId="{E18081FD-C9CF-4312-9631-E22DC0856F57}">
      <dgm:prSet phldrT="[テキスト]" custT="1"/>
      <dgm:spPr>
        <a:solidFill>
          <a:schemeClr val="accent6">
            <a:lumMod val="75000"/>
          </a:schemeClr>
        </a:solidFill>
      </dgm:spPr>
      <dgm:t>
        <a:bodyPr/>
        <a:lstStyle/>
        <a:p>
          <a:pPr>
            <a:lnSpc>
              <a:spcPct val="100000"/>
            </a:lnSpc>
            <a:spcAft>
              <a:spcPts val="0"/>
            </a:spcAft>
          </a:pPr>
          <a:r>
            <a:rPr kumimoji="1" lang="ja-JP" altLang="en-US" sz="2200" b="1" dirty="0">
              <a:latin typeface="游ゴシック" panose="020B0400000000000000" pitchFamily="50" charset="-128"/>
              <a:ea typeface="游ゴシック" panose="020B0400000000000000" pitchFamily="50" charset="-128"/>
            </a:rPr>
            <a:t>季節性</a:t>
          </a:r>
          <a:endParaRPr kumimoji="1" lang="en-US" altLang="ja-JP" sz="2200" b="1" dirty="0">
            <a:latin typeface="游ゴシック" panose="020B0400000000000000" pitchFamily="50" charset="-128"/>
            <a:ea typeface="游ゴシック" panose="020B0400000000000000" pitchFamily="50" charset="-128"/>
          </a:endParaRPr>
        </a:p>
        <a:p>
          <a:pPr>
            <a:lnSpc>
              <a:spcPct val="100000"/>
            </a:lnSpc>
            <a:spcAft>
              <a:spcPts val="0"/>
            </a:spcAft>
          </a:pPr>
          <a:r>
            <a:rPr kumimoji="1" lang="ja-JP" altLang="en-US" sz="2200" b="1" dirty="0">
              <a:latin typeface="游ゴシック" panose="020B0400000000000000" pitchFamily="50" charset="-128"/>
              <a:ea typeface="游ゴシック" panose="020B0400000000000000" pitchFamily="50" charset="-128"/>
            </a:rPr>
            <a:t>アレルギー性鼻炎</a:t>
          </a:r>
          <a:endParaRPr kumimoji="1" lang="ja-JP" altLang="en-US" sz="2000" dirty="0">
            <a:latin typeface="游ゴシック" panose="020B0400000000000000" pitchFamily="50" charset="-128"/>
            <a:ea typeface="游ゴシック" panose="020B0400000000000000" pitchFamily="50" charset="-128"/>
          </a:endParaRPr>
        </a:p>
      </dgm:t>
    </dgm:pt>
    <dgm:pt modelId="{74B6426F-C9BC-49A7-AF8E-12D11672C3FF}" type="parTrans" cxnId="{3E141959-B88C-4611-BF23-EE4CA47E277E}">
      <dgm:prSet/>
      <dgm:spPr>
        <a:ln w="28575">
          <a:solidFill>
            <a:schemeClr val="bg1">
              <a:lumMod val="50000"/>
            </a:schemeClr>
          </a:solidFill>
        </a:ln>
      </dgm:spPr>
      <dgm:t>
        <a:bodyPr/>
        <a:lstStyle/>
        <a:p>
          <a:endParaRPr kumimoji="1" lang="ja-JP" altLang="en-US" sz="2000">
            <a:latin typeface="ＭＳ Ｐゴシック" pitchFamily="50" charset="-128"/>
            <a:ea typeface="ＭＳ Ｐゴシック" pitchFamily="50" charset="-128"/>
          </a:endParaRPr>
        </a:p>
      </dgm:t>
    </dgm:pt>
    <dgm:pt modelId="{73CD7FFE-9B16-46C1-84CF-5E648F0F93BB}" type="sibTrans" cxnId="{3E141959-B88C-4611-BF23-EE4CA47E277E}">
      <dgm:prSet/>
      <dgm:spPr/>
      <dgm:t>
        <a:bodyPr/>
        <a:lstStyle/>
        <a:p>
          <a:endParaRPr kumimoji="1" lang="ja-JP" altLang="en-US" sz="2000">
            <a:latin typeface="ＭＳ Ｐゴシック" pitchFamily="50" charset="-128"/>
            <a:ea typeface="ＭＳ Ｐゴシック" pitchFamily="50" charset="-128"/>
          </a:endParaRPr>
        </a:p>
      </dgm:t>
    </dgm:pt>
    <dgm:pt modelId="{89194528-ECF8-435C-B126-51059B393C93}" type="pres">
      <dgm:prSet presAssocID="{DEB1209D-6748-4DCA-BAE3-B1AFF933A163}" presName="hierChild1" presStyleCnt="0">
        <dgm:presLayoutVars>
          <dgm:orgChart val="1"/>
          <dgm:chPref val="1"/>
          <dgm:dir/>
          <dgm:animOne val="branch"/>
          <dgm:animLvl val="lvl"/>
          <dgm:resizeHandles/>
        </dgm:presLayoutVars>
      </dgm:prSet>
      <dgm:spPr/>
    </dgm:pt>
    <dgm:pt modelId="{6E1BECD5-7C1F-4830-9911-089F4A87FC28}" type="pres">
      <dgm:prSet presAssocID="{F0BB68CA-DC24-4784-88AC-217699FA5C8C}" presName="hierRoot1" presStyleCnt="0">
        <dgm:presLayoutVars>
          <dgm:hierBranch val="init"/>
        </dgm:presLayoutVars>
      </dgm:prSet>
      <dgm:spPr/>
    </dgm:pt>
    <dgm:pt modelId="{DFB3144F-A055-4E75-806E-2A83FCBF1862}" type="pres">
      <dgm:prSet presAssocID="{F0BB68CA-DC24-4784-88AC-217699FA5C8C}" presName="rootComposite1" presStyleCnt="0"/>
      <dgm:spPr/>
    </dgm:pt>
    <dgm:pt modelId="{C5EED098-F9AD-4430-90EC-74B2C6BC191F}" type="pres">
      <dgm:prSet presAssocID="{F0BB68CA-DC24-4784-88AC-217699FA5C8C}" presName="rootText1" presStyleLbl="node0" presStyleIdx="0" presStyleCnt="1">
        <dgm:presLayoutVars>
          <dgm:chPref val="3"/>
        </dgm:presLayoutVars>
      </dgm:prSet>
      <dgm:spPr/>
    </dgm:pt>
    <dgm:pt modelId="{3DD6186B-AF43-420A-B969-F36C9F7840BD}" type="pres">
      <dgm:prSet presAssocID="{F0BB68CA-DC24-4784-88AC-217699FA5C8C}" presName="rootConnector1" presStyleLbl="node1" presStyleIdx="0" presStyleCnt="0"/>
      <dgm:spPr/>
    </dgm:pt>
    <dgm:pt modelId="{91B95E81-17C3-4687-A250-2EB349DC17E4}" type="pres">
      <dgm:prSet presAssocID="{F0BB68CA-DC24-4784-88AC-217699FA5C8C}" presName="hierChild2" presStyleCnt="0"/>
      <dgm:spPr/>
    </dgm:pt>
    <dgm:pt modelId="{B11A4515-706C-4E30-A0CE-8A7C3A2EE891}" type="pres">
      <dgm:prSet presAssocID="{D450B014-2250-4706-8101-EF1B5E50892A}" presName="Name37" presStyleLbl="parChTrans1D2" presStyleIdx="0" presStyleCnt="2"/>
      <dgm:spPr/>
    </dgm:pt>
    <dgm:pt modelId="{607F2FC1-A6CD-47C5-A229-88F72C66D78C}" type="pres">
      <dgm:prSet presAssocID="{6546A5C7-62E3-4F63-8B33-8F04CC0E705D}" presName="hierRoot2" presStyleCnt="0">
        <dgm:presLayoutVars>
          <dgm:hierBranch val="init"/>
        </dgm:presLayoutVars>
      </dgm:prSet>
      <dgm:spPr/>
    </dgm:pt>
    <dgm:pt modelId="{EEDD95F9-DC56-4945-BCD0-A61C503BC982}" type="pres">
      <dgm:prSet presAssocID="{6546A5C7-62E3-4F63-8B33-8F04CC0E705D}" presName="rootComposite" presStyleCnt="0"/>
      <dgm:spPr/>
    </dgm:pt>
    <dgm:pt modelId="{2B7DCE43-5CBB-46BA-A750-6670DA81169F}" type="pres">
      <dgm:prSet presAssocID="{6546A5C7-62E3-4F63-8B33-8F04CC0E705D}" presName="rootText" presStyleLbl="node2" presStyleIdx="0" presStyleCnt="2" custLinFactNeighborX="-19326" custLinFactNeighborY="3577">
        <dgm:presLayoutVars>
          <dgm:chPref val="3"/>
        </dgm:presLayoutVars>
      </dgm:prSet>
      <dgm:spPr/>
    </dgm:pt>
    <dgm:pt modelId="{E866B2CE-D47F-46D2-8789-CE58D9804DF2}" type="pres">
      <dgm:prSet presAssocID="{6546A5C7-62E3-4F63-8B33-8F04CC0E705D}" presName="rootConnector" presStyleLbl="node2" presStyleIdx="0" presStyleCnt="2"/>
      <dgm:spPr/>
    </dgm:pt>
    <dgm:pt modelId="{9237ACBF-5AD5-4D7F-A80D-C10C17C1B982}" type="pres">
      <dgm:prSet presAssocID="{6546A5C7-62E3-4F63-8B33-8F04CC0E705D}" presName="hierChild4" presStyleCnt="0"/>
      <dgm:spPr/>
    </dgm:pt>
    <dgm:pt modelId="{6ED7FFDF-AC3F-4666-B89F-834FDFCC62A7}" type="pres">
      <dgm:prSet presAssocID="{6546A5C7-62E3-4F63-8B33-8F04CC0E705D}" presName="hierChild5" presStyleCnt="0"/>
      <dgm:spPr/>
    </dgm:pt>
    <dgm:pt modelId="{71FBF4D5-AA64-4709-9583-3C4C2F7820F6}" type="pres">
      <dgm:prSet presAssocID="{74B6426F-C9BC-49A7-AF8E-12D11672C3FF}" presName="Name37" presStyleLbl="parChTrans1D2" presStyleIdx="1" presStyleCnt="2"/>
      <dgm:spPr/>
    </dgm:pt>
    <dgm:pt modelId="{A2EDA114-6364-4791-8A51-C0B2E3649620}" type="pres">
      <dgm:prSet presAssocID="{E18081FD-C9CF-4312-9631-E22DC0856F57}" presName="hierRoot2" presStyleCnt="0">
        <dgm:presLayoutVars>
          <dgm:hierBranch val="init"/>
        </dgm:presLayoutVars>
      </dgm:prSet>
      <dgm:spPr/>
    </dgm:pt>
    <dgm:pt modelId="{DC7DA88C-5F1D-4477-B89B-E1758BA1DEF7}" type="pres">
      <dgm:prSet presAssocID="{E18081FD-C9CF-4312-9631-E22DC0856F57}" presName="rootComposite" presStyleCnt="0"/>
      <dgm:spPr/>
    </dgm:pt>
    <dgm:pt modelId="{C66DC65B-D14A-4B26-B7F4-45B2EF5B0053}" type="pres">
      <dgm:prSet presAssocID="{E18081FD-C9CF-4312-9631-E22DC0856F57}" presName="rootText" presStyleLbl="node2" presStyleIdx="1" presStyleCnt="2" custLinFactNeighborX="32743" custLinFactNeighborY="133">
        <dgm:presLayoutVars>
          <dgm:chPref val="3"/>
        </dgm:presLayoutVars>
      </dgm:prSet>
      <dgm:spPr/>
    </dgm:pt>
    <dgm:pt modelId="{DA13B371-9C7C-477B-BFB4-0A63EC2D5830}" type="pres">
      <dgm:prSet presAssocID="{E18081FD-C9CF-4312-9631-E22DC0856F57}" presName="rootConnector" presStyleLbl="node2" presStyleIdx="1" presStyleCnt="2"/>
      <dgm:spPr/>
    </dgm:pt>
    <dgm:pt modelId="{F638D78E-1E14-49EF-851D-836419487C11}" type="pres">
      <dgm:prSet presAssocID="{E18081FD-C9CF-4312-9631-E22DC0856F57}" presName="hierChild4" presStyleCnt="0"/>
      <dgm:spPr/>
    </dgm:pt>
    <dgm:pt modelId="{242CED19-0D65-4CDA-B5EB-EE032A465665}" type="pres">
      <dgm:prSet presAssocID="{E18081FD-C9CF-4312-9631-E22DC0856F57}" presName="hierChild5" presStyleCnt="0"/>
      <dgm:spPr/>
    </dgm:pt>
    <dgm:pt modelId="{77AFB65B-BA57-471C-BCBF-13BFA7A3835E}" type="pres">
      <dgm:prSet presAssocID="{F0BB68CA-DC24-4784-88AC-217699FA5C8C}" presName="hierChild3" presStyleCnt="0"/>
      <dgm:spPr/>
    </dgm:pt>
  </dgm:ptLst>
  <dgm:cxnLst>
    <dgm:cxn modelId="{46E90646-2189-42D7-8CAA-5411A3DA6471}" type="presOf" srcId="{DEB1209D-6748-4DCA-BAE3-B1AFF933A163}" destId="{89194528-ECF8-435C-B126-51059B393C93}" srcOrd="0" destOrd="0" presId="urn:microsoft.com/office/officeart/2005/8/layout/orgChart1"/>
    <dgm:cxn modelId="{C37A7F46-3A0C-4DE4-8D49-49B17BF81D42}" type="presOf" srcId="{F0BB68CA-DC24-4784-88AC-217699FA5C8C}" destId="{C5EED098-F9AD-4430-90EC-74B2C6BC191F}" srcOrd="0" destOrd="0" presId="urn:microsoft.com/office/officeart/2005/8/layout/orgChart1"/>
    <dgm:cxn modelId="{EBB0BE66-0D46-49F0-B8CA-E630A435848B}" type="presOf" srcId="{74B6426F-C9BC-49A7-AF8E-12D11672C3FF}" destId="{71FBF4D5-AA64-4709-9583-3C4C2F7820F6}" srcOrd="0" destOrd="0" presId="urn:microsoft.com/office/officeart/2005/8/layout/orgChart1"/>
    <dgm:cxn modelId="{97704A67-40FF-4EB5-AFBA-8AE02316B701}" type="presOf" srcId="{6546A5C7-62E3-4F63-8B33-8F04CC0E705D}" destId="{2B7DCE43-5CBB-46BA-A750-6670DA81169F}" srcOrd="0" destOrd="0" presId="urn:microsoft.com/office/officeart/2005/8/layout/orgChart1"/>
    <dgm:cxn modelId="{E94F3348-2EEA-4194-B1E3-8DA82DC2BD6E}" type="presOf" srcId="{E18081FD-C9CF-4312-9631-E22DC0856F57}" destId="{DA13B371-9C7C-477B-BFB4-0A63EC2D5830}" srcOrd="1" destOrd="0" presId="urn:microsoft.com/office/officeart/2005/8/layout/orgChart1"/>
    <dgm:cxn modelId="{3E141959-B88C-4611-BF23-EE4CA47E277E}" srcId="{F0BB68CA-DC24-4784-88AC-217699FA5C8C}" destId="{E18081FD-C9CF-4312-9631-E22DC0856F57}" srcOrd="1" destOrd="0" parTransId="{74B6426F-C9BC-49A7-AF8E-12D11672C3FF}" sibTransId="{73CD7FFE-9B16-46C1-84CF-5E648F0F93BB}"/>
    <dgm:cxn modelId="{DBC7F381-9B59-41E1-AA1A-67C3AD506030}" type="presOf" srcId="{D450B014-2250-4706-8101-EF1B5E50892A}" destId="{B11A4515-706C-4E30-A0CE-8A7C3A2EE891}" srcOrd="0" destOrd="0" presId="urn:microsoft.com/office/officeart/2005/8/layout/orgChart1"/>
    <dgm:cxn modelId="{91B9F188-4437-4DEE-B3F3-40549603455D}" srcId="{DEB1209D-6748-4DCA-BAE3-B1AFF933A163}" destId="{F0BB68CA-DC24-4784-88AC-217699FA5C8C}" srcOrd="0" destOrd="0" parTransId="{2AEDAE35-1717-4419-9B36-B6BEE90DA2FC}" sibTransId="{178E2836-90A3-4E48-A5CB-00BC97D816D6}"/>
    <dgm:cxn modelId="{974A4589-B989-41A7-90DA-F37F058043DB}" type="presOf" srcId="{E18081FD-C9CF-4312-9631-E22DC0856F57}" destId="{C66DC65B-D14A-4B26-B7F4-45B2EF5B0053}" srcOrd="0" destOrd="0" presId="urn:microsoft.com/office/officeart/2005/8/layout/orgChart1"/>
    <dgm:cxn modelId="{90C38297-5B7E-46A7-9DD0-94D0605CA298}" type="presOf" srcId="{6546A5C7-62E3-4F63-8B33-8F04CC0E705D}" destId="{E866B2CE-D47F-46D2-8789-CE58D9804DF2}" srcOrd="1" destOrd="0" presId="urn:microsoft.com/office/officeart/2005/8/layout/orgChart1"/>
    <dgm:cxn modelId="{2B083ACA-87B3-46D6-B97E-71E74CC9529A}" srcId="{F0BB68CA-DC24-4784-88AC-217699FA5C8C}" destId="{6546A5C7-62E3-4F63-8B33-8F04CC0E705D}" srcOrd="0" destOrd="0" parTransId="{D450B014-2250-4706-8101-EF1B5E50892A}" sibTransId="{CC07E958-590C-4A94-B5B0-61186EEC6AFD}"/>
    <dgm:cxn modelId="{EDBEBDE9-A2A6-451B-8A1A-E54D66C4440F}" type="presOf" srcId="{F0BB68CA-DC24-4784-88AC-217699FA5C8C}" destId="{3DD6186B-AF43-420A-B969-F36C9F7840BD}" srcOrd="1" destOrd="0" presId="urn:microsoft.com/office/officeart/2005/8/layout/orgChart1"/>
    <dgm:cxn modelId="{9BC80F58-B346-47EE-A516-2A7272A7B2FA}" type="presParOf" srcId="{89194528-ECF8-435C-B126-51059B393C93}" destId="{6E1BECD5-7C1F-4830-9911-089F4A87FC28}" srcOrd="0" destOrd="0" presId="urn:microsoft.com/office/officeart/2005/8/layout/orgChart1"/>
    <dgm:cxn modelId="{9BDB4078-B64F-45E8-8A03-46F944BA5764}" type="presParOf" srcId="{6E1BECD5-7C1F-4830-9911-089F4A87FC28}" destId="{DFB3144F-A055-4E75-806E-2A83FCBF1862}" srcOrd="0" destOrd="0" presId="urn:microsoft.com/office/officeart/2005/8/layout/orgChart1"/>
    <dgm:cxn modelId="{2F77B067-88C5-4829-8E78-A60367F381B8}" type="presParOf" srcId="{DFB3144F-A055-4E75-806E-2A83FCBF1862}" destId="{C5EED098-F9AD-4430-90EC-74B2C6BC191F}" srcOrd="0" destOrd="0" presId="urn:microsoft.com/office/officeart/2005/8/layout/orgChart1"/>
    <dgm:cxn modelId="{CC6229E2-8DE1-412B-83DE-693BD76BD0C0}" type="presParOf" srcId="{DFB3144F-A055-4E75-806E-2A83FCBF1862}" destId="{3DD6186B-AF43-420A-B969-F36C9F7840BD}" srcOrd="1" destOrd="0" presId="urn:microsoft.com/office/officeart/2005/8/layout/orgChart1"/>
    <dgm:cxn modelId="{2EABC345-B089-4611-BBBB-0DEB022AD842}" type="presParOf" srcId="{6E1BECD5-7C1F-4830-9911-089F4A87FC28}" destId="{91B95E81-17C3-4687-A250-2EB349DC17E4}" srcOrd="1" destOrd="0" presId="urn:microsoft.com/office/officeart/2005/8/layout/orgChart1"/>
    <dgm:cxn modelId="{1A29B482-3DBA-4BC8-9120-F96FBE3D90C5}" type="presParOf" srcId="{91B95E81-17C3-4687-A250-2EB349DC17E4}" destId="{B11A4515-706C-4E30-A0CE-8A7C3A2EE891}" srcOrd="0" destOrd="0" presId="urn:microsoft.com/office/officeart/2005/8/layout/orgChart1"/>
    <dgm:cxn modelId="{9A2728CC-35BE-4901-AC1B-E7B9C6E1E421}" type="presParOf" srcId="{91B95E81-17C3-4687-A250-2EB349DC17E4}" destId="{607F2FC1-A6CD-47C5-A229-88F72C66D78C}" srcOrd="1" destOrd="0" presId="urn:microsoft.com/office/officeart/2005/8/layout/orgChart1"/>
    <dgm:cxn modelId="{BEE7018B-D8CE-4E41-9CE5-9FDE2A395E6D}" type="presParOf" srcId="{607F2FC1-A6CD-47C5-A229-88F72C66D78C}" destId="{EEDD95F9-DC56-4945-BCD0-A61C503BC982}" srcOrd="0" destOrd="0" presId="urn:microsoft.com/office/officeart/2005/8/layout/orgChart1"/>
    <dgm:cxn modelId="{6015E5FA-C522-45BA-980F-A0C8B1C74AB1}" type="presParOf" srcId="{EEDD95F9-DC56-4945-BCD0-A61C503BC982}" destId="{2B7DCE43-5CBB-46BA-A750-6670DA81169F}" srcOrd="0" destOrd="0" presId="urn:microsoft.com/office/officeart/2005/8/layout/orgChart1"/>
    <dgm:cxn modelId="{211C6D40-B7D3-44AC-BDAA-9696BA5CF424}" type="presParOf" srcId="{EEDD95F9-DC56-4945-BCD0-A61C503BC982}" destId="{E866B2CE-D47F-46D2-8789-CE58D9804DF2}" srcOrd="1" destOrd="0" presId="urn:microsoft.com/office/officeart/2005/8/layout/orgChart1"/>
    <dgm:cxn modelId="{F98AD269-2B17-4A6E-BB1B-4DCB9BF0B715}" type="presParOf" srcId="{607F2FC1-A6CD-47C5-A229-88F72C66D78C}" destId="{9237ACBF-5AD5-4D7F-A80D-C10C17C1B982}" srcOrd="1" destOrd="0" presId="urn:microsoft.com/office/officeart/2005/8/layout/orgChart1"/>
    <dgm:cxn modelId="{68A8FF9F-315D-44C9-A7AB-5D29449A6BDC}" type="presParOf" srcId="{607F2FC1-A6CD-47C5-A229-88F72C66D78C}" destId="{6ED7FFDF-AC3F-4666-B89F-834FDFCC62A7}" srcOrd="2" destOrd="0" presId="urn:microsoft.com/office/officeart/2005/8/layout/orgChart1"/>
    <dgm:cxn modelId="{24AD74F8-5B20-4A65-8B8D-814D3B8CFB64}" type="presParOf" srcId="{91B95E81-17C3-4687-A250-2EB349DC17E4}" destId="{71FBF4D5-AA64-4709-9583-3C4C2F7820F6}" srcOrd="2" destOrd="0" presId="urn:microsoft.com/office/officeart/2005/8/layout/orgChart1"/>
    <dgm:cxn modelId="{AB4C8312-4D63-4C99-B349-68E5A60CC0B8}" type="presParOf" srcId="{91B95E81-17C3-4687-A250-2EB349DC17E4}" destId="{A2EDA114-6364-4791-8A51-C0B2E3649620}" srcOrd="3" destOrd="0" presId="urn:microsoft.com/office/officeart/2005/8/layout/orgChart1"/>
    <dgm:cxn modelId="{4C591996-576A-4AE9-A7E7-5DB53DFB2266}" type="presParOf" srcId="{A2EDA114-6364-4791-8A51-C0B2E3649620}" destId="{DC7DA88C-5F1D-4477-B89B-E1758BA1DEF7}" srcOrd="0" destOrd="0" presId="urn:microsoft.com/office/officeart/2005/8/layout/orgChart1"/>
    <dgm:cxn modelId="{0DA69FD4-887C-4B6D-9E99-95207D6FAF5A}" type="presParOf" srcId="{DC7DA88C-5F1D-4477-B89B-E1758BA1DEF7}" destId="{C66DC65B-D14A-4B26-B7F4-45B2EF5B0053}" srcOrd="0" destOrd="0" presId="urn:microsoft.com/office/officeart/2005/8/layout/orgChart1"/>
    <dgm:cxn modelId="{1F09E6B7-4E37-4310-82C5-A44B3DF943AD}" type="presParOf" srcId="{DC7DA88C-5F1D-4477-B89B-E1758BA1DEF7}" destId="{DA13B371-9C7C-477B-BFB4-0A63EC2D5830}" srcOrd="1" destOrd="0" presId="urn:microsoft.com/office/officeart/2005/8/layout/orgChart1"/>
    <dgm:cxn modelId="{302C160E-318A-4F8A-9F51-094F092CE9B4}" type="presParOf" srcId="{A2EDA114-6364-4791-8A51-C0B2E3649620}" destId="{F638D78E-1E14-49EF-851D-836419487C11}" srcOrd="1" destOrd="0" presId="urn:microsoft.com/office/officeart/2005/8/layout/orgChart1"/>
    <dgm:cxn modelId="{6CA027DB-F964-44C9-88D4-2AEBEB96F7CC}" type="presParOf" srcId="{A2EDA114-6364-4791-8A51-C0B2E3649620}" destId="{242CED19-0D65-4CDA-B5EB-EE032A465665}" srcOrd="2" destOrd="0" presId="urn:microsoft.com/office/officeart/2005/8/layout/orgChart1"/>
    <dgm:cxn modelId="{544510CC-6635-4B14-A04F-9C4F2CE64DD1}" type="presParOf" srcId="{6E1BECD5-7C1F-4830-9911-089F4A87FC28}" destId="{77AFB65B-BA57-471C-BCBF-13BFA7A3835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B3511-4346-4AD7-A2B3-9B776CF45AE2}">
      <dsp:nvSpPr>
        <dsp:cNvPr id="0" name=""/>
        <dsp:cNvSpPr/>
      </dsp:nvSpPr>
      <dsp:spPr>
        <a:xfrm>
          <a:off x="4081757" y="0"/>
          <a:ext cx="1569865" cy="1046577"/>
        </a:xfrm>
        <a:prstGeom prst="roundRect">
          <a:avLst>
            <a:gd name="adj" fmla="val 10000"/>
          </a:avLst>
        </a:prstGeom>
        <a:solidFill>
          <a:schemeClr val="accent5">
            <a:lumMod val="5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endParaRPr kumimoji="1" lang="en-US" altLang="ja-JP" sz="1500" b="1" kern="1200" dirty="0">
            <a:solidFill>
              <a:schemeClr val="bg1"/>
            </a:solidFill>
            <a:latin typeface="游ゴシック" panose="020B0400000000000000" pitchFamily="50" charset="-128"/>
            <a:ea typeface="游ゴシック" panose="020B0400000000000000" pitchFamily="50" charset="-128"/>
          </a:endParaRPr>
        </a:p>
        <a:p>
          <a:pPr marL="0" lvl="0" indent="0" algn="ctr" defTabSz="666750">
            <a:lnSpc>
              <a:spcPct val="100000"/>
            </a:lnSpc>
            <a:spcBef>
              <a:spcPct val="0"/>
            </a:spcBef>
            <a:spcAft>
              <a:spcPct val="35000"/>
            </a:spcAft>
            <a:buNone/>
          </a:pPr>
          <a:r>
            <a:rPr kumimoji="1" lang="ja-JP" altLang="en-US" sz="1500" b="1" kern="1200" dirty="0">
              <a:solidFill>
                <a:schemeClr val="bg1"/>
              </a:solidFill>
              <a:latin typeface="游ゴシック" panose="020B0400000000000000" pitchFamily="50" charset="-128"/>
              <a:ea typeface="游ゴシック" panose="020B0400000000000000" pitchFamily="50" charset="-128"/>
            </a:rPr>
            <a:t>アレルギー性</a:t>
          </a:r>
          <a:br>
            <a:rPr kumimoji="1" lang="en-US" altLang="ja-JP" sz="1500" b="1" kern="1200" dirty="0">
              <a:solidFill>
                <a:schemeClr val="bg1"/>
              </a:solidFill>
              <a:latin typeface="游ゴシック" panose="020B0400000000000000" pitchFamily="50" charset="-128"/>
              <a:ea typeface="游ゴシック" panose="020B0400000000000000" pitchFamily="50" charset="-128"/>
            </a:rPr>
          </a:br>
          <a:r>
            <a:rPr kumimoji="1" lang="ja-JP" altLang="en-US" sz="1500" b="1" kern="1200" dirty="0">
              <a:solidFill>
                <a:schemeClr val="bg1"/>
              </a:solidFill>
              <a:latin typeface="游ゴシック" panose="020B0400000000000000" pitchFamily="50" charset="-128"/>
              <a:ea typeface="游ゴシック" panose="020B0400000000000000" pitchFamily="50" charset="-128"/>
            </a:rPr>
            <a:t>結膜炎</a:t>
          </a:r>
          <a:br>
            <a:rPr kumimoji="1" lang="en-US" altLang="ja-JP" sz="1500" b="1" kern="1200" dirty="0">
              <a:solidFill>
                <a:schemeClr val="bg1"/>
              </a:solidFill>
              <a:latin typeface="游ゴシック" panose="020B0400000000000000" pitchFamily="50" charset="-128"/>
              <a:ea typeface="游ゴシック" panose="020B0400000000000000" pitchFamily="50" charset="-128"/>
            </a:rPr>
          </a:br>
          <a:r>
            <a:rPr kumimoji="1" lang="ja-JP" altLang="en-US" sz="1500" b="1" kern="1200" dirty="0">
              <a:solidFill>
                <a:schemeClr val="bg1"/>
              </a:solidFill>
              <a:latin typeface="游ゴシック" panose="020B0400000000000000" pitchFamily="50" charset="-128"/>
              <a:ea typeface="游ゴシック" panose="020B0400000000000000" pitchFamily="50" charset="-128"/>
            </a:rPr>
            <a:t>（結膜疾患）</a:t>
          </a:r>
        </a:p>
        <a:p>
          <a:pPr marL="0" lvl="0" indent="0" algn="ctr" defTabSz="666750">
            <a:lnSpc>
              <a:spcPct val="100000"/>
            </a:lnSpc>
            <a:spcBef>
              <a:spcPct val="0"/>
            </a:spcBef>
            <a:spcAft>
              <a:spcPct val="35000"/>
            </a:spcAft>
            <a:buNone/>
          </a:pPr>
          <a:endParaRPr kumimoji="1" lang="ja-JP" altLang="en-US" sz="1500" b="1" kern="1200" dirty="0">
            <a:solidFill>
              <a:schemeClr val="bg1"/>
            </a:solidFill>
            <a:latin typeface="游ゴシック" panose="020B0400000000000000" pitchFamily="50" charset="-128"/>
            <a:ea typeface="游ゴシック" panose="020B0400000000000000" pitchFamily="50" charset="-128"/>
          </a:endParaRPr>
        </a:p>
      </dsp:txBody>
      <dsp:txXfrm>
        <a:off x="4112410" y="30653"/>
        <a:ext cx="1508559" cy="985271"/>
      </dsp:txXfrm>
    </dsp:sp>
    <dsp:sp modelId="{28BE1375-E550-4854-BD33-833C7A390613}">
      <dsp:nvSpPr>
        <dsp:cNvPr id="0" name=""/>
        <dsp:cNvSpPr/>
      </dsp:nvSpPr>
      <dsp:spPr>
        <a:xfrm>
          <a:off x="1805452" y="1046577"/>
          <a:ext cx="3061238" cy="418630"/>
        </a:xfrm>
        <a:custGeom>
          <a:avLst/>
          <a:gdLst/>
          <a:ahLst/>
          <a:cxnLst/>
          <a:rect l="0" t="0" r="0" b="0"/>
          <a:pathLst>
            <a:path>
              <a:moveTo>
                <a:pt x="3061238" y="0"/>
              </a:moveTo>
              <a:lnTo>
                <a:pt x="3061238" y="209315"/>
              </a:lnTo>
              <a:lnTo>
                <a:pt x="0" y="209315"/>
              </a:lnTo>
              <a:lnTo>
                <a:pt x="0"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418D921E-04D3-4437-9E52-5242E810A903}">
      <dsp:nvSpPr>
        <dsp:cNvPr id="0" name=""/>
        <dsp:cNvSpPr/>
      </dsp:nvSpPr>
      <dsp:spPr>
        <a:xfrm>
          <a:off x="1020519" y="1465208"/>
          <a:ext cx="1569865" cy="1046577"/>
        </a:xfrm>
        <a:prstGeom prst="roundRect">
          <a:avLst>
            <a:gd name="adj" fmla="val 10000"/>
          </a:avLst>
        </a:prstGeom>
        <a:solidFill>
          <a:schemeClr val="accent2">
            <a:lumMod val="5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kumimoji="1" lang="ja-JP" altLang="en-US" sz="1500" b="1" kern="1200" dirty="0">
              <a:solidFill>
                <a:schemeClr val="bg1"/>
              </a:solidFill>
              <a:latin typeface="游ゴシック" panose="020B0400000000000000" pitchFamily="50" charset="-128"/>
              <a:ea typeface="游ゴシック" panose="020B0400000000000000" pitchFamily="50" charset="-128"/>
            </a:rPr>
            <a:t>アレルギー性</a:t>
          </a:r>
          <a:br>
            <a:rPr kumimoji="1" lang="en-US" altLang="ja-JP" sz="1500" b="1" kern="1200" dirty="0">
              <a:solidFill>
                <a:schemeClr val="bg1"/>
              </a:solidFill>
              <a:latin typeface="游ゴシック" panose="020B0400000000000000" pitchFamily="50" charset="-128"/>
              <a:ea typeface="游ゴシック" panose="020B0400000000000000" pitchFamily="50" charset="-128"/>
            </a:rPr>
          </a:br>
          <a:r>
            <a:rPr kumimoji="1" lang="ja-JP" altLang="en-US" sz="1500" b="1" kern="1200" dirty="0">
              <a:solidFill>
                <a:schemeClr val="bg1"/>
              </a:solidFill>
              <a:latin typeface="游ゴシック" panose="020B0400000000000000" pitchFamily="50" charset="-128"/>
              <a:ea typeface="游ゴシック" panose="020B0400000000000000" pitchFamily="50" charset="-128"/>
            </a:rPr>
            <a:t>結膜炎</a:t>
          </a:r>
        </a:p>
      </dsp:txBody>
      <dsp:txXfrm>
        <a:off x="1051172" y="1495861"/>
        <a:ext cx="1508559" cy="985271"/>
      </dsp:txXfrm>
    </dsp:sp>
    <dsp:sp modelId="{CA9531F3-C147-42D7-8F36-ABE352326039}">
      <dsp:nvSpPr>
        <dsp:cNvPr id="0" name=""/>
        <dsp:cNvSpPr/>
      </dsp:nvSpPr>
      <dsp:spPr>
        <a:xfrm>
          <a:off x="785039" y="2511785"/>
          <a:ext cx="1020412" cy="418630"/>
        </a:xfrm>
        <a:custGeom>
          <a:avLst/>
          <a:gdLst/>
          <a:ahLst/>
          <a:cxnLst/>
          <a:rect l="0" t="0" r="0" b="0"/>
          <a:pathLst>
            <a:path>
              <a:moveTo>
                <a:pt x="1020412" y="0"/>
              </a:moveTo>
              <a:lnTo>
                <a:pt x="1020412" y="209315"/>
              </a:lnTo>
              <a:lnTo>
                <a:pt x="0" y="209315"/>
              </a:lnTo>
              <a:lnTo>
                <a:pt x="0"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0490D797-5FB2-41BD-A9F0-DFCFFFE4B986}">
      <dsp:nvSpPr>
        <dsp:cNvPr id="0" name=""/>
        <dsp:cNvSpPr/>
      </dsp:nvSpPr>
      <dsp:spPr>
        <a:xfrm>
          <a:off x="106" y="2930416"/>
          <a:ext cx="1569865" cy="1046577"/>
        </a:xfrm>
        <a:prstGeom prst="roundRect">
          <a:avLst>
            <a:gd name="adj" fmla="val 10000"/>
          </a:avLst>
        </a:prstGeom>
        <a:solidFill>
          <a:schemeClr val="accent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kumimoji="1" lang="ja-JP" altLang="en-US" sz="1500" b="1" kern="1200" dirty="0">
              <a:latin typeface="游ゴシック" panose="020B0400000000000000" pitchFamily="50" charset="-128"/>
              <a:ea typeface="游ゴシック" panose="020B0400000000000000" pitchFamily="50" charset="-128"/>
            </a:rPr>
            <a:t>季節性</a:t>
          </a:r>
          <a:br>
            <a:rPr kumimoji="1" lang="en-US" altLang="ja-JP" sz="1500" b="1" kern="1200" dirty="0">
              <a:latin typeface="游ゴシック" panose="020B0400000000000000" pitchFamily="50" charset="-128"/>
              <a:ea typeface="游ゴシック" panose="020B0400000000000000" pitchFamily="50" charset="-128"/>
            </a:rPr>
          </a:br>
          <a:r>
            <a:rPr kumimoji="1" lang="ja-JP" altLang="en-US" sz="1500" b="1" kern="1200" dirty="0">
              <a:latin typeface="游ゴシック" panose="020B0400000000000000" pitchFamily="50" charset="-128"/>
              <a:ea typeface="游ゴシック" panose="020B0400000000000000" pitchFamily="50" charset="-128"/>
            </a:rPr>
            <a:t>アレルギー性</a:t>
          </a:r>
          <a:br>
            <a:rPr kumimoji="1" lang="en-US" altLang="ja-JP" sz="1500" b="1" kern="1200" dirty="0">
              <a:latin typeface="游ゴシック" panose="020B0400000000000000" pitchFamily="50" charset="-128"/>
              <a:ea typeface="游ゴシック" panose="020B0400000000000000" pitchFamily="50" charset="-128"/>
            </a:rPr>
          </a:br>
          <a:r>
            <a:rPr kumimoji="1" lang="ja-JP" altLang="en-US" sz="1500" b="1" kern="1200" dirty="0">
              <a:latin typeface="游ゴシック" panose="020B0400000000000000" pitchFamily="50" charset="-128"/>
              <a:ea typeface="游ゴシック" panose="020B0400000000000000" pitchFamily="50" charset="-128"/>
            </a:rPr>
            <a:t>結膜炎</a:t>
          </a:r>
        </a:p>
      </dsp:txBody>
      <dsp:txXfrm>
        <a:off x="30759" y="2961069"/>
        <a:ext cx="1508559" cy="985271"/>
      </dsp:txXfrm>
    </dsp:sp>
    <dsp:sp modelId="{12F76E9B-8546-492D-A86B-0D524ECB393A}">
      <dsp:nvSpPr>
        <dsp:cNvPr id="0" name=""/>
        <dsp:cNvSpPr/>
      </dsp:nvSpPr>
      <dsp:spPr>
        <a:xfrm>
          <a:off x="1805452" y="2511785"/>
          <a:ext cx="1020412" cy="418630"/>
        </a:xfrm>
        <a:custGeom>
          <a:avLst/>
          <a:gdLst/>
          <a:ahLst/>
          <a:cxnLst/>
          <a:rect l="0" t="0" r="0" b="0"/>
          <a:pathLst>
            <a:path>
              <a:moveTo>
                <a:pt x="0" y="0"/>
              </a:moveTo>
              <a:lnTo>
                <a:pt x="0" y="209315"/>
              </a:lnTo>
              <a:lnTo>
                <a:pt x="1020412" y="209315"/>
              </a:lnTo>
              <a:lnTo>
                <a:pt x="1020412"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BEC3447E-806D-49BA-87C2-9883D970BF27}">
      <dsp:nvSpPr>
        <dsp:cNvPr id="0" name=""/>
        <dsp:cNvSpPr/>
      </dsp:nvSpPr>
      <dsp:spPr>
        <a:xfrm>
          <a:off x="2040931" y="2930416"/>
          <a:ext cx="1569865" cy="1046577"/>
        </a:xfrm>
        <a:prstGeom prst="roundRect">
          <a:avLst>
            <a:gd name="adj" fmla="val 10000"/>
          </a:avLst>
        </a:prstGeom>
        <a:solidFill>
          <a:schemeClr val="accent2">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endParaRPr kumimoji="1" lang="en-US" altLang="ja-JP" sz="1500" b="1" kern="1200" dirty="0">
            <a:latin typeface="游ゴシック" panose="020B0400000000000000" pitchFamily="50" charset="-128"/>
            <a:ea typeface="游ゴシック" panose="020B0400000000000000" pitchFamily="50" charset="-128"/>
          </a:endParaRPr>
        </a:p>
        <a:p>
          <a:pPr marL="0" lvl="0" indent="0" algn="ctr" defTabSz="666750">
            <a:lnSpc>
              <a:spcPct val="100000"/>
            </a:lnSpc>
            <a:spcBef>
              <a:spcPct val="0"/>
            </a:spcBef>
            <a:spcAft>
              <a:spcPct val="35000"/>
            </a:spcAft>
            <a:buNone/>
          </a:pPr>
          <a:r>
            <a:rPr kumimoji="1" lang="ja-JP" altLang="en-US" sz="1500" b="1" kern="1200" dirty="0">
              <a:latin typeface="游ゴシック" panose="020B0400000000000000" pitchFamily="50" charset="-128"/>
              <a:ea typeface="游ゴシック" panose="020B0400000000000000" pitchFamily="50" charset="-128"/>
            </a:rPr>
            <a:t>通年性</a:t>
          </a:r>
          <a:br>
            <a:rPr kumimoji="1" lang="en-US" altLang="ja-JP" sz="1500" b="1" kern="1200" dirty="0">
              <a:latin typeface="游ゴシック" panose="020B0400000000000000" pitchFamily="50" charset="-128"/>
              <a:ea typeface="游ゴシック" panose="020B0400000000000000" pitchFamily="50" charset="-128"/>
            </a:rPr>
          </a:br>
          <a:r>
            <a:rPr kumimoji="1" lang="ja-JP" altLang="en-US" sz="1500" b="1" kern="1200" dirty="0">
              <a:latin typeface="游ゴシック" panose="020B0400000000000000" pitchFamily="50" charset="-128"/>
              <a:ea typeface="游ゴシック" panose="020B0400000000000000" pitchFamily="50" charset="-128"/>
            </a:rPr>
            <a:t>アレルギー性</a:t>
          </a:r>
          <a:br>
            <a:rPr kumimoji="1" lang="en-US" altLang="ja-JP" sz="1500" b="1" kern="1200" dirty="0">
              <a:latin typeface="游ゴシック" panose="020B0400000000000000" pitchFamily="50" charset="-128"/>
              <a:ea typeface="游ゴシック" panose="020B0400000000000000" pitchFamily="50" charset="-128"/>
            </a:rPr>
          </a:br>
          <a:r>
            <a:rPr kumimoji="1" lang="ja-JP" altLang="en-US" sz="1500" b="1" kern="1200" dirty="0">
              <a:latin typeface="游ゴシック" panose="020B0400000000000000" pitchFamily="50" charset="-128"/>
              <a:ea typeface="游ゴシック" panose="020B0400000000000000" pitchFamily="50" charset="-128"/>
            </a:rPr>
            <a:t>結膜炎</a:t>
          </a:r>
        </a:p>
        <a:p>
          <a:pPr marL="0" lvl="0" indent="0" algn="ctr" defTabSz="666750">
            <a:lnSpc>
              <a:spcPct val="100000"/>
            </a:lnSpc>
            <a:spcBef>
              <a:spcPct val="0"/>
            </a:spcBef>
            <a:spcAft>
              <a:spcPct val="35000"/>
            </a:spcAft>
            <a:buNone/>
          </a:pPr>
          <a:endParaRPr kumimoji="1" lang="ja-JP" altLang="en-US" sz="1500" b="1" kern="1200" dirty="0">
            <a:latin typeface="游ゴシック" panose="020B0400000000000000" pitchFamily="50" charset="-128"/>
            <a:ea typeface="游ゴシック" panose="020B0400000000000000" pitchFamily="50" charset="-128"/>
          </a:endParaRPr>
        </a:p>
      </dsp:txBody>
      <dsp:txXfrm>
        <a:off x="2071584" y="2961069"/>
        <a:ext cx="1508559" cy="985271"/>
      </dsp:txXfrm>
    </dsp:sp>
    <dsp:sp modelId="{BA18406F-CFF9-4A39-9C2C-95CF088B4F7D}">
      <dsp:nvSpPr>
        <dsp:cNvPr id="0" name=""/>
        <dsp:cNvSpPr/>
      </dsp:nvSpPr>
      <dsp:spPr>
        <a:xfrm>
          <a:off x="3846277" y="1046577"/>
          <a:ext cx="1020412" cy="418630"/>
        </a:xfrm>
        <a:custGeom>
          <a:avLst/>
          <a:gdLst/>
          <a:ahLst/>
          <a:cxnLst/>
          <a:rect l="0" t="0" r="0" b="0"/>
          <a:pathLst>
            <a:path>
              <a:moveTo>
                <a:pt x="1020412" y="0"/>
              </a:moveTo>
              <a:lnTo>
                <a:pt x="1020412" y="209315"/>
              </a:lnTo>
              <a:lnTo>
                <a:pt x="0" y="209315"/>
              </a:lnTo>
              <a:lnTo>
                <a:pt x="0"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C35D303B-FF5C-4B7B-859F-BB550732D0BB}">
      <dsp:nvSpPr>
        <dsp:cNvPr id="0" name=""/>
        <dsp:cNvSpPr/>
      </dsp:nvSpPr>
      <dsp:spPr>
        <a:xfrm>
          <a:off x="3061344" y="1465208"/>
          <a:ext cx="1569865" cy="104657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kumimoji="1" lang="ja-JP" altLang="en-US" sz="1500" b="1" kern="1200" dirty="0">
              <a:solidFill>
                <a:schemeClr val="bg1"/>
              </a:solidFill>
              <a:latin typeface="游ゴシック" panose="020B0400000000000000" pitchFamily="50" charset="-128"/>
              <a:ea typeface="游ゴシック" panose="020B0400000000000000" pitchFamily="50" charset="-128"/>
            </a:rPr>
            <a:t>アトピー性</a:t>
          </a:r>
          <a:br>
            <a:rPr kumimoji="1" lang="en-US" altLang="ja-JP" sz="1500" b="1" kern="1200" dirty="0">
              <a:solidFill>
                <a:schemeClr val="bg1"/>
              </a:solidFill>
              <a:latin typeface="游ゴシック" panose="020B0400000000000000" pitchFamily="50" charset="-128"/>
              <a:ea typeface="游ゴシック" panose="020B0400000000000000" pitchFamily="50" charset="-128"/>
            </a:rPr>
          </a:br>
          <a:r>
            <a:rPr kumimoji="1" lang="ja-JP" altLang="en-US" sz="1500" b="1" kern="1200" dirty="0">
              <a:solidFill>
                <a:schemeClr val="bg1"/>
              </a:solidFill>
              <a:latin typeface="游ゴシック" panose="020B0400000000000000" pitchFamily="50" charset="-128"/>
              <a:ea typeface="游ゴシック" panose="020B0400000000000000" pitchFamily="50" charset="-128"/>
            </a:rPr>
            <a:t>角結膜炎</a:t>
          </a:r>
        </a:p>
      </dsp:txBody>
      <dsp:txXfrm>
        <a:off x="3091997" y="1495861"/>
        <a:ext cx="1508559" cy="985271"/>
      </dsp:txXfrm>
    </dsp:sp>
    <dsp:sp modelId="{86C6B780-9248-4227-B046-3F7CFA9035CC}">
      <dsp:nvSpPr>
        <dsp:cNvPr id="0" name=""/>
        <dsp:cNvSpPr/>
      </dsp:nvSpPr>
      <dsp:spPr>
        <a:xfrm>
          <a:off x="4866690" y="1046577"/>
          <a:ext cx="1020412" cy="418630"/>
        </a:xfrm>
        <a:custGeom>
          <a:avLst/>
          <a:gdLst/>
          <a:ahLst/>
          <a:cxnLst/>
          <a:rect l="0" t="0" r="0" b="0"/>
          <a:pathLst>
            <a:path>
              <a:moveTo>
                <a:pt x="0" y="0"/>
              </a:moveTo>
              <a:lnTo>
                <a:pt x="0" y="209315"/>
              </a:lnTo>
              <a:lnTo>
                <a:pt x="1020412" y="209315"/>
              </a:lnTo>
              <a:lnTo>
                <a:pt x="1020412"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D5FDF4A1-1D5C-4FB7-8736-07E9CA654130}">
      <dsp:nvSpPr>
        <dsp:cNvPr id="0" name=""/>
        <dsp:cNvSpPr/>
      </dsp:nvSpPr>
      <dsp:spPr>
        <a:xfrm>
          <a:off x="5102170" y="1465208"/>
          <a:ext cx="1569865" cy="104657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kumimoji="1" lang="ja-JP" altLang="en-US" sz="1500" b="1" kern="1200" dirty="0">
              <a:solidFill>
                <a:schemeClr val="bg1"/>
              </a:solidFill>
              <a:latin typeface="游ゴシック" panose="020B0400000000000000" pitchFamily="50" charset="-128"/>
              <a:ea typeface="游ゴシック" panose="020B0400000000000000" pitchFamily="50" charset="-128"/>
            </a:rPr>
            <a:t>春季カタル</a:t>
          </a:r>
        </a:p>
      </dsp:txBody>
      <dsp:txXfrm>
        <a:off x="5132823" y="1495861"/>
        <a:ext cx="1508559" cy="985271"/>
      </dsp:txXfrm>
    </dsp:sp>
    <dsp:sp modelId="{CAA9922F-D320-48FB-86EE-DC872AC8992F}">
      <dsp:nvSpPr>
        <dsp:cNvPr id="0" name=""/>
        <dsp:cNvSpPr/>
      </dsp:nvSpPr>
      <dsp:spPr>
        <a:xfrm>
          <a:off x="4866690" y="1046577"/>
          <a:ext cx="3061238" cy="418630"/>
        </a:xfrm>
        <a:custGeom>
          <a:avLst/>
          <a:gdLst/>
          <a:ahLst/>
          <a:cxnLst/>
          <a:rect l="0" t="0" r="0" b="0"/>
          <a:pathLst>
            <a:path>
              <a:moveTo>
                <a:pt x="0" y="0"/>
              </a:moveTo>
              <a:lnTo>
                <a:pt x="0" y="209315"/>
              </a:lnTo>
              <a:lnTo>
                <a:pt x="3061238" y="209315"/>
              </a:lnTo>
              <a:lnTo>
                <a:pt x="3061238" y="418630"/>
              </a:lnTo>
            </a:path>
          </a:pathLst>
        </a:custGeom>
        <a:noFill/>
        <a:ln w="12700" cap="flat" cmpd="sng" algn="ctr">
          <a:solidFill>
            <a:schemeClr val="bg1">
              <a:lumMod val="50000"/>
            </a:schemeClr>
          </a:solidFill>
          <a:prstDash val="solid"/>
          <a:miter lim="800000"/>
        </a:ln>
        <a:effectLst/>
      </dsp:spPr>
      <dsp:style>
        <a:lnRef idx="1">
          <a:scrgbClr r="0" g="0" b="0"/>
        </a:lnRef>
        <a:fillRef idx="0">
          <a:scrgbClr r="0" g="0" b="0"/>
        </a:fillRef>
        <a:effectRef idx="0">
          <a:scrgbClr r="0" g="0" b="0"/>
        </a:effectRef>
        <a:fontRef idx="minor"/>
      </dsp:style>
    </dsp:sp>
    <dsp:sp modelId="{E29A79BE-5596-4F6E-9B94-2F574D638AA3}">
      <dsp:nvSpPr>
        <dsp:cNvPr id="0" name=""/>
        <dsp:cNvSpPr/>
      </dsp:nvSpPr>
      <dsp:spPr>
        <a:xfrm>
          <a:off x="7142995" y="1465208"/>
          <a:ext cx="1569865" cy="1046577"/>
        </a:xfrm>
        <a:prstGeom prst="roundRect">
          <a:avLst>
            <a:gd name="adj" fmla="val 10000"/>
          </a:avLst>
        </a:prstGeom>
        <a:solidFill>
          <a:schemeClr val="accent6">
            <a:lumMod val="75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kumimoji="1" lang="ja-JP" altLang="en-US" sz="1500" b="1" kern="1200" dirty="0">
              <a:solidFill>
                <a:schemeClr val="bg1"/>
              </a:solidFill>
              <a:latin typeface="游ゴシック" panose="020B0400000000000000" pitchFamily="50" charset="-128"/>
              <a:ea typeface="游ゴシック" panose="020B0400000000000000" pitchFamily="50" charset="-128"/>
            </a:rPr>
            <a:t>巨大乳頭</a:t>
          </a:r>
          <a:br>
            <a:rPr kumimoji="1" lang="en-US" altLang="ja-JP" sz="1500" b="1" kern="1200" dirty="0">
              <a:solidFill>
                <a:schemeClr val="bg1"/>
              </a:solidFill>
              <a:latin typeface="游ゴシック" panose="020B0400000000000000" pitchFamily="50" charset="-128"/>
              <a:ea typeface="游ゴシック" panose="020B0400000000000000" pitchFamily="50" charset="-128"/>
            </a:rPr>
          </a:br>
          <a:r>
            <a:rPr kumimoji="1" lang="ja-JP" altLang="en-US" sz="1500" b="1" kern="1200" dirty="0">
              <a:solidFill>
                <a:schemeClr val="bg1"/>
              </a:solidFill>
              <a:latin typeface="游ゴシック" panose="020B0400000000000000" pitchFamily="50" charset="-128"/>
              <a:ea typeface="游ゴシック" panose="020B0400000000000000" pitchFamily="50" charset="-128"/>
            </a:rPr>
            <a:t>結膜炎など</a:t>
          </a:r>
        </a:p>
      </dsp:txBody>
      <dsp:txXfrm>
        <a:off x="7173648" y="1495861"/>
        <a:ext cx="1508559" cy="985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62F45-A4C1-4391-9564-DAB90186A52A}">
      <dsp:nvSpPr>
        <dsp:cNvPr id="0" name=""/>
        <dsp:cNvSpPr/>
      </dsp:nvSpPr>
      <dsp:spPr>
        <a:xfrm>
          <a:off x="2015913" y="55997"/>
          <a:ext cx="2687884" cy="2687884"/>
        </a:xfrm>
        <a:prstGeom prst="ellipse">
          <a:avLst/>
        </a:prstGeom>
        <a:solidFill>
          <a:schemeClr val="accent2">
            <a:lumMod val="60000"/>
            <a:lumOff val="40000"/>
            <a:alpha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2374297" y="526377"/>
        <a:ext cx="1971115" cy="1209547"/>
      </dsp:txXfrm>
    </dsp:sp>
    <dsp:sp modelId="{14B0976B-1CE0-4DD2-B56F-D6C96AA66997}">
      <dsp:nvSpPr>
        <dsp:cNvPr id="0" name=""/>
        <dsp:cNvSpPr/>
      </dsp:nvSpPr>
      <dsp:spPr>
        <a:xfrm>
          <a:off x="2985791" y="1735925"/>
          <a:ext cx="2687884" cy="2687884"/>
        </a:xfrm>
        <a:prstGeom prst="ellipse">
          <a:avLst/>
        </a:prstGeom>
        <a:solidFill>
          <a:srgbClr val="E20000">
            <a:alpha val="4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3807836" y="2430295"/>
        <a:ext cx="1612730" cy="1478336"/>
      </dsp:txXfrm>
    </dsp:sp>
    <dsp:sp modelId="{BC3037D1-DB7C-4D40-9763-253E420B1D5A}">
      <dsp:nvSpPr>
        <dsp:cNvPr id="0" name=""/>
        <dsp:cNvSpPr/>
      </dsp:nvSpPr>
      <dsp:spPr>
        <a:xfrm>
          <a:off x="1046035" y="1735925"/>
          <a:ext cx="2687884" cy="2687884"/>
        </a:xfrm>
        <a:prstGeom prst="ellipse">
          <a:avLst/>
        </a:prstGeom>
        <a:solidFill>
          <a:srgbClr val="FFC000">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kumimoji="1" lang="ja-JP" altLang="en-US" sz="6500" kern="1200" dirty="0"/>
        </a:p>
      </dsp:txBody>
      <dsp:txXfrm>
        <a:off x="1299144" y="2430295"/>
        <a:ext cx="1612730" cy="1478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FBF4D5-AA64-4709-9583-3C4C2F7820F6}">
      <dsp:nvSpPr>
        <dsp:cNvPr id="0" name=""/>
        <dsp:cNvSpPr/>
      </dsp:nvSpPr>
      <dsp:spPr>
        <a:xfrm>
          <a:off x="3704431" y="1428586"/>
          <a:ext cx="2277736" cy="601103"/>
        </a:xfrm>
        <a:custGeom>
          <a:avLst/>
          <a:gdLst/>
          <a:ahLst/>
          <a:cxnLst/>
          <a:rect l="0" t="0" r="0" b="0"/>
          <a:pathLst>
            <a:path>
              <a:moveTo>
                <a:pt x="0" y="0"/>
              </a:moveTo>
              <a:lnTo>
                <a:pt x="0" y="301497"/>
              </a:lnTo>
              <a:lnTo>
                <a:pt x="2277736" y="301497"/>
              </a:lnTo>
              <a:lnTo>
                <a:pt x="2277736" y="601103"/>
              </a:lnTo>
            </a:path>
          </a:pathLst>
        </a:custGeom>
        <a:noFill/>
        <a:ln w="28575"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B11A4515-706C-4E30-A0CE-8A7C3A2EE891}">
      <dsp:nvSpPr>
        <dsp:cNvPr id="0" name=""/>
        <dsp:cNvSpPr/>
      </dsp:nvSpPr>
      <dsp:spPr>
        <a:xfrm>
          <a:off x="1426694" y="1428586"/>
          <a:ext cx="2277736" cy="601103"/>
        </a:xfrm>
        <a:custGeom>
          <a:avLst/>
          <a:gdLst/>
          <a:ahLst/>
          <a:cxnLst/>
          <a:rect l="0" t="0" r="0" b="0"/>
          <a:pathLst>
            <a:path>
              <a:moveTo>
                <a:pt x="2277736" y="0"/>
              </a:moveTo>
              <a:lnTo>
                <a:pt x="2277736" y="301497"/>
              </a:lnTo>
              <a:lnTo>
                <a:pt x="0" y="301497"/>
              </a:lnTo>
              <a:lnTo>
                <a:pt x="0" y="601103"/>
              </a:lnTo>
            </a:path>
          </a:pathLst>
        </a:custGeom>
        <a:noFill/>
        <a:ln w="28575" cap="flat" cmpd="sng" algn="ctr">
          <a:solidFill>
            <a:schemeClr val="bg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5EED098-F9AD-4430-90EC-74B2C6BC191F}">
      <dsp:nvSpPr>
        <dsp:cNvPr id="0" name=""/>
        <dsp:cNvSpPr/>
      </dsp:nvSpPr>
      <dsp:spPr>
        <a:xfrm>
          <a:off x="2277736" y="1891"/>
          <a:ext cx="2853389" cy="1426694"/>
        </a:xfrm>
        <a:prstGeom prst="rect">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latin typeface="游ゴシック" panose="020B0400000000000000" pitchFamily="50" charset="-128"/>
              <a:ea typeface="游ゴシック" panose="020B0400000000000000" pitchFamily="50" charset="-128"/>
            </a:rPr>
            <a:t>アレルギー性鼻炎</a:t>
          </a:r>
        </a:p>
      </dsp:txBody>
      <dsp:txXfrm>
        <a:off x="2277736" y="1891"/>
        <a:ext cx="2853389" cy="1426694"/>
      </dsp:txXfrm>
    </dsp:sp>
    <dsp:sp modelId="{2B7DCE43-5CBB-46BA-A750-6670DA81169F}">
      <dsp:nvSpPr>
        <dsp:cNvPr id="0" name=""/>
        <dsp:cNvSpPr/>
      </dsp:nvSpPr>
      <dsp:spPr>
        <a:xfrm>
          <a:off x="0" y="2029689"/>
          <a:ext cx="2853389" cy="1426694"/>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kumimoji="1" lang="ja-JP" altLang="en-US" sz="2200" b="1" kern="1200" dirty="0">
              <a:latin typeface="游ゴシック" panose="020B0400000000000000" pitchFamily="50" charset="-128"/>
              <a:ea typeface="游ゴシック" panose="020B0400000000000000" pitchFamily="50" charset="-128"/>
            </a:rPr>
            <a:t>通年性</a:t>
          </a:r>
          <a:endParaRPr kumimoji="1" lang="en-US" altLang="ja-JP" sz="2200" b="1" kern="1200" dirty="0">
            <a:latin typeface="游ゴシック" panose="020B0400000000000000" pitchFamily="50" charset="-128"/>
            <a:ea typeface="游ゴシック" panose="020B0400000000000000" pitchFamily="50" charset="-128"/>
          </a:endParaRPr>
        </a:p>
        <a:p>
          <a:pPr marL="0" lvl="0" indent="0" algn="ctr" defTabSz="977900">
            <a:lnSpc>
              <a:spcPct val="100000"/>
            </a:lnSpc>
            <a:spcBef>
              <a:spcPct val="0"/>
            </a:spcBef>
            <a:spcAft>
              <a:spcPts val="0"/>
            </a:spcAft>
            <a:buNone/>
          </a:pPr>
          <a:r>
            <a:rPr kumimoji="1" lang="ja-JP" altLang="en-US" sz="2200" b="1" kern="1200" dirty="0">
              <a:latin typeface="游ゴシック" panose="020B0400000000000000" pitchFamily="50" charset="-128"/>
              <a:ea typeface="游ゴシック" panose="020B0400000000000000" pitchFamily="50" charset="-128"/>
            </a:rPr>
            <a:t>アレルギー性鼻炎</a:t>
          </a:r>
        </a:p>
      </dsp:txBody>
      <dsp:txXfrm>
        <a:off x="0" y="2029689"/>
        <a:ext cx="2853389" cy="1426694"/>
      </dsp:txXfrm>
    </dsp:sp>
    <dsp:sp modelId="{C66DC65B-D14A-4B26-B7F4-45B2EF5B0053}">
      <dsp:nvSpPr>
        <dsp:cNvPr id="0" name=""/>
        <dsp:cNvSpPr/>
      </dsp:nvSpPr>
      <dsp:spPr>
        <a:xfrm>
          <a:off x="4555473" y="2029689"/>
          <a:ext cx="2853389" cy="1426694"/>
        </a:xfrm>
        <a:prstGeom prst="rect">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100000"/>
            </a:lnSpc>
            <a:spcBef>
              <a:spcPct val="0"/>
            </a:spcBef>
            <a:spcAft>
              <a:spcPts val="0"/>
            </a:spcAft>
            <a:buNone/>
          </a:pPr>
          <a:r>
            <a:rPr kumimoji="1" lang="ja-JP" altLang="en-US" sz="2200" b="1" kern="1200" dirty="0">
              <a:latin typeface="游ゴシック" panose="020B0400000000000000" pitchFamily="50" charset="-128"/>
              <a:ea typeface="游ゴシック" panose="020B0400000000000000" pitchFamily="50" charset="-128"/>
            </a:rPr>
            <a:t>季節性</a:t>
          </a:r>
          <a:endParaRPr kumimoji="1" lang="en-US" altLang="ja-JP" sz="2200" b="1" kern="1200" dirty="0">
            <a:latin typeface="游ゴシック" panose="020B0400000000000000" pitchFamily="50" charset="-128"/>
            <a:ea typeface="游ゴシック" panose="020B0400000000000000" pitchFamily="50" charset="-128"/>
          </a:endParaRPr>
        </a:p>
        <a:p>
          <a:pPr marL="0" lvl="0" indent="0" algn="ctr" defTabSz="977900">
            <a:lnSpc>
              <a:spcPct val="100000"/>
            </a:lnSpc>
            <a:spcBef>
              <a:spcPct val="0"/>
            </a:spcBef>
            <a:spcAft>
              <a:spcPts val="0"/>
            </a:spcAft>
            <a:buNone/>
          </a:pPr>
          <a:r>
            <a:rPr kumimoji="1" lang="ja-JP" altLang="en-US" sz="2200" b="1" kern="1200" dirty="0">
              <a:latin typeface="游ゴシック" panose="020B0400000000000000" pitchFamily="50" charset="-128"/>
              <a:ea typeface="游ゴシック" panose="020B0400000000000000" pitchFamily="50" charset="-128"/>
            </a:rPr>
            <a:t>アレルギー性鼻炎</a:t>
          </a:r>
          <a:endParaRPr kumimoji="1" lang="ja-JP" altLang="en-US" sz="2000" kern="1200" dirty="0">
            <a:latin typeface="游ゴシック" panose="020B0400000000000000" pitchFamily="50" charset="-128"/>
            <a:ea typeface="游ゴシック" panose="020B0400000000000000" pitchFamily="50" charset="-128"/>
          </a:endParaRPr>
        </a:p>
      </dsp:txBody>
      <dsp:txXfrm>
        <a:off x="4555473" y="2029689"/>
        <a:ext cx="2853389" cy="14266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077229F9-3638-B645-9B3C-B17B26F0C4B2}"/>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95AB89D7-E32B-3F40-8710-7DA3011C6F0B}"/>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70432355-234B-EB4B-9480-06039ED756C8}" type="datetimeFigureOut">
              <a:rPr kumimoji="1" lang="ja-JP" altLang="en-US" smtClean="0"/>
              <a:t>2020/12/1</a:t>
            </a:fld>
            <a:endParaRPr kumimoji="1" lang="ja-JP" altLang="en-US"/>
          </a:p>
        </p:txBody>
      </p:sp>
      <p:sp>
        <p:nvSpPr>
          <p:cNvPr id="4" name="フッター プレースホルダー 3">
            <a:extLst>
              <a:ext uri="{FF2B5EF4-FFF2-40B4-BE49-F238E27FC236}">
                <a16:creationId xmlns:a16="http://schemas.microsoft.com/office/drawing/2014/main" id="{09D93CF3-D206-C54A-8F6E-BF746386CC1B}"/>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D3650D1E-B585-E643-A156-7C33366C8FC5}"/>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B513A8C4-68B3-CB47-A9BE-689AF6F2DBCB}" type="slidenum">
              <a:rPr kumimoji="1" lang="ja-JP" altLang="en-US" smtClean="0"/>
              <a:t>‹#›</a:t>
            </a:fld>
            <a:endParaRPr kumimoji="1" lang="ja-JP" altLang="en-US"/>
          </a:p>
        </p:txBody>
      </p:sp>
    </p:spTree>
    <p:extLst>
      <p:ext uri="{BB962C8B-B14F-4D97-AF65-F5344CB8AC3E}">
        <p14:creationId xmlns:p14="http://schemas.microsoft.com/office/powerpoint/2010/main" val="6307303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ー 3"/>
          <p:cNvSpPr>
            <a:spLocks noGrp="1" noRot="1" noChangeAspect="1"/>
          </p:cNvSpPr>
          <p:nvPr>
            <p:ph type="sldImg" idx="2"/>
          </p:nvPr>
        </p:nvSpPr>
        <p:spPr>
          <a:xfrm>
            <a:off x="1031875" y="1243013"/>
            <a:ext cx="47434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r>
              <a:rPr kumimoji="1" lang="ja-JP" altLang="en-US" dirty="0"/>
              <a:t>マスター テキストの書式設定
第 </a:t>
            </a:r>
            <a:r>
              <a:rPr kumimoji="1" lang="en-US" altLang="ja-JP" dirty="0"/>
              <a:t>2 </a:t>
            </a:r>
            <a:r>
              <a:rPr kumimoji="1" lang="ja-JP" altLang="en-US" dirty="0"/>
              <a:t>レベル
第 </a:t>
            </a:r>
            <a:r>
              <a:rPr kumimoji="1" lang="en-US" altLang="ja-JP" dirty="0"/>
              <a:t>3 </a:t>
            </a:r>
            <a:r>
              <a:rPr kumimoji="1" lang="ja-JP" altLang="en-US" dirty="0"/>
              <a:t>レベル
第 </a:t>
            </a:r>
            <a:r>
              <a:rPr kumimoji="1" lang="en-US" altLang="ja-JP" dirty="0"/>
              <a:t>4 </a:t>
            </a:r>
            <a:r>
              <a:rPr kumimoji="1" lang="ja-JP" altLang="en-US" dirty="0"/>
              <a:t>レベル
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2153325970"/>
      </p:ext>
    </p:extLst>
  </p:cSld>
  <p:clrMap bg1="lt1" tx1="dk1" bg2="lt2" tx2="dk2" accent1="accent1" accent2="accent2" accent3="accent3" accent4="accent4" accent5="accent5" accent6="accent6" hlink="hlink" folHlink="folHlink"/>
  <p:notesStyle>
    <a:lvl1pPr marL="0" algn="just" defTabSz="1042873" rtl="0" eaLnBrk="1" latinLnBrk="0" hangingPunct="1">
      <a:defRPr kumimoji="1" sz="1200" kern="1200">
        <a:solidFill>
          <a:schemeClr val="tx1"/>
        </a:solidFill>
        <a:latin typeface="游明朝" panose="02020400000000000000" pitchFamily="18" charset="-128"/>
        <a:ea typeface="游明朝" panose="02020400000000000000" pitchFamily="18" charset="-128"/>
        <a:cs typeface="+mn-cs"/>
      </a:defRPr>
    </a:lvl1pPr>
    <a:lvl2pPr marL="521437" algn="l" defTabSz="1042873" rtl="0" eaLnBrk="1" latinLnBrk="0" hangingPunct="1">
      <a:defRPr kumimoji="1" sz="1369" kern="1200">
        <a:solidFill>
          <a:schemeClr val="tx1"/>
        </a:solidFill>
        <a:latin typeface="+mn-lt"/>
        <a:ea typeface="+mn-ea"/>
        <a:cs typeface="+mn-cs"/>
      </a:defRPr>
    </a:lvl2pPr>
    <a:lvl3pPr marL="1042873" algn="l" defTabSz="1042873" rtl="0" eaLnBrk="1" latinLnBrk="0" hangingPunct="1">
      <a:defRPr kumimoji="1" sz="1369" kern="1200">
        <a:solidFill>
          <a:schemeClr val="tx1"/>
        </a:solidFill>
        <a:latin typeface="+mn-lt"/>
        <a:ea typeface="+mn-ea"/>
        <a:cs typeface="+mn-cs"/>
      </a:defRPr>
    </a:lvl3pPr>
    <a:lvl4pPr marL="1564310" algn="l" defTabSz="1042873" rtl="0" eaLnBrk="1" latinLnBrk="0" hangingPunct="1">
      <a:defRPr kumimoji="1" sz="1369" kern="1200">
        <a:solidFill>
          <a:schemeClr val="tx1"/>
        </a:solidFill>
        <a:latin typeface="+mn-lt"/>
        <a:ea typeface="+mn-ea"/>
        <a:cs typeface="+mn-cs"/>
      </a:defRPr>
    </a:lvl4pPr>
    <a:lvl5pPr marL="2085746" algn="l" defTabSz="1042873" rtl="0" eaLnBrk="1" latinLnBrk="0" hangingPunct="1">
      <a:defRPr kumimoji="1" sz="1369" kern="1200">
        <a:solidFill>
          <a:schemeClr val="tx1"/>
        </a:solidFill>
        <a:latin typeface="+mn-lt"/>
        <a:ea typeface="+mn-ea"/>
        <a:cs typeface="+mn-cs"/>
      </a:defRPr>
    </a:lvl5pPr>
    <a:lvl6pPr marL="2607183" algn="l" defTabSz="1042873" rtl="0" eaLnBrk="1" latinLnBrk="0" hangingPunct="1">
      <a:defRPr kumimoji="1" sz="1369" kern="1200">
        <a:solidFill>
          <a:schemeClr val="tx1"/>
        </a:solidFill>
        <a:latin typeface="+mn-lt"/>
        <a:ea typeface="+mn-ea"/>
        <a:cs typeface="+mn-cs"/>
      </a:defRPr>
    </a:lvl6pPr>
    <a:lvl7pPr marL="3128620" algn="l" defTabSz="1042873" rtl="0" eaLnBrk="1" latinLnBrk="0" hangingPunct="1">
      <a:defRPr kumimoji="1" sz="1369" kern="1200">
        <a:solidFill>
          <a:schemeClr val="tx1"/>
        </a:solidFill>
        <a:latin typeface="+mn-lt"/>
        <a:ea typeface="+mn-ea"/>
        <a:cs typeface="+mn-cs"/>
      </a:defRPr>
    </a:lvl7pPr>
    <a:lvl8pPr marL="3650056" algn="l" defTabSz="1042873" rtl="0" eaLnBrk="1" latinLnBrk="0" hangingPunct="1">
      <a:defRPr kumimoji="1" sz="1369" kern="1200">
        <a:solidFill>
          <a:schemeClr val="tx1"/>
        </a:solidFill>
        <a:latin typeface="+mn-lt"/>
        <a:ea typeface="+mn-ea"/>
        <a:cs typeface="+mn-cs"/>
      </a:defRPr>
    </a:lvl8pPr>
    <a:lvl9pPr marL="4171493" algn="l" defTabSz="1042873" rtl="0" eaLnBrk="1" latinLnBrk="0" hangingPunct="1">
      <a:defRPr kumimoji="1"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6699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即時型食物アレルギーの新規発症の原因物質の表を示します。</a:t>
            </a:r>
            <a:endParaRPr kumimoji="1" lang="en-US" altLang="ja-JP" dirty="0"/>
          </a:p>
          <a:p>
            <a:pPr indent="151200"/>
            <a:r>
              <a:rPr kumimoji="1" lang="ja-JP" altLang="en-US" dirty="0"/>
              <a:t>食物アレルギーの原因となる食べ物は０歳児では鶏卵が最も多く牛乳、小麦の３つで９割を占めています。</a:t>
            </a:r>
            <a:endParaRPr kumimoji="1" lang="en-US" altLang="ja-JP" dirty="0"/>
          </a:p>
          <a:p>
            <a:pPr indent="151200"/>
            <a:r>
              <a:rPr kumimoji="1" lang="ja-JP" altLang="en-US" dirty="0"/>
              <a:t>１歳では魚卵、ピーナッツ、果物による発症、２−３歳では木の実類（クルミ、アーモンド、カシューナッツなど」で発症します。</a:t>
            </a:r>
            <a:endParaRPr kumimoji="1" lang="en-US" altLang="ja-JP" dirty="0"/>
          </a:p>
          <a:p>
            <a:pPr indent="151200"/>
            <a:r>
              <a:rPr kumimoji="1" lang="ja-JP" altLang="en-US" dirty="0"/>
              <a:t>そばアレルギーは４歳ごろから見られます。</a:t>
            </a:r>
          </a:p>
        </p:txBody>
      </p:sp>
    </p:spTree>
    <p:extLst>
      <p:ext uri="{BB962C8B-B14F-4D97-AF65-F5344CB8AC3E}">
        <p14:creationId xmlns:p14="http://schemas.microsoft.com/office/powerpoint/2010/main" val="3908301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何らかの食物を摂取後</a:t>
            </a:r>
            <a:r>
              <a:rPr kumimoji="1" lang="en-US" altLang="ja-JP" dirty="0"/>
              <a:t>60</a:t>
            </a:r>
            <a:r>
              <a:rPr kumimoji="1" lang="ja-JP" altLang="en-US" dirty="0"/>
              <a:t>分以内に症状が出現しかつ医療機関を受診した</a:t>
            </a:r>
            <a:r>
              <a:rPr kumimoji="1" lang="en-US" altLang="ja-JP" dirty="0"/>
              <a:t>2,954</a:t>
            </a:r>
            <a:r>
              <a:rPr kumimoji="1" lang="ja-JP" altLang="en-US" dirty="0"/>
              <a:t>例について調べた結果を示します。</a:t>
            </a:r>
          </a:p>
        </p:txBody>
      </p:sp>
    </p:spTree>
    <p:extLst>
      <p:ext uri="{BB962C8B-B14F-4D97-AF65-F5344CB8AC3E}">
        <p14:creationId xmlns:p14="http://schemas.microsoft.com/office/powerpoint/2010/main" val="28671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食物アレルギーの症状の出現頻度を示します。</a:t>
            </a:r>
            <a:endParaRPr kumimoji="1" lang="en-US" altLang="ja-JP" dirty="0"/>
          </a:p>
          <a:p>
            <a:pPr indent="151200"/>
            <a:r>
              <a:rPr kumimoji="1" lang="ja-JP" altLang="en-US" dirty="0"/>
              <a:t>原因となる食物を食べてから主に２時間以内に現れてくる症状です。</a:t>
            </a:r>
            <a:endParaRPr kumimoji="1" lang="en-US" altLang="ja-JP" dirty="0"/>
          </a:p>
          <a:p>
            <a:pPr indent="151200"/>
            <a:r>
              <a:rPr kumimoji="1" lang="ja-JP" altLang="en-US" dirty="0"/>
              <a:t>最も多く見られる症状は皮膚症状で</a:t>
            </a:r>
            <a:r>
              <a:rPr kumimoji="1" lang="en-US" altLang="ja-JP" dirty="0"/>
              <a:t>94.7</a:t>
            </a:r>
            <a:r>
              <a:rPr kumimoji="1" lang="ja-JP" altLang="en-US" dirty="0"/>
              <a:t>％消化器症状、口腔粘膜症状、そして呼吸器症状です。</a:t>
            </a:r>
            <a:endParaRPr kumimoji="1" lang="en-US" altLang="ja-JP" dirty="0"/>
          </a:p>
          <a:p>
            <a:pPr indent="151200"/>
            <a:r>
              <a:rPr kumimoji="1" lang="ja-JP" altLang="en-US" dirty="0"/>
              <a:t>アナフィラキシーショックの疑いがある場合は救急車の手配とエピペンを処方されている場合は指示に従います。</a:t>
            </a:r>
          </a:p>
        </p:txBody>
      </p:sp>
    </p:spTree>
    <p:extLst>
      <p:ext uri="{BB962C8B-B14F-4D97-AF65-F5344CB8AC3E}">
        <p14:creationId xmlns:p14="http://schemas.microsoft.com/office/powerpoint/2010/main" val="4009769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アナフィラキシーならびにアナフィラキシーショックの症状を示します。</a:t>
            </a:r>
            <a:endParaRPr kumimoji="1" lang="en-US" altLang="ja-JP" dirty="0"/>
          </a:p>
          <a:p>
            <a:pPr indent="151200"/>
            <a:r>
              <a:rPr kumimoji="1" lang="ja-JP" altLang="en-US" dirty="0"/>
              <a:t>救急車の手配ならびにエピペンの処方があれば指示に従ってすぐに処置をします。</a:t>
            </a:r>
          </a:p>
        </p:txBody>
      </p:sp>
    </p:spTree>
    <p:extLst>
      <p:ext uri="{BB962C8B-B14F-4D97-AF65-F5344CB8AC3E}">
        <p14:creationId xmlns:p14="http://schemas.microsoft.com/office/powerpoint/2010/main" val="3437267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アナフィラキシーが起こった時の対処法を示します。</a:t>
            </a:r>
          </a:p>
        </p:txBody>
      </p:sp>
    </p:spTree>
    <p:extLst>
      <p:ext uri="{BB962C8B-B14F-4D97-AF65-F5344CB8AC3E}">
        <p14:creationId xmlns:p14="http://schemas.microsoft.com/office/powerpoint/2010/main" val="260507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食物依存性運動誘発アナフィラキシー</a:t>
            </a:r>
            <a:endParaRPr kumimoji="1" lang="en-US" altLang="ja-JP" dirty="0"/>
          </a:p>
          <a:p>
            <a:pPr indent="151200"/>
            <a:r>
              <a:rPr kumimoji="1" lang="ja-JP" altLang="en-US" dirty="0"/>
              <a:t>主に学童期以降に見られるアレルギーです。</a:t>
            </a:r>
            <a:endParaRPr kumimoji="1" lang="en-US" altLang="ja-JP" dirty="0"/>
          </a:p>
          <a:p>
            <a:pPr indent="151200"/>
            <a:r>
              <a:rPr kumimoji="1" lang="ja-JP" altLang="en-US" dirty="0"/>
              <a:t>特定の食べ物を食べてから数時間以内（多くは２時間以内）に運動をすると症状が現れるものです。</a:t>
            </a:r>
            <a:endParaRPr kumimoji="1" lang="en-US" altLang="ja-JP" dirty="0"/>
          </a:p>
          <a:p>
            <a:pPr indent="151200"/>
            <a:r>
              <a:rPr kumimoji="1" lang="ja-JP" altLang="en-US" dirty="0"/>
              <a:t>特定の食べ物を食べただけでは症状は起きませんが運動をすると症状が起きます。</a:t>
            </a:r>
            <a:endParaRPr kumimoji="1" lang="en-US" altLang="ja-JP" dirty="0"/>
          </a:p>
          <a:p>
            <a:pPr indent="151200"/>
            <a:r>
              <a:rPr kumimoji="1" lang="ja-JP" altLang="en-US" dirty="0"/>
              <a:t>昼食後の休み時間、５時間目の体育の時間、サッカーなど運動系の部活の時間に起きやすいと言われています。</a:t>
            </a:r>
            <a:endParaRPr kumimoji="1" lang="en-US" altLang="ja-JP" dirty="0"/>
          </a:p>
          <a:p>
            <a:pPr indent="151200"/>
            <a:r>
              <a:rPr kumimoji="1" lang="ja-JP" altLang="en-US" dirty="0"/>
              <a:t>初めて発症するのは</a:t>
            </a:r>
            <a:r>
              <a:rPr kumimoji="1" lang="en-US" altLang="ja-JP" dirty="0"/>
              <a:t>10</a:t>
            </a:r>
            <a:r>
              <a:rPr kumimoji="1" lang="ja-JP" altLang="en-US" dirty="0"/>
              <a:t>から</a:t>
            </a:r>
            <a:r>
              <a:rPr kumimoji="1" lang="en-US" altLang="ja-JP" dirty="0"/>
              <a:t>20</a:t>
            </a:r>
            <a:r>
              <a:rPr kumimoji="1" lang="ja-JP" altLang="en-US" dirty="0"/>
              <a:t>歳、男子に多いと言われています。中学生の六千人に一人の頻度で見られると言われています。</a:t>
            </a:r>
            <a:endParaRPr kumimoji="1" lang="en-US" altLang="ja-JP" dirty="0"/>
          </a:p>
          <a:p>
            <a:pPr indent="151200"/>
            <a:r>
              <a:rPr kumimoji="1" lang="ja-JP" altLang="en-US" dirty="0"/>
              <a:t>全身のじんましん、せき込み、呼吸困難が比較的早く現れ、約半数がショックを起こすと言われています。</a:t>
            </a:r>
          </a:p>
        </p:txBody>
      </p:sp>
    </p:spTree>
    <p:extLst>
      <p:ext uri="{BB962C8B-B14F-4D97-AF65-F5344CB8AC3E}">
        <p14:creationId xmlns:p14="http://schemas.microsoft.com/office/powerpoint/2010/main" val="2995648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食物依存性運動誘発性アナフィラキシーの原因ならびに発症時の運動について示します。</a:t>
            </a:r>
            <a:endParaRPr kumimoji="1" lang="en-US" altLang="ja-JP" dirty="0"/>
          </a:p>
          <a:p>
            <a:pPr indent="151200"/>
            <a:r>
              <a:rPr kumimoji="1" lang="ja-JP" altLang="en-US" dirty="0"/>
              <a:t>原因物質は小麦と甲殻類が多いです。その他果物や野菜の報告例も増加しています。</a:t>
            </a:r>
            <a:endParaRPr kumimoji="1" lang="en-US" altLang="ja-JP" dirty="0"/>
          </a:p>
          <a:p>
            <a:pPr indent="151200"/>
            <a:r>
              <a:rPr kumimoji="1" lang="ja-JP" altLang="en-US" dirty="0"/>
              <a:t>発症時の運動に関しては球技やランニングなど運動負荷の大きい種目が多いことがわかります。</a:t>
            </a:r>
            <a:endParaRPr kumimoji="1" lang="en-US" altLang="ja-JP" dirty="0"/>
          </a:p>
        </p:txBody>
      </p:sp>
    </p:spTree>
    <p:extLst>
      <p:ext uri="{BB962C8B-B14F-4D97-AF65-F5344CB8AC3E}">
        <p14:creationId xmlns:p14="http://schemas.microsoft.com/office/powerpoint/2010/main" val="166142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口腔アレルギー症候群は、生の果物、野菜、大豆などを食べた後に、唇や口の中、のど、耳の奥などに痒みや腫れ、痛みを感じます。</a:t>
            </a:r>
          </a:p>
        </p:txBody>
      </p:sp>
    </p:spTree>
    <p:extLst>
      <p:ext uri="{BB962C8B-B14F-4D97-AF65-F5344CB8AC3E}">
        <p14:creationId xmlns:p14="http://schemas.microsoft.com/office/powerpoint/2010/main" val="200188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口腔アレルギー症候群は特定の植物の花粉症と関連があると言われています。</a:t>
            </a:r>
          </a:p>
        </p:txBody>
      </p:sp>
    </p:spTree>
    <p:extLst>
      <p:ext uri="{BB962C8B-B14F-4D97-AF65-F5344CB8AC3E}">
        <p14:creationId xmlns:p14="http://schemas.microsoft.com/office/powerpoint/2010/main" val="1688248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endParaRPr lang="ja-JP"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2400"/>
            <a:r>
              <a:rPr kumimoji="1" lang="ja-JP" altLang="en-US" dirty="0"/>
              <a:t>アレルギー反応の仕組みを示します。</a:t>
            </a:r>
            <a:endParaRPr kumimoji="1" lang="en-US" altLang="ja-JP" dirty="0"/>
          </a:p>
          <a:p>
            <a:pPr indent="152400"/>
            <a:r>
              <a:rPr kumimoji="1" lang="ja-JP" altLang="en-US" dirty="0"/>
              <a:t>ウイルスや細菌が入り込むと“抗体”を作ってそれを排除しようとする</a:t>
            </a:r>
            <a:r>
              <a:rPr kumimoji="1" lang="en-US" altLang="ja-JP" dirty="0"/>
              <a:t>『</a:t>
            </a:r>
            <a:r>
              <a:rPr kumimoji="1" lang="ja-JP" altLang="en-US" dirty="0"/>
              <a:t>免疫</a:t>
            </a:r>
            <a:r>
              <a:rPr kumimoji="1" lang="en-US" altLang="ja-JP" dirty="0"/>
              <a:t>』</a:t>
            </a:r>
            <a:r>
              <a:rPr kumimoji="1" lang="ja-JP" altLang="en-US" dirty="0"/>
              <a:t>という仕組みがあります。</a:t>
            </a:r>
            <a:endParaRPr kumimoji="1" lang="en-US" altLang="ja-JP" dirty="0"/>
          </a:p>
          <a:p>
            <a:pPr indent="152400"/>
            <a:r>
              <a:rPr kumimoji="1" lang="ja-JP" altLang="en-US" dirty="0"/>
              <a:t>この仕組みに対してダニや花粉などの異物（アレルゲン）が入ることによって主に“</a:t>
            </a:r>
            <a:r>
              <a:rPr kumimoji="1" lang="en-US" altLang="ja-JP" dirty="0" err="1"/>
              <a:t>IgE</a:t>
            </a:r>
            <a:r>
              <a:rPr kumimoji="1" lang="ja-JP" altLang="en-US" dirty="0"/>
              <a:t>抗体”を作ってしまうことがあります。</a:t>
            </a:r>
            <a:endParaRPr kumimoji="1" lang="en-US" altLang="ja-JP" dirty="0"/>
          </a:p>
          <a:p>
            <a:pPr indent="152400"/>
            <a:r>
              <a:rPr kumimoji="1" lang="ja-JP" altLang="en-US" dirty="0"/>
              <a:t>再び同じアレルゲンが入ってくると抗体が抗原と反応しマスト細胞から出る化学伝達物質がアレルギー症状を起こします。</a:t>
            </a:r>
            <a:endParaRPr kumimoji="1" lang="en-US" altLang="ja-JP" dirty="0"/>
          </a:p>
          <a:p>
            <a:endParaRPr kumimoji="1"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771280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アレルギー性結膜疾患は、アレルギー性結膜炎、アトピー性角結膜炎、春季カタル、巨大乳頭結膜炎に大きく分類されます。</a:t>
            </a:r>
            <a:endParaRPr kumimoji="1" lang="en-US" altLang="ja-JP" dirty="0"/>
          </a:p>
          <a:p>
            <a:pPr indent="151200"/>
            <a:r>
              <a:rPr kumimoji="1" lang="ja-JP" altLang="en-US" dirty="0"/>
              <a:t>アレルギー性結膜炎は花粉などのシーズンだけに起こる季節性のものと、ダニやハウスダストなどで起こる通年性のものに分かれます。</a:t>
            </a:r>
            <a:endParaRPr kumimoji="1" lang="en-US" altLang="ja-JP" dirty="0"/>
          </a:p>
        </p:txBody>
      </p:sp>
    </p:spTree>
    <p:extLst>
      <p:ext uri="{BB962C8B-B14F-4D97-AF65-F5344CB8AC3E}">
        <p14:creationId xmlns:p14="http://schemas.microsoft.com/office/powerpoint/2010/main" val="45687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indent="151200"/>
            <a:r>
              <a:rPr lang="ja-JP" altLang="en-US" dirty="0"/>
              <a:t>季節性アレルギー性結膜炎の代表が春のスギ、ヒノキの花粉性結膜炎ですが、そのほか、アレルギー性鼻炎と同様の花粉で引き起こされます。</a:t>
            </a:r>
            <a:endParaRPr lang="en-US" altLang="ja-JP" dirty="0"/>
          </a:p>
          <a:p>
            <a:pPr indent="151200"/>
            <a:r>
              <a:rPr lang="ja-JP" altLang="en-US" dirty="0"/>
              <a:t>通年性アレルギー性結膜炎の代表が、コナヒョウダニ、ヤケヒョウダニ、などのダニです。犬や猫などのほか、鳥、ハムスター、フェレットなども原因となります。</a:t>
            </a:r>
            <a:endParaRPr lang="en-US" altLang="ja-JP" dirty="0"/>
          </a:p>
          <a:p>
            <a:pPr indent="151200"/>
            <a:r>
              <a:rPr lang="ja-JP" altLang="en-US" dirty="0"/>
              <a:t>ハウスダストは、ダニ、かび、動物のフケ、ちりやホコリなどの種々の微粒子の複合体からなるものです。</a:t>
            </a:r>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ja-JP"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indent="151200"/>
            <a:r>
              <a:rPr lang="ja-JP" altLang="en-US" dirty="0"/>
              <a:t>痒みはアレルギー性結膜炎の最も特徴的な症状です。</a:t>
            </a:r>
            <a:endParaRPr lang="en-US" altLang="ja-JP" dirty="0"/>
          </a:p>
          <a:p>
            <a:pPr indent="151200"/>
            <a:r>
              <a:rPr lang="ja-JP" altLang="en-US" dirty="0"/>
              <a:t>ごろごろするという症状もよくみられます。</a:t>
            </a:r>
            <a:endParaRPr lang="en-US" altLang="ja-JP" dirty="0"/>
          </a:p>
          <a:p>
            <a:pPr indent="151200"/>
            <a:r>
              <a:rPr lang="ja-JP" altLang="en-US" dirty="0"/>
              <a:t>また、目やにが増えたり、ひどくなると目が赤くなったり、涙目になったりすることもあります。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lang="ja-JP" altLang="en-US" dirty="0"/>
              <a:t>アレルギー性結膜炎への対処方法としては、第一は発症しないように予防すること。セルフケアです。</a:t>
            </a:r>
            <a:endParaRPr lang="en-US" altLang="ja-JP" dirty="0"/>
          </a:p>
          <a:p>
            <a:pPr indent="151200"/>
            <a:r>
              <a:rPr lang="ja-JP" altLang="en-US" dirty="0"/>
              <a:t>そして第二に、発症してからの適切な治療です。</a:t>
            </a:r>
            <a:endParaRPr lang="en-US" altLang="ja-JP" dirty="0"/>
          </a:p>
          <a:p>
            <a:pPr indent="151200"/>
            <a:r>
              <a:rPr kumimoji="1" lang="ja-JP" altLang="en-US" dirty="0"/>
              <a:t>スギ花粉性結膜炎のセルフケアとしては、</a:t>
            </a:r>
            <a:endParaRPr kumimoji="1" lang="en-US" altLang="ja-JP" dirty="0"/>
          </a:p>
          <a:p>
            <a:pPr indent="151200"/>
            <a:r>
              <a:rPr kumimoji="1" lang="ja-JP" altLang="en-US" dirty="0"/>
              <a:t>とにかくアレルギーを起こす原因となるスギ花粉に触れないことが大事です。</a:t>
            </a:r>
            <a:endParaRPr kumimoji="1" lang="en-US" altLang="ja-JP" dirty="0"/>
          </a:p>
          <a:p>
            <a:pPr indent="151200"/>
            <a:r>
              <a:rPr kumimoji="1" lang="ja-JP" altLang="en-US" dirty="0"/>
              <a:t>花粉の多い時間の外出は避けられれば避けましょう。</a:t>
            </a:r>
            <a:endParaRPr kumimoji="1" lang="en-US" altLang="ja-JP" dirty="0"/>
          </a:p>
          <a:p>
            <a:pPr indent="151200"/>
            <a:r>
              <a:rPr kumimoji="1" lang="ja-JP" altLang="en-US" dirty="0"/>
              <a:t>花粉の時期は、洗濯物や布団を外に干さないこと。</a:t>
            </a:r>
            <a:endParaRPr kumimoji="1" lang="en-US" altLang="ja-JP" dirty="0"/>
          </a:p>
          <a:p>
            <a:pPr indent="151200"/>
            <a:r>
              <a:rPr kumimoji="1" lang="ja-JP" altLang="en-US" dirty="0"/>
              <a:t>花粉のついたコートなどは玄関で着替え、家の中に持ち込まないようにしましょう。</a:t>
            </a:r>
            <a:endParaRPr kumimoji="1" lang="en-US" altLang="ja-JP" dirty="0"/>
          </a:p>
          <a:p>
            <a:endParaRPr kumimoji="1" lang="ja-JP" altLang="en-US" dirty="0"/>
          </a:p>
        </p:txBody>
      </p:sp>
    </p:spTree>
    <p:extLst>
      <p:ext uri="{BB962C8B-B14F-4D97-AF65-F5344CB8AC3E}">
        <p14:creationId xmlns:p14="http://schemas.microsoft.com/office/powerpoint/2010/main" val="3486760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marL="0" marR="0" lvl="0" indent="151200" algn="l" defTabSz="457200" rtl="0" eaLnBrk="1" fontAlgn="auto" latinLnBrk="0" hangingPunct="1">
              <a:lnSpc>
                <a:spcPct val="100000"/>
              </a:lnSpc>
              <a:spcBef>
                <a:spcPts val="0"/>
              </a:spcBef>
              <a:spcAft>
                <a:spcPts val="0"/>
              </a:spcAft>
              <a:buClrTx/>
              <a:buSzTx/>
              <a:buFontTx/>
              <a:buNone/>
              <a:tabLst/>
              <a:defRPr/>
            </a:pPr>
            <a:r>
              <a:rPr lang="ja-JP" altLang="en-US" dirty="0"/>
              <a:t>髪の毛にもたくさん花粉がつきますので、長い髪はまとめたり、帽子に入れたりして花粉がつきにくい髪型にしましょう。</a:t>
            </a:r>
            <a:endParaRPr lang="en-US" altLang="ja-JP" dirty="0"/>
          </a:p>
          <a:p>
            <a:pPr marL="0" marR="0" lvl="0" indent="151200" algn="l" defTabSz="457200" rtl="0" eaLnBrk="1" fontAlgn="auto" latinLnBrk="0" hangingPunct="1">
              <a:lnSpc>
                <a:spcPct val="100000"/>
              </a:lnSpc>
              <a:spcBef>
                <a:spcPts val="0"/>
              </a:spcBef>
              <a:spcAft>
                <a:spcPts val="0"/>
              </a:spcAft>
              <a:buClrTx/>
              <a:buSzTx/>
              <a:buFontTx/>
              <a:buNone/>
              <a:tabLst/>
              <a:defRPr/>
            </a:pPr>
            <a:r>
              <a:rPr lang="ja-JP" altLang="en-US" dirty="0"/>
              <a:t>マスクやメガネも効果があります。</a:t>
            </a:r>
            <a:endParaRPr lang="en-US" altLang="ja-JP" dirty="0"/>
          </a:p>
          <a:p>
            <a:pPr marL="0" marR="0" lvl="0" indent="151200" algn="l" defTabSz="457200" rtl="0" eaLnBrk="1" fontAlgn="auto" latinLnBrk="0" hangingPunct="1">
              <a:lnSpc>
                <a:spcPct val="100000"/>
              </a:lnSpc>
              <a:spcBef>
                <a:spcPts val="0"/>
              </a:spcBef>
              <a:spcAft>
                <a:spcPts val="0"/>
              </a:spcAft>
              <a:buClrTx/>
              <a:buSzTx/>
              <a:buFontTx/>
              <a:buNone/>
              <a:tabLst/>
              <a:defRPr/>
            </a:pPr>
            <a:r>
              <a:rPr lang="ja-JP" altLang="en-US" dirty="0"/>
              <a:t>そして外出から帰ったらできるだけ早く、眼と顔を洗い、シャンプーしましょう。</a:t>
            </a:r>
            <a:endParaRPr lang="en-US" altLang="ja-JP" dirty="0"/>
          </a:p>
          <a:p>
            <a:pPr marL="0" marR="0" lvl="0" indent="151200" algn="l" defTabSz="457200" rtl="0" eaLnBrk="1" fontAlgn="auto" latinLnBrk="0" hangingPunct="1">
              <a:lnSpc>
                <a:spcPct val="100000"/>
              </a:lnSpc>
              <a:spcBef>
                <a:spcPts val="0"/>
              </a:spcBef>
              <a:spcAft>
                <a:spcPts val="0"/>
              </a:spcAft>
              <a:buClrTx/>
              <a:buSzTx/>
              <a:buFontTx/>
              <a:buNone/>
              <a:tabLst/>
              <a:defRPr/>
            </a:pPr>
            <a:r>
              <a:rPr lang="ja-JP" altLang="en-US" dirty="0"/>
              <a:t>防腐剤無添加人工涙液は、一般の薬局で手にはいります。この使い切りタイプは</a:t>
            </a:r>
            <a:r>
              <a:rPr lang="en-US" altLang="ja-JP" dirty="0"/>
              <a:t>0.5ml</a:t>
            </a:r>
            <a:r>
              <a:rPr lang="ja-JP" altLang="en-US" dirty="0"/>
              <a:t>ですが、大体</a:t>
            </a:r>
            <a:r>
              <a:rPr lang="en-US" altLang="ja-JP" dirty="0"/>
              <a:t>3</a:t>
            </a:r>
            <a:r>
              <a:rPr lang="ja-JP" altLang="en-US" dirty="0"/>
              <a:t>、</a:t>
            </a:r>
            <a:r>
              <a:rPr lang="en-US" altLang="ja-JP" dirty="0"/>
              <a:t>4</a:t>
            </a:r>
            <a:r>
              <a:rPr lang="ja-JP" altLang="en-US" dirty="0"/>
              <a:t>回は点眼できますので、眼を洗うのに非常に便利です。カップに水を溜めて目を洗うのはお勧めしていません。</a:t>
            </a:r>
          </a:p>
          <a:p>
            <a:pPr indent="151200"/>
            <a:endParaRPr lang="ja-JP"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indent="151200"/>
            <a:r>
              <a:rPr lang="ja-JP" altLang="en-US" dirty="0"/>
              <a:t>ダニによる通年性アレルギー性結膜炎のセルフケアです。</a:t>
            </a:r>
            <a:endParaRPr lang="en-US" altLang="ja-JP" dirty="0"/>
          </a:p>
          <a:p>
            <a:pPr indent="151200"/>
            <a:r>
              <a:rPr lang="ja-JP" altLang="en-US" dirty="0"/>
              <a:t>寝具類は天日干しをしてダニを殺し、その後電気掃除機で表面からダニを吸い取ってしまいましょう。</a:t>
            </a:r>
            <a:endParaRPr lang="en-US" altLang="ja-JP" dirty="0"/>
          </a:p>
          <a:p>
            <a:pPr indent="151200"/>
            <a:r>
              <a:rPr lang="ja-JP" altLang="en-US" dirty="0"/>
              <a:t>ダニの死骸は家庭用空気清浄機でほとんど取り除くことができるそうです。</a:t>
            </a:r>
            <a:endParaRPr lang="en-US" altLang="ja-JP" dirty="0"/>
          </a:p>
          <a:p>
            <a:pPr indent="151200"/>
            <a:r>
              <a:rPr lang="ja-JP" altLang="en-US" dirty="0"/>
              <a:t>家庭用電気掃除機でゆっくり丁寧に掃除をしてダニを取り除くことも大事です。</a:t>
            </a:r>
            <a:endParaRPr lang="en-US" altLang="ja-JP" dirty="0"/>
          </a:p>
          <a:p>
            <a:endParaRPr lang="en-US" altLang="ja-JP" dirty="0"/>
          </a:p>
        </p:txBody>
      </p:sp>
    </p:spTree>
    <p:extLst>
      <p:ext uri="{BB962C8B-B14F-4D97-AF65-F5344CB8AC3E}">
        <p14:creationId xmlns:p14="http://schemas.microsoft.com/office/powerpoint/2010/main" val="2244257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indent="151200"/>
            <a:r>
              <a:rPr lang="ja-JP" altLang="en-US" dirty="0"/>
              <a:t>眼科でも、アレルギーを起こす前から治療始めることが勧められます。</a:t>
            </a:r>
            <a:endParaRPr lang="en-US" altLang="ja-JP" dirty="0"/>
          </a:p>
          <a:p>
            <a:pPr indent="151200"/>
            <a:r>
              <a:rPr lang="ja-JP" altLang="en-US" dirty="0"/>
              <a:t>スギ花粉性結膜炎の場合、</a:t>
            </a:r>
            <a:r>
              <a:rPr lang="en-US" altLang="ja-JP" dirty="0"/>
              <a:t>2</a:t>
            </a:r>
            <a:r>
              <a:rPr lang="ja-JP" altLang="en-US" dirty="0"/>
              <a:t>月の初め頃から抗アレルギー点眼薬を点眼すると効果が良いです。</a:t>
            </a:r>
            <a:endParaRPr lang="en-US" altLang="ja-JP" dirty="0"/>
          </a:p>
          <a:p>
            <a:pPr indent="151200"/>
            <a:r>
              <a:rPr lang="ja-JP" altLang="en-US" dirty="0"/>
              <a:t>通年性の場合でも、抗アレルギー性点眼薬による治療が第一選択です。</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31875" y="1243013"/>
            <a:ext cx="4743450" cy="3354387"/>
          </a:xfrm>
        </p:spPr>
      </p:sp>
      <p:sp>
        <p:nvSpPr>
          <p:cNvPr id="3" name="ノート プレースホルダ 2"/>
          <p:cNvSpPr>
            <a:spLocks noGrp="1"/>
          </p:cNvSpPr>
          <p:nvPr>
            <p:ph type="body" idx="1"/>
          </p:nvPr>
        </p:nvSpPr>
        <p:spPr/>
        <p:txBody>
          <a:bodyPr>
            <a:normAutofit/>
          </a:bodyPr>
          <a:lstStyle/>
          <a:p>
            <a:pPr indent="151200"/>
            <a:r>
              <a:rPr lang="ja-JP" altLang="en-US" dirty="0"/>
              <a:t>抗アレルギー薬はかゆいときにつけてもすぐに効きません。ずっとつけていると効いてきますので、点眼回数を守って、シーズン中つけ続けることが大切です。</a:t>
            </a:r>
            <a:endParaRPr lang="en-US" altLang="ja-JP" dirty="0"/>
          </a:p>
          <a:p>
            <a:pPr indent="151200"/>
            <a:r>
              <a:rPr lang="ja-JP" altLang="en-US" dirty="0"/>
              <a:t>また、抗アレルギー点眼薬にかぎらず、どんな点眼薬でも開封したら１ヶ月しか使えません。古い点眼薬は使用しないように注意してください。点眼瓶に印刷してある有効期限は使わなかった場合、いつまで使えるかを示したもので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52710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1200"/>
            <a:r>
              <a:rPr lang="ja-JP" altLang="en-US" dirty="0"/>
              <a:t>アトピー性皮膚炎は、憎悪・寛解を繰り返す、掻痒のある湿疹を主病変とする疾患であり、</a:t>
            </a:r>
            <a:endParaRPr lang="en-US" altLang="ja-JP" dirty="0"/>
          </a:p>
          <a:p>
            <a:pPr indent="151200"/>
            <a:r>
              <a:rPr lang="ja-JP" altLang="en-US" dirty="0"/>
              <a:t>患者の多くはアトピー素因を持つと定義されています。</a:t>
            </a:r>
            <a:endParaRPr lang="en-US" altLang="ja-JP" dirty="0"/>
          </a:p>
          <a:p>
            <a:pPr indent="151200"/>
            <a:r>
              <a:rPr lang="ja-JP" altLang="en-US" dirty="0"/>
              <a:t>アトピー素因とは家族や本人に気管支喘息、アレルギー性鼻炎・結膜炎、アトピー性皮膚炎などがみられることです。</a:t>
            </a:r>
          </a:p>
          <a:p>
            <a:endParaRPr kumimoji="1" lang="ja-JP" altLang="en-US" dirty="0"/>
          </a:p>
        </p:txBody>
      </p:sp>
    </p:spTree>
    <p:extLst>
      <p:ext uri="{BB962C8B-B14F-4D97-AF65-F5344CB8AC3E}">
        <p14:creationId xmlns:p14="http://schemas.microsoft.com/office/powerpoint/2010/main" val="126124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アレルギー反応を起こす原因には上記にあげる様々なアレルゲンがあります。</a:t>
            </a:r>
          </a:p>
        </p:txBody>
      </p:sp>
    </p:spTree>
    <p:extLst>
      <p:ext uri="{BB962C8B-B14F-4D97-AF65-F5344CB8AC3E}">
        <p14:creationId xmlns:p14="http://schemas.microsoft.com/office/powerpoint/2010/main" val="1581919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1200"/>
            <a:r>
              <a:rPr lang="ja-JP" altLang="en-US" dirty="0"/>
              <a:t>アトピー性皮膚炎とはアレルギーを起こしやすい体質に皮膚のバリア機能障害が加わり発症します。</a:t>
            </a:r>
            <a:endParaRPr lang="en-US" altLang="ja-JP" dirty="0"/>
          </a:p>
          <a:p>
            <a:pPr indent="151200"/>
            <a:r>
              <a:rPr lang="ja-JP" altLang="en-US" dirty="0"/>
              <a:t>アトピー性皮膚という状態になります。</a:t>
            </a:r>
            <a:endParaRPr lang="en-US" altLang="ja-JP" dirty="0"/>
          </a:p>
          <a:p>
            <a:pPr indent="151200"/>
            <a:r>
              <a:rPr lang="ja-JP" altLang="en-US" dirty="0"/>
              <a:t>悪くなったり、良くなったりを繰り返しながら長く続く皮膚炎です。痒みを伴います。</a:t>
            </a:r>
          </a:p>
          <a:p>
            <a:endParaRPr kumimoji="1" lang="ja-JP" altLang="en-US" dirty="0"/>
          </a:p>
        </p:txBody>
      </p:sp>
    </p:spTree>
    <p:extLst>
      <p:ext uri="{BB962C8B-B14F-4D97-AF65-F5344CB8AC3E}">
        <p14:creationId xmlns:p14="http://schemas.microsoft.com/office/powerpoint/2010/main" val="1629772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3D38C420-66BF-1745-8E67-1782FDAE8E66}"/>
              </a:ext>
            </a:extLst>
          </p:cNvPr>
          <p:cNvSpPr>
            <a:spLocks noGrp="1" noRot="1" noChangeAspect="1" noChangeArrowheads="1" noTextEdit="1"/>
          </p:cNvSpPr>
          <p:nvPr>
            <p:ph type="sldImg"/>
          </p:nvPr>
        </p:nvSpPr>
        <p:spPr>
          <a:xfrm>
            <a:off x="1031875" y="1243013"/>
            <a:ext cx="4743450" cy="3354387"/>
          </a:xfrm>
          <a:ln/>
        </p:spPr>
      </p:sp>
      <p:sp>
        <p:nvSpPr>
          <p:cNvPr id="13315" name="ノート プレースホルダー 2">
            <a:extLst>
              <a:ext uri="{FF2B5EF4-FFF2-40B4-BE49-F238E27FC236}">
                <a16:creationId xmlns:a16="http://schemas.microsoft.com/office/drawing/2014/main" id="{2BD29E91-93F0-714B-BE3B-55394E7970C1}"/>
              </a:ext>
            </a:extLst>
          </p:cNvPr>
          <p:cNvSpPr>
            <a:spLocks noGrp="1" noChangeArrowheads="1"/>
          </p:cNvSpPr>
          <p:nvPr>
            <p:ph type="body" idx="1"/>
          </p:nvPr>
        </p:nvSpPr>
        <p:spPr>
          <a:noFill/>
        </p:spPr>
        <p:txBody>
          <a:bodyPr/>
          <a:lstStyle/>
          <a:p>
            <a:endParaRPr lang="ja-JP" altLang="en-US"/>
          </a:p>
        </p:txBody>
      </p:sp>
    </p:spTree>
    <p:extLst>
      <p:ext uri="{BB962C8B-B14F-4D97-AF65-F5344CB8AC3E}">
        <p14:creationId xmlns:p14="http://schemas.microsoft.com/office/powerpoint/2010/main" val="691522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1200"/>
            <a:r>
              <a:rPr kumimoji="1" lang="ja-JP" altLang="en-US" dirty="0"/>
              <a:t>アトピー性皮膚炎は皮膚バリア機能障害とアレルギー炎症に加えて</a:t>
            </a:r>
            <a:endParaRPr kumimoji="1" lang="en-US" altLang="ja-JP" dirty="0"/>
          </a:p>
          <a:p>
            <a:pPr indent="151200"/>
            <a:r>
              <a:rPr kumimoji="1" lang="ja-JP" altLang="en-US" dirty="0"/>
              <a:t>様々な環境因子が加わり発症します。</a:t>
            </a:r>
            <a:endParaRPr kumimoji="1" lang="en-US" altLang="ja-JP" dirty="0"/>
          </a:p>
          <a:p>
            <a:endParaRPr kumimoji="1" lang="ja-JP" altLang="en-US" dirty="0"/>
          </a:p>
        </p:txBody>
      </p:sp>
    </p:spTree>
    <p:extLst>
      <p:ext uri="{BB962C8B-B14F-4D97-AF65-F5344CB8AC3E}">
        <p14:creationId xmlns:p14="http://schemas.microsoft.com/office/powerpoint/2010/main" val="1426768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51200"/>
            <a:r>
              <a:rPr lang="ja-JP" altLang="en-US" dirty="0"/>
              <a:t>アトピー性皮膚炎の人は皮膚が乾燥しています。</a:t>
            </a:r>
            <a:endParaRPr lang="en-US" altLang="ja-JP" dirty="0"/>
          </a:p>
          <a:p>
            <a:pPr indent="151200"/>
            <a:r>
              <a:rPr lang="ja-JP" altLang="en-US" dirty="0"/>
              <a:t>肘や膝の内側に湿疹が出来やすく痒みを伴います。</a:t>
            </a:r>
          </a:p>
          <a:p>
            <a:endParaRPr kumimoji="1" lang="ja-JP" altLang="en-US" dirty="0"/>
          </a:p>
        </p:txBody>
      </p:sp>
    </p:spTree>
    <p:extLst>
      <p:ext uri="{BB962C8B-B14F-4D97-AF65-F5344CB8AC3E}">
        <p14:creationId xmlns:p14="http://schemas.microsoft.com/office/powerpoint/2010/main" val="3049047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7F6EBB57-9DE9-4F44-9879-A05774CA8D86}"/>
              </a:ext>
            </a:extLst>
          </p:cNvPr>
          <p:cNvSpPr>
            <a:spLocks noGrp="1" noRot="1" noChangeAspect="1" noChangeArrowheads="1" noTextEdit="1"/>
          </p:cNvSpPr>
          <p:nvPr>
            <p:ph type="sldImg"/>
          </p:nvPr>
        </p:nvSpPr>
        <p:spPr>
          <a:xfrm>
            <a:off x="1031875" y="1243013"/>
            <a:ext cx="4743450" cy="3354387"/>
          </a:xfrm>
          <a:ln/>
        </p:spPr>
      </p:sp>
      <p:sp>
        <p:nvSpPr>
          <p:cNvPr id="21507" name="ノート プレースホルダー 2">
            <a:extLst>
              <a:ext uri="{FF2B5EF4-FFF2-40B4-BE49-F238E27FC236}">
                <a16:creationId xmlns:a16="http://schemas.microsoft.com/office/drawing/2014/main" id="{26C36559-58E4-FD41-BC72-0345E5B12CA5}"/>
              </a:ext>
            </a:extLst>
          </p:cNvPr>
          <p:cNvSpPr>
            <a:spLocks noGrp="1" noChangeArrowheads="1"/>
          </p:cNvSpPr>
          <p:nvPr>
            <p:ph type="body" idx="1"/>
          </p:nvPr>
        </p:nvSpPr>
        <p:spPr>
          <a:noFill/>
        </p:spPr>
        <p:txBody>
          <a:bodyPr/>
          <a:lstStyle/>
          <a:p>
            <a:endParaRPr lang="ja-JP" altLang="en-US"/>
          </a:p>
        </p:txBody>
      </p:sp>
    </p:spTree>
    <p:extLst>
      <p:ext uri="{BB962C8B-B14F-4D97-AF65-F5344CB8AC3E}">
        <p14:creationId xmlns:p14="http://schemas.microsoft.com/office/powerpoint/2010/main" val="216100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A3395E86-8C48-B44A-95DA-BBB71A976A28}"/>
              </a:ext>
            </a:extLst>
          </p:cNvPr>
          <p:cNvSpPr>
            <a:spLocks noGrp="1" noRot="1" noChangeAspect="1" noChangeArrowheads="1" noTextEdit="1"/>
          </p:cNvSpPr>
          <p:nvPr>
            <p:ph type="sldImg"/>
          </p:nvPr>
        </p:nvSpPr>
        <p:spPr>
          <a:xfrm>
            <a:off x="1031875" y="1243013"/>
            <a:ext cx="4743450" cy="3354387"/>
          </a:xfrm>
          <a:ln/>
        </p:spPr>
      </p:sp>
      <p:sp>
        <p:nvSpPr>
          <p:cNvPr id="23555" name="ノート プレースホルダー 2">
            <a:extLst>
              <a:ext uri="{FF2B5EF4-FFF2-40B4-BE49-F238E27FC236}">
                <a16:creationId xmlns:a16="http://schemas.microsoft.com/office/drawing/2014/main" id="{B2B992D4-0AD5-8C4F-8DDD-043DFFEE7949}"/>
              </a:ext>
            </a:extLst>
          </p:cNvPr>
          <p:cNvSpPr>
            <a:spLocks noGrp="1" noChangeArrowheads="1"/>
          </p:cNvSpPr>
          <p:nvPr>
            <p:ph type="body" idx="1"/>
          </p:nvPr>
        </p:nvSpPr>
        <p:spPr>
          <a:noFill/>
        </p:spPr>
        <p:txBody>
          <a:bodyPr/>
          <a:lstStyle/>
          <a:p>
            <a:endParaRPr lang="ja-JP" altLang="en-US"/>
          </a:p>
        </p:txBody>
      </p:sp>
    </p:spTree>
    <p:extLst>
      <p:ext uri="{BB962C8B-B14F-4D97-AF65-F5344CB8AC3E}">
        <p14:creationId xmlns:p14="http://schemas.microsoft.com/office/powerpoint/2010/main" val="1637408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アトピー性皮膚炎の治療は</a:t>
            </a:r>
            <a:r>
              <a:rPr lang="en-US" altLang="ja-JP" dirty="0"/>
              <a:t>3</a:t>
            </a:r>
            <a:r>
              <a:rPr lang="ja-JP" altLang="en-US" dirty="0"/>
              <a:t>つの柱があり</a:t>
            </a:r>
            <a:endParaRPr lang="en-US" altLang="ja-JP" dirty="0"/>
          </a:p>
          <a:p>
            <a:r>
              <a:rPr lang="ja-JP" altLang="en-US" dirty="0"/>
              <a:t>１、悪化因子の検索と対策</a:t>
            </a:r>
            <a:endParaRPr lang="en-US" altLang="ja-JP" dirty="0"/>
          </a:p>
          <a:p>
            <a:r>
              <a:rPr lang="ja-JP" altLang="en-US" dirty="0"/>
              <a:t>２、スキンケア</a:t>
            </a:r>
            <a:endParaRPr lang="en-US" altLang="ja-JP" dirty="0"/>
          </a:p>
          <a:p>
            <a:r>
              <a:rPr lang="ja-JP" altLang="en-US" dirty="0"/>
              <a:t>３、薬物療法があります</a:t>
            </a:r>
          </a:p>
          <a:p>
            <a:endParaRPr kumimoji="1" lang="ja-JP" altLang="en-US" dirty="0"/>
          </a:p>
        </p:txBody>
      </p:sp>
    </p:spTree>
    <p:extLst>
      <p:ext uri="{BB962C8B-B14F-4D97-AF65-F5344CB8AC3E}">
        <p14:creationId xmlns:p14="http://schemas.microsoft.com/office/powerpoint/2010/main" val="2951489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薬物療法はステロイド外用が基本です</a:t>
            </a:r>
            <a:endParaRPr kumimoji="1" lang="en-US" altLang="ja-JP" dirty="0"/>
          </a:p>
          <a:p>
            <a:r>
              <a:rPr kumimoji="1" lang="ja-JP" altLang="en-US" dirty="0"/>
              <a:t>丁寧に外用することで改善します。</a:t>
            </a:r>
            <a:endParaRPr kumimoji="1" lang="en-US" altLang="ja-JP" dirty="0"/>
          </a:p>
          <a:p>
            <a:r>
              <a:rPr kumimoji="1" lang="ja-JP" altLang="en-US" dirty="0"/>
              <a:t>痒みがある場合は内服の抗アレルギー剤などのかゆみ止めが効果的です。</a:t>
            </a:r>
            <a:endParaRPr kumimoji="1" lang="en-US" altLang="ja-JP" dirty="0"/>
          </a:p>
          <a:p>
            <a:endParaRPr kumimoji="1" lang="ja-JP" altLang="en-US" dirty="0"/>
          </a:p>
        </p:txBody>
      </p:sp>
    </p:spTree>
    <p:extLst>
      <p:ext uri="{BB962C8B-B14F-4D97-AF65-F5344CB8AC3E}">
        <p14:creationId xmlns:p14="http://schemas.microsoft.com/office/powerpoint/2010/main" val="2316588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bwMode="auto">
          <a:xfrm>
            <a:off x="1031875" y="1243013"/>
            <a:ext cx="47434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Tree>
    <p:extLst>
      <p:ext uri="{BB962C8B-B14F-4D97-AF65-F5344CB8AC3E}">
        <p14:creationId xmlns:p14="http://schemas.microsoft.com/office/powerpoint/2010/main" val="3814082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bwMode="auto">
          <a:xfrm>
            <a:off x="1031875" y="1243013"/>
            <a:ext cx="47434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51200" eaLnBrk="1" hangingPunct="1">
              <a:spcBef>
                <a:spcPct val="0"/>
              </a:spcBef>
            </a:pPr>
            <a:r>
              <a:rPr lang="ja-JP" altLang="en-US" dirty="0"/>
              <a:t>アレルギー性鼻炎とは、鼻の粘膜で起こるアレルギー反応が原因の病気で、くしゃみ、鼻水、鼻づまりが３つの代表的症状です。</a:t>
            </a:r>
            <a:endParaRPr lang="en-US" altLang="ja-JP" dirty="0"/>
          </a:p>
          <a:p>
            <a:pPr indent="151200" eaLnBrk="1" hangingPunct="1">
              <a:spcBef>
                <a:spcPct val="0"/>
              </a:spcBef>
            </a:pPr>
            <a:r>
              <a:rPr lang="ja-JP" altLang="en-US" dirty="0"/>
              <a:t>また、気管支喘息、アトピー性皮膚炎、アレルギー性結膜炎などのアレルギーが原因の他の病気を持っていたり、家族もアレルギーが原因の病気を持っていることが多いです。</a:t>
            </a:r>
          </a:p>
        </p:txBody>
      </p:sp>
    </p:spTree>
    <p:extLst>
      <p:ext uri="{BB962C8B-B14F-4D97-AF65-F5344CB8AC3E}">
        <p14:creationId xmlns:p14="http://schemas.microsoft.com/office/powerpoint/2010/main" val="181404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15523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bwMode="auto">
          <a:xfrm>
            <a:off x="1031875" y="1243013"/>
            <a:ext cx="47434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51200" eaLnBrk="1" hangingPunct="1">
              <a:spcBef>
                <a:spcPct val="0"/>
              </a:spcBef>
            </a:pPr>
            <a:r>
              <a:rPr lang="ja-JP" altLang="en-US" dirty="0"/>
              <a:t>アレルギー性鼻炎には、一年を通して症状が出る「通年性アレルギー性鼻炎」と、ある時期だけに症状が出る「季節性アレルギー性鼻炎」があります。</a:t>
            </a:r>
            <a:endParaRPr lang="en-US" altLang="ja-JP" dirty="0"/>
          </a:p>
          <a:p>
            <a:pPr indent="151200" eaLnBrk="1" hangingPunct="1">
              <a:spcBef>
                <a:spcPct val="0"/>
              </a:spcBef>
            </a:pPr>
            <a:r>
              <a:rPr lang="ja-JP" altLang="en-US" dirty="0"/>
              <a:t>通年性アレルギー性鼻炎の多くは、部屋の中の埃（ハウスダスト）と、その８割を占めるダニやその死骸が原因で、季節性アレルギ</a:t>
            </a:r>
            <a:r>
              <a:rPr lang="en-US" altLang="ja-JP" dirty="0"/>
              <a:t>―</a:t>
            </a:r>
            <a:r>
              <a:rPr lang="ja-JP" altLang="en-US" dirty="0"/>
              <a:t>性鼻炎の多くは、スギ花粉症を代表とする様々な花粉によって起こります。</a:t>
            </a:r>
          </a:p>
        </p:txBody>
      </p:sp>
    </p:spTree>
    <p:extLst>
      <p:ext uri="{BB962C8B-B14F-4D97-AF65-F5344CB8AC3E}">
        <p14:creationId xmlns:p14="http://schemas.microsoft.com/office/powerpoint/2010/main" val="3221793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アレルギー性鼻炎の症状としてはどのような症状がどの程度出るのでしょうか？</a:t>
            </a:r>
            <a:endParaRPr kumimoji="1" lang="en-US" altLang="ja-JP" dirty="0"/>
          </a:p>
          <a:p>
            <a:pPr indent="151200"/>
            <a:r>
              <a:rPr kumimoji="1" lang="ja-JP" altLang="en-US" dirty="0"/>
              <a:t>くしゃみ、水様鼻水、鼻づまり、眼のかゆみなどの眼症状、喉や皮膚かゆみ、頭痛、喘鳴などがありますが、通年性アレルギー性鼻炎とスギ花粉症に分けてみてみると、通年性アレルギー性鼻炎では、くしゃみ、水様</a:t>
            </a:r>
            <a:r>
              <a:rPr lang="ja-JP" altLang="en-US" dirty="0"/>
              <a:t>鼻水</a:t>
            </a:r>
            <a:r>
              <a:rPr kumimoji="1" lang="ja-JP" altLang="en-US" dirty="0"/>
              <a:t>、鼻づまリ症状がほとんどの人に</a:t>
            </a:r>
            <a:r>
              <a:rPr lang="ja-JP" altLang="en-US" dirty="0"/>
              <a:t>出</a:t>
            </a:r>
            <a:r>
              <a:rPr kumimoji="1" lang="ja-JP" altLang="en-US" dirty="0"/>
              <a:t>ます。スギ花粉症では、くしゃみ、水様鼻水が鼻づまりよりも</a:t>
            </a:r>
            <a:r>
              <a:rPr lang="ja-JP" altLang="en-US" dirty="0"/>
              <a:t>多</a:t>
            </a:r>
            <a:r>
              <a:rPr kumimoji="1" lang="ja-JP" altLang="en-US" dirty="0"/>
              <a:t>く、眼や喉のかゆみも</a:t>
            </a:r>
            <a:r>
              <a:rPr lang="ja-JP" altLang="en-US" dirty="0"/>
              <a:t>あり</a:t>
            </a:r>
            <a:r>
              <a:rPr kumimoji="1" lang="ja-JP" altLang="en-US" dirty="0"/>
              <a:t>、皮膚のかゆみや喘鳴、頭痛は通年性アレルギー性鼻炎の人の方が多く出ます。</a:t>
            </a:r>
          </a:p>
        </p:txBody>
      </p:sp>
    </p:spTree>
    <p:extLst>
      <p:ext uri="{BB962C8B-B14F-4D97-AF65-F5344CB8AC3E}">
        <p14:creationId xmlns:p14="http://schemas.microsoft.com/office/powerpoint/2010/main" val="1509719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p:cNvSpPr>
            <a:spLocks noGrp="1" noRot="1" noChangeAspect="1" noTextEdit="1"/>
          </p:cNvSpPr>
          <p:nvPr>
            <p:ph type="sldImg"/>
          </p:nvPr>
        </p:nvSpPr>
        <p:spPr bwMode="auto">
          <a:xfrm>
            <a:off x="1031875" y="1243013"/>
            <a:ext cx="47434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51200" eaLnBrk="1" hangingPunct="1">
              <a:spcBef>
                <a:spcPct val="0"/>
              </a:spcBef>
            </a:pPr>
            <a:r>
              <a:rPr lang="ja-JP" altLang="en-US" dirty="0"/>
              <a:t>子どものアレルギー性鼻炎は、女子より男子に多く、原因はハウスダスト、ダニが最も多いのですが、最近は花粉、ペットを含めた多種類の原因を持っていることも珍しくなくなってきました。</a:t>
            </a:r>
            <a:endParaRPr lang="en-US" altLang="ja-JP" dirty="0"/>
          </a:p>
          <a:p>
            <a:pPr indent="151200" eaLnBrk="1" hangingPunct="1">
              <a:spcBef>
                <a:spcPct val="0"/>
              </a:spcBef>
            </a:pPr>
            <a:r>
              <a:rPr lang="ja-JP" altLang="en-US" dirty="0"/>
              <a:t>また、アトピー性皮膚炎、気管支喘息などの他のアレルギー疾患や滲出性中耳炎を合併していることが多いのも特徴です。　　　　　　　　　　　　　　　　　　　　　　</a:t>
            </a:r>
          </a:p>
        </p:txBody>
      </p:sp>
    </p:spTree>
    <p:extLst>
      <p:ext uri="{BB962C8B-B14F-4D97-AF65-F5344CB8AC3E}">
        <p14:creationId xmlns:p14="http://schemas.microsoft.com/office/powerpoint/2010/main" val="15926039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bwMode="auto">
          <a:xfrm>
            <a:off x="1031875" y="1243013"/>
            <a:ext cx="4743450" cy="3354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151200" eaLnBrk="1" hangingPunct="1">
              <a:spcBef>
                <a:spcPct val="0"/>
              </a:spcBef>
            </a:pPr>
            <a:r>
              <a:rPr lang="ja-JP" altLang="en-US" dirty="0"/>
              <a:t>アレルギー性鼻炎の治療法には、大きく分けて原因物質である抗原の除去と回避、薬物療法、体質を改善する効果のある抗原特異的免疫療法（減感作療法）、手術療法の</a:t>
            </a:r>
            <a:r>
              <a:rPr lang="en-US" altLang="ja-JP" dirty="0"/>
              <a:t>4</a:t>
            </a:r>
            <a:r>
              <a:rPr lang="ja-JP" altLang="en-US" dirty="0"/>
              <a:t>つがあります。</a:t>
            </a:r>
            <a:endParaRPr lang="en-US" altLang="ja-JP" dirty="0"/>
          </a:p>
          <a:p>
            <a:pPr eaLnBrk="1" hangingPunct="1">
              <a:spcBef>
                <a:spcPct val="0"/>
              </a:spcBef>
            </a:pPr>
            <a:endParaRPr lang="ja-JP" altLang="en-US" dirty="0"/>
          </a:p>
        </p:txBody>
      </p:sp>
    </p:spTree>
    <p:extLst>
      <p:ext uri="{BB962C8B-B14F-4D97-AF65-F5344CB8AC3E}">
        <p14:creationId xmlns:p14="http://schemas.microsoft.com/office/powerpoint/2010/main" val="2980240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lang="ja-JP" altLang="en-US" dirty="0"/>
              <a:t>次にアレルギー性鼻炎の薬についてですが、内服薬（飲み薬）と点鼻薬（鼻につける薬）があります。</a:t>
            </a:r>
            <a:endParaRPr lang="en-US" altLang="ja-JP" dirty="0"/>
          </a:p>
          <a:p>
            <a:pPr indent="151200"/>
            <a:r>
              <a:rPr lang="ja-JP" altLang="en-US" dirty="0"/>
              <a:t>鼻水が多い鼻漏型、鼻づまりが強い鼻閉型それぞれに合った薬があります。</a:t>
            </a:r>
            <a:endParaRPr lang="en-US" altLang="ja-JP" dirty="0"/>
          </a:p>
          <a:p>
            <a:pPr indent="151200"/>
            <a:r>
              <a:rPr kumimoji="1" lang="ja-JP" altLang="en-US" dirty="0"/>
              <a:t>症状が軽い場合は内服薬だけ</a:t>
            </a:r>
            <a:r>
              <a:rPr lang="ja-JP" altLang="en-US" dirty="0"/>
              <a:t>か点鼻薬だけで様子をみますが、重い場合は、内服薬と点鼻薬の両方を使って治療します。</a:t>
            </a:r>
            <a:endParaRPr kumimoji="1" lang="ja-JP" altLang="en-US" dirty="0"/>
          </a:p>
        </p:txBody>
      </p:sp>
    </p:spTree>
    <p:extLst>
      <p:ext uri="{BB962C8B-B14F-4D97-AF65-F5344CB8AC3E}">
        <p14:creationId xmlns:p14="http://schemas.microsoft.com/office/powerpoint/2010/main" val="3856893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a:xfrm>
            <a:off x="681263" y="4784400"/>
            <a:ext cx="5366898" cy="4867344"/>
          </a:xfrm>
        </p:spPr>
        <p:txBody>
          <a:bodyPr/>
          <a:lstStyle/>
          <a:p>
            <a:pPr indent="151200"/>
            <a:r>
              <a:rPr kumimoji="1" lang="ja-JP" altLang="en-US" dirty="0"/>
              <a:t>次にアレルゲン免疫療法というものについてお話しします。</a:t>
            </a:r>
            <a:endParaRPr kumimoji="1" lang="en-US" altLang="ja-JP" dirty="0"/>
          </a:p>
          <a:p>
            <a:pPr indent="151200"/>
            <a:r>
              <a:rPr lang="ja-JP" altLang="en-US" dirty="0"/>
              <a:t>この治療法はアレルギーの原因物質を定期的に投与して、アレルギーを抑える免疫を活発化させることで症状を軽くする治療法です。</a:t>
            </a:r>
            <a:endParaRPr lang="en-US" altLang="ja-JP" dirty="0"/>
          </a:p>
          <a:p>
            <a:pPr indent="151200"/>
            <a:r>
              <a:rPr lang="ja-JP" altLang="en-US" dirty="0"/>
              <a:t>薬を使った治療と違って、アレルギーの体質自体を良くする治療法です。</a:t>
            </a:r>
            <a:endParaRPr lang="en-US" altLang="ja-JP" dirty="0"/>
          </a:p>
          <a:p>
            <a:pPr indent="151200"/>
            <a:r>
              <a:rPr kumimoji="1" lang="ja-JP" altLang="en-US" dirty="0"/>
              <a:t>症状が軽い人から重い人まで効果が期待できて、</a:t>
            </a:r>
            <a:r>
              <a:rPr kumimoji="1" lang="en-US" altLang="ja-JP" dirty="0"/>
              <a:t>70</a:t>
            </a:r>
            <a:r>
              <a:rPr kumimoji="1" lang="ja-JP" altLang="en-US" dirty="0"/>
              <a:t>～</a:t>
            </a:r>
            <a:r>
              <a:rPr kumimoji="1" lang="en-US" altLang="ja-JP" dirty="0"/>
              <a:t>80</a:t>
            </a:r>
            <a:r>
              <a:rPr kumimoji="1" lang="ja-JP" altLang="en-US" dirty="0"/>
              <a:t>％の人に症状が軽くなった、薬の量が減ったといった効果があります。</a:t>
            </a:r>
            <a:endParaRPr kumimoji="1" lang="en-US" altLang="ja-JP" dirty="0"/>
          </a:p>
          <a:p>
            <a:pPr indent="151200"/>
            <a:r>
              <a:rPr lang="ja-JP" altLang="en-US" dirty="0"/>
              <a:t>皮下免疫療法と舌下免疫療法があり、皮下免疫療法は、ハウスダストと数種の花粉で実施でき、舌下免疫療法は現在のところハウスダストとスギのみで実施できます。</a:t>
            </a:r>
            <a:endParaRPr kumimoji="1" lang="en-US" altLang="ja-JP" dirty="0"/>
          </a:p>
          <a:p>
            <a:endParaRPr kumimoji="1" lang="ja-JP" altLang="en-US" dirty="0"/>
          </a:p>
        </p:txBody>
      </p:sp>
    </p:spTree>
    <p:extLst>
      <p:ext uri="{BB962C8B-B14F-4D97-AF65-F5344CB8AC3E}">
        <p14:creationId xmlns:p14="http://schemas.microsoft.com/office/powerpoint/2010/main" val="3632540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p>
        </p:txBody>
      </p:sp>
      <p:sp>
        <p:nvSpPr>
          <p:cNvPr id="5" name="スライド イメージ プレースホルダー 4">
            <a:extLst>
              <a:ext uri="{FF2B5EF4-FFF2-40B4-BE49-F238E27FC236}">
                <a16:creationId xmlns:a16="http://schemas.microsoft.com/office/drawing/2014/main" id="{52EF23C8-B219-4912-AA6A-D376C127DC8A}"/>
              </a:ext>
            </a:extLst>
          </p:cNvPr>
          <p:cNvSpPr>
            <a:spLocks noGrp="1" noRot="1" noChangeAspect="1"/>
          </p:cNvSpPr>
          <p:nvPr>
            <p:ph type="sldImg"/>
          </p:nvPr>
        </p:nvSpPr>
        <p:spPr>
          <a:xfrm>
            <a:off x="1106488" y="1277938"/>
            <a:ext cx="4884737" cy="3455987"/>
          </a:xfrm>
        </p:spPr>
      </p:sp>
    </p:spTree>
    <p:extLst>
      <p:ext uri="{BB962C8B-B14F-4D97-AF65-F5344CB8AC3E}">
        <p14:creationId xmlns:p14="http://schemas.microsoft.com/office/powerpoint/2010/main" val="172335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呼吸のたびに</a:t>
            </a:r>
            <a:r>
              <a:rPr kumimoji="1" lang="en-US" altLang="ja-JP" dirty="0"/>
              <a:t>『</a:t>
            </a:r>
            <a:r>
              <a:rPr kumimoji="1" lang="ja-JP" altLang="en-US" dirty="0"/>
              <a:t>ゼイゼイ</a:t>
            </a:r>
            <a:r>
              <a:rPr kumimoji="1" lang="en-US" altLang="ja-JP" dirty="0"/>
              <a:t>』『</a:t>
            </a:r>
            <a:r>
              <a:rPr kumimoji="1" lang="ja-JP" altLang="en-US" dirty="0"/>
              <a:t>ヒューヒュー</a:t>
            </a:r>
            <a:r>
              <a:rPr kumimoji="1" lang="en-US" altLang="ja-JP" dirty="0"/>
              <a:t>』</a:t>
            </a:r>
            <a:r>
              <a:rPr kumimoji="1" lang="ja-JP" altLang="en-US" dirty="0"/>
              <a:t>と音がする場合ぜん息発作の可能性があります。</a:t>
            </a:r>
          </a:p>
        </p:txBody>
      </p:sp>
    </p:spTree>
    <p:extLst>
      <p:ext uri="{BB962C8B-B14F-4D97-AF65-F5344CB8AC3E}">
        <p14:creationId xmlns:p14="http://schemas.microsoft.com/office/powerpoint/2010/main" val="3242077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marL="0" marR="0" lvl="0" indent="151200" defTabSz="914400" rtl="0" eaLnBrk="1" fontAlgn="auto" latinLnBrk="0" hangingPunct="1">
              <a:lnSpc>
                <a:spcPct val="100000"/>
              </a:lnSpc>
              <a:spcBef>
                <a:spcPts val="0"/>
              </a:spcBef>
              <a:spcAft>
                <a:spcPts val="0"/>
              </a:spcAft>
              <a:buClrTx/>
              <a:buSzTx/>
              <a:buFontTx/>
              <a:buNone/>
              <a:tabLst/>
              <a:defRPr/>
            </a:pPr>
            <a:r>
              <a:rPr kumimoji="1" lang="ja-JP" altLang="en-US" dirty="0"/>
              <a:t>気管支喘息の起こる仕組みについて説明します。</a:t>
            </a:r>
            <a:endParaRPr kumimoji="1" lang="en-US" altLang="ja-JP" dirty="0"/>
          </a:p>
          <a:p>
            <a:pPr marL="0" marR="0" lvl="0" indent="151200" defTabSz="914400" rtl="0" eaLnBrk="1" fontAlgn="auto" latinLnBrk="0" hangingPunct="1">
              <a:lnSpc>
                <a:spcPct val="100000"/>
              </a:lnSpc>
              <a:spcBef>
                <a:spcPts val="0"/>
              </a:spcBef>
              <a:spcAft>
                <a:spcPts val="0"/>
              </a:spcAft>
              <a:buClrTx/>
              <a:buSzTx/>
              <a:buFontTx/>
              <a:buNone/>
              <a:tabLst/>
              <a:defRPr/>
            </a:pPr>
            <a:r>
              <a:rPr kumimoji="1" lang="ja-JP" altLang="en-US" dirty="0"/>
              <a:t>気道内に抗原が入ってくると抗原抗体反応が起こりマスト細胞から化学伝達物質が放出されて気管支平滑筋の収縮</a:t>
            </a:r>
            <a:endParaRPr kumimoji="1" lang="en-US" altLang="ja-JP" dirty="0"/>
          </a:p>
          <a:p>
            <a:pPr marL="0" marR="0" lvl="0" indent="151200" defTabSz="914400" rtl="0" eaLnBrk="1" fontAlgn="auto" latinLnBrk="0" hangingPunct="1">
              <a:lnSpc>
                <a:spcPct val="100000"/>
              </a:lnSpc>
              <a:spcBef>
                <a:spcPts val="0"/>
              </a:spcBef>
              <a:spcAft>
                <a:spcPts val="0"/>
              </a:spcAft>
              <a:buClrTx/>
              <a:buSzTx/>
              <a:buFontTx/>
              <a:buNone/>
              <a:tabLst/>
              <a:defRPr/>
            </a:pPr>
            <a:r>
              <a:rPr kumimoji="1" lang="ja-JP" altLang="en-US" dirty="0"/>
              <a:t>気道粘膜の浮腫、</a:t>
            </a:r>
            <a:r>
              <a:rPr lang="ja-JP" altLang="en-US" dirty="0"/>
              <a:t>気管内分泌液の亢進が生じ呼吸困難</a:t>
            </a:r>
            <a:r>
              <a:rPr kumimoji="1" lang="ja-JP" altLang="en-US" dirty="0"/>
              <a:t>が起こってきます。</a:t>
            </a:r>
            <a:endParaRPr lang="ja-JP" altLang="en-US" dirty="0"/>
          </a:p>
        </p:txBody>
      </p:sp>
    </p:spTree>
    <p:extLst>
      <p:ext uri="{BB962C8B-B14F-4D97-AF65-F5344CB8AC3E}">
        <p14:creationId xmlns:p14="http://schemas.microsoft.com/office/powerpoint/2010/main" val="2562630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5366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食物アレルギーのタイプを示します。</a:t>
            </a:r>
            <a:endParaRPr kumimoji="1" lang="en-US" altLang="ja-JP" dirty="0"/>
          </a:p>
          <a:p>
            <a:pPr indent="151200"/>
            <a:r>
              <a:rPr kumimoji="1" lang="ja-JP" altLang="en-US" dirty="0"/>
              <a:t>食物アレルギーには即時型と遅延型があります。</a:t>
            </a:r>
            <a:endParaRPr kumimoji="1" lang="en-US" altLang="ja-JP" dirty="0"/>
          </a:p>
          <a:p>
            <a:pPr indent="151200"/>
            <a:r>
              <a:rPr kumimoji="1" lang="ja-JP" altLang="en-US" dirty="0"/>
              <a:t>即時型は原因となる食物を食べて主に２時間以内（多くは食べた直後から</a:t>
            </a:r>
            <a:r>
              <a:rPr kumimoji="1" lang="en-US" altLang="ja-JP" dirty="0"/>
              <a:t>30</a:t>
            </a:r>
            <a:r>
              <a:rPr kumimoji="1" lang="ja-JP" altLang="en-US" dirty="0"/>
              <a:t>分間）に皮膚や粘膜、消化器、呼吸器などに症状が現れます。</a:t>
            </a:r>
          </a:p>
        </p:txBody>
      </p:sp>
    </p:spTree>
    <p:extLst>
      <p:ext uri="{BB962C8B-B14F-4D97-AF65-F5344CB8AC3E}">
        <p14:creationId xmlns:p14="http://schemas.microsoft.com/office/powerpoint/2010/main" val="332569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31875" y="1243013"/>
            <a:ext cx="4743450" cy="3354387"/>
          </a:xfrm>
        </p:spPr>
      </p:sp>
      <p:sp>
        <p:nvSpPr>
          <p:cNvPr id="3" name="ノート プレースホルダー 2"/>
          <p:cNvSpPr>
            <a:spLocks noGrp="1"/>
          </p:cNvSpPr>
          <p:nvPr>
            <p:ph type="body" idx="1"/>
          </p:nvPr>
        </p:nvSpPr>
        <p:spPr/>
        <p:txBody>
          <a:bodyPr/>
          <a:lstStyle/>
          <a:p>
            <a:pPr indent="151200"/>
            <a:r>
              <a:rPr kumimoji="1" lang="ja-JP" altLang="en-US" dirty="0"/>
              <a:t>即時型食物アレルギーの年齢分布を示します。</a:t>
            </a:r>
            <a:endParaRPr kumimoji="1" lang="en-US" altLang="ja-JP" dirty="0"/>
          </a:p>
          <a:p>
            <a:pPr indent="151200"/>
            <a:r>
              <a:rPr kumimoji="1" lang="ja-JP" altLang="en-US" dirty="0"/>
              <a:t>即時型食物アレルギーは８歳までの低年齢の子供に多いです。</a:t>
            </a:r>
          </a:p>
        </p:txBody>
      </p:sp>
    </p:spTree>
    <p:extLst>
      <p:ext uri="{BB962C8B-B14F-4D97-AF65-F5344CB8AC3E}">
        <p14:creationId xmlns:p14="http://schemas.microsoft.com/office/powerpoint/2010/main" val="2364396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564184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1697636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797586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534591" y="302737"/>
            <a:ext cx="9622632" cy="1259946"/>
          </a:xfr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534591" y="1763925"/>
            <a:ext cx="9622632" cy="4989036"/>
          </a:xfrm>
        </p:spPr>
        <p:txBody>
          <a:bodyPr rtlCol="0">
            <a:normAutofit/>
          </a:bodyPr>
          <a:lstStyle/>
          <a:p>
            <a:pPr lvl="0"/>
            <a:endParaRPr lang="ja-JP" altLang="en-US" noProof="0"/>
          </a:p>
        </p:txBody>
      </p:sp>
      <p:sp>
        <p:nvSpPr>
          <p:cNvPr id="4" name="Date Placeholder 3">
            <a:extLst>
              <a:ext uri="{FF2B5EF4-FFF2-40B4-BE49-F238E27FC236}">
                <a16:creationId xmlns:a16="http://schemas.microsoft.com/office/drawing/2014/main" id="{4C535E37-5D86-2844-A283-230BDEBB9FFF}"/>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F02DCEF2-56A1-CD46-9050-78766FEC0AA0}"/>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CBA13529-696E-044C-A344-3314BBFE2A84}"/>
              </a:ext>
            </a:extLst>
          </p:cNvPr>
          <p:cNvSpPr>
            <a:spLocks noGrp="1"/>
          </p:cNvSpPr>
          <p:nvPr>
            <p:ph type="sldNum" sz="quarter" idx="12"/>
          </p:nvPr>
        </p:nvSpPr>
        <p:spPr/>
        <p:txBody>
          <a:bodyPr/>
          <a:lstStyle>
            <a:lvl1pPr>
              <a:defRPr/>
            </a:lvl1pPr>
          </a:lstStyle>
          <a:p>
            <a:pPr>
              <a:defRPr/>
            </a:pPr>
            <a:fld id="{63F5BB0E-3848-1A4B-8383-EF2F50F5F27B}" type="slidenum">
              <a:rPr lang="en-US" altLang="ja-JP"/>
              <a:pPr>
                <a:defRPr/>
              </a:pPr>
              <a:t>‹#›</a:t>
            </a:fld>
            <a:endParaRPr lang="en-US" altLang="ja-JP"/>
          </a:p>
        </p:txBody>
      </p:sp>
    </p:spTree>
    <p:extLst>
      <p:ext uri="{BB962C8B-B14F-4D97-AF65-F5344CB8AC3E}">
        <p14:creationId xmlns:p14="http://schemas.microsoft.com/office/powerpoint/2010/main" val="1216426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4132459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269984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116471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1986143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2273336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2038868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419634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DD1762A-00EE-284A-BF58-1B41BF938FF3}" type="datetimeFigureOut">
              <a:rPr kumimoji="1" lang="ja-JP" altLang="en-US" smtClean="0"/>
              <a:t>2020/12/1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141945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EDD1762A-00EE-284A-BF58-1B41BF938FF3}" type="datetimeFigureOut">
              <a:rPr kumimoji="1" lang="ja-JP" altLang="en-US" smtClean="0"/>
              <a:t>2020/12/1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68CE8FA6-0C3A-634F-B1B3-29DA02DC53A1}" type="slidenum">
              <a:rPr kumimoji="1" lang="ja-JP" altLang="en-US" smtClean="0"/>
              <a:t>‹#›</a:t>
            </a:fld>
            <a:endParaRPr kumimoji="1" lang="ja-JP" altLang="en-US"/>
          </a:p>
        </p:txBody>
      </p:sp>
    </p:spTree>
    <p:extLst>
      <p:ext uri="{BB962C8B-B14F-4D97-AF65-F5344CB8AC3E}">
        <p14:creationId xmlns:p14="http://schemas.microsoft.com/office/powerpoint/2010/main" val="950465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image" Target="../media/image33.wmf"/></Relationships>
</file>

<file path=ppt/slides/_rels/slide43.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C3229BB-BCE3-4BBA-99E5-56E8E4C89FD8}"/>
              </a:ext>
            </a:extLst>
          </p:cNvPr>
          <p:cNvPicPr>
            <a:picLocks noChangeAspect="1"/>
          </p:cNvPicPr>
          <p:nvPr/>
        </p:nvPicPr>
        <p:blipFill rotWithShape="1">
          <a:blip r:embed="rId3">
            <a:clrChange>
              <a:clrFrom>
                <a:srgbClr val="FFFFFF"/>
              </a:clrFrom>
              <a:clrTo>
                <a:srgbClr val="FFFFFF">
                  <a:alpha val="0"/>
                </a:srgbClr>
              </a:clrTo>
            </a:clrChange>
          </a:blip>
          <a:srcRect r="14671"/>
          <a:stretch/>
        </p:blipFill>
        <p:spPr>
          <a:xfrm>
            <a:off x="0" y="3121573"/>
            <a:ext cx="10681303" cy="4459186"/>
          </a:xfrm>
          <a:prstGeom prst="rect">
            <a:avLst/>
          </a:prstGeom>
        </p:spPr>
      </p:pic>
      <p:sp>
        <p:nvSpPr>
          <p:cNvPr id="10" name="タイトル 1">
            <a:extLst>
              <a:ext uri="{FF2B5EF4-FFF2-40B4-BE49-F238E27FC236}">
                <a16:creationId xmlns:a16="http://schemas.microsoft.com/office/drawing/2014/main" id="{0A3B7AF2-6EC2-43EC-92E6-4ACF27AB362B}"/>
              </a:ext>
            </a:extLst>
          </p:cNvPr>
          <p:cNvSpPr>
            <a:spLocks noGrp="1"/>
          </p:cNvSpPr>
          <p:nvPr>
            <p:ph type="ctrTitle"/>
          </p:nvPr>
        </p:nvSpPr>
        <p:spPr>
          <a:xfrm>
            <a:off x="987480" y="1629944"/>
            <a:ext cx="8899469" cy="1753383"/>
          </a:xfrm>
        </p:spPr>
        <p:txBody>
          <a:bodyPr anchor="b">
            <a:noAutofit/>
          </a:bodyPr>
          <a:lstStyle/>
          <a:p>
            <a:pPr algn="l"/>
            <a:r>
              <a:rPr lang="ja-JP" altLang="en-US" sz="5400" b="1" dirty="0">
                <a:latin typeface="メイリオ" panose="020B0604030504040204" pitchFamily="50" charset="-128"/>
                <a:ea typeface="メイリオ" panose="020B0604030504040204" pitchFamily="50" charset="-128"/>
              </a:rPr>
              <a:t>アレルギーで起こる病気を</a:t>
            </a:r>
            <a:br>
              <a:rPr lang="ja-JP" altLang="en-US" sz="5400" b="1" dirty="0">
                <a:latin typeface="メイリオ" panose="020B0604030504040204" pitchFamily="50" charset="-128"/>
                <a:ea typeface="メイリオ" panose="020B0604030504040204" pitchFamily="50" charset="-128"/>
              </a:rPr>
            </a:br>
            <a:r>
              <a:rPr lang="ja-JP" altLang="en-US" sz="5400" b="1" dirty="0">
                <a:latin typeface="メイリオ" panose="020B0604030504040204" pitchFamily="50" charset="-128"/>
                <a:ea typeface="メイリオ" panose="020B0604030504040204" pitchFamily="50" charset="-128"/>
              </a:rPr>
              <a:t>知っていますか？</a:t>
            </a:r>
          </a:p>
        </p:txBody>
      </p:sp>
      <p:pic>
        <p:nvPicPr>
          <p:cNvPr id="11" name="図 10" descr="黒い背景と白い文字のロゴ&#10;&#10;自動的に生成された説明">
            <a:extLst>
              <a:ext uri="{FF2B5EF4-FFF2-40B4-BE49-F238E27FC236}">
                <a16:creationId xmlns:a16="http://schemas.microsoft.com/office/drawing/2014/main" id="{CEA0F6B2-3EE9-4F02-90C6-F97A78B44155}"/>
              </a:ext>
            </a:extLst>
          </p:cNvPr>
          <p:cNvPicPr>
            <a:picLocks noChangeAspect="1"/>
          </p:cNvPicPr>
          <p:nvPr/>
        </p:nvPicPr>
        <p:blipFill rotWithShape="1">
          <a:blip r:embed="rId4">
            <a:clrChange>
              <a:clrFrom>
                <a:srgbClr val="FFFFFF"/>
              </a:clrFrom>
              <a:clrTo>
                <a:srgbClr val="FFFFFF">
                  <a:alpha val="0"/>
                </a:srgbClr>
              </a:clrTo>
            </a:clrChange>
          </a:blip>
          <a:srcRect l="22952" t="22096" r="7709" b="25978"/>
          <a:stretch/>
        </p:blipFill>
        <p:spPr>
          <a:xfrm>
            <a:off x="9388552" y="409305"/>
            <a:ext cx="788765" cy="838728"/>
          </a:xfrm>
          <a:prstGeom prst="rect">
            <a:avLst/>
          </a:prstGeom>
        </p:spPr>
      </p:pic>
      <p:sp>
        <p:nvSpPr>
          <p:cNvPr id="12" name="字幕 2">
            <a:extLst>
              <a:ext uri="{FF2B5EF4-FFF2-40B4-BE49-F238E27FC236}">
                <a16:creationId xmlns:a16="http://schemas.microsoft.com/office/drawing/2014/main" id="{20765BC1-87BE-4000-A56B-FCA7FF311654}"/>
              </a:ext>
            </a:extLst>
          </p:cNvPr>
          <p:cNvSpPr txBox="1">
            <a:spLocks/>
          </p:cNvSpPr>
          <p:nvPr/>
        </p:nvSpPr>
        <p:spPr>
          <a:xfrm>
            <a:off x="3149390" y="409304"/>
            <a:ext cx="2707714" cy="415747"/>
          </a:xfrm>
          <a:prstGeom prst="rect">
            <a:avLst/>
          </a:prstGeom>
          <a:solidFill>
            <a:schemeClr val="bg1"/>
          </a:solidFill>
          <a:ln>
            <a:solidFill>
              <a:schemeClr val="bg2">
                <a:lumMod val="50000"/>
              </a:schemeClr>
            </a:solidFill>
          </a:ln>
        </p:spPr>
        <p:txBody>
          <a:bodyPr vert="horz" wrap="square" lIns="36000" tIns="36000" rIns="36000" bIns="3600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dirty="0">
                <a:latin typeface="游ゴシック Medium" panose="020B0500000000000000" pitchFamily="50" charset="-128"/>
                <a:ea typeface="游ゴシック Medium" panose="020B0500000000000000" pitchFamily="50" charset="-128"/>
              </a:rPr>
              <a:t>中学校・高等学校版</a:t>
            </a:r>
            <a:endParaRPr lang="en-US" altLang="ja-JP" sz="1800" dirty="0">
              <a:latin typeface="游ゴシック Medium" panose="020B0500000000000000" pitchFamily="50" charset="-128"/>
              <a:ea typeface="游ゴシック Medium" panose="020B0500000000000000" pitchFamily="50" charset="-128"/>
            </a:endParaRPr>
          </a:p>
        </p:txBody>
      </p:sp>
      <p:sp>
        <p:nvSpPr>
          <p:cNvPr id="15" name="タイトル 1">
            <a:extLst>
              <a:ext uri="{FF2B5EF4-FFF2-40B4-BE49-F238E27FC236}">
                <a16:creationId xmlns:a16="http://schemas.microsoft.com/office/drawing/2014/main" id="{8955669D-390B-4B32-A9DB-1629F9DF6E19}"/>
              </a:ext>
            </a:extLst>
          </p:cNvPr>
          <p:cNvSpPr txBox="1">
            <a:spLocks/>
          </p:cNvSpPr>
          <p:nvPr/>
        </p:nvSpPr>
        <p:spPr>
          <a:xfrm>
            <a:off x="345140" y="368741"/>
            <a:ext cx="2804250" cy="454450"/>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r>
              <a:rPr lang="ja-JP" altLang="en-US" sz="2400" dirty="0">
                <a:latin typeface="HGS明朝E" panose="02020900000000000000" pitchFamily="18" charset="-128"/>
                <a:ea typeface="HGS明朝E" panose="02020900000000000000" pitchFamily="18" charset="-128"/>
              </a:rPr>
              <a:t>アレルギー</a:t>
            </a:r>
            <a:r>
              <a:rPr lang="ja-JP" altLang="en-US" sz="2400" b="1" dirty="0">
                <a:latin typeface="HGS明朝E" panose="02020900000000000000" pitchFamily="18" charset="-128"/>
                <a:ea typeface="HGS明朝E" panose="02020900000000000000" pitchFamily="18" charset="-128"/>
              </a:rPr>
              <a:t>疾患</a:t>
            </a:r>
          </a:p>
        </p:txBody>
      </p:sp>
      <p:sp>
        <p:nvSpPr>
          <p:cNvPr id="19" name="字幕 2">
            <a:extLst>
              <a:ext uri="{FF2B5EF4-FFF2-40B4-BE49-F238E27FC236}">
                <a16:creationId xmlns:a16="http://schemas.microsoft.com/office/drawing/2014/main" id="{EF96A6DA-B1FC-4188-974F-EDBE540EF19B}"/>
              </a:ext>
            </a:extLst>
          </p:cNvPr>
          <p:cNvSpPr>
            <a:spLocks noGrp="1"/>
          </p:cNvSpPr>
          <p:nvPr>
            <p:ph type="subTitle" idx="1"/>
          </p:nvPr>
        </p:nvSpPr>
        <p:spPr>
          <a:xfrm>
            <a:off x="7081962" y="6633402"/>
            <a:ext cx="3095356" cy="335986"/>
          </a:xfrm>
        </p:spPr>
        <p:txBody>
          <a:bodyPr anchor="t">
            <a:noAutofit/>
          </a:bodyPr>
          <a:lstStyle/>
          <a:p>
            <a:pPr algn="l"/>
            <a:r>
              <a:rPr lang="ja-JP" altLang="en-US" sz="2200" b="1" dirty="0">
                <a:latin typeface="游ゴシック Medium" panose="020B0500000000000000" pitchFamily="50" charset="-128"/>
                <a:ea typeface="游ゴシック Medium" panose="020B0500000000000000" pitchFamily="50" charset="-128"/>
              </a:rPr>
              <a:t>（公社）東京都医師会</a:t>
            </a:r>
          </a:p>
        </p:txBody>
      </p:sp>
    </p:spTree>
    <p:extLst>
      <p:ext uri="{BB962C8B-B14F-4D97-AF65-F5344CB8AC3E}">
        <p14:creationId xmlns:p14="http://schemas.microsoft.com/office/powerpoint/2010/main" val="814006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063D491-5602-B944-95CC-CF8773ADD61B}"/>
              </a:ext>
            </a:extLst>
          </p:cNvPr>
          <p:cNvPicPr>
            <a:picLocks noChangeAspect="1"/>
          </p:cNvPicPr>
          <p:nvPr/>
        </p:nvPicPr>
        <p:blipFill rotWithShape="1">
          <a:blip r:embed="rId3"/>
          <a:srcRect b="6857"/>
          <a:stretch/>
        </p:blipFill>
        <p:spPr>
          <a:xfrm>
            <a:off x="1260682" y="310917"/>
            <a:ext cx="7830324" cy="6522145"/>
          </a:xfrm>
          <a:prstGeom prst="rect">
            <a:avLst/>
          </a:prstGeom>
        </p:spPr>
      </p:pic>
      <p:sp>
        <p:nvSpPr>
          <p:cNvPr id="10" name="テキスト ボックス 9">
            <a:extLst>
              <a:ext uri="{FF2B5EF4-FFF2-40B4-BE49-F238E27FC236}">
                <a16:creationId xmlns:a16="http://schemas.microsoft.com/office/drawing/2014/main" id="{5D5DD841-F754-4624-B7F5-296177F759FE}"/>
              </a:ext>
            </a:extLst>
          </p:cNvPr>
          <p:cNvSpPr txBox="1"/>
          <p:nvPr/>
        </p:nvSpPr>
        <p:spPr>
          <a:xfrm>
            <a:off x="360000" y="7250832"/>
            <a:ext cx="8881277"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今井孝成ほか</a:t>
            </a:r>
            <a:r>
              <a:rPr lang="en-US" altLang="ja-JP" sz="900" dirty="0">
                <a:latin typeface="Yu Gothic UI" panose="020B0500000000000000" pitchFamily="50" charset="-128"/>
                <a:ea typeface="Yu Gothic UI" panose="020B0500000000000000" pitchFamily="50" charset="-128"/>
              </a:rPr>
              <a:t>.</a:t>
            </a:r>
            <a:r>
              <a:rPr lang="ja-JP" altLang="en-US" sz="900" dirty="0">
                <a:latin typeface="Yu Gothic UI" panose="020B0500000000000000" pitchFamily="50" charset="-128"/>
                <a:ea typeface="Yu Gothic UI" panose="020B0500000000000000" pitchFamily="50" charset="-128"/>
              </a:rPr>
              <a:t>消費者庁「食物アレルギーに関連する食品表示に関する調査研究事業」平成</a:t>
            </a:r>
            <a:r>
              <a:rPr lang="en-US" altLang="ja-JP" sz="900" dirty="0">
                <a:latin typeface="Yu Gothic UI" panose="020B0500000000000000" pitchFamily="50" charset="-128"/>
                <a:ea typeface="Yu Gothic UI" panose="020B0500000000000000" pitchFamily="50" charset="-128"/>
              </a:rPr>
              <a:t>23</a:t>
            </a:r>
            <a:r>
              <a:rPr lang="ja-JP" altLang="en-US" sz="900" dirty="0">
                <a:latin typeface="Yu Gothic UI" panose="020B0500000000000000" pitchFamily="50" charset="-128"/>
                <a:ea typeface="Yu Gothic UI" panose="020B0500000000000000" pitchFamily="50" charset="-128"/>
              </a:rPr>
              <a:t>年即時型食物アレルギー全国モニタリング調査結果報告</a:t>
            </a:r>
            <a:r>
              <a:rPr lang="en-US" altLang="ja-JP" sz="900" dirty="0">
                <a:latin typeface="Yu Gothic UI" panose="020B0500000000000000" pitchFamily="50" charset="-128"/>
                <a:ea typeface="Yu Gothic UI" panose="020B0500000000000000" pitchFamily="50" charset="-128"/>
              </a:rPr>
              <a:t>.</a:t>
            </a:r>
            <a:r>
              <a:rPr lang="ja-JP" altLang="en-US" sz="900" dirty="0">
                <a:latin typeface="Yu Gothic UI" panose="020B0500000000000000" pitchFamily="50" charset="-128"/>
                <a:ea typeface="Yu Gothic UI" panose="020B0500000000000000" pitchFamily="50" charset="-128"/>
              </a:rPr>
              <a:t>より一部改変</a:t>
            </a:r>
          </a:p>
        </p:txBody>
      </p:sp>
    </p:spTree>
    <p:extLst>
      <p:ext uri="{BB962C8B-B14F-4D97-AF65-F5344CB8AC3E}">
        <p14:creationId xmlns:p14="http://schemas.microsoft.com/office/powerpoint/2010/main" val="4127805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9709F7-36DF-F44F-BF61-4DA03B0AF297}"/>
              </a:ext>
            </a:extLst>
          </p:cNvPr>
          <p:cNvPicPr>
            <a:picLocks noChangeAspect="1"/>
          </p:cNvPicPr>
          <p:nvPr/>
        </p:nvPicPr>
        <p:blipFill rotWithShape="1">
          <a:blip r:embed="rId3"/>
          <a:srcRect b="6563"/>
          <a:stretch/>
        </p:blipFill>
        <p:spPr>
          <a:xfrm>
            <a:off x="940468" y="308753"/>
            <a:ext cx="9466339" cy="6648999"/>
          </a:xfrm>
          <a:prstGeom prst="rect">
            <a:avLst/>
          </a:prstGeom>
        </p:spPr>
      </p:pic>
      <p:sp>
        <p:nvSpPr>
          <p:cNvPr id="10" name="テキスト ボックス 9">
            <a:extLst>
              <a:ext uri="{FF2B5EF4-FFF2-40B4-BE49-F238E27FC236}">
                <a16:creationId xmlns:a16="http://schemas.microsoft.com/office/drawing/2014/main" id="{595CC717-9DA4-41AF-9F60-A89EB02730B3}"/>
              </a:ext>
            </a:extLst>
          </p:cNvPr>
          <p:cNvSpPr txBox="1"/>
          <p:nvPr/>
        </p:nvSpPr>
        <p:spPr>
          <a:xfrm>
            <a:off x="360000" y="7020000"/>
            <a:ext cx="4881465"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日本小児アレルギー学会　食物アレルギー委員会：「食物アレルギー診療ガイドライン</a:t>
            </a:r>
            <a:r>
              <a:rPr lang="en-US" altLang="ja-JP" sz="900" dirty="0">
                <a:latin typeface="Yu Gothic UI" panose="020B0500000000000000" pitchFamily="50" charset="-128"/>
                <a:ea typeface="Yu Gothic UI" panose="020B0500000000000000" pitchFamily="50" charset="-128"/>
              </a:rPr>
              <a:t>2016</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,p38,2016</a:t>
            </a:r>
          </a:p>
          <a:p>
            <a:r>
              <a:rPr lang="ja-JP" altLang="en-US" sz="900" dirty="0">
                <a:latin typeface="Yu Gothic UI" panose="020B0500000000000000" pitchFamily="50" charset="-128"/>
                <a:ea typeface="Yu Gothic UI" panose="020B0500000000000000" pitchFamily="50" charset="-128"/>
              </a:rPr>
              <a:t>　　　　　　　　　　　　　　　　　　　　　　 今井孝成ほか：アレルギー</a:t>
            </a:r>
            <a:r>
              <a:rPr lang="en-US" altLang="ja-JP" sz="900" dirty="0">
                <a:latin typeface="Yu Gothic UI" panose="020B0500000000000000" pitchFamily="50" charset="-128"/>
                <a:ea typeface="Yu Gothic UI" panose="020B0500000000000000" pitchFamily="50" charset="-128"/>
              </a:rPr>
              <a:t>65(7)</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942,2016</a:t>
            </a:r>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014954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食物アレルギーの症状イラスト">
            <a:extLst>
              <a:ext uri="{FF2B5EF4-FFF2-40B4-BE49-F238E27FC236}">
                <a16:creationId xmlns:a16="http://schemas.microsoft.com/office/drawing/2014/main" id="{D466F115-9D72-E442-8834-8230DCCA83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37"/>
          <a:stretch/>
        </p:blipFill>
        <p:spPr bwMode="auto">
          <a:xfrm>
            <a:off x="2371295" y="1297844"/>
            <a:ext cx="6398632" cy="53790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1D06FB99-7148-4E53-9CFD-E275BE0701F1}"/>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F127AA72-AE76-444A-B1A0-D734E068114B}"/>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A1151CF5-6E3B-4A1F-AB00-7EF41647B7B9}"/>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EEF10041-18B9-4170-8976-2F4E0E35DCC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2D561F03-6816-4A2C-AB4A-70696B614F1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C1DCC434-A23A-4255-8056-7B58B53D85E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dirty="0">
                <a:latin typeface="MS Gothic" panose="020B0609070205080204" pitchFamily="49" charset="-128"/>
                <a:ea typeface="MS Gothic" panose="020B0609070205080204" pitchFamily="49" charset="-128"/>
              </a:rPr>
              <a:t>食物アレルギーの症状の出現頻度</a:t>
            </a:r>
          </a:p>
        </p:txBody>
      </p:sp>
      <p:sp>
        <p:nvSpPr>
          <p:cNvPr id="10" name="テキスト ボックス 9">
            <a:extLst>
              <a:ext uri="{FF2B5EF4-FFF2-40B4-BE49-F238E27FC236}">
                <a16:creationId xmlns:a16="http://schemas.microsoft.com/office/drawing/2014/main" id="{E7DE4B82-26C0-4A6E-9A91-DBCC8DA134D9}"/>
              </a:ext>
            </a:extLst>
          </p:cNvPr>
          <p:cNvSpPr txBox="1"/>
          <p:nvPr/>
        </p:nvSpPr>
        <p:spPr>
          <a:xfrm>
            <a:off x="360000" y="7020000"/>
            <a:ext cx="4374916" cy="2308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「アレルギー疾患に関する３歳児全都調査」（平成</a:t>
            </a:r>
            <a:r>
              <a:rPr lang="en-US" altLang="ja-JP" sz="900" dirty="0">
                <a:latin typeface="Yu Gothic UI" panose="020B0500000000000000" pitchFamily="50" charset="-128"/>
                <a:ea typeface="Yu Gothic UI" panose="020B0500000000000000" pitchFamily="50" charset="-128"/>
              </a:rPr>
              <a:t>26</a:t>
            </a:r>
            <a:r>
              <a:rPr lang="ja-JP" altLang="en-US" sz="900" dirty="0">
                <a:latin typeface="Yu Gothic UI" panose="020B0500000000000000" pitchFamily="50" charset="-128"/>
                <a:ea typeface="Yu Gothic UI" panose="020B0500000000000000" pitchFamily="50" charset="-128"/>
              </a:rPr>
              <a:t>年度）東京都健康安全研究センター</a:t>
            </a:r>
          </a:p>
        </p:txBody>
      </p:sp>
    </p:spTree>
    <p:extLst>
      <p:ext uri="{BB962C8B-B14F-4D97-AF65-F5344CB8AC3E}">
        <p14:creationId xmlns:p14="http://schemas.microsoft.com/office/powerpoint/2010/main" val="7554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BDAEBA-8135-1A44-969B-35DAE3A9117C}"/>
              </a:ext>
            </a:extLst>
          </p:cNvPr>
          <p:cNvPicPr>
            <a:picLocks noChangeAspect="1"/>
          </p:cNvPicPr>
          <p:nvPr/>
        </p:nvPicPr>
        <p:blipFill>
          <a:blip r:embed="rId3"/>
          <a:stretch>
            <a:fillRect/>
          </a:stretch>
        </p:blipFill>
        <p:spPr>
          <a:xfrm>
            <a:off x="1042070" y="1263743"/>
            <a:ext cx="8607672" cy="5662246"/>
          </a:xfrm>
          <a:prstGeom prst="rect">
            <a:avLst/>
          </a:prstGeom>
        </p:spPr>
      </p:pic>
      <p:grpSp>
        <p:nvGrpSpPr>
          <p:cNvPr id="5" name="グループ化 4">
            <a:extLst>
              <a:ext uri="{FF2B5EF4-FFF2-40B4-BE49-F238E27FC236}">
                <a16:creationId xmlns:a16="http://schemas.microsoft.com/office/drawing/2014/main" id="{33CAE136-92CE-45A9-B8A4-482E434D412C}"/>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263A38EF-1D5B-4FE4-BC6B-96BA3B1E710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EB3D42C-2C13-465B-990C-891ED55E0D3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4F9F23C-EFC8-42C9-8C40-8DE945919B67}"/>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8D1FB045-32D8-40AD-90F5-1CF03D27FDB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65E31506-FCAD-4A33-AB65-5042D2E61DA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アナフィラキシーショックの症状</a:t>
            </a:r>
          </a:p>
        </p:txBody>
      </p:sp>
      <p:sp>
        <p:nvSpPr>
          <p:cNvPr id="2" name="正方形/長方形 1">
            <a:extLst>
              <a:ext uri="{FF2B5EF4-FFF2-40B4-BE49-F238E27FC236}">
                <a16:creationId xmlns:a16="http://schemas.microsoft.com/office/drawing/2014/main" id="{86D38272-1C66-4611-9BA1-E9C5C22160EB}"/>
              </a:ext>
            </a:extLst>
          </p:cNvPr>
          <p:cNvSpPr/>
          <p:nvPr/>
        </p:nvSpPr>
        <p:spPr>
          <a:xfrm>
            <a:off x="6508865" y="6334298"/>
            <a:ext cx="3283528" cy="44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23BD230-12E5-4AD4-B2AC-9E7586FDDE22}"/>
              </a:ext>
            </a:extLst>
          </p:cNvPr>
          <p:cNvSpPr txBox="1"/>
          <p:nvPr/>
        </p:nvSpPr>
        <p:spPr>
          <a:xfrm>
            <a:off x="360000" y="7020000"/>
            <a:ext cx="2089033" cy="2308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文部科学省・（公財）日本学校保健会</a:t>
            </a:r>
          </a:p>
        </p:txBody>
      </p:sp>
    </p:spTree>
    <p:extLst>
      <p:ext uri="{BB962C8B-B14F-4D97-AF65-F5344CB8AC3E}">
        <p14:creationId xmlns:p14="http://schemas.microsoft.com/office/powerpoint/2010/main" val="2038225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FEAF58AE-EF16-4C47-A9BA-8091A32AFBD7}"/>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84018189-9BA3-4177-8776-52778C5C8F7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74D3E37-FA49-4E84-9F86-1B735F72BBAA}"/>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0A040A15-1E85-42FD-BA33-0F594E696AC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4733A2F-7C29-4707-A6BE-721BBA932EE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9662B2C5-EC04-442E-8E6C-3A4780CAB6E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アナフィラキシーが起こったときの対処法</a:t>
            </a:r>
          </a:p>
        </p:txBody>
      </p:sp>
      <p:sp>
        <p:nvSpPr>
          <p:cNvPr id="10" name="テキスト ボックス 9">
            <a:extLst>
              <a:ext uri="{FF2B5EF4-FFF2-40B4-BE49-F238E27FC236}">
                <a16:creationId xmlns:a16="http://schemas.microsoft.com/office/drawing/2014/main" id="{28B99B84-C4F2-49C7-A76A-7C4C8598011C}"/>
              </a:ext>
            </a:extLst>
          </p:cNvPr>
          <p:cNvSpPr txBox="1"/>
          <p:nvPr/>
        </p:nvSpPr>
        <p:spPr>
          <a:xfrm>
            <a:off x="360000" y="6840000"/>
            <a:ext cx="5197257" cy="507831"/>
          </a:xfrm>
          <a:prstGeom prst="rect">
            <a:avLst/>
          </a:prstGeom>
          <a:noFill/>
        </p:spPr>
        <p:txBody>
          <a:bodyPr wrap="none" rtlCol="0">
            <a:spAutoFit/>
          </a:bodyPr>
          <a:lstStyle/>
          <a:p>
            <a:r>
              <a:rPr lang="en-US" altLang="ja-JP" sz="900" dirty="0">
                <a:latin typeface="Yu Gothic UI" panose="020B0500000000000000" pitchFamily="50" charset="-128"/>
                <a:ea typeface="Yu Gothic UI" panose="020B0500000000000000" pitchFamily="50" charset="-128"/>
              </a:rPr>
              <a:t>Simons, F. E. R. et al. : J Allergy Clin Immunol 127 (3): 587, 2011</a:t>
            </a:r>
            <a:r>
              <a:rPr lang="ja-JP" altLang="en-US" sz="900" dirty="0">
                <a:latin typeface="Yu Gothic UI" panose="020B0500000000000000" pitchFamily="50" charset="-128"/>
                <a:ea typeface="Yu Gothic UI" panose="020B0500000000000000" pitchFamily="50" charset="-128"/>
              </a:rPr>
              <a:t>より作図</a:t>
            </a:r>
            <a:endParaRPr lang="en-US" altLang="ja-JP" sz="900" dirty="0">
              <a:latin typeface="Yu Gothic UI" panose="020B0500000000000000" pitchFamily="50" charset="-128"/>
              <a:ea typeface="Yu Gothic UI" panose="020B0500000000000000" pitchFamily="50" charset="-128"/>
            </a:endParaRPr>
          </a:p>
          <a:p>
            <a:r>
              <a:rPr lang="ja-JP" altLang="en-US" sz="900" dirty="0">
                <a:latin typeface="Yu Gothic UI" panose="020B0500000000000000" pitchFamily="50" charset="-128"/>
                <a:ea typeface="Yu Gothic UI" panose="020B0500000000000000" pitchFamily="50" charset="-128"/>
              </a:rPr>
              <a:t>東京都アレルギー疾患対策検討委員会 監修：食物アレルギー緊急時対応マニュアル </a:t>
            </a:r>
            <a:r>
              <a:rPr lang="en-US" altLang="ja-JP" sz="900" dirty="0">
                <a:latin typeface="Yu Gothic UI" panose="020B0500000000000000" pitchFamily="50" charset="-128"/>
                <a:ea typeface="Yu Gothic UI" panose="020B0500000000000000" pitchFamily="50" charset="-128"/>
              </a:rPr>
              <a:t>2013</a:t>
            </a:r>
            <a:r>
              <a:rPr lang="ja-JP" altLang="en-US" sz="900" dirty="0">
                <a:latin typeface="Yu Gothic UI" panose="020B0500000000000000" pitchFamily="50" charset="-128"/>
                <a:ea typeface="Yu Gothic UI" panose="020B0500000000000000" pitchFamily="50" charset="-128"/>
              </a:rPr>
              <a:t>年７月版より作図</a:t>
            </a:r>
            <a:endParaRPr lang="en-US" altLang="ja-JP" sz="900" dirty="0">
              <a:latin typeface="Yu Gothic UI" panose="020B0500000000000000" pitchFamily="50" charset="-128"/>
              <a:ea typeface="Yu Gothic UI" panose="020B0500000000000000" pitchFamily="50" charset="-128"/>
            </a:endParaRPr>
          </a:p>
          <a:p>
            <a:r>
              <a:rPr lang="en-US" altLang="ja-JP" sz="900" dirty="0">
                <a:latin typeface="Yu Gothic UI" panose="020B0500000000000000" pitchFamily="50" charset="-128"/>
                <a:ea typeface="Yu Gothic UI" panose="020B0500000000000000" pitchFamily="50" charset="-128"/>
              </a:rPr>
              <a:t>http://www.metro.tokyo.jp/INET/OSHIRASE/2013/07/DATA/20n7o400.pdf</a:t>
            </a:r>
            <a:r>
              <a:rPr lang="ja-JP" altLang="en-US" sz="900" dirty="0">
                <a:latin typeface="Yu Gothic UI" panose="020B0500000000000000" pitchFamily="50" charset="-128"/>
                <a:ea typeface="Yu Gothic UI" panose="020B0500000000000000" pitchFamily="50" charset="-128"/>
              </a:rPr>
              <a:t>   </a:t>
            </a:r>
            <a:r>
              <a:rPr lang="en-US" altLang="ja-JP" sz="900" dirty="0">
                <a:latin typeface="Yu Gothic UI" panose="020B0500000000000000" pitchFamily="50" charset="-128"/>
                <a:ea typeface="Yu Gothic UI" panose="020B0500000000000000" pitchFamily="50" charset="-128"/>
              </a:rPr>
              <a:t>2017/11/22</a:t>
            </a:r>
            <a:r>
              <a:rPr lang="ja-JP" altLang="en-US" sz="900" dirty="0">
                <a:latin typeface="Yu Gothic UI" panose="020B0500000000000000" pitchFamily="50" charset="-128"/>
                <a:ea typeface="Yu Gothic UI" panose="020B0500000000000000" pitchFamily="50" charset="-128"/>
              </a:rPr>
              <a:t>参照</a:t>
            </a:r>
          </a:p>
        </p:txBody>
      </p:sp>
      <p:grpSp>
        <p:nvGrpSpPr>
          <p:cNvPr id="11" name="グループ化 10">
            <a:extLst>
              <a:ext uri="{FF2B5EF4-FFF2-40B4-BE49-F238E27FC236}">
                <a16:creationId xmlns:a16="http://schemas.microsoft.com/office/drawing/2014/main" id="{193F0026-162F-4698-8D58-6D8CB7BA5754}"/>
              </a:ext>
            </a:extLst>
          </p:cNvPr>
          <p:cNvGrpSpPr/>
          <p:nvPr/>
        </p:nvGrpSpPr>
        <p:grpSpPr>
          <a:xfrm>
            <a:off x="856285" y="828673"/>
            <a:ext cx="8979243" cy="5883167"/>
            <a:chOff x="856285" y="828673"/>
            <a:chExt cx="8979243" cy="5883167"/>
          </a:xfrm>
        </p:grpSpPr>
        <p:pic>
          <p:nvPicPr>
            <p:cNvPr id="3" name="図 2">
              <a:extLst>
                <a:ext uri="{FF2B5EF4-FFF2-40B4-BE49-F238E27FC236}">
                  <a16:creationId xmlns:a16="http://schemas.microsoft.com/office/drawing/2014/main" id="{3DA78058-421A-C145-BCD0-5DC5BC4CC489}"/>
                </a:ext>
              </a:extLst>
            </p:cNvPr>
            <p:cNvPicPr>
              <a:picLocks noChangeAspect="1"/>
            </p:cNvPicPr>
            <p:nvPr/>
          </p:nvPicPr>
          <p:blipFill rotWithShape="1">
            <a:blip r:embed="rId3"/>
            <a:srcRect t="10093" b="5991"/>
            <a:stretch/>
          </p:blipFill>
          <p:spPr>
            <a:xfrm>
              <a:off x="856285" y="828673"/>
              <a:ext cx="8979243" cy="5755007"/>
            </a:xfrm>
            <a:prstGeom prst="rect">
              <a:avLst/>
            </a:prstGeom>
          </p:spPr>
        </p:pic>
        <p:sp>
          <p:nvSpPr>
            <p:cNvPr id="2" name="正方形/長方形 1">
              <a:extLst>
                <a:ext uri="{FF2B5EF4-FFF2-40B4-BE49-F238E27FC236}">
                  <a16:creationId xmlns:a16="http://schemas.microsoft.com/office/drawing/2014/main" id="{2FEF8B61-E2FF-4C36-82CC-AE4DEFEB4341}"/>
                </a:ext>
              </a:extLst>
            </p:cNvPr>
            <p:cNvSpPr/>
            <p:nvPr/>
          </p:nvSpPr>
          <p:spPr>
            <a:xfrm>
              <a:off x="5345906" y="6348927"/>
              <a:ext cx="3740728" cy="362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63425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0BF09B-2336-2D47-AB90-0202CD756F0A}"/>
              </a:ext>
            </a:extLst>
          </p:cNvPr>
          <p:cNvPicPr>
            <a:picLocks noChangeAspect="1"/>
          </p:cNvPicPr>
          <p:nvPr/>
        </p:nvPicPr>
        <p:blipFill>
          <a:blip r:embed="rId3"/>
          <a:stretch>
            <a:fillRect/>
          </a:stretch>
        </p:blipFill>
        <p:spPr>
          <a:xfrm>
            <a:off x="1449156" y="2043296"/>
            <a:ext cx="7839719" cy="3596993"/>
          </a:xfrm>
          <a:prstGeom prst="rect">
            <a:avLst/>
          </a:prstGeom>
        </p:spPr>
      </p:pic>
      <p:grpSp>
        <p:nvGrpSpPr>
          <p:cNvPr id="7" name="グループ化 6">
            <a:extLst>
              <a:ext uri="{FF2B5EF4-FFF2-40B4-BE49-F238E27FC236}">
                <a16:creationId xmlns:a16="http://schemas.microsoft.com/office/drawing/2014/main" id="{05D5895D-6034-4116-AC28-1DC48F2604F0}"/>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1B277488-4B31-477D-857B-7BCBA0BACCB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2233D65-8487-49DA-8C76-3CE457EA03F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6DA2F85-9C59-410C-9643-9EE93B903B7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89E1E52-2CA8-4395-A331-7A7F3199552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D9C61202-674F-4F5A-881E-BFCF7712942C}"/>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食物依存性運動誘発アナフィラキシー</a:t>
            </a:r>
          </a:p>
        </p:txBody>
      </p:sp>
      <p:sp>
        <p:nvSpPr>
          <p:cNvPr id="14" name="テキスト ボックス 13">
            <a:extLst>
              <a:ext uri="{FF2B5EF4-FFF2-40B4-BE49-F238E27FC236}">
                <a16:creationId xmlns:a16="http://schemas.microsoft.com/office/drawing/2014/main" id="{192A81FE-485F-4FFA-A00E-3E13FBEBFABB}"/>
              </a:ext>
            </a:extLst>
          </p:cNvPr>
          <p:cNvSpPr txBox="1"/>
          <p:nvPr/>
        </p:nvSpPr>
        <p:spPr>
          <a:xfrm flipH="1">
            <a:off x="360000" y="7020000"/>
            <a:ext cx="3139581"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日本医師会日医ニュース</a:t>
            </a:r>
            <a:r>
              <a:rPr lang="en-US" altLang="ja-JP" sz="900" dirty="0">
                <a:latin typeface="Yu Gothic UI" panose="020B0500000000000000" pitchFamily="50" charset="-128"/>
                <a:ea typeface="Yu Gothic UI" panose="020B0500000000000000" pitchFamily="50" charset="-128"/>
              </a:rPr>
              <a:t>No.366</a:t>
            </a:r>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7248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ar/folders/4l/v7p2bvys7sqb76cb3xgvgx680000gn/T/com.microsoft.Powerpoint/WebArchiveCopyPasteTempFiles/bg_fig11_01.jpg">
            <a:extLst>
              <a:ext uri="{FF2B5EF4-FFF2-40B4-BE49-F238E27FC236}">
                <a16:creationId xmlns:a16="http://schemas.microsoft.com/office/drawing/2014/main" id="{CA5B07EA-9502-6846-AF42-0C244EB0D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837" y="1928811"/>
            <a:ext cx="8083616" cy="460252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9CE449BB-1B38-42B5-8D9B-58E91D31BF31}"/>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E7391573-43CD-4F32-9A47-D55BB215B85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E4ABFCD2-6F6B-46EA-950E-234732B17A1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E5AF9DB-0DC9-47C8-8438-E2651367F75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CCF21C2-447B-411B-AF26-3BB9FC7213DE}"/>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5317D6F5-F0F6-4E81-BDC7-71B97834FA8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食物依存性誘発アナフィラキシー</a:t>
            </a:r>
          </a:p>
        </p:txBody>
      </p:sp>
      <p:sp>
        <p:nvSpPr>
          <p:cNvPr id="11" name="テキスト ボックス 10">
            <a:extLst>
              <a:ext uri="{FF2B5EF4-FFF2-40B4-BE49-F238E27FC236}">
                <a16:creationId xmlns:a16="http://schemas.microsoft.com/office/drawing/2014/main" id="{77320C99-638E-4F23-B459-72B9B7A8E822}"/>
              </a:ext>
            </a:extLst>
          </p:cNvPr>
          <p:cNvSpPr txBox="1"/>
          <p:nvPr/>
        </p:nvSpPr>
        <p:spPr>
          <a:xfrm flipH="1">
            <a:off x="360000" y="7020000"/>
            <a:ext cx="3139581"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相原雄幸．アレルギー．</a:t>
            </a:r>
            <a:r>
              <a:rPr lang="en-US" altLang="ja-JP" sz="900" dirty="0">
                <a:latin typeface="Yu Gothic UI" panose="020B0500000000000000" pitchFamily="50" charset="-128"/>
                <a:ea typeface="Yu Gothic UI" panose="020B0500000000000000" pitchFamily="50" charset="-128"/>
              </a:rPr>
              <a:t>2007</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56</a:t>
            </a:r>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451-6</a:t>
            </a:r>
            <a:r>
              <a:rPr lang="ja-JP" altLang="en-US" sz="900" dirty="0">
                <a:latin typeface="Yu Gothic UI" panose="020B0500000000000000" pitchFamily="50" charset="-128"/>
                <a:ea typeface="Yu Gothic UI" panose="020B0500000000000000" pitchFamily="50" charset="-128"/>
              </a:rPr>
              <a:t>より改変</a:t>
            </a:r>
          </a:p>
        </p:txBody>
      </p:sp>
      <p:sp>
        <p:nvSpPr>
          <p:cNvPr id="2" name="正方形/長方形 1">
            <a:extLst>
              <a:ext uri="{FF2B5EF4-FFF2-40B4-BE49-F238E27FC236}">
                <a16:creationId xmlns:a16="http://schemas.microsoft.com/office/drawing/2014/main" id="{A9AC3055-B2F8-489E-9366-51D93EE88BCC}"/>
              </a:ext>
            </a:extLst>
          </p:cNvPr>
          <p:cNvSpPr/>
          <p:nvPr/>
        </p:nvSpPr>
        <p:spPr>
          <a:xfrm>
            <a:off x="5864087" y="6092687"/>
            <a:ext cx="4041965" cy="438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00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7EB3D56E-027E-4F28-9320-FB1D415BF531}"/>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43DC4ABA-6719-4445-9DD6-B4AA17E3BEC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CF2526-02AD-40CD-82EB-8F56F47A164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CD0CF6AF-6602-45FD-A005-52A947F60FE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A44E129A-FE2D-41A3-A667-4FED5AC6972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7C9A1EEB-278C-4A56-9B57-4EB508D5AA6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口腔アレルギー症候群の症状</a:t>
            </a:r>
          </a:p>
        </p:txBody>
      </p:sp>
      <p:sp>
        <p:nvSpPr>
          <p:cNvPr id="11" name="テキスト ボックス 10">
            <a:extLst>
              <a:ext uri="{FF2B5EF4-FFF2-40B4-BE49-F238E27FC236}">
                <a16:creationId xmlns:a16="http://schemas.microsoft.com/office/drawing/2014/main" id="{AF26858F-8409-43D7-9A8B-371B42495D2F}"/>
              </a:ext>
            </a:extLst>
          </p:cNvPr>
          <p:cNvSpPr txBox="1"/>
          <p:nvPr/>
        </p:nvSpPr>
        <p:spPr>
          <a:xfrm flipH="1">
            <a:off x="360000" y="7020000"/>
            <a:ext cx="3139581"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参考：</a:t>
            </a:r>
            <a:r>
              <a:rPr lang="en-US" altLang="ja-JP" sz="900" dirty="0">
                <a:latin typeface="Yu Gothic UI" panose="020B0500000000000000" pitchFamily="50" charset="-128"/>
                <a:ea typeface="Yu Gothic UI" panose="020B0500000000000000" pitchFamily="50" charset="-128"/>
              </a:rPr>
              <a:t>2005</a:t>
            </a:r>
            <a:r>
              <a:rPr lang="ja-JP" altLang="en-US" sz="900" dirty="0">
                <a:latin typeface="Yu Gothic UI" panose="020B0500000000000000" pitchFamily="50" charset="-128"/>
                <a:ea typeface="Yu Gothic UI" panose="020B0500000000000000" pitchFamily="50" charset="-128"/>
              </a:rPr>
              <a:t>年版　鼻アレルギー診療ガイドライン</a:t>
            </a:r>
          </a:p>
        </p:txBody>
      </p:sp>
      <p:grpSp>
        <p:nvGrpSpPr>
          <p:cNvPr id="4" name="グループ化 3">
            <a:extLst>
              <a:ext uri="{FF2B5EF4-FFF2-40B4-BE49-F238E27FC236}">
                <a16:creationId xmlns:a16="http://schemas.microsoft.com/office/drawing/2014/main" id="{E0F56849-BB5C-4AEE-AE98-6A31753CC6F6}"/>
              </a:ext>
            </a:extLst>
          </p:cNvPr>
          <p:cNvGrpSpPr/>
          <p:nvPr/>
        </p:nvGrpSpPr>
        <p:grpSpPr>
          <a:xfrm>
            <a:off x="1961721" y="1189124"/>
            <a:ext cx="6768369" cy="5530635"/>
            <a:chOff x="1961721" y="1189124"/>
            <a:chExt cx="6768369" cy="5530635"/>
          </a:xfrm>
        </p:grpSpPr>
        <p:pic>
          <p:nvPicPr>
            <p:cNvPr id="3" name="図 2">
              <a:extLst>
                <a:ext uri="{FF2B5EF4-FFF2-40B4-BE49-F238E27FC236}">
                  <a16:creationId xmlns:a16="http://schemas.microsoft.com/office/drawing/2014/main" id="{BA1F0558-F4B6-B946-A981-4CD1C3F48383}"/>
                </a:ext>
              </a:extLst>
            </p:cNvPr>
            <p:cNvPicPr>
              <a:picLocks noChangeAspect="1"/>
            </p:cNvPicPr>
            <p:nvPr/>
          </p:nvPicPr>
          <p:blipFill>
            <a:blip r:embed="rId3"/>
            <a:stretch>
              <a:fillRect/>
            </a:stretch>
          </p:blipFill>
          <p:spPr>
            <a:xfrm>
              <a:off x="1961721" y="1189124"/>
              <a:ext cx="6768369" cy="5530635"/>
            </a:xfrm>
            <a:prstGeom prst="rect">
              <a:avLst/>
            </a:prstGeom>
          </p:spPr>
        </p:pic>
        <p:sp>
          <p:nvSpPr>
            <p:cNvPr id="2" name="正方形/長方形 1">
              <a:extLst>
                <a:ext uri="{FF2B5EF4-FFF2-40B4-BE49-F238E27FC236}">
                  <a16:creationId xmlns:a16="http://schemas.microsoft.com/office/drawing/2014/main" id="{BD868FEB-E502-4132-B9C1-9A16EDFEB9D2}"/>
                </a:ext>
              </a:extLst>
            </p:cNvPr>
            <p:cNvSpPr/>
            <p:nvPr/>
          </p:nvSpPr>
          <p:spPr>
            <a:xfrm>
              <a:off x="2310938" y="5935287"/>
              <a:ext cx="2793077" cy="435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94734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2F7B22-1B38-8145-B5BE-AF3D0AA9B181}"/>
              </a:ext>
            </a:extLst>
          </p:cNvPr>
          <p:cNvPicPr>
            <a:picLocks noChangeAspect="1"/>
          </p:cNvPicPr>
          <p:nvPr/>
        </p:nvPicPr>
        <p:blipFill rotWithShape="1">
          <a:blip r:embed="rId3"/>
          <a:srcRect l="22460" r="14834" b="17183"/>
          <a:stretch/>
        </p:blipFill>
        <p:spPr>
          <a:xfrm>
            <a:off x="2150475" y="513634"/>
            <a:ext cx="6390861" cy="6353502"/>
          </a:xfrm>
          <a:prstGeom prst="rect">
            <a:avLst/>
          </a:prstGeom>
        </p:spPr>
      </p:pic>
      <p:sp>
        <p:nvSpPr>
          <p:cNvPr id="4" name="テキスト ボックス 3">
            <a:extLst>
              <a:ext uri="{FF2B5EF4-FFF2-40B4-BE49-F238E27FC236}">
                <a16:creationId xmlns:a16="http://schemas.microsoft.com/office/drawing/2014/main" id="{1C6A0B71-AA09-4250-99DD-C76304D7D4EE}"/>
              </a:ext>
            </a:extLst>
          </p:cNvPr>
          <p:cNvSpPr txBox="1"/>
          <p:nvPr/>
        </p:nvSpPr>
        <p:spPr>
          <a:xfrm flipH="1">
            <a:off x="359999" y="7020000"/>
            <a:ext cx="4689078" cy="507831"/>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a:t>
            </a:r>
            <a:r>
              <a:rPr lang="en-US" altLang="ja-JP" sz="900" dirty="0">
                <a:latin typeface="Yu Gothic UI" panose="020B0500000000000000" pitchFamily="50" charset="-128"/>
                <a:ea typeface="Yu Gothic UI" panose="020B0500000000000000" pitchFamily="50" charset="-128"/>
              </a:rPr>
              <a:t>1</a:t>
            </a:r>
            <a:r>
              <a:rPr lang="ja-JP" altLang="en-US" sz="900" dirty="0">
                <a:latin typeface="Yu Gothic UI" panose="020B0500000000000000" pitchFamily="50" charset="-128"/>
                <a:ea typeface="Yu Gothic UI" panose="020B0500000000000000" pitchFamily="50" charset="-128"/>
              </a:rPr>
              <a:t>）出典：</a:t>
            </a:r>
            <a:r>
              <a:rPr lang="en-US" altLang="ja-JP" sz="900" dirty="0">
                <a:latin typeface="Yu Gothic UI" panose="020B0500000000000000" pitchFamily="50" charset="-128"/>
                <a:ea typeface="Yu Gothic UI" panose="020B0500000000000000" pitchFamily="50" charset="-128"/>
              </a:rPr>
              <a:t>Kondo</a:t>
            </a:r>
            <a:r>
              <a:rPr lang="ja-JP" altLang="en-US" sz="900" dirty="0">
                <a:latin typeface="Yu Gothic UI" panose="020B0500000000000000" pitchFamily="50" charset="-128"/>
                <a:ea typeface="Yu Gothic UI" panose="020B0500000000000000" pitchFamily="50" charset="-128"/>
              </a:rPr>
              <a:t> </a:t>
            </a:r>
            <a:r>
              <a:rPr lang="en-US" altLang="ja-JP" sz="900" dirty="0">
                <a:latin typeface="Yu Gothic UI" panose="020B0500000000000000" pitchFamily="50" charset="-128"/>
                <a:ea typeface="Yu Gothic UI" panose="020B0500000000000000" pitchFamily="50" charset="-128"/>
              </a:rPr>
              <a:t>Y.</a:t>
            </a:r>
            <a:r>
              <a:rPr lang="ja-JP" altLang="en-US" sz="900" dirty="0">
                <a:latin typeface="Yu Gothic UI" panose="020B0500000000000000" pitchFamily="50" charset="-128"/>
                <a:ea typeface="Yu Gothic UI" panose="020B0500000000000000" pitchFamily="50" charset="-128"/>
              </a:rPr>
              <a:t> </a:t>
            </a:r>
            <a:r>
              <a:rPr lang="en-US" altLang="ja-JP" sz="900" dirty="0">
                <a:latin typeface="Yu Gothic UI" panose="020B0500000000000000" pitchFamily="50" charset="-128"/>
                <a:ea typeface="Yu Gothic UI" panose="020B0500000000000000" pitchFamily="50" charset="-128"/>
              </a:rPr>
              <a:t>et al Clin. Exp. Allergy 2002; 32:590-594</a:t>
            </a:r>
          </a:p>
          <a:p>
            <a:pPr>
              <a:tabLst>
                <a:tab pos="108000" algn="l"/>
              </a:tabLst>
            </a:pPr>
            <a:r>
              <a:rPr lang="en-US" altLang="ja-JP" sz="900" dirty="0">
                <a:latin typeface="Yu Gothic UI" panose="020B0500000000000000" pitchFamily="50" charset="-128"/>
                <a:ea typeface="Yu Gothic UI" panose="020B0500000000000000" pitchFamily="50" charset="-128"/>
              </a:rPr>
              <a:t>	2</a:t>
            </a:r>
            <a:r>
              <a:rPr lang="ja-JP" altLang="en-US" sz="900" dirty="0">
                <a:latin typeface="Yu Gothic UI" panose="020B0500000000000000" pitchFamily="50" charset="-128"/>
                <a:ea typeface="Yu Gothic UI" panose="020B0500000000000000" pitchFamily="50" charset="-128"/>
              </a:rPr>
              <a:t>）出典：鼻アレルギー診療ガイドライン </a:t>
            </a:r>
            <a:r>
              <a:rPr lang="en-US" altLang="ja-JP" sz="900" dirty="0">
                <a:latin typeface="Yu Gothic UI" panose="020B0500000000000000" pitchFamily="50" charset="-128"/>
                <a:ea typeface="Yu Gothic UI" panose="020B0500000000000000" pitchFamily="50" charset="-128"/>
              </a:rPr>
              <a:t>2016</a:t>
            </a:r>
            <a:r>
              <a:rPr lang="ja-JP" altLang="en-US" sz="900" dirty="0">
                <a:latin typeface="Yu Gothic UI" panose="020B0500000000000000" pitchFamily="50" charset="-128"/>
                <a:ea typeface="Yu Gothic UI" panose="020B0500000000000000" pitchFamily="50" charset="-128"/>
              </a:rPr>
              <a:t>年版：表</a:t>
            </a:r>
            <a:r>
              <a:rPr lang="en-US" altLang="ja-JP" sz="900" dirty="0">
                <a:latin typeface="Yu Gothic UI" panose="020B0500000000000000" pitchFamily="50" charset="-128"/>
                <a:ea typeface="Yu Gothic UI" panose="020B0500000000000000" pitchFamily="50" charset="-128"/>
              </a:rPr>
              <a:t>42</a:t>
            </a:r>
            <a:r>
              <a:rPr lang="ja-JP" altLang="en-US" sz="900" dirty="0">
                <a:latin typeface="Yu Gothic UI" panose="020B0500000000000000" pitchFamily="50" charset="-128"/>
                <a:ea typeface="Yu Gothic UI" panose="020B0500000000000000" pitchFamily="50" charset="-128"/>
              </a:rPr>
              <a:t>（一部改変）</a:t>
            </a:r>
            <a:endParaRPr lang="en-US" altLang="ja-JP" sz="900" dirty="0">
              <a:latin typeface="Yu Gothic UI" panose="020B0500000000000000" pitchFamily="50" charset="-128"/>
              <a:ea typeface="Yu Gothic UI" panose="020B0500000000000000" pitchFamily="50" charset="-128"/>
            </a:endParaRPr>
          </a:p>
          <a:p>
            <a:pPr>
              <a:tabLst>
                <a:tab pos="108000" algn="l"/>
              </a:tabLst>
            </a:pPr>
            <a:r>
              <a:rPr lang="en-US" altLang="ja-JP" sz="900" dirty="0">
                <a:latin typeface="Yu Gothic UI" panose="020B0500000000000000" pitchFamily="50" charset="-128"/>
                <a:ea typeface="Yu Gothic UI" panose="020B0500000000000000" pitchFamily="50" charset="-128"/>
              </a:rPr>
              <a:t>	3</a:t>
            </a:r>
            <a:r>
              <a:rPr lang="ja-JP" altLang="en-US" sz="900" dirty="0">
                <a:latin typeface="Yu Gothic UI" panose="020B0500000000000000" pitchFamily="50" charset="-128"/>
                <a:ea typeface="Yu Gothic UI" panose="020B0500000000000000" pitchFamily="50" charset="-128"/>
              </a:rPr>
              <a:t>）出典：安達俊秀</a:t>
            </a:r>
            <a:r>
              <a:rPr lang="en-US" altLang="ja-JP" sz="900" dirty="0">
                <a:latin typeface="Yu Gothic UI" panose="020B0500000000000000" pitchFamily="50" charset="-128"/>
                <a:ea typeface="Yu Gothic UI" panose="020B0500000000000000" pitchFamily="50" charset="-128"/>
              </a:rPr>
              <a:t>,</a:t>
            </a:r>
            <a:r>
              <a:rPr lang="ja-JP" altLang="en-US" sz="900" dirty="0">
                <a:latin typeface="Yu Gothic UI" panose="020B0500000000000000" pitchFamily="50" charset="-128"/>
                <a:ea typeface="Yu Gothic UI" panose="020B0500000000000000" pitchFamily="50" charset="-128"/>
              </a:rPr>
              <a:t>ほか　アレルギー・免疫 </a:t>
            </a:r>
            <a:r>
              <a:rPr lang="en-US" altLang="ja-JP" sz="900" dirty="0">
                <a:latin typeface="Yu Gothic UI" panose="020B0500000000000000" pitchFamily="50" charset="-128"/>
                <a:ea typeface="Yu Gothic UI" panose="020B0500000000000000" pitchFamily="50" charset="-128"/>
              </a:rPr>
              <a:t>2011 ; 8:886-892.</a:t>
            </a:r>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629028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797BAD5-BCDB-4199-BBD6-6E012598E94E}"/>
              </a:ext>
            </a:extLst>
          </p:cNvPr>
          <p:cNvSpPr/>
          <p:nvPr/>
        </p:nvSpPr>
        <p:spPr>
          <a:xfrm>
            <a:off x="1193799" y="2612328"/>
            <a:ext cx="8734665" cy="133199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2">
            <a:extLst>
              <a:ext uri="{FF2B5EF4-FFF2-40B4-BE49-F238E27FC236}">
                <a16:creationId xmlns:a16="http://schemas.microsoft.com/office/drawing/2014/main" id="{DD744F1B-63A5-4AB4-8D49-DC27DC08E0E3}"/>
              </a:ext>
            </a:extLst>
          </p:cNvPr>
          <p:cNvSpPr txBox="1">
            <a:spLocks/>
          </p:cNvSpPr>
          <p:nvPr/>
        </p:nvSpPr>
        <p:spPr>
          <a:xfrm>
            <a:off x="1402556" y="4862545"/>
            <a:ext cx="7886700" cy="2852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br>
              <a:rPr lang="en-US" altLang="ja-JP" dirty="0"/>
            </a:br>
            <a:r>
              <a:rPr lang="ja-JP" altLang="en-US" dirty="0"/>
              <a:t>　</a:t>
            </a:r>
          </a:p>
        </p:txBody>
      </p:sp>
      <p:sp>
        <p:nvSpPr>
          <p:cNvPr id="6" name="タイトル 2">
            <a:extLst>
              <a:ext uri="{FF2B5EF4-FFF2-40B4-BE49-F238E27FC236}">
                <a16:creationId xmlns:a16="http://schemas.microsoft.com/office/drawing/2014/main" id="{BA97ED45-E2E1-46BB-AF5A-BCA9E0878790}"/>
              </a:ext>
            </a:extLst>
          </p:cNvPr>
          <p:cNvSpPr txBox="1">
            <a:spLocks/>
          </p:cNvSpPr>
          <p:nvPr/>
        </p:nvSpPr>
        <p:spPr>
          <a:xfrm>
            <a:off x="1402556" y="2826000"/>
            <a:ext cx="7886700" cy="989207"/>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lnSpc>
                <a:spcPct val="100000"/>
              </a:lnSpc>
            </a:pPr>
            <a:r>
              <a:rPr lang="ja-JP" altLang="en-US" sz="6000" b="1" dirty="0">
                <a:solidFill>
                  <a:schemeClr val="bg1"/>
                </a:solidFill>
                <a:latin typeface="游ゴシック" panose="020B0400000000000000" pitchFamily="50" charset="-128"/>
                <a:ea typeface="游ゴシック" panose="020B0400000000000000" pitchFamily="50" charset="-128"/>
              </a:rPr>
              <a:t>アレルギー性結膜炎</a:t>
            </a:r>
            <a:endParaRPr lang="ja-JP" altLang="en-US" dirty="0">
              <a:solidFill>
                <a:schemeClr val="bg1"/>
              </a:solidFill>
            </a:endParaRPr>
          </a:p>
        </p:txBody>
      </p:sp>
      <p:sp>
        <p:nvSpPr>
          <p:cNvPr id="7" name="フローチャート: 代替処理 6">
            <a:extLst>
              <a:ext uri="{FF2B5EF4-FFF2-40B4-BE49-F238E27FC236}">
                <a16:creationId xmlns:a16="http://schemas.microsoft.com/office/drawing/2014/main" id="{17621A20-EFB2-4215-B226-E32A250A79F1}"/>
              </a:ext>
            </a:extLst>
          </p:cNvPr>
          <p:cNvSpPr/>
          <p:nvPr/>
        </p:nvSpPr>
        <p:spPr>
          <a:xfrm>
            <a:off x="928465" y="2612329"/>
            <a:ext cx="189137" cy="1332000"/>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6E8DF1-55BB-0143-A6DD-E23402185654}"/>
              </a:ext>
            </a:extLst>
          </p:cNvPr>
          <p:cNvPicPr>
            <a:picLocks noChangeAspect="1"/>
          </p:cNvPicPr>
          <p:nvPr/>
        </p:nvPicPr>
        <p:blipFill>
          <a:blip r:embed="rId3"/>
          <a:stretch>
            <a:fillRect/>
          </a:stretch>
        </p:blipFill>
        <p:spPr>
          <a:xfrm>
            <a:off x="2382547" y="1299794"/>
            <a:ext cx="5995299" cy="5238750"/>
          </a:xfrm>
          <a:prstGeom prst="rect">
            <a:avLst/>
          </a:prstGeom>
        </p:spPr>
      </p:pic>
      <p:grpSp>
        <p:nvGrpSpPr>
          <p:cNvPr id="6" name="グループ化 5">
            <a:extLst>
              <a:ext uri="{FF2B5EF4-FFF2-40B4-BE49-F238E27FC236}">
                <a16:creationId xmlns:a16="http://schemas.microsoft.com/office/drawing/2014/main" id="{4CA7B854-5ED6-4C14-BF3A-6205BF5BA4E6}"/>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48F80A88-13BB-499E-8EDF-73218C27B5DF}"/>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F84A929-AEAE-443F-8F1D-2E1178C7FD1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67C6656-1046-48B6-AA3C-23B4F613B70A}"/>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82004243-DC18-4B6E-82D2-182646702C1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00944A9A-03B4-45C1-8686-03325C1FA09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アレルギー反応の仕組み</a:t>
            </a:r>
          </a:p>
        </p:txBody>
      </p:sp>
      <p:sp>
        <p:nvSpPr>
          <p:cNvPr id="12" name="テキスト ボックス 11">
            <a:extLst>
              <a:ext uri="{FF2B5EF4-FFF2-40B4-BE49-F238E27FC236}">
                <a16:creationId xmlns:a16="http://schemas.microsoft.com/office/drawing/2014/main" id="{88A81F26-A77D-4453-BB7A-200C99514605}"/>
              </a:ext>
            </a:extLst>
          </p:cNvPr>
          <p:cNvSpPr txBox="1"/>
          <p:nvPr/>
        </p:nvSpPr>
        <p:spPr>
          <a:xfrm>
            <a:off x="360000" y="7020000"/>
            <a:ext cx="6686550" cy="3693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ぜん息予防のためのよくわかる食物アレルギーの基礎知識</a:t>
            </a:r>
            <a:r>
              <a:rPr lang="en-US" altLang="ja-JP" sz="900" dirty="0">
                <a:latin typeface="Yu Gothic UI" panose="020B0500000000000000" pitchFamily="50" charset="-128"/>
                <a:ea typeface="Yu Gothic UI" panose="020B0500000000000000" pitchFamily="50" charset="-128"/>
              </a:rPr>
              <a:t>2012</a:t>
            </a:r>
          </a:p>
          <a:p>
            <a:r>
              <a:rPr lang="ja-JP" altLang="en-US" sz="900" dirty="0">
                <a:latin typeface="Yu Gothic UI" panose="020B0500000000000000" pitchFamily="50" charset="-128"/>
                <a:ea typeface="Yu Gothic UI" panose="020B0500000000000000" pitchFamily="50" charset="-128"/>
              </a:rPr>
              <a:t>独立行政法人法人環境再生保全機構より引用・一部改変</a:t>
            </a:r>
          </a:p>
        </p:txBody>
      </p:sp>
    </p:spTree>
    <p:extLst>
      <p:ext uri="{BB962C8B-B14F-4D97-AF65-F5344CB8AC3E}">
        <p14:creationId xmlns:p14="http://schemas.microsoft.com/office/powerpoint/2010/main" val="2266307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コンテンツ プレースホルダ 3">
            <a:extLst>
              <a:ext uri="{FF2B5EF4-FFF2-40B4-BE49-F238E27FC236}">
                <a16:creationId xmlns:a16="http://schemas.microsoft.com/office/drawing/2014/main" id="{6B31F055-C50E-4739-BC7A-D733B26E6A7D}"/>
              </a:ext>
            </a:extLst>
          </p:cNvPr>
          <p:cNvGraphicFramePr>
            <a:graphicFrameLocks noGrp="1"/>
          </p:cNvGraphicFramePr>
          <p:nvPr>
            <p:ph idx="1"/>
            <p:extLst>
              <p:ext uri="{D42A27DB-BD31-4B8C-83A1-F6EECF244321}">
                <p14:modId xmlns:p14="http://schemas.microsoft.com/office/powerpoint/2010/main" val="431082910"/>
              </p:ext>
            </p:extLst>
          </p:nvPr>
        </p:nvGraphicFramePr>
        <p:xfrm>
          <a:off x="1025426" y="1763613"/>
          <a:ext cx="8712968"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グループ化 16">
            <a:extLst>
              <a:ext uri="{FF2B5EF4-FFF2-40B4-BE49-F238E27FC236}">
                <a16:creationId xmlns:a16="http://schemas.microsoft.com/office/drawing/2014/main" id="{BF935DD0-57BE-4F37-809F-F2BD0540F7A7}"/>
              </a:ext>
            </a:extLst>
          </p:cNvPr>
          <p:cNvGrpSpPr/>
          <p:nvPr/>
        </p:nvGrpSpPr>
        <p:grpSpPr>
          <a:xfrm>
            <a:off x="406945" y="306442"/>
            <a:ext cx="427497" cy="415776"/>
            <a:chOff x="683170" y="525517"/>
            <a:chExt cx="427497" cy="415776"/>
          </a:xfrm>
        </p:grpSpPr>
        <p:sp>
          <p:nvSpPr>
            <p:cNvPr id="18" name="四角形: 角を丸くする 17">
              <a:extLst>
                <a:ext uri="{FF2B5EF4-FFF2-40B4-BE49-F238E27FC236}">
                  <a16:creationId xmlns:a16="http://schemas.microsoft.com/office/drawing/2014/main" id="{E946BC7D-7C48-4BB2-95C6-B1B01602C22F}"/>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CCF0FBCE-6B47-4F3B-822A-872E7C25B75D}"/>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DAA4EE66-31EB-40FB-B07C-FE400D1C71F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A73CDEC3-D50F-468D-80CA-83E3D0694E3C}"/>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タイトル 1">
            <a:extLst>
              <a:ext uri="{FF2B5EF4-FFF2-40B4-BE49-F238E27FC236}">
                <a16:creationId xmlns:a16="http://schemas.microsoft.com/office/drawing/2014/main" id="{58213130-CF50-414C-9886-8DDBB1E68589}"/>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アレルギー性結膜疾患の分類</a:t>
            </a:r>
          </a:p>
        </p:txBody>
      </p:sp>
      <p:sp>
        <p:nvSpPr>
          <p:cNvPr id="23" name="テキスト ボックス 22">
            <a:extLst>
              <a:ext uri="{FF2B5EF4-FFF2-40B4-BE49-F238E27FC236}">
                <a16:creationId xmlns:a16="http://schemas.microsoft.com/office/drawing/2014/main" id="{88B39BF5-84BE-4D53-B9B5-7A4D37DD8604}"/>
              </a:ext>
            </a:extLst>
          </p:cNvPr>
          <p:cNvSpPr txBox="1"/>
          <p:nvPr/>
        </p:nvSpPr>
        <p:spPr>
          <a:xfrm>
            <a:off x="360000" y="7020000"/>
            <a:ext cx="2478564" cy="507831"/>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日本眼科学会雑誌</a:t>
            </a:r>
            <a:r>
              <a:rPr lang="en-US" altLang="ja-JP" sz="900" dirty="0">
                <a:latin typeface="Yu Gothic UI" panose="020B0500000000000000" pitchFamily="50" charset="-128"/>
                <a:ea typeface="Yu Gothic UI" panose="020B0500000000000000" pitchFamily="50" charset="-128"/>
              </a:rPr>
              <a:t>114</a:t>
            </a:r>
            <a:r>
              <a:rPr lang="ja-JP" altLang="en-US" sz="900" dirty="0">
                <a:latin typeface="Yu Gothic UI" panose="020B0500000000000000" pitchFamily="50" charset="-128"/>
                <a:ea typeface="Yu Gothic UI" panose="020B0500000000000000" pitchFamily="50" charset="-128"/>
              </a:rPr>
              <a:t>巻</a:t>
            </a:r>
            <a:r>
              <a:rPr lang="en-US" altLang="ja-JP" sz="900" dirty="0">
                <a:latin typeface="Yu Gothic UI" panose="020B0500000000000000" pitchFamily="50" charset="-128"/>
                <a:ea typeface="Yu Gothic UI" panose="020B0500000000000000" pitchFamily="50" charset="-128"/>
              </a:rPr>
              <a:t>10</a:t>
            </a:r>
            <a:r>
              <a:rPr lang="ja-JP" altLang="en-US" sz="900" dirty="0">
                <a:latin typeface="Yu Gothic UI" panose="020B0500000000000000" pitchFamily="50" charset="-128"/>
                <a:ea typeface="Yu Gothic UI" panose="020B0500000000000000" pitchFamily="50" charset="-128"/>
              </a:rPr>
              <a:t>号（</a:t>
            </a:r>
            <a:r>
              <a:rPr lang="en-US" altLang="ja-JP" sz="900" dirty="0">
                <a:latin typeface="Yu Gothic UI" panose="020B0500000000000000" pitchFamily="50" charset="-128"/>
                <a:ea typeface="Yu Gothic UI" panose="020B0500000000000000" pitchFamily="50" charset="-128"/>
              </a:rPr>
              <a:t>2010</a:t>
            </a:r>
            <a:r>
              <a:rPr lang="ja-JP" altLang="en-US" sz="900" dirty="0">
                <a:latin typeface="Yu Gothic UI" panose="020B0500000000000000" pitchFamily="50" charset="-128"/>
                <a:ea typeface="Yu Gothic UI" panose="020B0500000000000000" pitchFamily="50" charset="-128"/>
              </a:rPr>
              <a:t>年）掲載</a:t>
            </a:r>
            <a:br>
              <a:rPr lang="ja-JP" altLang="en-US" sz="900" dirty="0">
                <a:latin typeface="Yu Gothic UI" panose="020B0500000000000000" pitchFamily="50" charset="-128"/>
                <a:ea typeface="Yu Gothic UI" panose="020B0500000000000000" pitchFamily="50" charset="-128"/>
              </a:rPr>
            </a:br>
            <a:r>
              <a:rPr lang="ja-JP" altLang="en-US" sz="900" dirty="0">
                <a:latin typeface="Yu Gothic UI" panose="020B0500000000000000" pitchFamily="50" charset="-128"/>
                <a:ea typeface="Yu Gothic UI" panose="020B0500000000000000" pitchFamily="50" charset="-128"/>
              </a:rPr>
              <a:t>アレルギー性結膜疾患診療ガイドライン（第</a:t>
            </a:r>
            <a:r>
              <a:rPr lang="en-US" altLang="ja-JP" sz="900" dirty="0">
                <a:latin typeface="Yu Gothic UI" panose="020B0500000000000000" pitchFamily="50" charset="-128"/>
                <a:ea typeface="Yu Gothic UI" panose="020B0500000000000000" pitchFamily="50" charset="-128"/>
              </a:rPr>
              <a:t>2</a:t>
            </a:r>
            <a:r>
              <a:rPr lang="ja-JP" altLang="en-US" sz="900" dirty="0">
                <a:latin typeface="Yu Gothic UI" panose="020B0500000000000000" pitchFamily="50" charset="-128"/>
                <a:ea typeface="Yu Gothic UI" panose="020B0500000000000000" pitchFamily="50" charset="-128"/>
              </a:rPr>
              <a:t>版）</a:t>
            </a:r>
          </a:p>
          <a:p>
            <a:endParaRPr lang="ja-JP" altLang="en-US" sz="900" dirty="0">
              <a:latin typeface="Yu Gothic UI" panose="020B0500000000000000" pitchFamily="50" charset="-128"/>
              <a:ea typeface="Yu Gothic UI" panose="020B0500000000000000" pitchFamily="50"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BC213127-B8FD-0444-969C-791C2320DAA8}"/>
              </a:ext>
            </a:extLst>
          </p:cNvPr>
          <p:cNvSpPr>
            <a:spLocks noGrp="1"/>
          </p:cNvSpPr>
          <p:nvPr>
            <p:ph type="body" idx="1"/>
          </p:nvPr>
        </p:nvSpPr>
        <p:spPr>
          <a:xfrm>
            <a:off x="517168" y="1069833"/>
            <a:ext cx="9546052" cy="575618"/>
          </a:xfrm>
          <a:prstGeom prst="roundRect">
            <a:avLst/>
          </a:prstGeom>
          <a:solidFill>
            <a:schemeClr val="accent6">
              <a:lumMod val="40000"/>
              <a:lumOff val="60000"/>
            </a:schemeClr>
          </a:solidFill>
        </p:spPr>
        <p:txBody>
          <a:bodyPr anchor="ctr" anchorCtr="0">
            <a:noAutofit/>
          </a:bodyPr>
          <a:lstStyle/>
          <a:p>
            <a:pPr marL="180000">
              <a:lnSpc>
                <a:spcPct val="100000"/>
              </a:lnSpc>
              <a:spcBef>
                <a:spcPts val="0"/>
              </a:spcBef>
              <a:buClr>
                <a:srgbClr val="FFC000"/>
              </a:buClr>
              <a:buSzPct val="80000"/>
            </a:pPr>
            <a:r>
              <a:rPr lang="ja-JP" altLang="en-US" sz="3400" dirty="0"/>
              <a:t>季節性　アレルギー性結膜炎</a:t>
            </a:r>
          </a:p>
        </p:txBody>
      </p:sp>
      <p:sp>
        <p:nvSpPr>
          <p:cNvPr id="3" name="コンテンツ プレースホルダ 2"/>
          <p:cNvSpPr>
            <a:spLocks noGrp="1"/>
          </p:cNvSpPr>
          <p:nvPr>
            <p:ph sz="half" idx="2"/>
          </p:nvPr>
        </p:nvSpPr>
        <p:spPr>
          <a:xfrm>
            <a:off x="852100" y="1884967"/>
            <a:ext cx="9419878" cy="1946252"/>
          </a:xfrm>
          <a:ln>
            <a:noFill/>
          </a:ln>
        </p:spPr>
        <p:txBody>
          <a:bodyPr wrap="square">
            <a:noAutofit/>
          </a:bodyPr>
          <a:lstStyle/>
          <a:p>
            <a:pPr>
              <a:lnSpc>
                <a:spcPct val="100000"/>
              </a:lnSpc>
              <a:spcBef>
                <a:spcPts val="0"/>
              </a:spcBef>
              <a:spcAft>
                <a:spcPts val="800"/>
              </a:spcAft>
              <a:buNone/>
            </a:pPr>
            <a:r>
              <a:rPr lang="ja-JP" altLang="en-US" sz="3000" b="1" dirty="0">
                <a:solidFill>
                  <a:srgbClr val="008000"/>
                </a:solidFill>
                <a:latin typeface="+mn-ea"/>
              </a:rPr>
              <a:t>スギ　ヒノキ　</a:t>
            </a:r>
            <a:r>
              <a:rPr lang="ja-JP" altLang="en-US" sz="3000" dirty="0">
                <a:latin typeface="+mn-ea"/>
              </a:rPr>
              <a:t>シラカンバ（</a:t>
            </a:r>
            <a:r>
              <a:rPr lang="en-US" altLang="ja-JP" sz="3000" dirty="0">
                <a:latin typeface="+mn-ea"/>
              </a:rPr>
              <a:t>2</a:t>
            </a:r>
            <a:r>
              <a:rPr lang="ja-JP" altLang="en-US" sz="3000" dirty="0">
                <a:latin typeface="+mn-ea"/>
              </a:rPr>
              <a:t>ｰ</a:t>
            </a:r>
            <a:r>
              <a:rPr lang="en-US" altLang="ja-JP" sz="3000" dirty="0">
                <a:latin typeface="+mn-ea"/>
              </a:rPr>
              <a:t>6</a:t>
            </a:r>
            <a:r>
              <a:rPr lang="ja-JP" altLang="en-US" sz="3000" dirty="0">
                <a:latin typeface="+mn-ea"/>
              </a:rPr>
              <a:t>月）</a:t>
            </a:r>
            <a:endParaRPr lang="en-US" altLang="ja-JP" sz="3000" dirty="0">
              <a:latin typeface="+mn-ea"/>
            </a:endParaRPr>
          </a:p>
          <a:p>
            <a:pPr>
              <a:lnSpc>
                <a:spcPct val="100000"/>
              </a:lnSpc>
              <a:spcBef>
                <a:spcPts val="0"/>
              </a:spcBef>
              <a:spcAft>
                <a:spcPts val="800"/>
              </a:spcAft>
              <a:buNone/>
            </a:pPr>
            <a:r>
              <a:rPr lang="ja-JP" altLang="en-US" sz="3000" dirty="0">
                <a:latin typeface="+mn-ea"/>
              </a:rPr>
              <a:t>ヨモギ　ブタクサ</a:t>
            </a:r>
            <a:r>
              <a:rPr lang="en-US" altLang="ja-JP" sz="3000" dirty="0">
                <a:latin typeface="+mn-ea"/>
              </a:rPr>
              <a:t>   (8-10</a:t>
            </a:r>
            <a:r>
              <a:rPr lang="ja-JP" altLang="en-US" sz="3000" dirty="0">
                <a:latin typeface="+mn-ea"/>
              </a:rPr>
              <a:t>月）　　</a:t>
            </a:r>
            <a:r>
              <a:rPr lang="en-US" altLang="ja-JP" sz="3000" dirty="0">
                <a:latin typeface="+mn-ea"/>
              </a:rPr>
              <a:t> </a:t>
            </a:r>
          </a:p>
          <a:p>
            <a:pPr>
              <a:lnSpc>
                <a:spcPct val="100000"/>
              </a:lnSpc>
              <a:spcBef>
                <a:spcPts val="0"/>
              </a:spcBef>
              <a:spcAft>
                <a:spcPts val="800"/>
              </a:spcAft>
              <a:buNone/>
            </a:pPr>
            <a:r>
              <a:rPr lang="ja-JP" altLang="en-US" sz="3000" dirty="0">
                <a:latin typeface="+mn-ea"/>
              </a:rPr>
              <a:t>カモガヤ（</a:t>
            </a:r>
            <a:r>
              <a:rPr lang="en-US" altLang="ja-JP" sz="3000" dirty="0">
                <a:latin typeface="+mn-ea"/>
              </a:rPr>
              <a:t>4-10</a:t>
            </a:r>
            <a:r>
              <a:rPr lang="ja-JP" altLang="en-US" sz="3000" dirty="0">
                <a:latin typeface="+mn-ea"/>
              </a:rPr>
              <a:t>月</a:t>
            </a:r>
            <a:r>
              <a:rPr lang="en-US" altLang="ja-JP" sz="3000" dirty="0">
                <a:latin typeface="+mn-ea"/>
              </a:rPr>
              <a:t>)</a:t>
            </a:r>
            <a:r>
              <a:rPr lang="ja-JP" altLang="en-US" sz="3000" dirty="0">
                <a:latin typeface="+mn-ea"/>
              </a:rPr>
              <a:t>　　　　　など</a:t>
            </a:r>
            <a:endParaRPr lang="en-US" altLang="ja-JP" sz="3000" dirty="0">
              <a:latin typeface="+mn-ea"/>
            </a:endParaRPr>
          </a:p>
        </p:txBody>
      </p:sp>
      <p:sp>
        <p:nvSpPr>
          <p:cNvPr id="8" name="コンテンツ プレースホルダー 7">
            <a:extLst>
              <a:ext uri="{FF2B5EF4-FFF2-40B4-BE49-F238E27FC236}">
                <a16:creationId xmlns:a16="http://schemas.microsoft.com/office/drawing/2014/main" id="{5E81AF82-7987-EC41-86AB-DBC36248D4FD}"/>
              </a:ext>
            </a:extLst>
          </p:cNvPr>
          <p:cNvSpPr>
            <a:spLocks noGrp="1"/>
          </p:cNvSpPr>
          <p:nvPr>
            <p:ph sz="quarter" idx="4"/>
          </p:nvPr>
        </p:nvSpPr>
        <p:spPr>
          <a:xfrm>
            <a:off x="852100" y="4981901"/>
            <a:ext cx="7205364" cy="4194150"/>
          </a:xfrm>
        </p:spPr>
        <p:txBody>
          <a:bodyPr>
            <a:normAutofit/>
          </a:bodyPr>
          <a:lstStyle/>
          <a:p>
            <a:pPr>
              <a:lnSpc>
                <a:spcPct val="100000"/>
              </a:lnSpc>
              <a:spcBef>
                <a:spcPts val="0"/>
              </a:spcBef>
              <a:spcAft>
                <a:spcPts val="800"/>
              </a:spcAft>
              <a:buNone/>
            </a:pPr>
            <a:r>
              <a:rPr lang="ja-JP" altLang="en-US" sz="3000" dirty="0">
                <a:latin typeface="+mn-ea"/>
              </a:rPr>
              <a:t>昆　虫；</a:t>
            </a:r>
            <a:r>
              <a:rPr lang="ja-JP" altLang="en-US" sz="3000" b="1" dirty="0">
                <a:solidFill>
                  <a:srgbClr val="008000"/>
                </a:solidFill>
                <a:latin typeface="+mn-ea"/>
              </a:rPr>
              <a:t>ダニ</a:t>
            </a:r>
            <a:endParaRPr lang="en-US" altLang="ja-JP" sz="3000" b="1" dirty="0">
              <a:solidFill>
                <a:srgbClr val="008000"/>
              </a:solidFill>
              <a:latin typeface="+mn-ea"/>
            </a:endParaRPr>
          </a:p>
          <a:p>
            <a:pPr>
              <a:lnSpc>
                <a:spcPct val="100000"/>
              </a:lnSpc>
              <a:spcBef>
                <a:spcPts val="0"/>
              </a:spcBef>
              <a:spcAft>
                <a:spcPts val="800"/>
              </a:spcAft>
              <a:buNone/>
            </a:pPr>
            <a:r>
              <a:rPr lang="ja-JP" altLang="en-US" sz="3000" dirty="0">
                <a:latin typeface="+mn-ea"/>
              </a:rPr>
              <a:t>ペット；イヌ　ネコ　鳥　ハムスター</a:t>
            </a:r>
            <a:endParaRPr lang="en-US" altLang="ja-JP" sz="3000" dirty="0">
              <a:latin typeface="+mn-ea"/>
            </a:endParaRPr>
          </a:p>
          <a:p>
            <a:pPr>
              <a:lnSpc>
                <a:spcPct val="100000"/>
              </a:lnSpc>
              <a:spcBef>
                <a:spcPts val="0"/>
              </a:spcBef>
              <a:spcAft>
                <a:spcPts val="800"/>
              </a:spcAft>
              <a:buNone/>
            </a:pPr>
            <a:r>
              <a:rPr lang="ja-JP" altLang="en-US" sz="3000" b="1" dirty="0">
                <a:solidFill>
                  <a:srgbClr val="008000"/>
                </a:solidFill>
                <a:latin typeface="+mn-ea"/>
              </a:rPr>
              <a:t>ハウスダスト</a:t>
            </a:r>
            <a:endParaRPr kumimoji="1" lang="ja-JP" altLang="en-US" sz="3000" dirty="0">
              <a:latin typeface="+mn-ea"/>
            </a:endParaRPr>
          </a:p>
        </p:txBody>
      </p:sp>
      <p:pic>
        <p:nvPicPr>
          <p:cNvPr id="7" name="図 6" descr="037.jpg">
            <a:extLst>
              <a:ext uri="{FF2B5EF4-FFF2-40B4-BE49-F238E27FC236}">
                <a16:creationId xmlns:a16="http://schemas.microsoft.com/office/drawing/2014/main" id="{CBBFFA92-C889-6645-8EAB-26E33DA0AE44}"/>
              </a:ext>
            </a:extLst>
          </p:cNvPr>
          <p:cNvPicPr>
            <a:picLocks noChangeAspect="1"/>
          </p:cNvPicPr>
          <p:nvPr/>
        </p:nvPicPr>
        <p:blipFill>
          <a:blip r:embed="rId3"/>
          <a:stretch>
            <a:fillRect/>
          </a:stretch>
        </p:blipFill>
        <p:spPr>
          <a:xfrm>
            <a:off x="7758964" y="1821634"/>
            <a:ext cx="2304256" cy="2038061"/>
          </a:xfrm>
          <a:prstGeom prst="rect">
            <a:avLst/>
          </a:prstGeom>
        </p:spPr>
      </p:pic>
      <p:pic>
        <p:nvPicPr>
          <p:cNvPr id="10" name="図 9" descr="036.JPG">
            <a:extLst>
              <a:ext uri="{FF2B5EF4-FFF2-40B4-BE49-F238E27FC236}">
                <a16:creationId xmlns:a16="http://schemas.microsoft.com/office/drawing/2014/main" id="{1D826474-D395-054E-9176-CB8569A5A1D2}"/>
              </a:ext>
            </a:extLst>
          </p:cNvPr>
          <p:cNvPicPr>
            <a:picLocks noChangeAspect="1"/>
          </p:cNvPicPr>
          <p:nvPr/>
        </p:nvPicPr>
        <p:blipFill>
          <a:blip r:embed="rId4"/>
          <a:stretch>
            <a:fillRect/>
          </a:stretch>
        </p:blipFill>
        <p:spPr>
          <a:xfrm>
            <a:off x="8023918" y="4881221"/>
            <a:ext cx="1882134" cy="1946252"/>
          </a:xfrm>
          <a:prstGeom prst="rect">
            <a:avLst/>
          </a:prstGeom>
        </p:spPr>
      </p:pic>
      <p:grpSp>
        <p:nvGrpSpPr>
          <p:cNvPr id="11" name="グループ化 10">
            <a:extLst>
              <a:ext uri="{FF2B5EF4-FFF2-40B4-BE49-F238E27FC236}">
                <a16:creationId xmlns:a16="http://schemas.microsoft.com/office/drawing/2014/main" id="{CB935ACE-D1B4-4D45-9A00-87693F270C6F}"/>
              </a:ext>
            </a:extLst>
          </p:cNvPr>
          <p:cNvGrpSpPr/>
          <p:nvPr/>
        </p:nvGrpSpPr>
        <p:grpSpPr>
          <a:xfrm>
            <a:off x="406945" y="306442"/>
            <a:ext cx="427497" cy="415776"/>
            <a:chOff x="683170" y="525517"/>
            <a:chExt cx="427497" cy="415776"/>
          </a:xfrm>
        </p:grpSpPr>
        <p:sp>
          <p:nvSpPr>
            <p:cNvPr id="12" name="四角形: 角を丸くする 11">
              <a:extLst>
                <a:ext uri="{FF2B5EF4-FFF2-40B4-BE49-F238E27FC236}">
                  <a16:creationId xmlns:a16="http://schemas.microsoft.com/office/drawing/2014/main" id="{E82E512F-0BDB-404E-AD76-246ECFE9F8D3}"/>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C0942FD-40F6-4511-BA5C-1C3E33FD0EF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D7C1EEFA-06C2-4438-B5C9-355AF0632FB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464A233D-ED35-4AB3-A88F-E001EB13589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a:extLst>
              <a:ext uri="{FF2B5EF4-FFF2-40B4-BE49-F238E27FC236}">
                <a16:creationId xmlns:a16="http://schemas.microsoft.com/office/drawing/2014/main" id="{E956BACD-2A40-4FDB-BAD1-76D885A40276}"/>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br>
              <a:rPr lang="ja-JP" altLang="en-US"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アレルギー性結膜炎の原因</a:t>
            </a:r>
            <a:br>
              <a:rPr lang="ja-JP" altLang="en-US" sz="3600" b="1" dirty="0">
                <a:latin typeface="游ゴシック" panose="020B0400000000000000" pitchFamily="50" charset="-128"/>
                <a:ea typeface="游ゴシック" panose="020B0400000000000000" pitchFamily="50" charset="-128"/>
              </a:rPr>
            </a:br>
            <a:endParaRPr lang="ja-JP" altLang="en-US" sz="3600" b="1"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656E07B9-61C4-4782-A579-D4687D67DBFA}"/>
              </a:ext>
            </a:extLst>
          </p:cNvPr>
          <p:cNvSpPr txBox="1"/>
          <p:nvPr/>
        </p:nvSpPr>
        <p:spPr>
          <a:xfrm>
            <a:off x="360000" y="7020000"/>
            <a:ext cx="1603324"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日本眼科医会　イラスト集より</a:t>
            </a:r>
          </a:p>
          <a:p>
            <a:endParaRPr lang="ja-JP" altLang="en-US" sz="900" dirty="0">
              <a:latin typeface="Yu Gothic UI" panose="020B0500000000000000" pitchFamily="50" charset="-128"/>
              <a:ea typeface="Yu Gothic UI" panose="020B0500000000000000" pitchFamily="50" charset="-128"/>
            </a:endParaRPr>
          </a:p>
        </p:txBody>
      </p:sp>
      <p:sp>
        <p:nvSpPr>
          <p:cNvPr id="18" name="テキスト プレースホルダー 4">
            <a:extLst>
              <a:ext uri="{FF2B5EF4-FFF2-40B4-BE49-F238E27FC236}">
                <a16:creationId xmlns:a16="http://schemas.microsoft.com/office/drawing/2014/main" id="{60A6B881-94B4-4C21-8C50-2114FEDD704D}"/>
              </a:ext>
            </a:extLst>
          </p:cNvPr>
          <p:cNvSpPr txBox="1">
            <a:spLocks/>
          </p:cNvSpPr>
          <p:nvPr/>
        </p:nvSpPr>
        <p:spPr>
          <a:xfrm>
            <a:off x="517168" y="4143018"/>
            <a:ext cx="9546052" cy="575618"/>
          </a:xfrm>
          <a:prstGeom prst="roundRect">
            <a:avLst/>
          </a:prstGeom>
          <a:solidFill>
            <a:schemeClr val="accent6">
              <a:lumMod val="40000"/>
              <a:lumOff val="60000"/>
            </a:schemeClr>
          </a:solidFill>
        </p:spPr>
        <p:txBody>
          <a:bodyPr vert="horz" lIns="91440" tIns="45720" rIns="91440" bIns="45720" rtlCol="0" anchor="ctr" anchorCtr="0">
            <a:noAutofit/>
          </a:bodyPr>
          <a:lstStyle>
            <a:lvl1pPr marL="0" indent="0" algn="l" defTabSz="1007943" rtl="0" eaLnBrk="1" latinLnBrk="0" hangingPunct="1">
              <a:lnSpc>
                <a:spcPct val="90000"/>
              </a:lnSpc>
              <a:spcBef>
                <a:spcPts val="1102"/>
              </a:spcBef>
              <a:buFont typeface="Arial" panose="020B0604020202020204" pitchFamily="34" charset="0"/>
              <a:buNone/>
              <a:defRPr kumimoji="1" sz="2646" b="1"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kumimoji="1" sz="2205" b="1"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kumimoji="1" sz="1984" b="1"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kumimoji="1" sz="1764" b="1" kern="1200">
                <a:solidFill>
                  <a:schemeClr val="tx1"/>
                </a:solidFill>
                <a:latin typeface="+mn-lt"/>
                <a:ea typeface="+mn-ea"/>
                <a:cs typeface="+mn-cs"/>
              </a:defRPr>
            </a:lvl9pPr>
          </a:lstStyle>
          <a:p>
            <a:pPr marL="180000">
              <a:lnSpc>
                <a:spcPct val="100000"/>
              </a:lnSpc>
              <a:spcBef>
                <a:spcPts val="0"/>
              </a:spcBef>
              <a:buClr>
                <a:srgbClr val="FFC000"/>
              </a:buClr>
              <a:buSzPct val="80000"/>
            </a:pPr>
            <a:r>
              <a:rPr lang="ja-JP" altLang="en-US" sz="3400" dirty="0"/>
              <a:t>通年性　アレルギー性結膜炎</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850F359C-ED45-4271-B336-190BF5AC170D}"/>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42DF4541-FA61-4553-B470-3D6BB13290F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1DCCDC19-3416-4E94-9634-88A0C7CF725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5794ADA-F9B9-46A0-B948-A31921F5400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773351E0-42A6-4C6D-9CB8-26E6FFDFFAD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106256A3-1FE0-49FE-9DD2-5BC0799D864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アレルギー性結膜炎の症状</a:t>
            </a:r>
          </a:p>
        </p:txBody>
      </p:sp>
      <p:sp>
        <p:nvSpPr>
          <p:cNvPr id="16" name="コンテンツ プレースホルダ 2">
            <a:extLst>
              <a:ext uri="{FF2B5EF4-FFF2-40B4-BE49-F238E27FC236}">
                <a16:creationId xmlns:a16="http://schemas.microsoft.com/office/drawing/2014/main" id="{9D929D6F-6C86-4B61-818D-DC39739C8540}"/>
              </a:ext>
            </a:extLst>
          </p:cNvPr>
          <p:cNvSpPr txBox="1">
            <a:spLocks/>
          </p:cNvSpPr>
          <p:nvPr/>
        </p:nvSpPr>
        <p:spPr>
          <a:xfrm>
            <a:off x="834442" y="1350887"/>
            <a:ext cx="8020050" cy="3992563"/>
          </a:xfrm>
          <a:prstGeom prst="rect">
            <a:avLst/>
          </a:prstGeom>
        </p:spPr>
        <p:txBody>
          <a:bodyPr vert="horz" lIns="91440" tIns="45720" rIns="91440" bIns="45720" rtlCol="0">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432000" indent="-432000">
              <a:lnSpc>
                <a:spcPct val="100000"/>
              </a:lnSpc>
              <a:spcBef>
                <a:spcPts val="0"/>
              </a:spcBef>
              <a:spcAft>
                <a:spcPts val="2400"/>
              </a:spcAft>
              <a:buClr>
                <a:srgbClr val="FFC000"/>
              </a:buClr>
              <a:buSzPct val="80000"/>
              <a:buFont typeface="Wingdings" panose="05000000000000000000" pitchFamily="2" charset="2"/>
              <a:buChar char="l"/>
            </a:pPr>
            <a:r>
              <a:rPr lang="ja-JP" altLang="en-US" sz="4000" b="1" dirty="0">
                <a:solidFill>
                  <a:srgbClr val="C00000"/>
                </a:solidFill>
                <a:latin typeface="游ゴシック" panose="020B0400000000000000" pitchFamily="50" charset="-128"/>
                <a:ea typeface="游ゴシック" panose="020B0400000000000000" pitchFamily="50" charset="-128"/>
              </a:rPr>
              <a:t>目のかゆみ</a:t>
            </a:r>
            <a:endParaRPr lang="en-US" altLang="ja-JP" sz="4000" b="1" dirty="0">
              <a:solidFill>
                <a:srgbClr val="C00000"/>
              </a:solidFill>
              <a:latin typeface="游ゴシック" panose="020B0400000000000000" pitchFamily="50" charset="-128"/>
              <a:ea typeface="游ゴシック" panose="020B0400000000000000" pitchFamily="50" charset="-128"/>
            </a:endParaRPr>
          </a:p>
          <a:p>
            <a:pPr marL="432000" indent="-432000">
              <a:lnSpc>
                <a:spcPct val="100000"/>
              </a:lnSpc>
              <a:spcBef>
                <a:spcPts val="0"/>
              </a:spcBef>
              <a:spcAft>
                <a:spcPts val="2400"/>
              </a:spcAft>
              <a:buClr>
                <a:srgbClr val="FFC000"/>
              </a:buClr>
              <a:buSzPct val="80000"/>
              <a:buFont typeface="Wingdings" panose="05000000000000000000" pitchFamily="2" charset="2"/>
              <a:buChar char="l"/>
            </a:pPr>
            <a:r>
              <a:rPr lang="ja-JP" altLang="en-US" sz="4000" b="1" dirty="0">
                <a:latin typeface="游ゴシック" panose="020B0400000000000000" pitchFamily="50" charset="-128"/>
                <a:ea typeface="游ゴシック" panose="020B0400000000000000" pitchFamily="50" charset="-128"/>
              </a:rPr>
              <a:t>異物感</a:t>
            </a:r>
            <a:r>
              <a:rPr lang="en-US" altLang="ja-JP" sz="4000" b="1" dirty="0">
                <a:latin typeface="游ゴシック" panose="020B0400000000000000" pitchFamily="50" charset="-128"/>
                <a:ea typeface="游ゴシック" panose="020B0400000000000000" pitchFamily="50" charset="-128"/>
              </a:rPr>
              <a:t>(</a:t>
            </a:r>
            <a:r>
              <a:rPr lang="ja-JP" altLang="en-US" sz="4000" b="1" dirty="0">
                <a:latin typeface="游ゴシック" panose="020B0400000000000000" pitchFamily="50" charset="-128"/>
                <a:ea typeface="游ゴシック" panose="020B0400000000000000" pitchFamily="50" charset="-128"/>
              </a:rPr>
              <a:t>ごろごろ感）</a:t>
            </a:r>
            <a:endParaRPr lang="en-US" altLang="ja-JP" sz="4000" b="1" dirty="0">
              <a:latin typeface="游ゴシック" panose="020B0400000000000000" pitchFamily="50" charset="-128"/>
              <a:ea typeface="游ゴシック" panose="020B0400000000000000" pitchFamily="50" charset="-128"/>
            </a:endParaRPr>
          </a:p>
          <a:p>
            <a:pPr marL="432000" indent="-432000">
              <a:lnSpc>
                <a:spcPct val="100000"/>
              </a:lnSpc>
              <a:spcBef>
                <a:spcPts val="0"/>
              </a:spcBef>
              <a:spcAft>
                <a:spcPts val="2400"/>
              </a:spcAft>
              <a:buClr>
                <a:srgbClr val="FFC000"/>
              </a:buClr>
              <a:buSzPct val="80000"/>
              <a:buFont typeface="Wingdings" panose="05000000000000000000" pitchFamily="2" charset="2"/>
              <a:buChar char="l"/>
            </a:pPr>
            <a:r>
              <a:rPr lang="ja-JP" altLang="en-US" sz="4000" b="1" dirty="0">
                <a:latin typeface="游ゴシック" panose="020B0400000000000000" pitchFamily="50" charset="-128"/>
                <a:ea typeface="游ゴシック" panose="020B0400000000000000" pitchFamily="50" charset="-128"/>
              </a:rPr>
              <a:t>眼脂（めやに）</a:t>
            </a:r>
            <a:endParaRPr lang="en-US" altLang="ja-JP" sz="4000" b="1" dirty="0">
              <a:latin typeface="游ゴシック" panose="020B0400000000000000" pitchFamily="50" charset="-128"/>
              <a:ea typeface="游ゴシック" panose="020B0400000000000000" pitchFamily="50" charset="-128"/>
            </a:endParaRPr>
          </a:p>
          <a:p>
            <a:pPr marL="432000" indent="-432000">
              <a:lnSpc>
                <a:spcPct val="100000"/>
              </a:lnSpc>
              <a:spcBef>
                <a:spcPts val="0"/>
              </a:spcBef>
              <a:spcAft>
                <a:spcPts val="2400"/>
              </a:spcAft>
              <a:buClr>
                <a:srgbClr val="FFC000"/>
              </a:buClr>
              <a:buSzPct val="80000"/>
              <a:buFont typeface="Wingdings" panose="05000000000000000000" pitchFamily="2" charset="2"/>
              <a:buChar char="l"/>
            </a:pPr>
            <a:r>
              <a:rPr lang="ja-JP" altLang="en-US" sz="4000" b="1" dirty="0">
                <a:latin typeface="游ゴシック" panose="020B0400000000000000" pitchFamily="50" charset="-128"/>
                <a:ea typeface="游ゴシック" panose="020B0400000000000000" pitchFamily="50" charset="-128"/>
              </a:rPr>
              <a:t>充血</a:t>
            </a:r>
            <a:endParaRPr lang="en-US" altLang="ja-JP" sz="4000" b="1" dirty="0">
              <a:latin typeface="游ゴシック" panose="020B0400000000000000" pitchFamily="50" charset="-128"/>
              <a:ea typeface="游ゴシック" panose="020B0400000000000000" pitchFamily="50" charset="-128"/>
            </a:endParaRPr>
          </a:p>
          <a:p>
            <a:pPr marL="432000" indent="-432000">
              <a:lnSpc>
                <a:spcPct val="100000"/>
              </a:lnSpc>
              <a:spcBef>
                <a:spcPts val="0"/>
              </a:spcBef>
              <a:spcAft>
                <a:spcPts val="2400"/>
              </a:spcAft>
              <a:buClr>
                <a:srgbClr val="FFC000"/>
              </a:buClr>
              <a:buSzPct val="80000"/>
              <a:buFont typeface="Wingdings" panose="05000000000000000000" pitchFamily="2" charset="2"/>
              <a:buChar char="l"/>
            </a:pPr>
            <a:r>
              <a:rPr lang="ja-JP" altLang="en-US" sz="4000" b="1" dirty="0">
                <a:latin typeface="游ゴシック" panose="020B0400000000000000" pitchFamily="50" charset="-128"/>
                <a:ea typeface="游ゴシック" panose="020B0400000000000000" pitchFamily="50" charset="-128"/>
              </a:rPr>
              <a:t>涙目</a:t>
            </a:r>
            <a:endParaRPr lang="en-US" altLang="ja-JP" sz="4000" b="1" dirty="0">
              <a:latin typeface="游ゴシック" panose="020B0400000000000000" pitchFamily="50" charset="-128"/>
              <a:ea typeface="游ゴシック" panose="020B0400000000000000" pitchFamily="50" charset="-128"/>
            </a:endParaRPr>
          </a:p>
          <a:p>
            <a:pPr indent="-360000">
              <a:buClr>
                <a:srgbClr val="FFC000"/>
              </a:buClr>
              <a:buSzPct val="80000"/>
              <a:buFont typeface="Wingdings" panose="05000000000000000000" pitchFamily="2" charset="2"/>
              <a:buChar char="l"/>
            </a:pPr>
            <a:endParaRPr lang="ja-JP" altLang="en-US" b="1" dirty="0">
              <a:latin typeface="游ゴシック" panose="020B0400000000000000" pitchFamily="50" charset="-128"/>
              <a:ea typeface="游ゴシック" panose="020B0400000000000000" pitchFamily="50" charset="-128"/>
            </a:endParaRPr>
          </a:p>
        </p:txBody>
      </p:sp>
      <p:pic>
        <p:nvPicPr>
          <p:cNvPr id="17" name="図 16" descr="042.jpg">
            <a:extLst>
              <a:ext uri="{FF2B5EF4-FFF2-40B4-BE49-F238E27FC236}">
                <a16:creationId xmlns:a16="http://schemas.microsoft.com/office/drawing/2014/main" id="{9C16E307-7C90-4392-A2CA-FC751105C5B5}"/>
              </a:ext>
            </a:extLst>
          </p:cNvPr>
          <p:cNvPicPr>
            <a:picLocks noChangeAspect="1"/>
          </p:cNvPicPr>
          <p:nvPr/>
        </p:nvPicPr>
        <p:blipFill>
          <a:blip r:embed="rId3"/>
          <a:stretch>
            <a:fillRect/>
          </a:stretch>
        </p:blipFill>
        <p:spPr>
          <a:xfrm>
            <a:off x="5854274" y="3848593"/>
            <a:ext cx="3530600" cy="2159000"/>
          </a:xfrm>
          <a:prstGeom prst="rect">
            <a:avLst/>
          </a:prstGeom>
        </p:spPr>
      </p:pic>
      <p:sp>
        <p:nvSpPr>
          <p:cNvPr id="18" name="テキスト ボックス 17">
            <a:extLst>
              <a:ext uri="{FF2B5EF4-FFF2-40B4-BE49-F238E27FC236}">
                <a16:creationId xmlns:a16="http://schemas.microsoft.com/office/drawing/2014/main" id="{AFA065E3-F6CF-4FDF-AB9B-F87F4984892B}"/>
              </a:ext>
            </a:extLst>
          </p:cNvPr>
          <p:cNvSpPr txBox="1"/>
          <p:nvPr/>
        </p:nvSpPr>
        <p:spPr>
          <a:xfrm>
            <a:off x="360000" y="7020000"/>
            <a:ext cx="1603324" cy="507831"/>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日本眼科医会　イラスト集より</a:t>
            </a:r>
          </a:p>
          <a:p>
            <a:endParaRPr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99D107B5-7F1A-41DE-BBD6-A72695AEE4B4}"/>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690B8742-6982-46AC-9AB5-3289F8ED1F8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E520AF22-1233-4012-9A9A-10917FAB687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D37F5C1A-BEC8-4FF8-8DFE-6838E9ECBEF6}"/>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CE3FC2C6-52BA-44CD-89CB-FD1EB9CB4CF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558409BA-7248-42CA-A14C-3B8E5E641671}"/>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スギ花粉性結膜炎のセルフケア</a:t>
            </a:r>
          </a:p>
        </p:txBody>
      </p:sp>
      <p:sp>
        <p:nvSpPr>
          <p:cNvPr id="15" name="コンテンツ プレースホルダ 2">
            <a:extLst>
              <a:ext uri="{FF2B5EF4-FFF2-40B4-BE49-F238E27FC236}">
                <a16:creationId xmlns:a16="http://schemas.microsoft.com/office/drawing/2014/main" id="{4E401581-3280-41D3-BD22-AC45756E1E0A}"/>
              </a:ext>
            </a:extLst>
          </p:cNvPr>
          <p:cNvSpPr>
            <a:spLocks noGrp="1"/>
          </p:cNvSpPr>
          <p:nvPr>
            <p:ph idx="1"/>
          </p:nvPr>
        </p:nvSpPr>
        <p:spPr>
          <a:xfrm>
            <a:off x="792000" y="1455612"/>
            <a:ext cx="9817251" cy="4970742"/>
          </a:xfrm>
        </p:spPr>
        <p:txBody>
          <a:bodyPr>
            <a:normAutofit fontScale="25000" lnSpcReduction="20000"/>
          </a:bodyPr>
          <a:lstStyle/>
          <a:p>
            <a:pPr marL="0" indent="0">
              <a:buNone/>
            </a:pPr>
            <a:r>
              <a:rPr lang="ja-JP" altLang="en-US" sz="16000" b="1" dirty="0">
                <a:solidFill>
                  <a:srgbClr val="008000"/>
                </a:solidFill>
                <a:latin typeface="游ゴシック" panose="020B0400000000000000" pitchFamily="50" charset="-128"/>
                <a:ea typeface="游ゴシック" panose="020B0400000000000000" pitchFamily="50" charset="-128"/>
              </a:rPr>
              <a:t>アレルギーを起こす原因に</a:t>
            </a:r>
            <a:endParaRPr lang="en-US" altLang="ja-JP" sz="16000" b="1" dirty="0">
              <a:solidFill>
                <a:srgbClr val="008000"/>
              </a:solidFill>
              <a:latin typeface="游ゴシック" panose="020B0400000000000000" pitchFamily="50" charset="-128"/>
              <a:ea typeface="游ゴシック" panose="020B0400000000000000" pitchFamily="50" charset="-128"/>
            </a:endParaRPr>
          </a:p>
          <a:p>
            <a:pPr marL="0" indent="0">
              <a:buNone/>
            </a:pPr>
            <a:r>
              <a:rPr lang="ja-JP" altLang="en-US" sz="16000" b="1" dirty="0">
                <a:solidFill>
                  <a:srgbClr val="008000"/>
                </a:solidFill>
                <a:latin typeface="游ゴシック" panose="020B0400000000000000" pitchFamily="50" charset="-128"/>
                <a:ea typeface="游ゴシック" panose="020B0400000000000000" pitchFamily="50" charset="-128"/>
              </a:rPr>
              <a:t>触れないようにする</a:t>
            </a:r>
            <a:endParaRPr lang="en-US" altLang="ja-JP" sz="16000" b="1" dirty="0">
              <a:solidFill>
                <a:srgbClr val="008000"/>
              </a:solidFill>
              <a:latin typeface="游ゴシック" panose="020B0400000000000000" pitchFamily="50" charset="-128"/>
              <a:ea typeface="游ゴシック" panose="020B0400000000000000" pitchFamily="50" charset="-128"/>
            </a:endParaRPr>
          </a:p>
          <a:p>
            <a:endParaRPr lang="en-US" altLang="ja-JP" sz="12800" b="1" dirty="0">
              <a:solidFill>
                <a:srgbClr val="0070C0"/>
              </a:solidFill>
              <a:latin typeface="游ゴシック" panose="020B0400000000000000" pitchFamily="50" charset="-128"/>
              <a:ea typeface="游ゴシック" panose="020B0400000000000000" pitchFamily="50" charset="-128"/>
            </a:endParaRPr>
          </a:p>
          <a:p>
            <a:pPr marL="540000" indent="-540000">
              <a:lnSpc>
                <a:spcPct val="140000"/>
              </a:lnSpc>
              <a:spcBef>
                <a:spcPts val="0"/>
              </a:spcBef>
              <a:spcAft>
                <a:spcPts val="2000"/>
              </a:spcAft>
              <a:buNone/>
            </a:pPr>
            <a:r>
              <a:rPr lang="ja-JP" altLang="en-US" sz="12800" b="1" dirty="0">
                <a:solidFill>
                  <a:schemeClr val="accent2">
                    <a:lumMod val="75000"/>
                  </a:schemeClr>
                </a:solidFill>
                <a:latin typeface="游ゴシック" panose="020B0400000000000000" pitchFamily="50" charset="-128"/>
                <a:ea typeface="游ゴシック" panose="020B0400000000000000" pitchFamily="50" charset="-128"/>
              </a:rPr>
              <a:t>➊</a:t>
            </a:r>
            <a:r>
              <a:rPr lang="en-US" altLang="ja-JP" sz="12800" b="1" dirty="0">
                <a:solidFill>
                  <a:schemeClr val="accent2">
                    <a:lumMod val="75000"/>
                  </a:schemeClr>
                </a:solidFill>
                <a:latin typeface="游ゴシック" panose="020B0400000000000000" pitchFamily="50" charset="-128"/>
                <a:ea typeface="游ゴシック" panose="020B0400000000000000" pitchFamily="50" charset="-128"/>
              </a:rPr>
              <a:t>	</a:t>
            </a:r>
            <a:r>
              <a:rPr lang="ja-JP" altLang="en-US" sz="12800" b="1" dirty="0">
                <a:latin typeface="游ゴシック" panose="020B0400000000000000" pitchFamily="50" charset="-128"/>
                <a:ea typeface="游ゴシック" panose="020B0400000000000000" pitchFamily="50" charset="-128"/>
              </a:rPr>
              <a:t>花粉の多い時間の外出を避ける</a:t>
            </a:r>
            <a:endParaRPr lang="en-US" altLang="ja-JP" sz="12800" b="1" dirty="0">
              <a:latin typeface="游ゴシック" panose="020B0400000000000000" pitchFamily="50" charset="-128"/>
              <a:ea typeface="游ゴシック" panose="020B0400000000000000" pitchFamily="50" charset="-128"/>
            </a:endParaRPr>
          </a:p>
          <a:p>
            <a:pPr marL="540000" indent="-540000">
              <a:lnSpc>
                <a:spcPct val="140000"/>
              </a:lnSpc>
              <a:spcBef>
                <a:spcPts val="0"/>
              </a:spcBef>
              <a:spcAft>
                <a:spcPts val="2000"/>
              </a:spcAft>
              <a:buNone/>
            </a:pPr>
            <a:r>
              <a:rPr lang="en-US" altLang="ja-JP" sz="12800" b="1" dirty="0">
                <a:solidFill>
                  <a:schemeClr val="accent2">
                    <a:lumMod val="75000"/>
                  </a:schemeClr>
                </a:solidFill>
                <a:latin typeface="游ゴシック" panose="020B0400000000000000" pitchFamily="50" charset="-128"/>
                <a:ea typeface="游ゴシック" panose="020B0400000000000000" pitchFamily="50" charset="-128"/>
              </a:rPr>
              <a:t>➋	</a:t>
            </a:r>
            <a:r>
              <a:rPr lang="ja-JP" altLang="en-US" sz="12800" b="1" dirty="0">
                <a:latin typeface="游ゴシック" panose="020B0400000000000000" pitchFamily="50" charset="-128"/>
                <a:ea typeface="游ゴシック" panose="020B0400000000000000" pitchFamily="50" charset="-128"/>
              </a:rPr>
              <a:t>花粉の時期は、洗濯物や布団を外に干さない</a:t>
            </a:r>
            <a:endParaRPr lang="en-US" altLang="ja-JP" sz="12800" b="1" dirty="0">
              <a:latin typeface="游ゴシック" panose="020B0400000000000000" pitchFamily="50" charset="-128"/>
              <a:ea typeface="游ゴシック" panose="020B0400000000000000" pitchFamily="50" charset="-128"/>
            </a:endParaRPr>
          </a:p>
          <a:p>
            <a:pPr marL="540000" indent="-540000">
              <a:lnSpc>
                <a:spcPct val="140000"/>
              </a:lnSpc>
              <a:spcBef>
                <a:spcPts val="0"/>
              </a:spcBef>
              <a:spcAft>
                <a:spcPts val="2000"/>
              </a:spcAft>
              <a:buNone/>
            </a:pPr>
            <a:r>
              <a:rPr lang="en-US" altLang="ja-JP" sz="12800" b="1" dirty="0">
                <a:solidFill>
                  <a:schemeClr val="accent2">
                    <a:lumMod val="75000"/>
                  </a:schemeClr>
                </a:solidFill>
                <a:latin typeface="游ゴシック" panose="020B0400000000000000" pitchFamily="50" charset="-128"/>
              </a:rPr>
              <a:t>➌	</a:t>
            </a:r>
            <a:r>
              <a:rPr lang="ja-JP" altLang="en-US" sz="12800" b="1" dirty="0">
                <a:latin typeface="游ゴシック" panose="020B0400000000000000" pitchFamily="50" charset="-128"/>
                <a:ea typeface="游ゴシック" panose="020B0400000000000000" pitchFamily="50" charset="-128"/>
              </a:rPr>
              <a:t>花粉の付いた着物は玄関で着替え、家の中に</a:t>
            </a:r>
            <a:br>
              <a:rPr lang="en-US" altLang="ja-JP" sz="12800" b="1" dirty="0">
                <a:latin typeface="游ゴシック" panose="020B0400000000000000" pitchFamily="50" charset="-128"/>
                <a:ea typeface="游ゴシック" panose="020B0400000000000000" pitchFamily="50" charset="-128"/>
              </a:rPr>
            </a:br>
            <a:r>
              <a:rPr lang="ja-JP" altLang="en-US" sz="12800" b="1" dirty="0">
                <a:latin typeface="游ゴシック" panose="020B0400000000000000" pitchFamily="50" charset="-128"/>
                <a:ea typeface="游ゴシック" panose="020B0400000000000000" pitchFamily="50" charset="-128"/>
              </a:rPr>
              <a:t>持ち込まない</a:t>
            </a:r>
            <a:endParaRPr lang="en-US" altLang="ja-JP" sz="12800" b="1" dirty="0">
              <a:latin typeface="游ゴシック" panose="020B0400000000000000" pitchFamily="50" charset="-128"/>
              <a:ea typeface="游ゴシック" panose="020B0400000000000000" pitchFamily="50" charset="-128"/>
            </a:endParaRPr>
          </a:p>
          <a:p>
            <a:pPr>
              <a:lnSpc>
                <a:spcPct val="120000"/>
              </a:lnSpc>
              <a:spcBef>
                <a:spcPts val="0"/>
              </a:spcBef>
              <a:buNone/>
            </a:pPr>
            <a:r>
              <a:rPr lang="ja-JP" altLang="ja-JP" sz="11200" b="1" dirty="0">
                <a:latin typeface="游ゴシック" panose="020B0400000000000000" pitchFamily="50" charset="-128"/>
                <a:ea typeface="游ゴシック" panose="020B0400000000000000" pitchFamily="50" charset="-128"/>
              </a:rPr>
              <a:t>　　</a:t>
            </a:r>
            <a:r>
              <a:rPr lang="ja-JP" altLang="en-US" sz="11200" b="1" dirty="0">
                <a:latin typeface="游ゴシック" panose="020B0400000000000000" pitchFamily="50" charset="-128"/>
                <a:ea typeface="游ゴシック" panose="020B0400000000000000" pitchFamily="50" charset="-128"/>
              </a:rPr>
              <a:t>　　　　　　　　　　　　　　　</a:t>
            </a:r>
            <a:endParaRPr lang="ja-JP" altLang="en-US" sz="5600" b="1" dirty="0">
              <a:latin typeface="游ゴシック" panose="020B0400000000000000" pitchFamily="50" charset="-128"/>
              <a:ea typeface="游ゴシック" panose="020B0400000000000000" pitchFamily="50" charset="-128"/>
            </a:endParaRPr>
          </a:p>
        </p:txBody>
      </p:sp>
      <p:pic>
        <p:nvPicPr>
          <p:cNvPr id="16" name="図 15" descr="037.jpg">
            <a:extLst>
              <a:ext uri="{FF2B5EF4-FFF2-40B4-BE49-F238E27FC236}">
                <a16:creationId xmlns:a16="http://schemas.microsoft.com/office/drawing/2014/main" id="{5CBC91DE-9D14-4725-8EF0-1D013AEA593D}"/>
              </a:ext>
            </a:extLst>
          </p:cNvPr>
          <p:cNvPicPr>
            <a:picLocks noChangeAspect="1"/>
          </p:cNvPicPr>
          <p:nvPr/>
        </p:nvPicPr>
        <p:blipFill>
          <a:blip r:embed="rId3"/>
          <a:stretch>
            <a:fillRect/>
          </a:stretch>
        </p:blipFill>
        <p:spPr>
          <a:xfrm>
            <a:off x="7693695" y="401035"/>
            <a:ext cx="2739765" cy="2423258"/>
          </a:xfrm>
          <a:prstGeom prst="rect">
            <a:avLst/>
          </a:prstGeom>
        </p:spPr>
      </p:pic>
      <p:sp>
        <p:nvSpPr>
          <p:cNvPr id="17" name="テキスト ボックス 16">
            <a:extLst>
              <a:ext uri="{FF2B5EF4-FFF2-40B4-BE49-F238E27FC236}">
                <a16:creationId xmlns:a16="http://schemas.microsoft.com/office/drawing/2014/main" id="{FA70ECEA-4440-4D80-9CF4-1948DDABFD2A}"/>
              </a:ext>
            </a:extLst>
          </p:cNvPr>
          <p:cNvSpPr txBox="1"/>
          <p:nvPr/>
        </p:nvSpPr>
        <p:spPr>
          <a:xfrm>
            <a:off x="360000" y="7020000"/>
            <a:ext cx="1603324"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日本眼科医会　イラスト集より</a:t>
            </a:r>
          </a:p>
          <a:p>
            <a:endParaRPr lang="ja-JP" altLang="en-US" sz="900" dirty="0">
              <a:latin typeface="Yu Gothic UI" panose="020B0500000000000000" pitchFamily="50" charset="-128"/>
              <a:ea typeface="Yu Gothic UI" panose="020B0500000000000000" pitchFamily="50"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F5E173B9-46B9-4AF8-971C-C28EB7C1D0E5}"/>
              </a:ext>
            </a:extLst>
          </p:cNvPr>
          <p:cNvSpPr>
            <a:spLocks noGrp="1"/>
          </p:cNvSpPr>
          <p:nvPr>
            <p:ph type="title"/>
          </p:nvPr>
        </p:nvSpPr>
        <p:spPr>
          <a:xfrm>
            <a:off x="596132" y="1860191"/>
            <a:ext cx="9221689" cy="1461188"/>
          </a:xfrm>
        </p:spPr>
        <p:txBody>
          <a:bodyPr>
            <a:normAutofit fontScale="90000"/>
          </a:bodyPr>
          <a:lstStyle/>
          <a:p>
            <a:br>
              <a:rPr lang="en-US" altLang="ja-JP" dirty="0"/>
            </a:br>
            <a:br>
              <a:rPr lang="en-US" altLang="ja-JP" dirty="0">
                <a:latin typeface="MS Gothic" panose="020B0609070205080204" pitchFamily="49" charset="-128"/>
                <a:ea typeface="MS Gothic" panose="020B0609070205080204" pitchFamily="49" charset="-128"/>
              </a:rPr>
            </a:br>
            <a:endParaRPr lang="ja-JP" altLang="en-US" dirty="0">
              <a:latin typeface="MS Gothic" panose="020B0609070205080204" pitchFamily="49" charset="-128"/>
              <a:ea typeface="MS Gothic" panose="020B0609070205080204" pitchFamily="49" charset="-128"/>
            </a:endParaRPr>
          </a:p>
        </p:txBody>
      </p:sp>
      <p:sp>
        <p:nvSpPr>
          <p:cNvPr id="11" name="コンテンツ プレースホルダ 2">
            <a:extLst>
              <a:ext uri="{FF2B5EF4-FFF2-40B4-BE49-F238E27FC236}">
                <a16:creationId xmlns:a16="http://schemas.microsoft.com/office/drawing/2014/main" id="{7A920849-F4AF-4E43-B1AA-27440FA37C61}"/>
              </a:ext>
            </a:extLst>
          </p:cNvPr>
          <p:cNvSpPr>
            <a:spLocks noGrp="1"/>
          </p:cNvSpPr>
          <p:nvPr>
            <p:ph idx="1"/>
          </p:nvPr>
        </p:nvSpPr>
        <p:spPr>
          <a:xfrm>
            <a:off x="792000" y="1440000"/>
            <a:ext cx="7200800" cy="4248472"/>
          </a:xfrm>
        </p:spPr>
        <p:txBody>
          <a:bodyPr>
            <a:noAutofit/>
          </a:bodyPr>
          <a:lstStyle/>
          <a:p>
            <a:pPr marL="540000" indent="-540000">
              <a:lnSpc>
                <a:spcPct val="120000"/>
              </a:lnSpc>
              <a:spcBef>
                <a:spcPts val="0"/>
              </a:spcBef>
              <a:spcAft>
                <a:spcPts val="2000"/>
              </a:spcAft>
              <a:buNone/>
            </a:pPr>
            <a:r>
              <a:rPr lang="en-US" altLang="ja-JP" sz="3200" b="1" dirty="0">
                <a:solidFill>
                  <a:schemeClr val="accent2">
                    <a:lumMod val="75000"/>
                  </a:schemeClr>
                </a:solidFill>
                <a:latin typeface="游ゴシック" panose="020B0400000000000000" pitchFamily="50" charset="-128"/>
                <a:ea typeface="游ゴシック" panose="020B0400000000000000" pitchFamily="50" charset="-128"/>
              </a:rPr>
              <a:t>➍</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花粉が付着しにくい髪形にする</a:t>
            </a:r>
            <a:endParaRPr lang="en-US" altLang="ja-JP" sz="3200" b="1" dirty="0">
              <a:latin typeface="游ゴシック" panose="020B0400000000000000" pitchFamily="50" charset="-128"/>
              <a:ea typeface="游ゴシック" panose="020B0400000000000000" pitchFamily="50" charset="-128"/>
            </a:endParaRPr>
          </a:p>
          <a:p>
            <a:pPr marL="540000" indent="-540000">
              <a:lnSpc>
                <a:spcPct val="120000"/>
              </a:lnSpc>
              <a:spcBef>
                <a:spcPts val="0"/>
              </a:spcBef>
              <a:spcAft>
                <a:spcPts val="2000"/>
              </a:spcAft>
              <a:buNone/>
            </a:pPr>
            <a:r>
              <a:rPr lang="en-US" altLang="ja-JP" sz="3200" b="1" dirty="0">
                <a:solidFill>
                  <a:schemeClr val="accent2">
                    <a:lumMod val="75000"/>
                  </a:schemeClr>
                </a:solidFill>
                <a:latin typeface="游ゴシック" panose="020B0400000000000000" pitchFamily="50" charset="-128"/>
              </a:rPr>
              <a:t>➎</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マスクや眼鏡を使用する</a:t>
            </a:r>
            <a:endParaRPr lang="en-US" altLang="ja-JP" sz="3200" b="1" dirty="0">
              <a:latin typeface="游ゴシック" panose="020B0400000000000000" pitchFamily="50" charset="-128"/>
              <a:ea typeface="游ゴシック" panose="020B0400000000000000" pitchFamily="50" charset="-128"/>
            </a:endParaRPr>
          </a:p>
          <a:p>
            <a:pPr marL="540000" indent="-540000">
              <a:lnSpc>
                <a:spcPct val="120000"/>
              </a:lnSpc>
              <a:spcBef>
                <a:spcPts val="0"/>
              </a:spcBef>
              <a:spcAft>
                <a:spcPts val="1200"/>
              </a:spcAft>
              <a:buNone/>
            </a:pPr>
            <a:r>
              <a:rPr lang="en-US" altLang="ja-JP" sz="3200" b="1" dirty="0">
                <a:solidFill>
                  <a:schemeClr val="accent2">
                    <a:lumMod val="75000"/>
                  </a:schemeClr>
                </a:solidFill>
                <a:latin typeface="游ゴシック" panose="020B0400000000000000" pitchFamily="50" charset="-128"/>
              </a:rPr>
              <a:t>➏</a:t>
            </a:r>
            <a:r>
              <a:rPr lang="en-US" altLang="ja-JP" sz="3200" b="1" dirty="0">
                <a:latin typeface="游ゴシック" panose="020B0400000000000000" pitchFamily="50" charset="-128"/>
                <a:ea typeface="游ゴシック" panose="020B0400000000000000" pitchFamily="50" charset="-128"/>
              </a:rPr>
              <a:t>	</a:t>
            </a:r>
            <a:r>
              <a:rPr lang="ja-JP" altLang="en-US" sz="3200" b="1" dirty="0">
                <a:latin typeface="游ゴシック" panose="020B0400000000000000" pitchFamily="50" charset="-128"/>
                <a:ea typeface="游ゴシック" panose="020B0400000000000000" pitchFamily="50" charset="-128"/>
              </a:rPr>
              <a:t>外出から帰ったらできるだけ早く洗眼、洗顔、洗髪をする</a:t>
            </a:r>
            <a:endParaRPr lang="en-US" altLang="ja-JP" sz="3200" b="1" dirty="0">
              <a:latin typeface="游ゴシック" panose="020B0400000000000000" pitchFamily="50" charset="-128"/>
              <a:ea typeface="游ゴシック" panose="020B0400000000000000" pitchFamily="50" charset="-128"/>
            </a:endParaRPr>
          </a:p>
          <a:p>
            <a:pPr marL="540000" indent="-540000">
              <a:lnSpc>
                <a:spcPct val="120000"/>
              </a:lnSpc>
              <a:spcBef>
                <a:spcPts val="0"/>
              </a:spcBef>
              <a:spcAft>
                <a:spcPts val="3000"/>
              </a:spcAft>
              <a:buNone/>
            </a:pPr>
            <a:r>
              <a:rPr lang="ja-JP" altLang="en-US" sz="3200" b="1" dirty="0">
                <a:latin typeface="游ゴシック" panose="020B0400000000000000" pitchFamily="50" charset="-128"/>
                <a:ea typeface="游ゴシック" panose="020B0400000000000000" pitchFamily="50" charset="-128"/>
              </a:rPr>
              <a:t>　 </a:t>
            </a:r>
            <a:r>
              <a:rPr lang="en-US" altLang="ja-JP" sz="3200" b="1" dirty="0">
                <a:latin typeface="游ゴシック" panose="020B0400000000000000" pitchFamily="50" charset="-128"/>
                <a:ea typeface="游ゴシック" panose="020B0400000000000000" pitchFamily="50" charset="-128"/>
              </a:rPr>
              <a:t>…</a:t>
            </a:r>
            <a:r>
              <a:rPr lang="ja-JP" altLang="en-US" sz="3200" b="1" dirty="0">
                <a:solidFill>
                  <a:srgbClr val="0070C0"/>
                </a:solidFill>
                <a:latin typeface="游ゴシック" panose="020B0400000000000000" pitchFamily="50" charset="-128"/>
                <a:ea typeface="游ゴシック" panose="020B0400000000000000" pitchFamily="50" charset="-128"/>
              </a:rPr>
              <a:t>人工涙液による洗眼</a:t>
            </a:r>
            <a:r>
              <a:rPr lang="ja-JP" altLang="en-US" sz="3200" b="1" dirty="0">
                <a:latin typeface="游ゴシック" panose="020B0400000000000000" pitchFamily="50" charset="-128"/>
                <a:ea typeface="游ゴシック" panose="020B0400000000000000" pitchFamily="50" charset="-128"/>
              </a:rPr>
              <a:t>は有効</a:t>
            </a:r>
            <a:endParaRPr lang="en-US" altLang="ja-JP" sz="3200" b="1" dirty="0">
              <a:latin typeface="游ゴシック" panose="020B0400000000000000" pitchFamily="50" charset="-128"/>
              <a:ea typeface="游ゴシック" panose="020B0400000000000000" pitchFamily="50" charset="-128"/>
            </a:endParaRPr>
          </a:p>
          <a:p>
            <a:pPr>
              <a:buNone/>
            </a:pPr>
            <a:endParaRPr lang="ja-JP" altLang="en-US" sz="3200" b="1" dirty="0">
              <a:latin typeface="游ゴシック" panose="020B0400000000000000" pitchFamily="50" charset="-128"/>
              <a:ea typeface="游ゴシック" panose="020B0400000000000000" pitchFamily="50" charset="-128"/>
            </a:endParaRPr>
          </a:p>
        </p:txBody>
      </p:sp>
      <p:pic>
        <p:nvPicPr>
          <p:cNvPr id="12" name="コンテンツ プレースホルダ 5" descr="生理的食塩水.jpg">
            <a:extLst>
              <a:ext uri="{FF2B5EF4-FFF2-40B4-BE49-F238E27FC236}">
                <a16:creationId xmlns:a16="http://schemas.microsoft.com/office/drawing/2014/main" id="{F5BB9F53-78FB-43C0-A4CA-D94A2EE5E0F7}"/>
              </a:ext>
            </a:extLst>
          </p:cNvPr>
          <p:cNvPicPr>
            <a:picLocks noChangeAspect="1"/>
          </p:cNvPicPr>
          <p:nvPr/>
        </p:nvPicPr>
        <p:blipFill>
          <a:blip r:embed="rId3"/>
          <a:srcRect l="22686" t="10436" r="26927" b="-3452"/>
          <a:stretch>
            <a:fillRect/>
          </a:stretch>
        </p:blipFill>
        <p:spPr>
          <a:xfrm>
            <a:off x="7895725" y="3628388"/>
            <a:ext cx="2130778" cy="2950308"/>
          </a:xfrm>
          <a:prstGeom prst="rect">
            <a:avLst/>
          </a:prstGeom>
        </p:spPr>
      </p:pic>
      <p:sp>
        <p:nvSpPr>
          <p:cNvPr id="13" name="テキスト ボックス 12">
            <a:extLst>
              <a:ext uri="{FF2B5EF4-FFF2-40B4-BE49-F238E27FC236}">
                <a16:creationId xmlns:a16="http://schemas.microsoft.com/office/drawing/2014/main" id="{813331AA-8B04-4144-9552-5E408E3F8F08}"/>
              </a:ext>
            </a:extLst>
          </p:cNvPr>
          <p:cNvSpPr txBox="1"/>
          <p:nvPr/>
        </p:nvSpPr>
        <p:spPr>
          <a:xfrm>
            <a:off x="7714619" y="6578696"/>
            <a:ext cx="2492990" cy="646331"/>
          </a:xfrm>
          <a:prstGeom prst="rect">
            <a:avLst/>
          </a:prstGeom>
          <a:noFill/>
        </p:spPr>
        <p:txBody>
          <a:bodyPr wrap="none" rtlCol="0">
            <a:spAutoFit/>
          </a:bodyPr>
          <a:lstStyle/>
          <a:p>
            <a:r>
              <a:rPr lang="ja-JP" altLang="en-US" dirty="0">
                <a:latin typeface="+mn-ea"/>
              </a:rPr>
              <a:t>防腐剤無添加人工涙液</a:t>
            </a:r>
            <a:endParaRPr lang="en-US" altLang="ja-JP" dirty="0">
              <a:latin typeface="+mn-ea"/>
            </a:endParaRPr>
          </a:p>
          <a:p>
            <a:r>
              <a:rPr lang="ja-JP" altLang="en-US" dirty="0">
                <a:latin typeface="+mn-ea"/>
              </a:rPr>
              <a:t>使い切りタイプ</a:t>
            </a:r>
          </a:p>
        </p:txBody>
      </p:sp>
      <p:grpSp>
        <p:nvGrpSpPr>
          <p:cNvPr id="14" name="グループ化 13">
            <a:extLst>
              <a:ext uri="{FF2B5EF4-FFF2-40B4-BE49-F238E27FC236}">
                <a16:creationId xmlns:a16="http://schemas.microsoft.com/office/drawing/2014/main" id="{76BDD9FE-EA42-48F7-BC41-CA1ED5901B06}"/>
              </a:ext>
            </a:extLst>
          </p:cNvPr>
          <p:cNvGrpSpPr/>
          <p:nvPr/>
        </p:nvGrpSpPr>
        <p:grpSpPr>
          <a:xfrm>
            <a:off x="406945" y="306442"/>
            <a:ext cx="427497" cy="415776"/>
            <a:chOff x="683170" y="525517"/>
            <a:chExt cx="427497" cy="415776"/>
          </a:xfrm>
        </p:grpSpPr>
        <p:sp>
          <p:nvSpPr>
            <p:cNvPr id="15" name="四角形: 角を丸くする 14">
              <a:extLst>
                <a:ext uri="{FF2B5EF4-FFF2-40B4-BE49-F238E27FC236}">
                  <a16:creationId xmlns:a16="http://schemas.microsoft.com/office/drawing/2014/main" id="{76336762-5908-4916-8C28-E71449F46892}"/>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7C33BFE8-CD13-4D2D-A938-4EE4DD8678F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B253867C-F351-41F4-91AF-2262CB58005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D354C82D-6E13-46ED-B998-DCAAF770241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タイトル 1">
            <a:extLst>
              <a:ext uri="{FF2B5EF4-FFF2-40B4-BE49-F238E27FC236}">
                <a16:creationId xmlns:a16="http://schemas.microsoft.com/office/drawing/2014/main" id="{D955D95B-23D6-4F8B-A04A-6BBF1318ACE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スギ花粉性結膜炎のセルフケア</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2516C721-0E0B-47CF-B02A-2829A9217383}"/>
              </a:ext>
            </a:extLst>
          </p:cNvPr>
          <p:cNvSpPr>
            <a:spLocks noGrp="1"/>
          </p:cNvSpPr>
          <p:nvPr>
            <p:ph type="title"/>
          </p:nvPr>
        </p:nvSpPr>
        <p:spPr>
          <a:xfrm>
            <a:off x="1009659" y="1080437"/>
            <a:ext cx="9221689" cy="1461188"/>
          </a:xfrm>
        </p:spPr>
        <p:txBody>
          <a:bodyPr>
            <a:normAutofit fontScale="90000"/>
          </a:bodyPr>
          <a:lstStyle/>
          <a:p>
            <a:br>
              <a:rPr lang="en-US" altLang="ja-JP" dirty="0"/>
            </a:br>
            <a:br>
              <a:rPr lang="en-US" altLang="ja-JP" dirty="0">
                <a:latin typeface="MS Gothic" panose="020B0609070205080204" pitchFamily="49" charset="-128"/>
                <a:ea typeface="MS Gothic" panose="020B0609070205080204" pitchFamily="49" charset="-128"/>
              </a:rPr>
            </a:br>
            <a:endParaRPr lang="ja-JP" altLang="en-US" dirty="0">
              <a:latin typeface="MS Gothic" panose="020B0609070205080204" pitchFamily="49" charset="-128"/>
              <a:ea typeface="MS Gothic" panose="020B0609070205080204" pitchFamily="49" charset="-128"/>
            </a:endParaRPr>
          </a:p>
        </p:txBody>
      </p:sp>
      <p:sp>
        <p:nvSpPr>
          <p:cNvPr id="11" name="コンテンツ プレースホルダ 2">
            <a:extLst>
              <a:ext uri="{FF2B5EF4-FFF2-40B4-BE49-F238E27FC236}">
                <a16:creationId xmlns:a16="http://schemas.microsoft.com/office/drawing/2014/main" id="{0BC908F0-2208-4AF3-81EB-C30690DC9EAD}"/>
              </a:ext>
            </a:extLst>
          </p:cNvPr>
          <p:cNvSpPr>
            <a:spLocks noGrp="1"/>
          </p:cNvSpPr>
          <p:nvPr>
            <p:ph idx="1"/>
          </p:nvPr>
        </p:nvSpPr>
        <p:spPr>
          <a:xfrm>
            <a:off x="792000" y="1760400"/>
            <a:ext cx="7200800" cy="5061663"/>
          </a:xfrm>
        </p:spPr>
        <p:txBody>
          <a:bodyPr>
            <a:noAutofit/>
          </a:bodyPr>
          <a:lstStyle/>
          <a:p>
            <a:pPr marL="540000" indent="-540000">
              <a:lnSpc>
                <a:spcPct val="120000"/>
              </a:lnSpc>
              <a:spcBef>
                <a:spcPts val="0"/>
              </a:spcBef>
              <a:spcAft>
                <a:spcPts val="2000"/>
              </a:spcAft>
              <a:buNone/>
            </a:pPr>
            <a:r>
              <a:rPr lang="ja-JP" altLang="en-US" sz="4000" b="1" dirty="0">
                <a:solidFill>
                  <a:schemeClr val="accent2">
                    <a:lumMod val="75000"/>
                  </a:schemeClr>
                </a:solidFill>
                <a:latin typeface="游ゴシック" panose="020B0400000000000000" pitchFamily="50" charset="-128"/>
              </a:rPr>
              <a:t>➊</a:t>
            </a:r>
            <a:r>
              <a:rPr lang="en-US" altLang="ja-JP" sz="40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寝具類の天日干し</a:t>
            </a:r>
            <a:endParaRPr lang="en-US" altLang="ja-JP" sz="4000" b="1" dirty="0">
              <a:latin typeface="游ゴシック" panose="020B0400000000000000" pitchFamily="50" charset="-128"/>
              <a:ea typeface="游ゴシック" panose="020B0400000000000000" pitchFamily="50" charset="-128"/>
            </a:endParaRPr>
          </a:p>
          <a:p>
            <a:pPr marL="540000" indent="-540000">
              <a:lnSpc>
                <a:spcPct val="120000"/>
              </a:lnSpc>
              <a:spcBef>
                <a:spcPts val="0"/>
              </a:spcBef>
              <a:spcAft>
                <a:spcPts val="2000"/>
              </a:spcAft>
              <a:buNone/>
            </a:pPr>
            <a:r>
              <a:rPr lang="en-US" altLang="ja-JP" sz="4000" b="1" dirty="0">
                <a:solidFill>
                  <a:schemeClr val="accent2">
                    <a:lumMod val="75000"/>
                  </a:schemeClr>
                </a:solidFill>
                <a:latin typeface="游ゴシック" panose="020B0400000000000000" pitchFamily="50" charset="-128"/>
              </a:rPr>
              <a:t>➋</a:t>
            </a:r>
            <a:r>
              <a:rPr lang="en-US" altLang="ja-JP" sz="4000" b="1" dirty="0">
                <a:latin typeface="游ゴシック" panose="020B0400000000000000" pitchFamily="50" charset="-128"/>
                <a:ea typeface="游ゴシック" panose="020B0400000000000000" pitchFamily="50" charset="-128"/>
              </a:rPr>
              <a:t> </a:t>
            </a:r>
            <a:r>
              <a:rPr lang="ja-JP" altLang="en-US" sz="4000" b="1" dirty="0">
                <a:latin typeface="游ゴシック" panose="020B0400000000000000" pitchFamily="50" charset="-128"/>
                <a:ea typeface="游ゴシック" panose="020B0400000000000000" pitchFamily="50" charset="-128"/>
              </a:rPr>
              <a:t>空気清浄機</a:t>
            </a:r>
            <a:endParaRPr lang="en-US" altLang="ja-JP" sz="4000" b="1" dirty="0">
              <a:latin typeface="游ゴシック" panose="020B0400000000000000" pitchFamily="50" charset="-128"/>
              <a:ea typeface="游ゴシック" panose="020B0400000000000000" pitchFamily="50" charset="-128"/>
            </a:endParaRPr>
          </a:p>
          <a:p>
            <a:pPr marL="540000" indent="-540000">
              <a:lnSpc>
                <a:spcPct val="120000"/>
              </a:lnSpc>
              <a:spcBef>
                <a:spcPts val="0"/>
              </a:spcBef>
              <a:spcAft>
                <a:spcPts val="2000"/>
              </a:spcAft>
              <a:buNone/>
            </a:pPr>
            <a:r>
              <a:rPr lang="en-US" altLang="ja-JP" sz="4000" b="1" dirty="0">
                <a:solidFill>
                  <a:schemeClr val="accent2">
                    <a:lumMod val="75000"/>
                  </a:schemeClr>
                </a:solidFill>
                <a:latin typeface="游ゴシック" panose="020B0400000000000000" pitchFamily="50" charset="-128"/>
              </a:rPr>
              <a:t>➌</a:t>
            </a:r>
            <a:r>
              <a:rPr lang="ja-JP" altLang="en-US" sz="4000" b="1" dirty="0">
                <a:latin typeface="游ゴシック" panose="020B0400000000000000" pitchFamily="50" charset="-128"/>
                <a:ea typeface="游ゴシック" panose="020B0400000000000000" pitchFamily="50" charset="-128"/>
              </a:rPr>
              <a:t> 家庭用電気掃除機</a:t>
            </a:r>
          </a:p>
        </p:txBody>
      </p:sp>
      <p:pic>
        <p:nvPicPr>
          <p:cNvPr id="12" name="図 11" descr="036.JPG">
            <a:extLst>
              <a:ext uri="{FF2B5EF4-FFF2-40B4-BE49-F238E27FC236}">
                <a16:creationId xmlns:a16="http://schemas.microsoft.com/office/drawing/2014/main" id="{0D99AAE8-0822-4BB2-B3C4-134BA2A3FF82}"/>
              </a:ext>
            </a:extLst>
          </p:cNvPr>
          <p:cNvPicPr>
            <a:picLocks noChangeAspect="1"/>
          </p:cNvPicPr>
          <p:nvPr/>
        </p:nvPicPr>
        <p:blipFill>
          <a:blip r:embed="rId3"/>
          <a:stretch>
            <a:fillRect/>
          </a:stretch>
        </p:blipFill>
        <p:spPr>
          <a:xfrm>
            <a:off x="6403661" y="2925595"/>
            <a:ext cx="3178278" cy="3712679"/>
          </a:xfrm>
          <a:prstGeom prst="rect">
            <a:avLst/>
          </a:prstGeom>
        </p:spPr>
      </p:pic>
      <p:grpSp>
        <p:nvGrpSpPr>
          <p:cNvPr id="13" name="グループ化 12">
            <a:extLst>
              <a:ext uri="{FF2B5EF4-FFF2-40B4-BE49-F238E27FC236}">
                <a16:creationId xmlns:a16="http://schemas.microsoft.com/office/drawing/2014/main" id="{B3A3E706-FC48-492D-B2EF-9193D77A9437}"/>
              </a:ext>
            </a:extLst>
          </p:cNvPr>
          <p:cNvGrpSpPr/>
          <p:nvPr/>
        </p:nvGrpSpPr>
        <p:grpSpPr>
          <a:xfrm>
            <a:off x="406945" y="306442"/>
            <a:ext cx="427497" cy="415776"/>
            <a:chOff x="683170" y="525517"/>
            <a:chExt cx="427497" cy="415776"/>
          </a:xfrm>
        </p:grpSpPr>
        <p:sp>
          <p:nvSpPr>
            <p:cNvPr id="14" name="四角形: 角を丸くする 13">
              <a:extLst>
                <a:ext uri="{FF2B5EF4-FFF2-40B4-BE49-F238E27FC236}">
                  <a16:creationId xmlns:a16="http://schemas.microsoft.com/office/drawing/2014/main" id="{304EE800-9286-44CE-8973-BF6BD28694E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1D3F730E-EA22-421F-91F7-0AD4ED9C009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649F08B5-DC14-473A-94BA-71F43BB87CB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86F0A227-383D-40D6-8869-898022E9B51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タイトル 1">
            <a:extLst>
              <a:ext uri="{FF2B5EF4-FFF2-40B4-BE49-F238E27FC236}">
                <a16:creationId xmlns:a16="http://schemas.microsoft.com/office/drawing/2014/main" id="{19A16E07-BC0A-49B7-A88B-E3457768AAF0}"/>
              </a:ext>
            </a:extLst>
          </p:cNvPr>
          <p:cNvSpPr txBox="1">
            <a:spLocks/>
          </p:cNvSpPr>
          <p:nvPr/>
        </p:nvSpPr>
        <p:spPr>
          <a:xfrm>
            <a:off x="834442" y="513576"/>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ダニによる通年性アレルギー性</a:t>
            </a:r>
            <a:br>
              <a:rPr lang="ja-JP" altLang="en-US"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結膜炎のセルフケア</a:t>
            </a:r>
          </a:p>
        </p:txBody>
      </p:sp>
      <p:sp>
        <p:nvSpPr>
          <p:cNvPr id="19" name="テキスト ボックス 18">
            <a:extLst>
              <a:ext uri="{FF2B5EF4-FFF2-40B4-BE49-F238E27FC236}">
                <a16:creationId xmlns:a16="http://schemas.microsoft.com/office/drawing/2014/main" id="{8AC7C580-4394-4685-A676-8693AFE2CCCD}"/>
              </a:ext>
            </a:extLst>
          </p:cNvPr>
          <p:cNvSpPr txBox="1"/>
          <p:nvPr/>
        </p:nvSpPr>
        <p:spPr>
          <a:xfrm>
            <a:off x="360000" y="7020000"/>
            <a:ext cx="1603324"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日本眼科医会　イラスト集より</a:t>
            </a:r>
          </a:p>
          <a:p>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1932974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 2">
            <a:extLst>
              <a:ext uri="{FF2B5EF4-FFF2-40B4-BE49-F238E27FC236}">
                <a16:creationId xmlns:a16="http://schemas.microsoft.com/office/drawing/2014/main" id="{7661FDC2-26A2-4C1B-A4A6-D029AF6CE8C9}"/>
              </a:ext>
            </a:extLst>
          </p:cNvPr>
          <p:cNvSpPr>
            <a:spLocks noGrp="1"/>
          </p:cNvSpPr>
          <p:nvPr>
            <p:ph idx="1"/>
          </p:nvPr>
        </p:nvSpPr>
        <p:spPr>
          <a:xfrm>
            <a:off x="792000" y="1332000"/>
            <a:ext cx="6792707" cy="4813300"/>
          </a:xfrm>
        </p:spPr>
        <p:txBody>
          <a:bodyPr>
            <a:noAutofit/>
          </a:bodyPr>
          <a:lstStyle/>
          <a:p>
            <a:pPr marL="0" indent="0">
              <a:buNone/>
            </a:pPr>
            <a:r>
              <a:rPr lang="ja-JP" altLang="en-US" sz="4000" b="1" dirty="0">
                <a:solidFill>
                  <a:srgbClr val="008000"/>
                </a:solidFill>
                <a:latin typeface="游ゴシック" panose="020B0400000000000000" pitchFamily="50" charset="-128"/>
                <a:ea typeface="游ゴシック" panose="020B0400000000000000" pitchFamily="50" charset="-128"/>
              </a:rPr>
              <a:t>アレルギーを起こす前に！</a:t>
            </a:r>
            <a:endParaRPr lang="en-US" altLang="ja-JP" sz="4000" b="1" dirty="0">
              <a:solidFill>
                <a:srgbClr val="008000"/>
              </a:solidFill>
              <a:latin typeface="游ゴシック" panose="020B0400000000000000" pitchFamily="50" charset="-128"/>
              <a:ea typeface="游ゴシック" panose="020B0400000000000000" pitchFamily="50" charset="-128"/>
            </a:endParaRPr>
          </a:p>
          <a:p>
            <a:pPr>
              <a:lnSpc>
                <a:spcPct val="100000"/>
              </a:lnSpc>
              <a:spcBef>
                <a:spcPts val="0"/>
              </a:spcBef>
              <a:buNone/>
            </a:pPr>
            <a:endParaRPr lang="en-US" altLang="ja-JP" sz="3200" b="1" dirty="0">
              <a:solidFill>
                <a:srgbClr val="008000"/>
              </a:solidFill>
              <a:latin typeface="游ゴシック" panose="020B0400000000000000" pitchFamily="50" charset="-128"/>
              <a:ea typeface="游ゴシック" panose="020B0400000000000000" pitchFamily="50" charset="-128"/>
            </a:endParaRPr>
          </a:p>
          <a:p>
            <a:pPr marL="360000" indent="-360000">
              <a:lnSpc>
                <a:spcPct val="110000"/>
              </a:lnSpc>
              <a:spcBef>
                <a:spcPts val="0"/>
              </a:spcBef>
              <a:spcAft>
                <a:spcPts val="2000"/>
              </a:spcAft>
              <a:buClr>
                <a:srgbClr val="FFC000"/>
              </a:buClr>
              <a:buSzPct val="80000"/>
              <a:buFont typeface="Wingdings" panose="05000000000000000000" pitchFamily="2" charset="2"/>
              <a:buChar char="l"/>
            </a:pPr>
            <a:r>
              <a:rPr lang="ja-JP" altLang="en-US" sz="3200" dirty="0">
                <a:latin typeface="游ゴシック Medium" panose="020B0500000000000000" pitchFamily="50" charset="-128"/>
                <a:ea typeface="游ゴシック Medium" panose="020B0500000000000000" pitchFamily="50" charset="-128"/>
              </a:rPr>
              <a:t>花粉飛散が始まる２週間前からの</a:t>
            </a:r>
            <a:r>
              <a:rPr lang="ja-JP" altLang="en-US" sz="3200" b="1" dirty="0">
                <a:solidFill>
                  <a:srgbClr val="0070C0"/>
                </a:solidFill>
                <a:latin typeface="+mn-ea"/>
              </a:rPr>
              <a:t>抗アレルギー点眼薬</a:t>
            </a:r>
            <a:r>
              <a:rPr lang="ja-JP" altLang="en-US" sz="3200" dirty="0">
                <a:latin typeface="游ゴシック Medium" panose="020B0500000000000000" pitchFamily="50" charset="-128"/>
                <a:ea typeface="游ゴシック Medium" panose="020B0500000000000000" pitchFamily="50" charset="-128"/>
              </a:rPr>
              <a:t>を用いた治療が有効</a:t>
            </a:r>
            <a:endParaRPr lang="en-US" altLang="ja-JP" sz="3200" dirty="0">
              <a:latin typeface="游ゴシック Medium" panose="020B0500000000000000" pitchFamily="50" charset="-128"/>
              <a:ea typeface="游ゴシック Medium" panose="020B0500000000000000" pitchFamily="50" charset="-128"/>
            </a:endParaRPr>
          </a:p>
          <a:p>
            <a:pPr marL="360000" indent="-360000">
              <a:lnSpc>
                <a:spcPct val="110000"/>
              </a:lnSpc>
              <a:spcBef>
                <a:spcPts val="0"/>
              </a:spcBef>
              <a:spcAft>
                <a:spcPts val="2000"/>
              </a:spcAft>
              <a:buClr>
                <a:srgbClr val="FFC000"/>
              </a:buClr>
              <a:buSzPct val="80000"/>
              <a:buFont typeface="Wingdings" panose="05000000000000000000" pitchFamily="2" charset="2"/>
              <a:buChar char="l"/>
            </a:pPr>
            <a:r>
              <a:rPr lang="ja-JP" altLang="en-US" sz="3200" dirty="0">
                <a:latin typeface="游ゴシック Medium" panose="020B0500000000000000" pitchFamily="50" charset="-128"/>
                <a:ea typeface="游ゴシック Medium" panose="020B0500000000000000" pitchFamily="50" charset="-128"/>
              </a:rPr>
              <a:t>通年性の場合でも安全性の高い</a:t>
            </a:r>
            <a:br>
              <a:rPr lang="en-US" altLang="ja-JP" sz="3200" dirty="0">
                <a:latin typeface="游ゴシック Medium" panose="020B0500000000000000" pitchFamily="50" charset="-128"/>
                <a:ea typeface="游ゴシック Medium" panose="020B0500000000000000" pitchFamily="50" charset="-128"/>
              </a:rPr>
            </a:br>
            <a:r>
              <a:rPr lang="ja-JP" altLang="en-US" sz="3200" b="1" dirty="0">
                <a:solidFill>
                  <a:srgbClr val="0070C0"/>
                </a:solidFill>
                <a:latin typeface="+mn-ea"/>
              </a:rPr>
              <a:t>抗アレルギー点眼薬</a:t>
            </a:r>
            <a:r>
              <a:rPr lang="ja-JP" altLang="en-US" sz="3200" dirty="0">
                <a:latin typeface="游ゴシック Medium" panose="020B0500000000000000" pitchFamily="50" charset="-128"/>
                <a:ea typeface="游ゴシック Medium" panose="020B0500000000000000" pitchFamily="50" charset="-128"/>
              </a:rPr>
              <a:t>による治療が勧められる</a:t>
            </a:r>
            <a:endParaRPr lang="en-US" altLang="ja-JP" sz="3200" dirty="0">
              <a:latin typeface="游ゴシック Medium" panose="020B0500000000000000" pitchFamily="50" charset="-128"/>
              <a:ea typeface="游ゴシック Medium" panose="020B0500000000000000" pitchFamily="50" charset="-128"/>
            </a:endParaRPr>
          </a:p>
          <a:p>
            <a:pPr>
              <a:buNone/>
            </a:pPr>
            <a:r>
              <a:rPr lang="ja-JP" altLang="en-US" sz="3200" b="1" dirty="0">
                <a:latin typeface="游ゴシック" panose="020B0400000000000000" pitchFamily="50" charset="-128"/>
                <a:ea typeface="游ゴシック" panose="020B0400000000000000" pitchFamily="50" charset="-128"/>
              </a:rPr>
              <a:t>　</a:t>
            </a:r>
            <a:r>
              <a:rPr lang="ja-JP" altLang="ja-JP" sz="3200" b="1" dirty="0">
                <a:latin typeface="游ゴシック" panose="020B0400000000000000" pitchFamily="50" charset="-128"/>
                <a:ea typeface="游ゴシック" panose="020B0400000000000000" pitchFamily="50" charset="-128"/>
              </a:rPr>
              <a:t>　　</a:t>
            </a:r>
            <a:endParaRPr lang="ja-JP" altLang="en-US" sz="2000" b="1" dirty="0">
              <a:latin typeface="游ゴシック" panose="020B0400000000000000" pitchFamily="50" charset="-128"/>
              <a:ea typeface="游ゴシック" panose="020B0400000000000000" pitchFamily="50" charset="-128"/>
            </a:endParaRPr>
          </a:p>
          <a:p>
            <a:pPr>
              <a:buNone/>
            </a:pPr>
            <a:endParaRPr lang="ja-JP" altLang="en-US" sz="3200" b="1" dirty="0">
              <a:latin typeface="游ゴシック" panose="020B0400000000000000" pitchFamily="50" charset="-128"/>
              <a:ea typeface="游ゴシック" panose="020B0400000000000000" pitchFamily="50" charset="-128"/>
            </a:endParaRPr>
          </a:p>
        </p:txBody>
      </p:sp>
      <p:pic>
        <p:nvPicPr>
          <p:cNvPr id="12" name="図 11" descr="037.jpg">
            <a:extLst>
              <a:ext uri="{FF2B5EF4-FFF2-40B4-BE49-F238E27FC236}">
                <a16:creationId xmlns:a16="http://schemas.microsoft.com/office/drawing/2014/main" id="{2089EC77-7CDA-45AF-8B28-C0E8CD940807}"/>
              </a:ext>
            </a:extLst>
          </p:cNvPr>
          <p:cNvPicPr>
            <a:picLocks noChangeAspect="1"/>
          </p:cNvPicPr>
          <p:nvPr/>
        </p:nvPicPr>
        <p:blipFill>
          <a:blip r:embed="rId3"/>
          <a:stretch>
            <a:fillRect/>
          </a:stretch>
        </p:blipFill>
        <p:spPr>
          <a:xfrm>
            <a:off x="7655444" y="2061919"/>
            <a:ext cx="2124798" cy="1879334"/>
          </a:xfrm>
          <a:prstGeom prst="rect">
            <a:avLst/>
          </a:prstGeom>
        </p:spPr>
      </p:pic>
      <p:pic>
        <p:nvPicPr>
          <p:cNvPr id="13" name="図 12" descr="036.JPG">
            <a:extLst>
              <a:ext uri="{FF2B5EF4-FFF2-40B4-BE49-F238E27FC236}">
                <a16:creationId xmlns:a16="http://schemas.microsoft.com/office/drawing/2014/main" id="{3593FCD2-0B17-4755-B24C-C6818FA87DAC}"/>
              </a:ext>
            </a:extLst>
          </p:cNvPr>
          <p:cNvPicPr>
            <a:picLocks noChangeAspect="1"/>
          </p:cNvPicPr>
          <p:nvPr/>
        </p:nvPicPr>
        <p:blipFill>
          <a:blip r:embed="rId4"/>
          <a:stretch>
            <a:fillRect/>
          </a:stretch>
        </p:blipFill>
        <p:spPr>
          <a:xfrm>
            <a:off x="7809793" y="4556012"/>
            <a:ext cx="1816100" cy="2121462"/>
          </a:xfrm>
          <a:prstGeom prst="rect">
            <a:avLst/>
          </a:prstGeom>
        </p:spPr>
      </p:pic>
      <p:grpSp>
        <p:nvGrpSpPr>
          <p:cNvPr id="14" name="グループ化 13">
            <a:extLst>
              <a:ext uri="{FF2B5EF4-FFF2-40B4-BE49-F238E27FC236}">
                <a16:creationId xmlns:a16="http://schemas.microsoft.com/office/drawing/2014/main" id="{CE2553B8-1977-4808-B33D-A6E7FAA956BA}"/>
              </a:ext>
            </a:extLst>
          </p:cNvPr>
          <p:cNvGrpSpPr/>
          <p:nvPr/>
        </p:nvGrpSpPr>
        <p:grpSpPr>
          <a:xfrm>
            <a:off x="406945" y="306442"/>
            <a:ext cx="427497" cy="415776"/>
            <a:chOff x="683170" y="525517"/>
            <a:chExt cx="427497" cy="415776"/>
          </a:xfrm>
        </p:grpSpPr>
        <p:sp>
          <p:nvSpPr>
            <p:cNvPr id="15" name="四角形: 角を丸くする 14">
              <a:extLst>
                <a:ext uri="{FF2B5EF4-FFF2-40B4-BE49-F238E27FC236}">
                  <a16:creationId xmlns:a16="http://schemas.microsoft.com/office/drawing/2014/main" id="{3A8C75F7-2B00-405C-979C-D7FC5498E76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D88C3BCB-2ECD-440C-9476-B1D67A4BB772}"/>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D4346E57-EDDE-49B4-8DDE-5BB86DC1A7A6}"/>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572BB0F5-624E-41B7-B3CB-5B9952B47F84}"/>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タイトル 1">
            <a:extLst>
              <a:ext uri="{FF2B5EF4-FFF2-40B4-BE49-F238E27FC236}">
                <a16:creationId xmlns:a16="http://schemas.microsoft.com/office/drawing/2014/main" id="{FDBA07CE-3F27-4D6C-AE44-6F5089A79648}"/>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アレルギー性結膜炎の治療</a:t>
            </a:r>
          </a:p>
        </p:txBody>
      </p:sp>
      <p:sp>
        <p:nvSpPr>
          <p:cNvPr id="20" name="テキスト ボックス 19">
            <a:extLst>
              <a:ext uri="{FF2B5EF4-FFF2-40B4-BE49-F238E27FC236}">
                <a16:creationId xmlns:a16="http://schemas.microsoft.com/office/drawing/2014/main" id="{6A4A67AD-C030-4C79-8F43-B0AED16AB849}"/>
              </a:ext>
            </a:extLst>
          </p:cNvPr>
          <p:cNvSpPr txBox="1"/>
          <p:nvPr/>
        </p:nvSpPr>
        <p:spPr>
          <a:xfrm>
            <a:off x="360000" y="7020000"/>
            <a:ext cx="1603324"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日本眼科医会　イラスト集より</a:t>
            </a:r>
          </a:p>
          <a:p>
            <a:endParaRPr lang="ja-JP" altLang="en-US" sz="900" dirty="0">
              <a:latin typeface="Yu Gothic UI" panose="020B0500000000000000" pitchFamily="50" charset="-128"/>
              <a:ea typeface="Yu Gothic UI" panose="020B0500000000000000"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 2">
            <a:extLst>
              <a:ext uri="{FF2B5EF4-FFF2-40B4-BE49-F238E27FC236}">
                <a16:creationId xmlns:a16="http://schemas.microsoft.com/office/drawing/2014/main" id="{81ED8053-F967-4324-8B27-F8379C198ECD}"/>
              </a:ext>
            </a:extLst>
          </p:cNvPr>
          <p:cNvSpPr>
            <a:spLocks noGrp="1"/>
          </p:cNvSpPr>
          <p:nvPr>
            <p:ph idx="1"/>
          </p:nvPr>
        </p:nvSpPr>
        <p:spPr>
          <a:xfrm>
            <a:off x="792000" y="1672468"/>
            <a:ext cx="9314526" cy="4724400"/>
          </a:xfrm>
        </p:spPr>
        <p:txBody>
          <a:bodyPr>
            <a:noAutofit/>
          </a:bodyPr>
          <a:lstStyle/>
          <a:p>
            <a:pPr marL="540000" indent="-540000">
              <a:lnSpc>
                <a:spcPct val="120000"/>
              </a:lnSpc>
              <a:spcBef>
                <a:spcPts val="0"/>
              </a:spcBef>
              <a:buClr>
                <a:srgbClr val="FFC000"/>
              </a:buClr>
              <a:buSzPct val="80000"/>
              <a:buFont typeface="Wingdings" panose="05000000000000000000" pitchFamily="2" charset="2"/>
              <a:buChar char="l"/>
            </a:pPr>
            <a:r>
              <a:rPr lang="ja-JP" altLang="en-US" sz="3800" b="1" dirty="0">
                <a:solidFill>
                  <a:srgbClr val="008000"/>
                </a:solidFill>
                <a:latin typeface="+mn-ea"/>
              </a:rPr>
              <a:t>「かゆい」ときにつけても効かない！</a:t>
            </a:r>
            <a:br>
              <a:rPr lang="en-US" altLang="ja-JP" sz="3800" b="1" dirty="0">
                <a:solidFill>
                  <a:srgbClr val="008000"/>
                </a:solidFill>
                <a:latin typeface="+mn-ea"/>
              </a:rPr>
            </a:br>
            <a:r>
              <a:rPr lang="ja-JP" altLang="en-US" sz="3800" b="1" dirty="0">
                <a:solidFill>
                  <a:srgbClr val="008000"/>
                </a:solidFill>
                <a:latin typeface="+mn-ea"/>
              </a:rPr>
              <a:t>ずっとつけ続けていると効いてくる</a:t>
            </a:r>
            <a:endParaRPr lang="en-US" altLang="ja-JP" sz="3800" b="1" dirty="0">
              <a:solidFill>
                <a:srgbClr val="008000"/>
              </a:solidFill>
              <a:latin typeface="+mn-ea"/>
            </a:endParaRPr>
          </a:p>
          <a:p>
            <a:pPr marL="540000" indent="-540000">
              <a:lnSpc>
                <a:spcPct val="120000"/>
              </a:lnSpc>
              <a:spcBef>
                <a:spcPts val="0"/>
              </a:spcBef>
              <a:buClr>
                <a:srgbClr val="FFC000"/>
              </a:buClr>
              <a:buSzPct val="80000"/>
              <a:buFont typeface="Wingdings" panose="05000000000000000000" pitchFamily="2" charset="2"/>
              <a:buChar char="l"/>
            </a:pPr>
            <a:endParaRPr lang="en-US" altLang="ja-JP" sz="3800" b="1" dirty="0">
              <a:latin typeface="+mn-ea"/>
            </a:endParaRPr>
          </a:p>
          <a:p>
            <a:pPr marL="540000" indent="-540000">
              <a:lnSpc>
                <a:spcPct val="120000"/>
              </a:lnSpc>
              <a:spcBef>
                <a:spcPts val="0"/>
              </a:spcBef>
              <a:buClr>
                <a:srgbClr val="FFC000"/>
              </a:buClr>
              <a:buSzPct val="80000"/>
              <a:buFont typeface="Wingdings" panose="05000000000000000000" pitchFamily="2" charset="2"/>
              <a:buChar char="l"/>
            </a:pPr>
            <a:r>
              <a:rPr lang="ja-JP" altLang="en-US" sz="3800" dirty="0">
                <a:latin typeface="游ゴシック Medium" panose="020B0500000000000000" pitchFamily="50" charset="-128"/>
                <a:ea typeface="游ゴシック Medium" panose="020B0500000000000000" pitchFamily="50" charset="-128"/>
              </a:rPr>
              <a:t>点眼薬は開封したら１ヶ月どまり！</a:t>
            </a:r>
            <a:br>
              <a:rPr lang="en-US" altLang="ja-JP" sz="3800" dirty="0">
                <a:latin typeface="游ゴシック Medium" panose="020B0500000000000000" pitchFamily="50" charset="-128"/>
                <a:ea typeface="游ゴシック Medium" panose="020B0500000000000000" pitchFamily="50" charset="-128"/>
              </a:rPr>
            </a:br>
            <a:r>
              <a:rPr lang="ja-JP" altLang="en-US" sz="3800" dirty="0">
                <a:latin typeface="游ゴシック Medium" panose="020B0500000000000000" pitchFamily="50" charset="-128"/>
                <a:ea typeface="游ゴシック Medium" panose="020B0500000000000000" pitchFamily="50" charset="-128"/>
              </a:rPr>
              <a:t>古い点眼薬は使用しないこと</a:t>
            </a:r>
            <a:br>
              <a:rPr lang="en-US" altLang="ja-JP" sz="3800" dirty="0">
                <a:latin typeface="游ゴシック Medium" panose="020B0500000000000000" pitchFamily="50" charset="-128"/>
                <a:ea typeface="游ゴシック Medium" panose="020B0500000000000000" pitchFamily="50" charset="-128"/>
              </a:rPr>
            </a:br>
            <a:r>
              <a:rPr lang="ja-JP" altLang="en-US" sz="3800" dirty="0">
                <a:latin typeface="游ゴシック Medium" panose="020B0500000000000000" pitchFamily="50" charset="-128"/>
                <a:ea typeface="游ゴシック Medium" panose="020B0500000000000000" pitchFamily="50" charset="-128"/>
              </a:rPr>
              <a:t>（有効期限は使わなかった場合）</a:t>
            </a:r>
            <a:r>
              <a:rPr lang="en-US" altLang="ja-JP" sz="3800" dirty="0">
                <a:latin typeface="游ゴシック Medium" panose="020B0500000000000000" pitchFamily="50" charset="-128"/>
                <a:ea typeface="游ゴシック Medium" panose="020B0500000000000000" pitchFamily="50" charset="-128"/>
              </a:rPr>
              <a:t> </a:t>
            </a:r>
          </a:p>
        </p:txBody>
      </p:sp>
      <p:grpSp>
        <p:nvGrpSpPr>
          <p:cNvPr id="9" name="グループ化 8">
            <a:extLst>
              <a:ext uri="{FF2B5EF4-FFF2-40B4-BE49-F238E27FC236}">
                <a16:creationId xmlns:a16="http://schemas.microsoft.com/office/drawing/2014/main" id="{F9A09C48-FD0B-4179-9C56-666B2491DC84}"/>
              </a:ext>
            </a:extLst>
          </p:cNvPr>
          <p:cNvGrpSpPr/>
          <p:nvPr/>
        </p:nvGrpSpPr>
        <p:grpSpPr>
          <a:xfrm>
            <a:off x="406945" y="306442"/>
            <a:ext cx="427497" cy="415776"/>
            <a:chOff x="683170" y="525517"/>
            <a:chExt cx="427497" cy="415776"/>
          </a:xfrm>
        </p:grpSpPr>
        <p:sp>
          <p:nvSpPr>
            <p:cNvPr id="10" name="四角形: 角を丸くする 9">
              <a:extLst>
                <a:ext uri="{FF2B5EF4-FFF2-40B4-BE49-F238E27FC236}">
                  <a16:creationId xmlns:a16="http://schemas.microsoft.com/office/drawing/2014/main" id="{966F63CF-01C9-42B4-9CC9-E4B44EF8D2E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9BB2CC78-7086-43E8-9036-23764FF4A2B3}"/>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E2FFBC5A-9936-49C4-83ED-BC309C8F2F5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2DFA7B2-A102-4AA3-827E-998EB0AFD03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タイトル 1">
            <a:extLst>
              <a:ext uri="{FF2B5EF4-FFF2-40B4-BE49-F238E27FC236}">
                <a16:creationId xmlns:a16="http://schemas.microsoft.com/office/drawing/2014/main" id="{9BFF5747-FDEA-4624-BDA8-1C8D046C079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抗アレルギー点眼薬</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57AADC3-EB8D-438F-94E8-84943E4D77A3}"/>
              </a:ext>
            </a:extLst>
          </p:cNvPr>
          <p:cNvSpPr/>
          <p:nvPr/>
        </p:nvSpPr>
        <p:spPr>
          <a:xfrm>
            <a:off x="1193799" y="2612328"/>
            <a:ext cx="8734665" cy="133199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タイトル 2">
            <a:extLst>
              <a:ext uri="{FF2B5EF4-FFF2-40B4-BE49-F238E27FC236}">
                <a16:creationId xmlns:a16="http://schemas.microsoft.com/office/drawing/2014/main" id="{7B3FF493-3EB2-4FFE-A74A-FE1DC315C065}"/>
              </a:ext>
            </a:extLst>
          </p:cNvPr>
          <p:cNvSpPr txBox="1">
            <a:spLocks/>
          </p:cNvSpPr>
          <p:nvPr/>
        </p:nvSpPr>
        <p:spPr>
          <a:xfrm>
            <a:off x="1402556" y="2826000"/>
            <a:ext cx="7886700" cy="989207"/>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lnSpc>
                <a:spcPct val="100000"/>
              </a:lnSpc>
            </a:pPr>
            <a:r>
              <a:rPr lang="ja-JP" altLang="en-US" sz="6000" b="1" dirty="0">
                <a:solidFill>
                  <a:schemeClr val="bg1"/>
                </a:solidFill>
                <a:latin typeface="游ゴシック" panose="020B0400000000000000" pitchFamily="50" charset="-128"/>
                <a:ea typeface="游ゴシック" panose="020B0400000000000000" pitchFamily="50" charset="-128"/>
              </a:rPr>
              <a:t>アトピー性皮膚炎　</a:t>
            </a:r>
          </a:p>
        </p:txBody>
      </p:sp>
      <p:sp>
        <p:nvSpPr>
          <p:cNvPr id="6" name="フローチャート: 代替処理 5">
            <a:extLst>
              <a:ext uri="{FF2B5EF4-FFF2-40B4-BE49-F238E27FC236}">
                <a16:creationId xmlns:a16="http://schemas.microsoft.com/office/drawing/2014/main" id="{CCDE9D43-79AC-45A8-B647-BB24C8BC9931}"/>
              </a:ext>
            </a:extLst>
          </p:cNvPr>
          <p:cNvSpPr/>
          <p:nvPr/>
        </p:nvSpPr>
        <p:spPr>
          <a:xfrm>
            <a:off x="928465" y="2612329"/>
            <a:ext cx="189137" cy="1332000"/>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114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7CD3F4-4BE8-4357-AD9E-FD573298D723}"/>
              </a:ext>
            </a:extLst>
          </p:cNvPr>
          <p:cNvSpPr>
            <a:spLocks noGrp="1" noChangeArrowheads="1"/>
          </p:cNvSpPr>
          <p:nvPr>
            <p:ph idx="1"/>
          </p:nvPr>
        </p:nvSpPr>
        <p:spPr>
          <a:xfrm>
            <a:off x="360001" y="1499859"/>
            <a:ext cx="10165328" cy="6059816"/>
          </a:xfrm>
        </p:spPr>
        <p:txBody>
          <a:bodyPr rtlCol="0">
            <a:normAutofit/>
          </a:bodyPr>
          <a:lstStyle/>
          <a:p>
            <a:pPr marL="0" indent="0">
              <a:spcBef>
                <a:spcPts val="0"/>
              </a:spcBef>
              <a:buNone/>
              <a:defRPr/>
            </a:pPr>
            <a:r>
              <a:rPr lang="ja-JP" altLang="en-US" sz="3600" dirty="0">
                <a:latin typeface="+mn-ea"/>
              </a:rPr>
              <a:t>アトピー性皮膚炎は、増悪・寛解を繰り返す、</a:t>
            </a:r>
            <a:endParaRPr lang="en-US" altLang="ja-JP" sz="3600" dirty="0">
              <a:latin typeface="+mn-ea"/>
            </a:endParaRPr>
          </a:p>
          <a:p>
            <a:pPr marL="0" indent="0">
              <a:spcBef>
                <a:spcPts val="0"/>
              </a:spcBef>
              <a:buNone/>
              <a:defRPr/>
            </a:pPr>
            <a:r>
              <a:rPr lang="ja-JP" altLang="en-US" sz="3600" dirty="0">
                <a:latin typeface="+mn-ea"/>
              </a:rPr>
              <a:t>瘙痒のある湿疹を主病変とする疾患であり、</a:t>
            </a:r>
            <a:endParaRPr lang="en-US" altLang="ja-JP" sz="3600" dirty="0">
              <a:latin typeface="+mn-ea"/>
            </a:endParaRPr>
          </a:p>
          <a:p>
            <a:pPr marL="0" indent="0">
              <a:spcBef>
                <a:spcPts val="0"/>
              </a:spcBef>
              <a:buNone/>
              <a:defRPr/>
            </a:pPr>
            <a:r>
              <a:rPr lang="ja-JP" altLang="en-US" sz="3600" dirty="0">
                <a:latin typeface="+mn-ea"/>
              </a:rPr>
              <a:t>患者の多くは</a:t>
            </a:r>
            <a:r>
              <a:rPr lang="ja-JP" altLang="en-US" sz="3600" b="1" dirty="0">
                <a:solidFill>
                  <a:srgbClr val="C00000"/>
                </a:solidFill>
                <a:latin typeface="+mn-ea"/>
              </a:rPr>
              <a:t>アトピー素因</a:t>
            </a:r>
            <a:r>
              <a:rPr lang="ja-JP" altLang="en-US" sz="3600" dirty="0">
                <a:latin typeface="+mn-ea"/>
              </a:rPr>
              <a:t>を持つ</a:t>
            </a:r>
            <a:endParaRPr lang="en-US" altLang="ja-JP" sz="3600" dirty="0">
              <a:latin typeface="+mn-ea"/>
            </a:endParaRPr>
          </a:p>
          <a:p>
            <a:pPr marL="0" indent="0">
              <a:spcBef>
                <a:spcPts val="0"/>
              </a:spcBef>
              <a:buNone/>
              <a:defRPr/>
            </a:pPr>
            <a:endParaRPr lang="en-US" altLang="ja-JP" sz="2000" dirty="0">
              <a:latin typeface="+mn-ea"/>
            </a:endParaRPr>
          </a:p>
          <a:p>
            <a:pPr marL="0" indent="0">
              <a:spcBef>
                <a:spcPts val="0"/>
              </a:spcBef>
              <a:buNone/>
              <a:defRPr/>
            </a:pPr>
            <a:endParaRPr lang="en-US" altLang="ja-JP" b="1" dirty="0">
              <a:solidFill>
                <a:srgbClr val="C00000"/>
              </a:solidFill>
              <a:latin typeface="+mn-ea"/>
            </a:endParaRPr>
          </a:p>
          <a:p>
            <a:pPr marL="0" indent="0">
              <a:spcBef>
                <a:spcPts val="0"/>
              </a:spcBef>
              <a:buNone/>
              <a:defRPr/>
            </a:pPr>
            <a:r>
              <a:rPr lang="ja-JP" altLang="en-US" b="1" dirty="0">
                <a:solidFill>
                  <a:srgbClr val="C00000"/>
                </a:solidFill>
                <a:latin typeface="+mn-ea"/>
              </a:rPr>
              <a:t>アトピー素因</a:t>
            </a:r>
            <a:r>
              <a:rPr lang="ja-JP" altLang="en-US" dirty="0">
                <a:latin typeface="+mn-ea"/>
              </a:rPr>
              <a:t>とは</a:t>
            </a:r>
          </a:p>
          <a:p>
            <a:pPr marL="542925" indent="-542925">
              <a:lnSpc>
                <a:spcPct val="100000"/>
              </a:lnSpc>
              <a:spcBef>
                <a:spcPts val="0"/>
              </a:spcBef>
              <a:buNone/>
              <a:defRPr/>
            </a:pPr>
            <a:r>
              <a:rPr lang="ja-JP" altLang="en-US" sz="2400" dirty="0">
                <a:latin typeface="+mn-ea"/>
              </a:rPr>
              <a:t>①</a:t>
            </a:r>
            <a:r>
              <a:rPr lang="en-US" altLang="ja-JP" sz="2400" dirty="0">
                <a:latin typeface="+mn-ea"/>
              </a:rPr>
              <a:t>	</a:t>
            </a:r>
            <a:r>
              <a:rPr lang="ja-JP" altLang="en-US" sz="2400" dirty="0">
                <a:latin typeface="+mn-ea"/>
              </a:rPr>
              <a:t>家族歴・既往歴（気管支喘息、</a:t>
            </a:r>
            <a:br>
              <a:rPr lang="en-US" altLang="ja-JP" sz="2400" dirty="0">
                <a:latin typeface="+mn-ea"/>
              </a:rPr>
            </a:br>
            <a:r>
              <a:rPr lang="ja-JP" altLang="en-US" sz="2400" dirty="0">
                <a:latin typeface="+mn-ea"/>
              </a:rPr>
              <a:t>アレルギー性鼻炎・結膜炎、アトピー性皮膚炎のうちのいずれか、あるいは複数の疾患）</a:t>
            </a:r>
          </a:p>
          <a:p>
            <a:pPr marL="0" indent="0">
              <a:lnSpc>
                <a:spcPct val="100000"/>
              </a:lnSpc>
              <a:spcBef>
                <a:spcPts val="400"/>
              </a:spcBef>
              <a:spcAft>
                <a:spcPts val="400"/>
              </a:spcAft>
              <a:buNone/>
              <a:defRPr/>
            </a:pPr>
            <a:r>
              <a:rPr lang="ja-JP" altLang="en-US" sz="2400" dirty="0">
                <a:latin typeface="+mn-ea"/>
              </a:rPr>
              <a:t>または</a:t>
            </a:r>
          </a:p>
          <a:p>
            <a:pPr marL="542925" indent="-542925">
              <a:lnSpc>
                <a:spcPct val="100000"/>
              </a:lnSpc>
              <a:spcBef>
                <a:spcPts val="0"/>
              </a:spcBef>
              <a:buNone/>
              <a:defRPr/>
            </a:pPr>
            <a:r>
              <a:rPr lang="ja-JP" altLang="en-US" sz="2400" dirty="0">
                <a:latin typeface="+mn-ea"/>
              </a:rPr>
              <a:t>②</a:t>
            </a:r>
            <a:r>
              <a:rPr lang="en-US" altLang="ja-JP" sz="2400" dirty="0">
                <a:latin typeface="+mn-ea"/>
              </a:rPr>
              <a:t>	</a:t>
            </a:r>
            <a:r>
              <a:rPr lang="ja-JP" altLang="en-US" sz="2400" dirty="0">
                <a:latin typeface="+mn-ea"/>
              </a:rPr>
              <a:t>ＩｇＥ抗体を産生しやすい素因</a:t>
            </a:r>
          </a:p>
        </p:txBody>
      </p:sp>
      <p:grpSp>
        <p:nvGrpSpPr>
          <p:cNvPr id="5" name="グループ化 4">
            <a:extLst>
              <a:ext uri="{FF2B5EF4-FFF2-40B4-BE49-F238E27FC236}">
                <a16:creationId xmlns:a16="http://schemas.microsoft.com/office/drawing/2014/main" id="{9EAD6934-C85B-4760-9F39-98A8F8AEE945}"/>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BB334CBC-C348-46AD-9F1F-F3404A9A1605}"/>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0DE41CC-0F1D-4B22-B0DE-91711F2EEAD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0B2BCD2-8B90-4470-92DC-BD9DD632960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99954E4-D909-4CE8-A2C4-6A8A087C114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B6C5A1F3-6345-4FAA-ADA7-4C43421FF45F}"/>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アトピー性皮膚炎の定義</a:t>
            </a:r>
          </a:p>
        </p:txBody>
      </p:sp>
      <p:sp>
        <p:nvSpPr>
          <p:cNvPr id="11" name="Rectangle 3">
            <a:extLst>
              <a:ext uri="{FF2B5EF4-FFF2-40B4-BE49-F238E27FC236}">
                <a16:creationId xmlns:a16="http://schemas.microsoft.com/office/drawing/2014/main" id="{46A9A782-F6DE-40C9-8797-62AF1A043629}"/>
              </a:ext>
            </a:extLst>
          </p:cNvPr>
          <p:cNvSpPr txBox="1">
            <a:spLocks noChangeArrowheads="1"/>
          </p:cNvSpPr>
          <p:nvPr/>
        </p:nvSpPr>
        <p:spPr>
          <a:xfrm>
            <a:off x="5462124" y="863238"/>
            <a:ext cx="4500573" cy="694869"/>
          </a:xfrm>
          <a:prstGeom prst="rect">
            <a:avLst/>
          </a:prstGeom>
        </p:spPr>
        <p:txBody>
          <a:bodyPr vert="horz" lIns="91440" tIns="45720" rIns="91440" bIns="45720" rtlCol="0">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spcBef>
                <a:spcPts val="0"/>
              </a:spcBef>
              <a:buFont typeface="Arial" panose="020B0604020202020204" pitchFamily="34" charset="0"/>
              <a:buNone/>
              <a:defRPr/>
            </a:pPr>
            <a:r>
              <a:rPr lang="en-US" altLang="ja-JP" sz="2000" dirty="0">
                <a:latin typeface="+mn-ea"/>
              </a:rPr>
              <a:t>2018</a:t>
            </a:r>
            <a:r>
              <a:rPr lang="ja-JP" altLang="en-US" sz="2000" dirty="0">
                <a:latin typeface="+mn-ea"/>
              </a:rPr>
              <a:t>年日本皮膚科学会</a:t>
            </a:r>
          </a:p>
        </p:txBody>
      </p:sp>
      <p:sp>
        <p:nvSpPr>
          <p:cNvPr id="12" name="テキスト ボックス 11">
            <a:extLst>
              <a:ext uri="{FF2B5EF4-FFF2-40B4-BE49-F238E27FC236}">
                <a16:creationId xmlns:a16="http://schemas.microsoft.com/office/drawing/2014/main" id="{2667AF99-AB8A-4672-9FD3-5F1C59BEBD14}"/>
              </a:ext>
            </a:extLst>
          </p:cNvPr>
          <p:cNvSpPr txBox="1"/>
          <p:nvPr/>
        </p:nvSpPr>
        <p:spPr>
          <a:xfrm>
            <a:off x="360000" y="7020000"/>
            <a:ext cx="6477770" cy="446276"/>
          </a:xfrm>
          <a:prstGeom prst="rect">
            <a:avLst/>
          </a:prstGeom>
          <a:noFill/>
        </p:spPr>
        <p:txBody>
          <a:bodyPr wrap="square" rtlCol="0">
            <a:spAutoFit/>
          </a:bodyPr>
          <a:lstStyle/>
          <a:p>
            <a:r>
              <a:rPr lang="ja-JP" altLang="en-US" sz="1400" dirty="0">
                <a:latin typeface="Yu Gothic UI" panose="020B0500000000000000" pitchFamily="50" charset="-128"/>
                <a:ea typeface="Yu Gothic UI" panose="020B0500000000000000" pitchFamily="50" charset="-128"/>
              </a:rPr>
              <a:t>日本皮膚科学会</a:t>
            </a:r>
            <a:r>
              <a:rPr lang="en-US" altLang="ja-JP" sz="1400" dirty="0">
                <a:latin typeface="Yu Gothic UI" panose="020B0500000000000000" pitchFamily="50" charset="-128"/>
                <a:ea typeface="Yu Gothic UI" panose="020B0500000000000000" pitchFamily="50" charset="-128"/>
              </a:rPr>
              <a:t>『</a:t>
            </a:r>
            <a:r>
              <a:rPr lang="ja-JP" altLang="en-US" sz="1400" dirty="0">
                <a:latin typeface="Yu Gothic UI" panose="020B0500000000000000" pitchFamily="50" charset="-128"/>
                <a:ea typeface="Yu Gothic UI" panose="020B0500000000000000" pitchFamily="50" charset="-128"/>
              </a:rPr>
              <a:t>アトピー性皮膚炎</a:t>
            </a:r>
            <a:r>
              <a:rPr lang="ja-JP" altLang="en-US" sz="900" dirty="0">
                <a:latin typeface="Yu Gothic UI" panose="020B0500000000000000" pitchFamily="50" charset="-128"/>
                <a:ea typeface="Yu Gothic UI" panose="020B0500000000000000" pitchFamily="50" charset="-128"/>
              </a:rPr>
              <a:t>診療ガイドライン</a:t>
            </a:r>
            <a:r>
              <a:rPr lang="en-US" altLang="ja-JP" sz="900" dirty="0">
                <a:latin typeface="Yu Gothic UI" panose="020B0500000000000000" pitchFamily="50" charset="-128"/>
                <a:ea typeface="Yu Gothic UI" panose="020B0500000000000000" pitchFamily="50" charset="-128"/>
              </a:rPr>
              <a:t>2018』</a:t>
            </a:r>
          </a:p>
          <a:p>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274977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8FB9D90-F21D-6C4A-A516-CDFD9E3AB904}"/>
              </a:ext>
            </a:extLst>
          </p:cNvPr>
          <p:cNvPicPr>
            <a:picLocks noChangeAspect="1"/>
          </p:cNvPicPr>
          <p:nvPr/>
        </p:nvPicPr>
        <p:blipFill rotWithShape="1">
          <a:blip r:embed="rId3"/>
          <a:srcRect b="1432"/>
          <a:stretch/>
        </p:blipFill>
        <p:spPr>
          <a:xfrm>
            <a:off x="1645444" y="1067153"/>
            <a:ext cx="7808936" cy="5524840"/>
          </a:xfrm>
          <a:prstGeom prst="rect">
            <a:avLst/>
          </a:prstGeom>
        </p:spPr>
      </p:pic>
      <p:grpSp>
        <p:nvGrpSpPr>
          <p:cNvPr id="6" name="グループ化 5">
            <a:extLst>
              <a:ext uri="{FF2B5EF4-FFF2-40B4-BE49-F238E27FC236}">
                <a16:creationId xmlns:a16="http://schemas.microsoft.com/office/drawing/2014/main" id="{EE2098A5-AA99-4D19-923E-151C33EC2E1F}"/>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D9B8BEB6-CDF5-425C-BE5A-E6D38E8CB87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FEA21AD8-9E02-48CE-B5D2-602A79B9868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D07190E-D669-4138-A096-BC682B9ACF5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E038C3FD-D6BE-48F6-A03F-5122A213730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A5B3248A-64EE-46AC-A44C-16B5A7EE3AF0}"/>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アレルギー反応を起こす原因</a:t>
            </a:r>
          </a:p>
        </p:txBody>
      </p:sp>
      <p:sp>
        <p:nvSpPr>
          <p:cNvPr id="12" name="テキスト ボックス 11">
            <a:extLst>
              <a:ext uri="{FF2B5EF4-FFF2-40B4-BE49-F238E27FC236}">
                <a16:creationId xmlns:a16="http://schemas.microsoft.com/office/drawing/2014/main" id="{11FCB796-D983-408F-A544-DEF23ACAF8FE}"/>
              </a:ext>
            </a:extLst>
          </p:cNvPr>
          <p:cNvSpPr txBox="1"/>
          <p:nvPr/>
        </p:nvSpPr>
        <p:spPr>
          <a:xfrm>
            <a:off x="360000" y="7020000"/>
            <a:ext cx="3126177" cy="3693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家族と専門医が一緒に作った小児喘息ハンドブック</a:t>
            </a:r>
            <a:r>
              <a:rPr lang="en-US" altLang="ja-JP" sz="900" dirty="0">
                <a:latin typeface="Yu Gothic UI" panose="020B0500000000000000" pitchFamily="50" charset="-128"/>
                <a:ea typeface="Yu Gothic UI" panose="020B0500000000000000" pitchFamily="50" charset="-128"/>
              </a:rPr>
              <a:t>2008</a:t>
            </a:r>
            <a:r>
              <a:rPr lang="ja-JP" altLang="en-US" sz="900" dirty="0">
                <a:latin typeface="Yu Gothic UI" panose="020B0500000000000000" pitchFamily="50" charset="-128"/>
                <a:ea typeface="Yu Gothic UI" panose="020B0500000000000000" pitchFamily="50" charset="-128"/>
              </a:rPr>
              <a:t>ネット版</a:t>
            </a:r>
            <a:endParaRPr lang="en-US" altLang="ja-JP" sz="900" dirty="0">
              <a:latin typeface="Yu Gothic UI" panose="020B0500000000000000" pitchFamily="50" charset="-128"/>
              <a:ea typeface="Yu Gothic UI" panose="020B0500000000000000" pitchFamily="50" charset="-128"/>
            </a:endParaRPr>
          </a:p>
          <a:p>
            <a:endParaRPr lang="ja-JP" altLang="en-US" sz="900" dirty="0">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3522409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22365A-6CC6-4939-8A3B-05FCD4F25870}"/>
              </a:ext>
            </a:extLst>
          </p:cNvPr>
          <p:cNvSpPr>
            <a:spLocks noGrp="1"/>
          </p:cNvSpPr>
          <p:nvPr>
            <p:ph idx="1"/>
          </p:nvPr>
        </p:nvSpPr>
        <p:spPr>
          <a:xfrm>
            <a:off x="382689" y="1051334"/>
            <a:ext cx="9523363" cy="6201899"/>
          </a:xfrm>
        </p:spPr>
        <p:txBody>
          <a:bodyPr>
            <a:noAutofit/>
          </a:bodyPr>
          <a:lstStyle/>
          <a:p>
            <a:pPr eaLnBrk="1" hangingPunct="1">
              <a:lnSpc>
                <a:spcPct val="100000"/>
              </a:lnSpc>
              <a:spcBef>
                <a:spcPts val="0"/>
              </a:spcBef>
              <a:buFontTx/>
              <a:buNone/>
            </a:pPr>
            <a:r>
              <a:rPr lang="ja-JP" altLang="en-US" b="1" u="sng" dirty="0"/>
              <a:t>アトピー素因を基盤</a:t>
            </a:r>
            <a:r>
              <a:rPr lang="ja-JP" altLang="en-US" b="1" dirty="0"/>
              <a:t>として</a:t>
            </a:r>
          </a:p>
          <a:p>
            <a:pPr marL="622300" indent="-360000" eaLnBrk="1" hangingPunct="1">
              <a:lnSpc>
                <a:spcPct val="100000"/>
              </a:lnSpc>
              <a:spcBef>
                <a:spcPts val="0"/>
              </a:spcBef>
              <a:buFontTx/>
              <a:buNone/>
            </a:pPr>
            <a:r>
              <a:rPr lang="ja-JP" altLang="en-US" sz="2000" dirty="0"/>
              <a:t>･･･気管支喘息、アレルギー性鼻炎、アトピー性皮膚炎などの</a:t>
            </a:r>
            <a:r>
              <a:rPr lang="en-US" altLang="ja-JP" sz="2000" dirty="0"/>
              <a:t>Ⅰ</a:t>
            </a:r>
            <a:r>
              <a:rPr lang="ja-JP" altLang="en-US" sz="2000" dirty="0"/>
              <a:t>型アレルギーを</a:t>
            </a:r>
            <a:endParaRPr lang="en-US" altLang="ja-JP" sz="2000" dirty="0"/>
          </a:p>
          <a:p>
            <a:pPr marL="622300" indent="-360000" eaLnBrk="1" hangingPunct="1">
              <a:lnSpc>
                <a:spcPct val="100000"/>
              </a:lnSpc>
              <a:spcBef>
                <a:spcPts val="0"/>
              </a:spcBef>
              <a:buFontTx/>
              <a:buNone/>
            </a:pPr>
            <a:r>
              <a:rPr lang="ja-JP" altLang="en-US" sz="2000" dirty="0"/>
              <a:t>　  家族歴、既往歴に持つ</a:t>
            </a:r>
          </a:p>
          <a:p>
            <a:pPr eaLnBrk="1" hangingPunct="1">
              <a:lnSpc>
                <a:spcPct val="100000"/>
              </a:lnSpc>
              <a:spcBef>
                <a:spcPts val="2000"/>
              </a:spcBef>
              <a:buFontTx/>
              <a:buNone/>
            </a:pPr>
            <a:r>
              <a:rPr lang="ja-JP" altLang="en-US" b="1" u="sng" dirty="0"/>
              <a:t>皮膚のバリア機能の障害</a:t>
            </a:r>
            <a:r>
              <a:rPr lang="ja-JP" altLang="en-US" b="1" dirty="0"/>
              <a:t>をもとに</a:t>
            </a:r>
          </a:p>
          <a:p>
            <a:pPr eaLnBrk="1" hangingPunct="1">
              <a:lnSpc>
                <a:spcPct val="100000"/>
              </a:lnSpc>
              <a:spcBef>
                <a:spcPts val="0"/>
              </a:spcBef>
              <a:buFontTx/>
              <a:buNone/>
            </a:pPr>
            <a:r>
              <a:rPr lang="ja-JP" altLang="en-US" sz="1400" dirty="0"/>
              <a:t>	</a:t>
            </a:r>
            <a:r>
              <a:rPr lang="ja-JP" altLang="en-US" sz="2000" dirty="0"/>
              <a:t>･･･発汗障害、皮脂分泌低下、角層の水分保持能の低下、</a:t>
            </a:r>
            <a:br>
              <a:rPr lang="en-US" altLang="ja-JP" sz="2000" dirty="0"/>
            </a:br>
            <a:r>
              <a:rPr lang="ja-JP" altLang="en-US" sz="2000" dirty="0"/>
              <a:t>　  抗原刺激に対する抵抗性低下</a:t>
            </a:r>
          </a:p>
          <a:p>
            <a:pPr marL="622300" indent="0" eaLnBrk="1" hangingPunct="1">
              <a:lnSpc>
                <a:spcPct val="100000"/>
              </a:lnSpc>
              <a:spcBef>
                <a:spcPts val="800"/>
              </a:spcBef>
              <a:buFontTx/>
              <a:buNone/>
            </a:pPr>
            <a:r>
              <a:rPr lang="ja-JP" altLang="en-US" b="1" dirty="0">
                <a:solidFill>
                  <a:srgbClr val="C00000"/>
                </a:solidFill>
              </a:rPr>
              <a:t>アトピー性皮膚 </a:t>
            </a:r>
            <a:r>
              <a:rPr lang="en-US" altLang="ja-JP" b="1" dirty="0">
                <a:solidFill>
                  <a:srgbClr val="C00000"/>
                </a:solidFill>
                <a:latin typeface="ＭＳ Ｐゴシック" panose="020B0600070205080204" pitchFamily="34" charset="-128"/>
              </a:rPr>
              <a:t>atopic skin</a:t>
            </a:r>
          </a:p>
          <a:p>
            <a:pPr marL="250825" indent="1092200" eaLnBrk="1" hangingPunct="1">
              <a:lnSpc>
                <a:spcPct val="100000"/>
              </a:lnSpc>
              <a:spcBef>
                <a:spcPts val="0"/>
              </a:spcBef>
              <a:buFontTx/>
              <a:buNone/>
            </a:pPr>
            <a:r>
              <a:rPr lang="ja-JP" altLang="en-US" sz="2000" dirty="0">
                <a:latin typeface="ＭＳ Ｐゴシック" panose="020B0600070205080204" pitchFamily="34" charset="-128"/>
              </a:rPr>
              <a:t>乾燥し毛孔性角化、粃糠様鱗屑を有する鳥肌様皮膚</a:t>
            </a:r>
            <a:endParaRPr lang="en-US" altLang="ja-JP" sz="2000" dirty="0">
              <a:latin typeface="ＭＳ Ｐゴシック" panose="020B0600070205080204" pitchFamily="34" charset="-128"/>
            </a:endParaRPr>
          </a:p>
          <a:p>
            <a:pPr marL="250825" indent="1092200" eaLnBrk="1" hangingPunct="1">
              <a:lnSpc>
                <a:spcPct val="100000"/>
              </a:lnSpc>
              <a:spcBef>
                <a:spcPts val="0"/>
              </a:spcBef>
              <a:buFontTx/>
              <a:buNone/>
            </a:pPr>
            <a:r>
              <a:rPr lang="ja-JP" altLang="en-US" sz="2000" dirty="0">
                <a:latin typeface="ＭＳ Ｐゴシック" panose="020B0600070205080204" pitchFamily="34" charset="-128"/>
              </a:rPr>
              <a:t>下肢の魚鱗癬様変化</a:t>
            </a:r>
            <a:endParaRPr lang="en-US" altLang="ja-JP" sz="2000" dirty="0">
              <a:latin typeface="ＭＳ Ｐゴシック" panose="020B0600070205080204" pitchFamily="34" charset="-128"/>
            </a:endParaRPr>
          </a:p>
          <a:p>
            <a:pPr marL="250825" indent="1092200" eaLnBrk="1" hangingPunct="1">
              <a:lnSpc>
                <a:spcPct val="100000"/>
              </a:lnSpc>
              <a:spcBef>
                <a:spcPts val="0"/>
              </a:spcBef>
              <a:buFontTx/>
              <a:buNone/>
            </a:pPr>
            <a:r>
              <a:rPr lang="ja-JP" altLang="en-US" sz="2000" dirty="0">
                <a:latin typeface="ＭＳ Ｐゴシック" panose="020B0600070205080204" pitchFamily="34" charset="-128"/>
              </a:rPr>
              <a:t>白色皮膚描記症</a:t>
            </a:r>
          </a:p>
          <a:p>
            <a:pPr eaLnBrk="1" hangingPunct="1">
              <a:lnSpc>
                <a:spcPct val="100000"/>
              </a:lnSpc>
              <a:spcBef>
                <a:spcPts val="2000"/>
              </a:spcBef>
              <a:buFontTx/>
              <a:buNone/>
            </a:pPr>
            <a:r>
              <a:rPr lang="ja-JP" altLang="en-US" b="1" dirty="0"/>
              <a:t>季節によって増悪・軽快を繰り返し、</a:t>
            </a:r>
          </a:p>
          <a:p>
            <a:pPr eaLnBrk="1" hangingPunct="1">
              <a:lnSpc>
                <a:spcPct val="100000"/>
              </a:lnSpc>
              <a:spcBef>
                <a:spcPts val="0"/>
              </a:spcBef>
              <a:buFontTx/>
              <a:buNone/>
            </a:pPr>
            <a:r>
              <a:rPr lang="ja-JP" altLang="en-US" b="1" u="sng" dirty="0"/>
              <a:t>年齢によって特徴的な臨床症状</a:t>
            </a:r>
            <a:r>
              <a:rPr lang="ja-JP" altLang="en-US" b="1" dirty="0"/>
              <a:t>を示す</a:t>
            </a:r>
          </a:p>
          <a:p>
            <a:pPr eaLnBrk="1" hangingPunct="1">
              <a:lnSpc>
                <a:spcPct val="100000"/>
              </a:lnSpc>
              <a:spcBef>
                <a:spcPts val="0"/>
              </a:spcBef>
              <a:buFontTx/>
              <a:buNone/>
            </a:pPr>
            <a:r>
              <a:rPr lang="ja-JP" altLang="en-US" b="1" dirty="0"/>
              <a:t>慢性の経過をとる皮膚炎</a:t>
            </a:r>
          </a:p>
        </p:txBody>
      </p:sp>
      <p:sp>
        <p:nvSpPr>
          <p:cNvPr id="5" name="AutoShape 4">
            <a:extLst>
              <a:ext uri="{FF2B5EF4-FFF2-40B4-BE49-F238E27FC236}">
                <a16:creationId xmlns:a16="http://schemas.microsoft.com/office/drawing/2014/main" id="{14E21CA9-E858-4D8C-A505-35E2D5192107}"/>
              </a:ext>
            </a:extLst>
          </p:cNvPr>
          <p:cNvSpPr>
            <a:spLocks noChangeArrowheads="1"/>
          </p:cNvSpPr>
          <p:nvPr/>
        </p:nvSpPr>
        <p:spPr bwMode="auto">
          <a:xfrm>
            <a:off x="1292457" y="4027758"/>
            <a:ext cx="432691" cy="382054"/>
          </a:xfrm>
          <a:prstGeom prst="rightArrow">
            <a:avLst>
              <a:gd name="adj1" fmla="val 50000"/>
              <a:gd name="adj2" fmla="val 33456"/>
            </a:avLst>
          </a:prstGeom>
          <a:solidFill>
            <a:srgbClr val="C00000"/>
          </a:solidFill>
          <a:ln w="9525">
            <a:noFill/>
            <a:miter lim="800000"/>
            <a:headEnd/>
            <a:tailEnd/>
          </a:ln>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endParaRPr lang="ja-JP" altLang="en-US" sz="1800">
              <a:latin typeface="Arial" panose="020B0604020202020204" pitchFamily="34" charset="0"/>
            </a:endParaRPr>
          </a:p>
        </p:txBody>
      </p:sp>
      <p:pic>
        <p:nvPicPr>
          <p:cNvPr id="6" name="Picture 5" descr="img011">
            <a:extLst>
              <a:ext uri="{FF2B5EF4-FFF2-40B4-BE49-F238E27FC236}">
                <a16:creationId xmlns:a16="http://schemas.microsoft.com/office/drawing/2014/main" id="{57819701-07FC-4FFE-9A97-01BB489E3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3305" y="3609049"/>
            <a:ext cx="2475819" cy="188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D193309D-CEA0-4F05-8826-F1F8013906E8}"/>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B433F838-D512-4C15-8688-CF477A384ED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BCF610C5-6070-45C9-B136-F163C23020EE}"/>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067C9CDC-5C9D-483B-A6F9-0DB07EDED54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E88D1B8-F3C2-4949-8F7F-6BBAD93BD7A7}"/>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28A1EDF5-4DC8-44D8-BCE5-06C4251CB0FB}"/>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アトピー性皮膚炎とは</a:t>
            </a:r>
          </a:p>
        </p:txBody>
      </p:sp>
    </p:spTree>
    <p:extLst>
      <p:ext uri="{BB962C8B-B14F-4D97-AF65-F5344CB8AC3E}">
        <p14:creationId xmlns:p14="http://schemas.microsoft.com/office/powerpoint/2010/main" val="158668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16">
            <a:extLst>
              <a:ext uri="{FF2B5EF4-FFF2-40B4-BE49-F238E27FC236}">
                <a16:creationId xmlns:a16="http://schemas.microsoft.com/office/drawing/2014/main" id="{2D58FAD0-7A34-364E-BF90-FFBD13C3F29F}"/>
              </a:ext>
            </a:extLst>
          </p:cNvPr>
          <p:cNvGrpSpPr>
            <a:grpSpLocks noChangeAspect="1"/>
          </p:cNvGrpSpPr>
          <p:nvPr/>
        </p:nvGrpSpPr>
        <p:grpSpPr bwMode="auto">
          <a:xfrm>
            <a:off x="1969136" y="2555876"/>
            <a:ext cx="6911975" cy="3849687"/>
            <a:chOff x="266" y="709"/>
            <a:chExt cx="5184" cy="2851"/>
          </a:xfrm>
        </p:grpSpPr>
        <p:sp>
          <p:nvSpPr>
            <p:cNvPr id="12298" name="AutoShape 15">
              <a:extLst>
                <a:ext uri="{FF2B5EF4-FFF2-40B4-BE49-F238E27FC236}">
                  <a16:creationId xmlns:a16="http://schemas.microsoft.com/office/drawing/2014/main" id="{A494B16E-5E1C-2E4A-AFD6-255E873DF333}"/>
                </a:ext>
              </a:extLst>
            </p:cNvPr>
            <p:cNvSpPr>
              <a:spLocks noChangeAspect="1" noChangeArrowheads="1" noTextEdit="1"/>
            </p:cNvSpPr>
            <p:nvPr/>
          </p:nvSpPr>
          <p:spPr bwMode="auto">
            <a:xfrm>
              <a:off x="266" y="709"/>
              <a:ext cx="5184"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mn-ea"/>
              </a:endParaRPr>
            </a:p>
          </p:txBody>
        </p:sp>
        <p:sp>
          <p:nvSpPr>
            <p:cNvPr id="12299" name="_s73747">
              <a:extLst>
                <a:ext uri="{FF2B5EF4-FFF2-40B4-BE49-F238E27FC236}">
                  <a16:creationId xmlns:a16="http://schemas.microsoft.com/office/drawing/2014/main" id="{EBF21492-418F-D844-B5EE-0F8E30A02FC9}"/>
                </a:ext>
              </a:extLst>
            </p:cNvPr>
            <p:cNvSpPr>
              <a:spLocks noChangeArrowheads="1" noTextEdit="1"/>
            </p:cNvSpPr>
            <p:nvPr/>
          </p:nvSpPr>
          <p:spPr bwMode="auto">
            <a:xfrm>
              <a:off x="1935" y="920"/>
              <a:ext cx="1847" cy="18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8 w 21600"/>
                <a:gd name="T19" fmla="*/ 3158 h 21600"/>
                <a:gd name="T20" fmla="*/ 18442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ja-JP" altLang="en-US">
                <a:latin typeface="+mn-ea"/>
              </a:endParaRPr>
            </a:p>
          </p:txBody>
        </p:sp>
        <p:sp>
          <p:nvSpPr>
            <p:cNvPr id="12300" name="_s73748">
              <a:extLst>
                <a:ext uri="{FF2B5EF4-FFF2-40B4-BE49-F238E27FC236}">
                  <a16:creationId xmlns:a16="http://schemas.microsoft.com/office/drawing/2014/main" id="{AFA7B708-4684-EA49-917E-584E19E034AD}"/>
                </a:ext>
              </a:extLst>
            </p:cNvPr>
            <p:cNvSpPr>
              <a:spLocks noChangeArrowheads="1" noTextEdit="1"/>
            </p:cNvSpPr>
            <p:nvPr/>
          </p:nvSpPr>
          <p:spPr bwMode="auto">
            <a:xfrm rot="7200000">
              <a:off x="2241" y="1253"/>
              <a:ext cx="1847" cy="184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8 w 21600"/>
                <a:gd name="T19" fmla="*/ 3158 h 21600"/>
                <a:gd name="T20" fmla="*/ 18442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rgbClr val="FF66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endParaRPr lang="ja-JP" altLang="en-US">
                <a:latin typeface="+mn-ea"/>
              </a:endParaRPr>
            </a:p>
          </p:txBody>
        </p:sp>
        <p:sp>
          <p:nvSpPr>
            <p:cNvPr id="285708" name="_s73750">
              <a:extLst>
                <a:ext uri="{FF2B5EF4-FFF2-40B4-BE49-F238E27FC236}">
                  <a16:creationId xmlns:a16="http://schemas.microsoft.com/office/drawing/2014/main" id="{9A862038-DE27-4C94-9264-D02792D5B624}"/>
                </a:ext>
              </a:extLst>
            </p:cNvPr>
            <p:cNvSpPr>
              <a:spLocks noChangeArrowheads="1" noTextEdit="1"/>
            </p:cNvSpPr>
            <p:nvPr/>
          </p:nvSpPr>
          <p:spPr bwMode="auto">
            <a:xfrm rot="14400000">
              <a:off x="1652" y="1223"/>
              <a:ext cx="1847" cy="184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8 w 21600"/>
                <a:gd name="T19" fmla="*/ 3158 h 21600"/>
                <a:gd name="T20" fmla="*/ 18442 w 21600"/>
                <a:gd name="T21" fmla="*/ 18442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599"/>
                    <a:pt x="10800" y="3599"/>
                  </a:cubicBezTo>
                  <a:cubicBezTo>
                    <a:pt x="9107" y="3599"/>
                    <a:pt x="7468" y="4196"/>
                    <a:pt x="6171" y="5284"/>
                  </a:cubicBezTo>
                  <a:lnTo>
                    <a:pt x="3857" y="2526"/>
                  </a:lnTo>
                  <a:cubicBezTo>
                    <a:pt x="5802" y="894"/>
                    <a:pt x="8260" y="-1"/>
                    <a:pt x="10800" y="-1"/>
                  </a:cubicBezTo>
                  <a:cubicBezTo>
                    <a:pt x="11428" y="-1"/>
                    <a:pt x="12056" y="54"/>
                    <a:pt x="12675" y="164"/>
                  </a:cubicBezTo>
                  <a:lnTo>
                    <a:pt x="13144" y="-2495"/>
                  </a:lnTo>
                  <a:lnTo>
                    <a:pt x="16794" y="2717"/>
                  </a:lnTo>
                  <a:lnTo>
                    <a:pt x="11581" y="6368"/>
                  </a:lnTo>
                  <a:lnTo>
                    <a:pt x="12050" y="3709"/>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defRPr/>
              </a:pPr>
              <a:endParaRPr lang="ja-JP" altLang="en-US" b="1">
                <a:latin typeface="+mn-ea"/>
              </a:endParaRPr>
            </a:p>
          </p:txBody>
        </p:sp>
        <p:sp>
          <p:nvSpPr>
            <p:cNvPr id="12302" name="_s73745">
              <a:extLst>
                <a:ext uri="{FF2B5EF4-FFF2-40B4-BE49-F238E27FC236}">
                  <a16:creationId xmlns:a16="http://schemas.microsoft.com/office/drawing/2014/main" id="{A60031EA-F839-6045-8F28-410B46AB346B}"/>
                </a:ext>
              </a:extLst>
            </p:cNvPr>
            <p:cNvSpPr>
              <a:spLocks noChangeArrowheads="1"/>
            </p:cNvSpPr>
            <p:nvPr/>
          </p:nvSpPr>
          <p:spPr bwMode="auto">
            <a:xfrm>
              <a:off x="3436" y="1351"/>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ja-JP" altLang="en-US" sz="3200" b="1" dirty="0">
                  <a:latin typeface="+mn-ea"/>
                  <a:ea typeface="+mn-ea"/>
                  <a:cs typeface="ＭＳ Ｐゴシック" panose="020B0600070205080204" pitchFamily="34" charset="-128"/>
                </a:rPr>
                <a:t>掻く</a:t>
              </a:r>
            </a:p>
          </p:txBody>
        </p:sp>
        <p:sp>
          <p:nvSpPr>
            <p:cNvPr id="12303" name="_s73746">
              <a:extLst>
                <a:ext uri="{FF2B5EF4-FFF2-40B4-BE49-F238E27FC236}">
                  <a16:creationId xmlns:a16="http://schemas.microsoft.com/office/drawing/2014/main" id="{F2615989-A600-CE44-ACF2-2D0275476FB1}"/>
                </a:ext>
              </a:extLst>
            </p:cNvPr>
            <p:cNvSpPr>
              <a:spLocks noChangeArrowheads="1"/>
            </p:cNvSpPr>
            <p:nvPr/>
          </p:nvSpPr>
          <p:spPr bwMode="auto">
            <a:xfrm>
              <a:off x="2489" y="2777"/>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ja-JP" altLang="en-US" sz="3200" b="1">
                  <a:latin typeface="+mn-ea"/>
                  <a:ea typeface="+mn-ea"/>
                  <a:cs typeface="ＭＳ Ｐゴシック" panose="020B0600070205080204" pitchFamily="34" charset="-128"/>
                </a:rPr>
                <a:t>湿疹の</a:t>
              </a:r>
              <a:endParaRPr lang="en-US" altLang="ja-JP" sz="3200" b="1">
                <a:latin typeface="+mn-ea"/>
                <a:ea typeface="+mn-ea"/>
                <a:cs typeface="ＭＳ Ｐゴシック" panose="020B0600070205080204" pitchFamily="34" charset="-128"/>
              </a:endParaRPr>
            </a:p>
            <a:p>
              <a:pPr algn="ctr" eaLnBrk="1" hangingPunct="1">
                <a:lnSpc>
                  <a:spcPct val="100000"/>
                </a:lnSpc>
                <a:spcBef>
                  <a:spcPct val="0"/>
                </a:spcBef>
                <a:buFontTx/>
                <a:buNone/>
              </a:pPr>
              <a:r>
                <a:rPr lang="ja-JP" altLang="en-US" sz="3200" b="1">
                  <a:latin typeface="+mn-ea"/>
                  <a:ea typeface="+mn-ea"/>
                  <a:cs typeface="ＭＳ Ｐゴシック" panose="020B0600070205080204" pitchFamily="34" charset="-128"/>
                </a:rPr>
                <a:t>悪化</a:t>
              </a:r>
            </a:p>
          </p:txBody>
        </p:sp>
        <p:sp>
          <p:nvSpPr>
            <p:cNvPr id="12304" name="_s73749">
              <a:extLst>
                <a:ext uri="{FF2B5EF4-FFF2-40B4-BE49-F238E27FC236}">
                  <a16:creationId xmlns:a16="http://schemas.microsoft.com/office/drawing/2014/main" id="{EC3435BC-D1E7-B347-A327-2BBA0A140895}"/>
                </a:ext>
              </a:extLst>
            </p:cNvPr>
            <p:cNvSpPr>
              <a:spLocks noChangeArrowheads="1"/>
            </p:cNvSpPr>
            <p:nvPr/>
          </p:nvSpPr>
          <p:spPr bwMode="auto">
            <a:xfrm>
              <a:off x="1581" y="1393"/>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ja-JP" altLang="en-US" sz="3200" b="1" dirty="0">
                  <a:latin typeface="+mn-ea"/>
                  <a:ea typeface="+mn-ea"/>
                  <a:cs typeface="ＭＳ Ｐゴシック" panose="020B0600070205080204" pitchFamily="34" charset="-128"/>
                </a:rPr>
                <a:t>痒い</a:t>
              </a:r>
            </a:p>
          </p:txBody>
        </p:sp>
      </p:grpSp>
      <p:grpSp>
        <p:nvGrpSpPr>
          <p:cNvPr id="7" name="グループ化 6">
            <a:extLst>
              <a:ext uri="{FF2B5EF4-FFF2-40B4-BE49-F238E27FC236}">
                <a16:creationId xmlns:a16="http://schemas.microsoft.com/office/drawing/2014/main" id="{6C6318F5-89AC-41E9-BA48-B44DFEE8BF66}"/>
              </a:ext>
            </a:extLst>
          </p:cNvPr>
          <p:cNvGrpSpPr/>
          <p:nvPr/>
        </p:nvGrpSpPr>
        <p:grpSpPr>
          <a:xfrm>
            <a:off x="642120" y="1568342"/>
            <a:ext cx="4336237" cy="2310322"/>
            <a:chOff x="642120" y="1568342"/>
            <a:chExt cx="4336237" cy="2310322"/>
          </a:xfrm>
        </p:grpSpPr>
        <p:grpSp>
          <p:nvGrpSpPr>
            <p:cNvPr id="4" name="グループ化 3">
              <a:extLst>
                <a:ext uri="{FF2B5EF4-FFF2-40B4-BE49-F238E27FC236}">
                  <a16:creationId xmlns:a16="http://schemas.microsoft.com/office/drawing/2014/main" id="{2F292702-2723-42AE-B5D1-30074F4EDFC1}"/>
                </a:ext>
              </a:extLst>
            </p:cNvPr>
            <p:cNvGrpSpPr/>
            <p:nvPr/>
          </p:nvGrpSpPr>
          <p:grpSpPr>
            <a:xfrm>
              <a:off x="642120" y="1568342"/>
              <a:ext cx="4336237" cy="2310322"/>
              <a:chOff x="642120" y="1568342"/>
              <a:chExt cx="4336237" cy="2310322"/>
            </a:xfrm>
          </p:grpSpPr>
          <p:sp>
            <p:nvSpPr>
              <p:cNvPr id="28" name="二等辺三角形 27">
                <a:extLst>
                  <a:ext uri="{FF2B5EF4-FFF2-40B4-BE49-F238E27FC236}">
                    <a16:creationId xmlns:a16="http://schemas.microsoft.com/office/drawing/2014/main" id="{EF10AB73-3294-491A-9B27-B5C6E8D16DF2}"/>
                  </a:ext>
                </a:extLst>
              </p:cNvPr>
              <p:cNvSpPr/>
              <p:nvPr/>
            </p:nvSpPr>
            <p:spPr>
              <a:xfrm rot="7408753">
                <a:off x="3947130" y="1864953"/>
                <a:ext cx="437067" cy="1625386"/>
              </a:xfrm>
              <a:prstGeom prst="triangle">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ローチャート: 代替処理 26">
                <a:extLst>
                  <a:ext uri="{FF2B5EF4-FFF2-40B4-BE49-F238E27FC236}">
                    <a16:creationId xmlns:a16="http://schemas.microsoft.com/office/drawing/2014/main" id="{4991901D-5638-4DC3-B220-ECB509CDB33F}"/>
                  </a:ext>
                </a:extLst>
              </p:cNvPr>
              <p:cNvSpPr/>
              <p:nvPr/>
            </p:nvSpPr>
            <p:spPr>
              <a:xfrm>
                <a:off x="642120" y="1568342"/>
                <a:ext cx="3191962" cy="2310322"/>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4500" name="Text Box 24">
              <a:extLst>
                <a:ext uri="{FF2B5EF4-FFF2-40B4-BE49-F238E27FC236}">
                  <a16:creationId xmlns:a16="http://schemas.microsoft.com/office/drawing/2014/main" id="{EDCB9F35-7FDD-2E46-BC2F-B6E40BB2507C}"/>
                </a:ext>
              </a:extLst>
            </p:cNvPr>
            <p:cNvSpPr txBox="1">
              <a:spLocks noChangeArrowheads="1"/>
            </p:cNvSpPr>
            <p:nvPr/>
          </p:nvSpPr>
          <p:spPr bwMode="auto">
            <a:xfrm>
              <a:off x="831207" y="1677062"/>
              <a:ext cx="290353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ts val="0"/>
                </a:spcBef>
                <a:buFontTx/>
                <a:buNone/>
              </a:pPr>
              <a:r>
                <a:rPr lang="ja-JP" altLang="en-US" b="1" dirty="0">
                  <a:solidFill>
                    <a:srgbClr val="008000"/>
                  </a:solidFill>
                  <a:latin typeface="+mn-ea"/>
                  <a:ea typeface="+mn-ea"/>
                  <a:cs typeface="ＭＳ Ｐゴシック" panose="020B0600070205080204" pitchFamily="34" charset="-128"/>
                </a:rPr>
                <a:t>冷罨法</a:t>
              </a:r>
              <a:endParaRPr lang="en-US" altLang="ja-JP" b="1" dirty="0">
                <a:solidFill>
                  <a:srgbClr val="008000"/>
                </a:solidFill>
                <a:latin typeface="+mn-ea"/>
                <a:ea typeface="+mn-ea"/>
                <a:cs typeface="ＭＳ Ｐゴシック" panose="020B0600070205080204" pitchFamily="34" charset="-128"/>
              </a:endParaRPr>
            </a:p>
            <a:p>
              <a:pPr eaLnBrk="1" hangingPunct="1">
                <a:lnSpc>
                  <a:spcPct val="100000"/>
                </a:lnSpc>
                <a:spcBef>
                  <a:spcPts val="0"/>
                </a:spcBef>
                <a:buFontTx/>
                <a:buNone/>
              </a:pPr>
              <a:r>
                <a:rPr lang="ja-JP" altLang="en-US" sz="2000" b="1" dirty="0">
                  <a:latin typeface="+mn-ea"/>
                  <a:ea typeface="+mn-ea"/>
                  <a:cs typeface="ＭＳ Ｐゴシック" panose="020B0600070205080204" pitchFamily="34" charset="-128"/>
                </a:rPr>
                <a:t>冷やすことで血管を収縮させ、ほてりを取り、痒みを鎮める方法</a:t>
              </a:r>
              <a:endParaRPr lang="en-US" altLang="ja-JP" sz="2000" b="1" dirty="0">
                <a:latin typeface="+mn-ea"/>
                <a:ea typeface="+mn-ea"/>
                <a:cs typeface="ＭＳ Ｐゴシック" panose="020B0600070205080204" pitchFamily="34" charset="-128"/>
              </a:endParaRPr>
            </a:p>
            <a:p>
              <a:pPr eaLnBrk="1" hangingPunct="1">
                <a:lnSpc>
                  <a:spcPct val="100000"/>
                </a:lnSpc>
                <a:spcBef>
                  <a:spcPct val="50000"/>
                </a:spcBef>
                <a:buFontTx/>
                <a:buNone/>
              </a:pPr>
              <a:r>
                <a:rPr lang="ja-JP" altLang="en-US" b="1" dirty="0">
                  <a:solidFill>
                    <a:srgbClr val="008000"/>
                  </a:solidFill>
                  <a:latin typeface="+mn-ea"/>
                  <a:ea typeface="+mn-ea"/>
                  <a:cs typeface="ＭＳ Ｐゴシック" panose="020B0600070205080204" pitchFamily="34" charset="-128"/>
                </a:rPr>
                <a:t>内服療法</a:t>
              </a:r>
            </a:p>
          </p:txBody>
        </p:sp>
      </p:grpSp>
      <p:grpSp>
        <p:nvGrpSpPr>
          <p:cNvPr id="8" name="グループ化 7">
            <a:extLst>
              <a:ext uri="{FF2B5EF4-FFF2-40B4-BE49-F238E27FC236}">
                <a16:creationId xmlns:a16="http://schemas.microsoft.com/office/drawing/2014/main" id="{34176F0E-4C74-4D2C-B7A9-379F79DAB8D4}"/>
              </a:ext>
            </a:extLst>
          </p:cNvPr>
          <p:cNvGrpSpPr/>
          <p:nvPr/>
        </p:nvGrpSpPr>
        <p:grpSpPr>
          <a:xfrm>
            <a:off x="623197" y="5127977"/>
            <a:ext cx="3244566" cy="1893627"/>
            <a:chOff x="623197" y="5127977"/>
            <a:chExt cx="3244566" cy="1893627"/>
          </a:xfrm>
        </p:grpSpPr>
        <p:grpSp>
          <p:nvGrpSpPr>
            <p:cNvPr id="5" name="グループ化 4">
              <a:extLst>
                <a:ext uri="{FF2B5EF4-FFF2-40B4-BE49-F238E27FC236}">
                  <a16:creationId xmlns:a16="http://schemas.microsoft.com/office/drawing/2014/main" id="{9A0115D4-FDDA-4360-B6EF-0AC863EE10C2}"/>
                </a:ext>
              </a:extLst>
            </p:cNvPr>
            <p:cNvGrpSpPr/>
            <p:nvPr/>
          </p:nvGrpSpPr>
          <p:grpSpPr>
            <a:xfrm>
              <a:off x="623197" y="5127977"/>
              <a:ext cx="3244566" cy="1893627"/>
              <a:chOff x="623197" y="5127977"/>
              <a:chExt cx="3244566" cy="1893627"/>
            </a:xfrm>
          </p:grpSpPr>
          <p:sp>
            <p:nvSpPr>
              <p:cNvPr id="24" name="フローチャート: 代替処理 23">
                <a:extLst>
                  <a:ext uri="{FF2B5EF4-FFF2-40B4-BE49-F238E27FC236}">
                    <a16:creationId xmlns:a16="http://schemas.microsoft.com/office/drawing/2014/main" id="{33216D6F-DF52-44B3-8CD2-C1AA6D198809}"/>
                  </a:ext>
                </a:extLst>
              </p:cNvPr>
              <p:cNvSpPr/>
              <p:nvPr/>
            </p:nvSpPr>
            <p:spPr>
              <a:xfrm>
                <a:off x="623197" y="5432448"/>
                <a:ext cx="2926199" cy="1589156"/>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a:extLst>
                  <a:ext uri="{FF2B5EF4-FFF2-40B4-BE49-F238E27FC236}">
                    <a16:creationId xmlns:a16="http://schemas.microsoft.com/office/drawing/2014/main" id="{D5D66C6F-E056-4673-8E3C-0597D666D987}"/>
                  </a:ext>
                </a:extLst>
              </p:cNvPr>
              <p:cNvSpPr/>
              <p:nvPr/>
            </p:nvSpPr>
            <p:spPr>
              <a:xfrm rot="2340458">
                <a:off x="3430696" y="5127977"/>
                <a:ext cx="437067" cy="1165408"/>
              </a:xfrm>
              <a:prstGeom prst="triangle">
                <a:avLst>
                  <a:gd name="adj" fmla="val 10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4502" name="Text Box 28">
              <a:extLst>
                <a:ext uri="{FF2B5EF4-FFF2-40B4-BE49-F238E27FC236}">
                  <a16:creationId xmlns:a16="http://schemas.microsoft.com/office/drawing/2014/main" id="{D446D29E-5B37-BD4E-BCFE-01B1027024DC}"/>
                </a:ext>
              </a:extLst>
            </p:cNvPr>
            <p:cNvSpPr txBox="1">
              <a:spLocks noChangeArrowheads="1"/>
            </p:cNvSpPr>
            <p:nvPr/>
          </p:nvSpPr>
          <p:spPr bwMode="auto">
            <a:xfrm>
              <a:off x="721018" y="5649138"/>
              <a:ext cx="28082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50000"/>
                </a:spcBef>
                <a:buFontTx/>
                <a:buNone/>
              </a:pPr>
              <a:r>
                <a:rPr lang="ja-JP" altLang="en-US" b="1" dirty="0">
                  <a:solidFill>
                    <a:srgbClr val="008000"/>
                  </a:solidFill>
                  <a:latin typeface="+mn-ea"/>
                  <a:ea typeface="+mn-ea"/>
                  <a:cs typeface="ＭＳ Ｐゴシック" panose="020B0600070205080204" pitchFamily="34" charset="-128"/>
                </a:rPr>
                <a:t>スキンケア</a:t>
              </a:r>
              <a:endParaRPr lang="en-US" altLang="ja-JP" b="1" dirty="0">
                <a:solidFill>
                  <a:srgbClr val="008000"/>
                </a:solidFill>
                <a:latin typeface="+mn-ea"/>
                <a:ea typeface="+mn-ea"/>
                <a:cs typeface="ＭＳ Ｐゴシック" panose="020B0600070205080204" pitchFamily="34" charset="-128"/>
              </a:endParaRPr>
            </a:p>
            <a:p>
              <a:pPr eaLnBrk="1" hangingPunct="1">
                <a:lnSpc>
                  <a:spcPct val="100000"/>
                </a:lnSpc>
                <a:spcBef>
                  <a:spcPct val="50000"/>
                </a:spcBef>
                <a:buFontTx/>
                <a:buNone/>
              </a:pPr>
              <a:r>
                <a:rPr lang="ja-JP" altLang="en-US" b="1" dirty="0">
                  <a:solidFill>
                    <a:srgbClr val="008000"/>
                  </a:solidFill>
                  <a:latin typeface="+mn-ea"/>
                  <a:ea typeface="+mn-ea"/>
                  <a:cs typeface="ＭＳ Ｐゴシック" panose="020B0600070205080204" pitchFamily="34" charset="-128"/>
                </a:rPr>
                <a:t>外用・内服療法</a:t>
              </a:r>
            </a:p>
          </p:txBody>
        </p:sp>
      </p:grpSp>
      <p:grpSp>
        <p:nvGrpSpPr>
          <p:cNvPr id="17" name="グループ化 16">
            <a:extLst>
              <a:ext uri="{FF2B5EF4-FFF2-40B4-BE49-F238E27FC236}">
                <a16:creationId xmlns:a16="http://schemas.microsoft.com/office/drawing/2014/main" id="{E9319BEF-D1A8-42B9-B3E2-640C2ECB3B5F}"/>
              </a:ext>
            </a:extLst>
          </p:cNvPr>
          <p:cNvGrpSpPr/>
          <p:nvPr/>
        </p:nvGrpSpPr>
        <p:grpSpPr>
          <a:xfrm>
            <a:off x="406945" y="306442"/>
            <a:ext cx="427497" cy="415776"/>
            <a:chOff x="683170" y="525517"/>
            <a:chExt cx="427497" cy="415776"/>
          </a:xfrm>
        </p:grpSpPr>
        <p:sp>
          <p:nvSpPr>
            <p:cNvPr id="18" name="四角形: 角を丸くする 17">
              <a:extLst>
                <a:ext uri="{FF2B5EF4-FFF2-40B4-BE49-F238E27FC236}">
                  <a16:creationId xmlns:a16="http://schemas.microsoft.com/office/drawing/2014/main" id="{4DD4398A-ECEE-4F79-B95C-085143F1CD1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BBE0A498-3B51-4845-B51B-DAD76480DDF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DE6C4D01-0F03-4EBC-AFA1-0E6C08F7EB9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F8927335-B158-49B1-AF83-642AC54AEE99}"/>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タイトル 1">
            <a:extLst>
              <a:ext uri="{FF2B5EF4-FFF2-40B4-BE49-F238E27FC236}">
                <a16:creationId xmlns:a16="http://schemas.microsoft.com/office/drawing/2014/main" id="{973EB6B4-8289-4A1D-8657-7ABC2D3D6B90}"/>
              </a:ext>
            </a:extLst>
          </p:cNvPr>
          <p:cNvSpPr txBox="1">
            <a:spLocks/>
          </p:cNvSpPr>
          <p:nvPr/>
        </p:nvSpPr>
        <p:spPr>
          <a:xfrm>
            <a:off x="834442" y="244484"/>
            <a:ext cx="9071610" cy="1101872"/>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痒み－掻破の悪循環</a:t>
            </a:r>
            <a:br>
              <a:rPr lang="ja-JP" altLang="en-US" sz="3600" b="1" dirty="0">
                <a:latin typeface="游ゴシック" panose="020B0400000000000000" pitchFamily="50" charset="-128"/>
                <a:ea typeface="游ゴシック" panose="020B0400000000000000" pitchFamily="50" charset="-128"/>
              </a:rPr>
            </a:br>
            <a:r>
              <a:rPr lang="en-US" altLang="ja-JP" sz="3600" b="1" dirty="0">
                <a:latin typeface="游ゴシック" panose="020B0400000000000000" pitchFamily="50" charset="-128"/>
                <a:ea typeface="游ゴシック" panose="020B0400000000000000" pitchFamily="50" charset="-128"/>
              </a:rPr>
              <a:t>itch – scratch circle</a:t>
            </a:r>
            <a:endParaRPr lang="ja-JP" altLang="en-US" sz="3600" b="1" dirty="0">
              <a:latin typeface="游ゴシック" panose="020B0400000000000000" pitchFamily="50" charset="-128"/>
              <a:ea typeface="游ゴシック" panose="020B0400000000000000" pitchFamily="50" charset="-128"/>
            </a:endParaRPr>
          </a:p>
        </p:txBody>
      </p:sp>
      <p:grpSp>
        <p:nvGrpSpPr>
          <p:cNvPr id="9" name="グループ化 8">
            <a:extLst>
              <a:ext uri="{FF2B5EF4-FFF2-40B4-BE49-F238E27FC236}">
                <a16:creationId xmlns:a16="http://schemas.microsoft.com/office/drawing/2014/main" id="{5F80EC08-3781-41AA-AD1C-3E0CCDCCADB9}"/>
              </a:ext>
            </a:extLst>
          </p:cNvPr>
          <p:cNvGrpSpPr/>
          <p:nvPr/>
        </p:nvGrpSpPr>
        <p:grpSpPr>
          <a:xfrm>
            <a:off x="6987999" y="4679213"/>
            <a:ext cx="3712188" cy="1589156"/>
            <a:chOff x="6987999" y="4679213"/>
            <a:chExt cx="3712188" cy="1589156"/>
          </a:xfrm>
        </p:grpSpPr>
        <p:grpSp>
          <p:nvGrpSpPr>
            <p:cNvPr id="6" name="グループ化 5">
              <a:extLst>
                <a:ext uri="{FF2B5EF4-FFF2-40B4-BE49-F238E27FC236}">
                  <a16:creationId xmlns:a16="http://schemas.microsoft.com/office/drawing/2014/main" id="{34131C72-080F-4541-9C5D-174D57EFB40B}"/>
                </a:ext>
              </a:extLst>
            </p:cNvPr>
            <p:cNvGrpSpPr/>
            <p:nvPr/>
          </p:nvGrpSpPr>
          <p:grpSpPr>
            <a:xfrm>
              <a:off x="6987999" y="4679213"/>
              <a:ext cx="3525896" cy="1589156"/>
              <a:chOff x="6987999" y="4679213"/>
              <a:chExt cx="3525896" cy="1589156"/>
            </a:xfrm>
          </p:grpSpPr>
          <p:sp>
            <p:nvSpPr>
              <p:cNvPr id="2" name="フローチャート: 代替処理 1">
                <a:extLst>
                  <a:ext uri="{FF2B5EF4-FFF2-40B4-BE49-F238E27FC236}">
                    <a16:creationId xmlns:a16="http://schemas.microsoft.com/office/drawing/2014/main" id="{22DD4D6A-7CF9-48C5-88C3-D0D6B8FB9E13}"/>
                  </a:ext>
                </a:extLst>
              </p:cNvPr>
              <p:cNvSpPr/>
              <p:nvPr/>
            </p:nvSpPr>
            <p:spPr>
              <a:xfrm>
                <a:off x="8016674" y="4679213"/>
                <a:ext cx="2497221" cy="1589156"/>
              </a:xfrm>
              <a:prstGeom prst="flowChartAlternateProcess">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a:extLst>
                  <a:ext uri="{FF2B5EF4-FFF2-40B4-BE49-F238E27FC236}">
                    <a16:creationId xmlns:a16="http://schemas.microsoft.com/office/drawing/2014/main" id="{34E7734E-930E-4E8E-8037-A43188DF5F4A}"/>
                  </a:ext>
                </a:extLst>
              </p:cNvPr>
              <p:cNvSpPr/>
              <p:nvPr/>
            </p:nvSpPr>
            <p:spPr>
              <a:xfrm rot="16721285">
                <a:off x="7365183" y="4710093"/>
                <a:ext cx="437067" cy="1191435"/>
              </a:xfrm>
              <a:prstGeom prst="triangle">
                <a:avLst>
                  <a:gd name="adj" fmla="val 5649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4504" name="Text Box 30">
              <a:extLst>
                <a:ext uri="{FF2B5EF4-FFF2-40B4-BE49-F238E27FC236}">
                  <a16:creationId xmlns:a16="http://schemas.microsoft.com/office/drawing/2014/main" id="{171B40B2-2B35-C44D-B3EF-1C71E0267F34}"/>
                </a:ext>
              </a:extLst>
            </p:cNvPr>
            <p:cNvSpPr txBox="1">
              <a:spLocks noChangeArrowheads="1"/>
            </p:cNvSpPr>
            <p:nvPr/>
          </p:nvSpPr>
          <p:spPr bwMode="auto">
            <a:xfrm>
              <a:off x="8261653" y="4907563"/>
              <a:ext cx="243853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50000"/>
                </a:spcBef>
                <a:buFontTx/>
                <a:buNone/>
              </a:pPr>
              <a:r>
                <a:rPr lang="ja-JP" altLang="en-US" b="1" dirty="0">
                  <a:solidFill>
                    <a:srgbClr val="008000"/>
                  </a:solidFill>
                  <a:latin typeface="+mn-ea"/>
                  <a:ea typeface="+mn-ea"/>
                  <a:cs typeface="ＭＳ Ｐゴシック" panose="020B0600070205080204" pitchFamily="34" charset="-128"/>
                </a:rPr>
                <a:t>ネイルケア</a:t>
              </a:r>
              <a:endParaRPr lang="en-US" altLang="ja-JP" b="1" dirty="0">
                <a:solidFill>
                  <a:srgbClr val="008000"/>
                </a:solidFill>
                <a:latin typeface="+mn-ea"/>
                <a:ea typeface="+mn-ea"/>
                <a:cs typeface="ＭＳ Ｐゴシック" panose="020B0600070205080204" pitchFamily="34" charset="-128"/>
              </a:endParaRPr>
            </a:p>
            <a:p>
              <a:pPr eaLnBrk="1" hangingPunct="1">
                <a:lnSpc>
                  <a:spcPct val="100000"/>
                </a:lnSpc>
                <a:spcBef>
                  <a:spcPts val="0"/>
                </a:spcBef>
                <a:buFontTx/>
                <a:buNone/>
              </a:pPr>
              <a:r>
                <a:rPr lang="ja-JP" altLang="en-US" sz="2000" b="1" dirty="0">
                  <a:latin typeface="+mn-ea"/>
                  <a:ea typeface="+mn-ea"/>
                  <a:cs typeface="ＭＳ Ｐゴシック" panose="020B0600070205080204" pitchFamily="34" charset="-128"/>
                </a:rPr>
                <a:t>爪を短く切る</a:t>
              </a:r>
              <a:endParaRPr lang="en-US" altLang="ja-JP" sz="2000" b="1" dirty="0">
                <a:latin typeface="+mn-ea"/>
                <a:ea typeface="+mn-ea"/>
                <a:cs typeface="ＭＳ Ｐゴシック" panose="020B0600070205080204" pitchFamily="34" charset="-128"/>
              </a:endParaRPr>
            </a:p>
            <a:p>
              <a:pPr eaLnBrk="1" hangingPunct="1">
                <a:lnSpc>
                  <a:spcPct val="100000"/>
                </a:lnSpc>
                <a:spcBef>
                  <a:spcPts val="0"/>
                </a:spcBef>
                <a:buFontTx/>
                <a:buNone/>
              </a:pPr>
              <a:r>
                <a:rPr lang="ja-JP" altLang="en-US" sz="2000" b="1" dirty="0">
                  <a:latin typeface="+mn-ea"/>
                  <a:ea typeface="+mn-ea"/>
                  <a:cs typeface="ＭＳ Ｐゴシック" panose="020B0600070205080204" pitchFamily="34" charset="-128"/>
                </a:rPr>
                <a:t>ヤスリで削る</a:t>
              </a:r>
            </a:p>
          </p:txBody>
        </p:sp>
      </p:grpSp>
    </p:spTree>
    <p:extLst>
      <p:ext uri="{BB962C8B-B14F-4D97-AF65-F5344CB8AC3E}">
        <p14:creationId xmlns:p14="http://schemas.microsoft.com/office/powerpoint/2010/main" val="7727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図表 4"/>
          <p:cNvGraphicFramePr/>
          <p:nvPr>
            <p:extLst>
              <p:ext uri="{D42A27DB-BD31-4B8C-83A1-F6EECF244321}">
                <p14:modId xmlns:p14="http://schemas.microsoft.com/office/powerpoint/2010/main" val="1032370824"/>
              </p:ext>
            </p:extLst>
          </p:nvPr>
        </p:nvGraphicFramePr>
        <p:xfrm>
          <a:off x="1697953" y="2142224"/>
          <a:ext cx="6719711" cy="4479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71" name="テキスト ボックス 5"/>
          <p:cNvSpPr txBox="1">
            <a:spLocks noChangeArrowheads="1"/>
          </p:cNvSpPr>
          <p:nvPr/>
        </p:nvSpPr>
        <p:spPr bwMode="auto">
          <a:xfrm>
            <a:off x="2478419" y="1595779"/>
            <a:ext cx="5158778" cy="1232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a:lnSpc>
                <a:spcPct val="100000"/>
              </a:lnSpc>
              <a:spcBef>
                <a:spcPct val="0"/>
              </a:spcBef>
              <a:buFontTx/>
              <a:buNone/>
            </a:pPr>
            <a:r>
              <a:rPr lang="ja-JP" altLang="en-US" sz="3527" b="1" dirty="0">
                <a:effectLst>
                  <a:outerShdw blurRad="38100" dist="38100" dir="2700000" algn="tl">
                    <a:srgbClr val="000000">
                      <a:alpha val="43137"/>
                    </a:srgbClr>
                  </a:outerShdw>
                </a:effectLst>
                <a:latin typeface="+mn-ea"/>
                <a:ea typeface="+mn-ea"/>
              </a:rPr>
              <a:t>皮膚バリア機能の障害</a:t>
            </a:r>
            <a:endParaRPr lang="en-US" altLang="ja-JP" sz="3527" b="1" dirty="0">
              <a:effectLst>
                <a:outerShdw blurRad="38100" dist="38100" dir="2700000" algn="tl">
                  <a:srgbClr val="000000">
                    <a:alpha val="43137"/>
                  </a:srgbClr>
                </a:outerShdw>
              </a:effectLst>
              <a:latin typeface="+mn-ea"/>
              <a:ea typeface="+mn-ea"/>
            </a:endParaRPr>
          </a:p>
          <a:p>
            <a:pPr algn="ctr">
              <a:lnSpc>
                <a:spcPct val="100000"/>
              </a:lnSpc>
              <a:spcBef>
                <a:spcPct val="0"/>
              </a:spcBef>
              <a:buFontTx/>
              <a:buNone/>
            </a:pPr>
            <a:endParaRPr lang="en-US" altLang="ja-JP" sz="882" dirty="0">
              <a:latin typeface="+mn-ea"/>
              <a:ea typeface="+mn-ea"/>
            </a:endParaRPr>
          </a:p>
          <a:p>
            <a:pPr algn="ctr">
              <a:lnSpc>
                <a:spcPct val="100000"/>
              </a:lnSpc>
              <a:spcBef>
                <a:spcPct val="0"/>
              </a:spcBef>
              <a:buFontTx/>
              <a:buNone/>
            </a:pPr>
            <a:r>
              <a:rPr lang="ja-JP" altLang="en-US" sz="3000" b="1" dirty="0">
                <a:solidFill>
                  <a:srgbClr val="C00000"/>
                </a:solidFill>
                <a:latin typeface="+mn-ea"/>
                <a:ea typeface="+mn-ea"/>
              </a:rPr>
              <a:t>アトピー性皮膚 </a:t>
            </a:r>
            <a:r>
              <a:rPr lang="en-US" altLang="ja-JP" sz="2646" b="1" dirty="0">
                <a:solidFill>
                  <a:srgbClr val="C00000"/>
                </a:solidFill>
                <a:latin typeface="+mn-ea"/>
                <a:ea typeface="+mn-ea"/>
              </a:rPr>
              <a:t>atopic skin</a:t>
            </a:r>
            <a:endParaRPr lang="ja-JP" altLang="en-US" sz="2646" b="1" dirty="0">
              <a:solidFill>
                <a:srgbClr val="C00000"/>
              </a:solidFill>
              <a:latin typeface="+mn-ea"/>
              <a:ea typeface="+mn-ea"/>
            </a:endParaRPr>
          </a:p>
        </p:txBody>
      </p:sp>
      <p:sp>
        <p:nvSpPr>
          <p:cNvPr id="7172" name="テキスト ボックス 10"/>
          <p:cNvSpPr txBox="1">
            <a:spLocks noChangeArrowheads="1"/>
          </p:cNvSpPr>
          <p:nvPr/>
        </p:nvSpPr>
        <p:spPr bwMode="auto">
          <a:xfrm>
            <a:off x="294512" y="4449145"/>
            <a:ext cx="4866211" cy="158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3527" b="1" dirty="0">
                <a:effectLst>
                  <a:outerShdw blurRad="38100" dist="38100" dir="2700000" algn="tl">
                    <a:srgbClr val="000000">
                      <a:alpha val="43137"/>
                    </a:srgbClr>
                  </a:outerShdw>
                </a:effectLst>
                <a:latin typeface="+mn-ea"/>
                <a:ea typeface="+mn-ea"/>
              </a:rPr>
              <a:t>アレルギー炎症</a:t>
            </a:r>
            <a:endParaRPr lang="en-US" altLang="ja-JP" sz="3527" b="1" dirty="0">
              <a:effectLst>
                <a:outerShdw blurRad="38100" dist="38100" dir="2700000" algn="tl">
                  <a:srgbClr val="000000">
                    <a:alpha val="43137"/>
                  </a:srgbClr>
                </a:outerShdw>
              </a:effectLst>
              <a:latin typeface="+mn-ea"/>
              <a:ea typeface="+mn-ea"/>
            </a:endParaRPr>
          </a:p>
          <a:p>
            <a:pPr algn="ctr">
              <a:lnSpc>
                <a:spcPct val="100000"/>
              </a:lnSpc>
              <a:spcBef>
                <a:spcPct val="0"/>
              </a:spcBef>
              <a:buFontTx/>
              <a:buNone/>
            </a:pPr>
            <a:endParaRPr lang="en-US" altLang="ja-JP" sz="882" dirty="0">
              <a:latin typeface="+mn-ea"/>
              <a:ea typeface="+mn-ea"/>
            </a:endParaRPr>
          </a:p>
          <a:p>
            <a:pPr>
              <a:lnSpc>
                <a:spcPct val="100000"/>
              </a:lnSpc>
              <a:spcBef>
                <a:spcPct val="0"/>
              </a:spcBef>
              <a:buFontTx/>
              <a:buNone/>
            </a:pPr>
            <a:r>
              <a:rPr lang="ja-JP" altLang="en-US" sz="2500" dirty="0">
                <a:latin typeface="+mn-ea"/>
                <a:ea typeface="+mn-ea"/>
              </a:rPr>
              <a:t>アトピー素因＋環境抗原</a:t>
            </a:r>
            <a:endParaRPr lang="en-US" altLang="ja-JP" sz="2500" dirty="0">
              <a:latin typeface="+mn-ea"/>
              <a:ea typeface="+mn-ea"/>
            </a:endParaRPr>
          </a:p>
          <a:p>
            <a:pPr>
              <a:lnSpc>
                <a:spcPct val="100000"/>
              </a:lnSpc>
              <a:spcBef>
                <a:spcPct val="0"/>
              </a:spcBef>
              <a:buFontTx/>
              <a:buNone/>
            </a:pPr>
            <a:r>
              <a:rPr lang="ja-JP" altLang="en-US" sz="2500" dirty="0">
                <a:latin typeface="+mn-ea"/>
                <a:ea typeface="+mn-ea"/>
              </a:rPr>
              <a:t>食餌性抗原など</a:t>
            </a:r>
          </a:p>
        </p:txBody>
      </p:sp>
      <p:sp>
        <p:nvSpPr>
          <p:cNvPr id="7173" name="テキスト ボックス 11"/>
          <p:cNvSpPr txBox="1">
            <a:spLocks noChangeArrowheads="1"/>
          </p:cNvSpPr>
          <p:nvPr/>
        </p:nvSpPr>
        <p:spPr bwMode="auto">
          <a:xfrm>
            <a:off x="6511585" y="4382549"/>
            <a:ext cx="4136439" cy="230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nSpc>
                <a:spcPct val="100000"/>
              </a:lnSpc>
              <a:spcBef>
                <a:spcPct val="0"/>
              </a:spcBef>
              <a:buFontTx/>
              <a:buNone/>
            </a:pPr>
            <a:r>
              <a:rPr lang="ja-JP" altLang="en-US" sz="3527" b="1" dirty="0">
                <a:effectLst>
                  <a:outerShdw blurRad="38100" dist="38100" dir="2700000" algn="tl">
                    <a:srgbClr val="000000">
                      <a:alpha val="43137"/>
                    </a:srgbClr>
                  </a:outerShdw>
                </a:effectLst>
                <a:latin typeface="+mn-ea"/>
                <a:ea typeface="+mn-ea"/>
              </a:rPr>
              <a:t>環境因子ほか</a:t>
            </a:r>
            <a:endParaRPr lang="en-US" altLang="ja-JP" sz="3527" b="1" dirty="0">
              <a:effectLst>
                <a:outerShdw blurRad="38100" dist="38100" dir="2700000" algn="tl">
                  <a:srgbClr val="000000">
                    <a:alpha val="43137"/>
                  </a:srgbClr>
                </a:outerShdw>
              </a:effectLst>
              <a:latin typeface="+mn-ea"/>
              <a:ea typeface="+mn-ea"/>
            </a:endParaRPr>
          </a:p>
          <a:p>
            <a:pPr>
              <a:lnSpc>
                <a:spcPct val="100000"/>
              </a:lnSpc>
              <a:spcBef>
                <a:spcPct val="0"/>
              </a:spcBef>
              <a:buFontTx/>
              <a:buNone/>
            </a:pPr>
            <a:endParaRPr lang="en-US" altLang="ja-JP" sz="882" dirty="0">
              <a:latin typeface="+mn-ea"/>
              <a:ea typeface="+mn-ea"/>
            </a:endParaRPr>
          </a:p>
          <a:p>
            <a:pPr>
              <a:lnSpc>
                <a:spcPct val="100000"/>
              </a:lnSpc>
              <a:spcBef>
                <a:spcPct val="0"/>
              </a:spcBef>
              <a:buFontTx/>
              <a:buNone/>
            </a:pPr>
            <a:r>
              <a:rPr lang="ja-JP" altLang="en-US" sz="2500" dirty="0">
                <a:latin typeface="+mn-ea"/>
                <a:ea typeface="+mn-ea"/>
              </a:rPr>
              <a:t>気候、発汗、日光、感染症、</a:t>
            </a:r>
            <a:endParaRPr lang="en-US" altLang="ja-JP" sz="2500" dirty="0">
              <a:latin typeface="+mn-ea"/>
              <a:ea typeface="+mn-ea"/>
            </a:endParaRPr>
          </a:p>
          <a:p>
            <a:pPr>
              <a:lnSpc>
                <a:spcPct val="100000"/>
              </a:lnSpc>
              <a:spcBef>
                <a:spcPct val="0"/>
              </a:spcBef>
              <a:buFontTx/>
              <a:buNone/>
            </a:pPr>
            <a:r>
              <a:rPr lang="ja-JP" altLang="en-US" sz="2500" dirty="0">
                <a:latin typeface="+mn-ea"/>
                <a:ea typeface="+mn-ea"/>
              </a:rPr>
              <a:t>刺激、搔破行動、</a:t>
            </a:r>
            <a:endParaRPr lang="en-US" altLang="ja-JP" sz="2500" dirty="0">
              <a:latin typeface="+mn-ea"/>
              <a:ea typeface="+mn-ea"/>
            </a:endParaRPr>
          </a:p>
          <a:p>
            <a:pPr>
              <a:lnSpc>
                <a:spcPct val="100000"/>
              </a:lnSpc>
              <a:spcBef>
                <a:spcPct val="0"/>
              </a:spcBef>
              <a:buFontTx/>
              <a:buNone/>
            </a:pPr>
            <a:r>
              <a:rPr lang="ja-JP" altLang="en-US" sz="2500" dirty="0">
                <a:latin typeface="+mn-ea"/>
                <a:ea typeface="+mn-ea"/>
              </a:rPr>
              <a:t>ストレス、疲労、</a:t>
            </a:r>
            <a:endParaRPr lang="en-US" altLang="ja-JP" sz="2500" dirty="0">
              <a:latin typeface="+mn-ea"/>
              <a:ea typeface="+mn-ea"/>
            </a:endParaRPr>
          </a:p>
          <a:p>
            <a:pPr>
              <a:lnSpc>
                <a:spcPct val="100000"/>
              </a:lnSpc>
              <a:spcBef>
                <a:spcPct val="0"/>
              </a:spcBef>
              <a:buFontTx/>
              <a:buNone/>
            </a:pPr>
            <a:r>
              <a:rPr lang="ja-JP" altLang="en-US" sz="2500" dirty="0">
                <a:latin typeface="+mn-ea"/>
                <a:ea typeface="+mn-ea"/>
              </a:rPr>
              <a:t>睡眠不足など</a:t>
            </a:r>
          </a:p>
        </p:txBody>
      </p:sp>
      <p:grpSp>
        <p:nvGrpSpPr>
          <p:cNvPr id="7" name="グループ化 6">
            <a:extLst>
              <a:ext uri="{FF2B5EF4-FFF2-40B4-BE49-F238E27FC236}">
                <a16:creationId xmlns:a16="http://schemas.microsoft.com/office/drawing/2014/main" id="{5651106E-1CA8-4286-A095-BAD9A1971C46}"/>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93943C50-B531-4225-83BB-BE991583CE36}"/>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F165FE9-7063-488E-86A9-827DCE88C2F5}"/>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C70505D3-C8B0-48DC-B4AE-39788662D9BF}"/>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699D0C9-078C-4E8F-AB04-5E6A9D70F0D0}"/>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44F7F942-D6A2-4B4A-AD7E-9B9076456EC4}"/>
              </a:ext>
            </a:extLst>
          </p:cNvPr>
          <p:cNvSpPr txBox="1">
            <a:spLocks/>
          </p:cNvSpPr>
          <p:nvPr/>
        </p:nvSpPr>
        <p:spPr>
          <a:xfrm>
            <a:off x="834442" y="244484"/>
            <a:ext cx="9575588"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アトピー性皮膚炎の発症や病勢に係わる因子</a:t>
            </a:r>
          </a:p>
        </p:txBody>
      </p:sp>
    </p:spTree>
    <p:extLst>
      <p:ext uri="{BB962C8B-B14F-4D97-AF65-F5344CB8AC3E}">
        <p14:creationId xmlns:p14="http://schemas.microsoft.com/office/powerpoint/2010/main" val="1574530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A47FBA-EE4A-43DF-808F-9CF9C5EF5A0B}"/>
              </a:ext>
            </a:extLst>
          </p:cNvPr>
          <p:cNvSpPr>
            <a:spLocks noGrp="1"/>
          </p:cNvSpPr>
          <p:nvPr>
            <p:ph idx="1"/>
          </p:nvPr>
        </p:nvSpPr>
        <p:spPr>
          <a:xfrm>
            <a:off x="1242219" y="1692276"/>
            <a:ext cx="8424862" cy="5184775"/>
          </a:xfrm>
        </p:spPr>
        <p:txBody>
          <a:bodyPr/>
          <a:lstStyle/>
          <a:p>
            <a:pPr eaLnBrk="1" hangingPunct="1">
              <a:buFontTx/>
              <a:buNone/>
            </a:pPr>
            <a:r>
              <a:rPr lang="ja-JP" altLang="en-US" sz="4000"/>
              <a:t>　</a:t>
            </a:r>
            <a:endParaRPr lang="ja-JP" altLang="en-US">
              <a:latin typeface="ＭＳ Ｐゴシック" panose="020B0600070205080204" pitchFamily="34" charset="-128"/>
            </a:endParaRPr>
          </a:p>
        </p:txBody>
      </p:sp>
      <p:pic>
        <p:nvPicPr>
          <p:cNvPr id="5" name="Picture 7" descr="img030">
            <a:extLst>
              <a:ext uri="{FF2B5EF4-FFF2-40B4-BE49-F238E27FC236}">
                <a16:creationId xmlns:a16="http://schemas.microsoft.com/office/drawing/2014/main" id="{D6B9ADF8-8549-4468-AAB6-9D634FC94284}"/>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t="30963"/>
          <a:stretch>
            <a:fillRect/>
          </a:stretch>
        </p:blipFill>
        <p:spPr bwMode="auto">
          <a:xfrm>
            <a:off x="1250156" y="1692276"/>
            <a:ext cx="517525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mg035">
            <a:extLst>
              <a:ext uri="{FF2B5EF4-FFF2-40B4-BE49-F238E27FC236}">
                <a16:creationId xmlns:a16="http://schemas.microsoft.com/office/drawing/2014/main" id="{5E6FD35F-FECC-406D-AEB0-335E5F2C1A14}"/>
              </a:ext>
            </a:extLst>
          </p:cNvPr>
          <p:cNvPicPr>
            <a:picLocks noChangeAspect="1" noChangeArrowheads="1"/>
          </p:cNvPicPr>
          <p:nvPr/>
        </p:nvPicPr>
        <p:blipFill>
          <a:blip r:embed="rId4">
            <a:lum bright="24000" contrast="24000"/>
            <a:extLst>
              <a:ext uri="{28A0092B-C50C-407E-A947-70E740481C1C}">
                <a14:useLocalDpi xmlns:a14="http://schemas.microsoft.com/office/drawing/2010/main" val="0"/>
              </a:ext>
            </a:extLst>
          </a:blip>
          <a:srcRect l="28497" b="11273"/>
          <a:stretch>
            <a:fillRect/>
          </a:stretch>
        </p:blipFill>
        <p:spPr bwMode="auto">
          <a:xfrm>
            <a:off x="6625431" y="1692275"/>
            <a:ext cx="2801938"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8A6381C7-EB5E-477A-A99E-091553A6E330}"/>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D095EE8E-0FC5-4A7E-AA22-4E56EAC2D5C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D524931-F6BA-40CF-B773-BF397A8D9A1C}"/>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0B2FE35-7104-42BD-AF99-8C3D9C148AC9}"/>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DDF57630-0141-456A-9773-19D0995C5F71}"/>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B2F04BAE-3CF4-4950-BFF4-619A4F48853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アトピー性皮膚炎の臨床像</a:t>
            </a:r>
          </a:p>
        </p:txBody>
      </p:sp>
    </p:spTree>
    <p:extLst>
      <p:ext uri="{BB962C8B-B14F-4D97-AF65-F5344CB8AC3E}">
        <p14:creationId xmlns:p14="http://schemas.microsoft.com/office/powerpoint/2010/main" val="523248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img027">
            <a:extLst>
              <a:ext uri="{FF2B5EF4-FFF2-40B4-BE49-F238E27FC236}">
                <a16:creationId xmlns:a16="http://schemas.microsoft.com/office/drawing/2014/main" id="{23EAAB16-D5EE-124A-B538-D9D66F4E8CA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25108" r="16246" b="14136"/>
          <a:stretch>
            <a:fillRect/>
          </a:stretch>
        </p:blipFill>
        <p:spPr bwMode="auto">
          <a:xfrm>
            <a:off x="7756602" y="1324348"/>
            <a:ext cx="22796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img026">
            <a:extLst>
              <a:ext uri="{FF2B5EF4-FFF2-40B4-BE49-F238E27FC236}">
                <a16:creationId xmlns:a16="http://schemas.microsoft.com/office/drawing/2014/main" id="{58A2065D-2264-7F40-80DA-521265EC4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46" r="5450" b="3781"/>
          <a:stretch>
            <a:fillRect/>
          </a:stretch>
        </p:blipFill>
        <p:spPr bwMode="auto">
          <a:xfrm>
            <a:off x="3812425" y="1316771"/>
            <a:ext cx="33115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7">
            <a:extLst>
              <a:ext uri="{FF2B5EF4-FFF2-40B4-BE49-F238E27FC236}">
                <a16:creationId xmlns:a16="http://schemas.microsoft.com/office/drawing/2014/main" id="{96C732F8-7A54-BF45-B0E5-299D39D32771}"/>
              </a:ext>
            </a:extLst>
          </p:cNvPr>
          <p:cNvSpPr txBox="1">
            <a:spLocks noChangeArrowheads="1"/>
          </p:cNvSpPr>
          <p:nvPr/>
        </p:nvSpPr>
        <p:spPr bwMode="auto">
          <a:xfrm>
            <a:off x="148840" y="5127694"/>
            <a:ext cx="31398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50000"/>
              </a:spcBef>
              <a:buFontTx/>
              <a:buNone/>
            </a:pPr>
            <a:r>
              <a:rPr lang="ja-JP" altLang="en-US" sz="2000" dirty="0">
                <a:latin typeface="+mn-ea"/>
                <a:ea typeface="+mn-ea"/>
              </a:rPr>
              <a:t>   </a:t>
            </a:r>
            <a:r>
              <a:rPr lang="ja-JP" altLang="en-US" dirty="0">
                <a:latin typeface="+mn-ea"/>
                <a:ea typeface="+mn-ea"/>
              </a:rPr>
              <a:t>顔面難治性紅斑</a:t>
            </a:r>
            <a:endParaRPr lang="ja-JP" altLang="en-US" sz="2000" dirty="0">
              <a:latin typeface="+mn-ea"/>
              <a:ea typeface="+mn-ea"/>
            </a:endParaRPr>
          </a:p>
        </p:txBody>
      </p:sp>
      <p:pic>
        <p:nvPicPr>
          <p:cNvPr id="20486" name="図 5">
            <a:extLst>
              <a:ext uri="{FF2B5EF4-FFF2-40B4-BE49-F238E27FC236}">
                <a16:creationId xmlns:a16="http://schemas.microsoft.com/office/drawing/2014/main" id="{6D50ECB2-EFA8-3B41-A00A-8B2E5E8EC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355"/>
          <a:stretch>
            <a:fillRect/>
          </a:stretch>
        </p:blipFill>
        <p:spPr bwMode="auto">
          <a:xfrm>
            <a:off x="350301" y="1324348"/>
            <a:ext cx="2676525"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D9B951A1-3C14-496F-9EBB-D231706A77CE}"/>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EF79B9B5-9560-4CCC-9C4A-3D90BAB62B8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0C5CFE6D-6BCC-4956-8CEC-C2D80BB950A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BC927B01-76BA-4BAE-BA55-6ABEAA0D7BAC}"/>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62AE09B-5816-4D66-B44C-56C741E6698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11819189-B774-4611-84CE-84704E3449A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思春期・成人期アトピー性皮膚炎の臨床像</a:t>
            </a:r>
          </a:p>
        </p:txBody>
      </p:sp>
      <p:sp>
        <p:nvSpPr>
          <p:cNvPr id="13" name="Text Box 7">
            <a:extLst>
              <a:ext uri="{FF2B5EF4-FFF2-40B4-BE49-F238E27FC236}">
                <a16:creationId xmlns:a16="http://schemas.microsoft.com/office/drawing/2014/main" id="{EECDF6A4-7364-4A8A-A40D-E60CB542F4FD}"/>
              </a:ext>
            </a:extLst>
          </p:cNvPr>
          <p:cNvSpPr txBox="1">
            <a:spLocks noChangeArrowheads="1"/>
          </p:cNvSpPr>
          <p:nvPr/>
        </p:nvSpPr>
        <p:spPr bwMode="auto">
          <a:xfrm>
            <a:off x="3940942" y="4115235"/>
            <a:ext cx="33115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ts val="0"/>
              </a:spcBef>
              <a:buFontTx/>
              <a:buNone/>
            </a:pPr>
            <a:r>
              <a:rPr lang="ja-JP" altLang="en-US" dirty="0">
                <a:latin typeface="+mn-ea"/>
                <a:ea typeface="+mn-ea"/>
              </a:rPr>
              <a:t>頚部のさざなみ様</a:t>
            </a:r>
            <a:endParaRPr lang="en-US" altLang="ja-JP" dirty="0">
              <a:latin typeface="+mn-ea"/>
              <a:ea typeface="+mn-ea"/>
            </a:endParaRPr>
          </a:p>
          <a:p>
            <a:pPr eaLnBrk="1" hangingPunct="1">
              <a:lnSpc>
                <a:spcPct val="100000"/>
              </a:lnSpc>
              <a:spcBef>
                <a:spcPts val="0"/>
              </a:spcBef>
              <a:buFontTx/>
              <a:buNone/>
            </a:pPr>
            <a:r>
              <a:rPr lang="ja-JP" altLang="en-US" dirty="0">
                <a:latin typeface="+mn-ea"/>
                <a:ea typeface="+mn-ea"/>
              </a:rPr>
              <a:t>色素沈着</a:t>
            </a:r>
            <a:endParaRPr lang="ja-JP" altLang="en-US" sz="2000" dirty="0">
              <a:latin typeface="+mn-ea"/>
              <a:ea typeface="+mn-ea"/>
            </a:endParaRPr>
          </a:p>
        </p:txBody>
      </p:sp>
      <p:sp>
        <p:nvSpPr>
          <p:cNvPr id="14" name="Text Box 7">
            <a:extLst>
              <a:ext uri="{FF2B5EF4-FFF2-40B4-BE49-F238E27FC236}">
                <a16:creationId xmlns:a16="http://schemas.microsoft.com/office/drawing/2014/main" id="{FE221CEE-D5A6-418F-BF83-9BA487CAF702}"/>
              </a:ext>
            </a:extLst>
          </p:cNvPr>
          <p:cNvSpPr txBox="1">
            <a:spLocks noChangeArrowheads="1"/>
          </p:cNvSpPr>
          <p:nvPr/>
        </p:nvSpPr>
        <p:spPr bwMode="auto">
          <a:xfrm>
            <a:off x="6962168" y="6153675"/>
            <a:ext cx="39863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50000"/>
              </a:spcBef>
              <a:buFontTx/>
              <a:buNone/>
            </a:pPr>
            <a:r>
              <a:rPr lang="ja-JP" altLang="en-US" dirty="0">
                <a:latin typeface="+mn-ea"/>
                <a:ea typeface="+mn-ea"/>
              </a:rPr>
              <a:t>四肢伸側の痒疹様丘疹</a:t>
            </a:r>
            <a:endParaRPr lang="ja-JP" altLang="en-US" sz="2000" dirty="0">
              <a:latin typeface="+mn-ea"/>
              <a:ea typeface="+mn-ea"/>
            </a:endParaRPr>
          </a:p>
        </p:txBody>
      </p:sp>
    </p:spTree>
    <p:extLst>
      <p:ext uri="{BB962C8B-B14F-4D97-AF65-F5344CB8AC3E}">
        <p14:creationId xmlns:p14="http://schemas.microsoft.com/office/powerpoint/2010/main" val="4208017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8FBBAC7E-07C8-1848-8CDC-E44E6E8F02E6}"/>
              </a:ext>
            </a:extLst>
          </p:cNvPr>
          <p:cNvSpPr>
            <a:spLocks noGrp="1"/>
          </p:cNvSpPr>
          <p:nvPr>
            <p:ph idx="1"/>
          </p:nvPr>
        </p:nvSpPr>
        <p:spPr>
          <a:xfrm>
            <a:off x="406945" y="1535929"/>
            <a:ext cx="10018108" cy="4967288"/>
          </a:xfrm>
        </p:spPr>
        <p:txBody>
          <a:bodyPr>
            <a:noAutofit/>
          </a:bodyPr>
          <a:lstStyle/>
          <a:p>
            <a:pPr marL="0" indent="0">
              <a:lnSpc>
                <a:spcPct val="100000"/>
              </a:lnSpc>
              <a:spcBef>
                <a:spcPct val="0"/>
              </a:spcBef>
              <a:buNone/>
            </a:pPr>
            <a:r>
              <a:rPr lang="ja-JP" altLang="en-US" b="1" dirty="0">
                <a:solidFill>
                  <a:srgbClr val="C00000"/>
                </a:solidFill>
              </a:rPr>
              <a:t>三大合併感染症</a:t>
            </a:r>
            <a:endParaRPr lang="en-US" altLang="ja-JP" b="1" dirty="0">
              <a:solidFill>
                <a:srgbClr val="C00000"/>
              </a:solidFill>
            </a:endParaRPr>
          </a:p>
          <a:p>
            <a:pPr marL="0" indent="0">
              <a:lnSpc>
                <a:spcPct val="100000"/>
              </a:lnSpc>
              <a:spcBef>
                <a:spcPct val="0"/>
              </a:spcBef>
              <a:buNone/>
            </a:pPr>
            <a:endParaRPr lang="ja-JP" altLang="en-US" sz="800" b="1" dirty="0">
              <a:solidFill>
                <a:srgbClr val="FFFF00"/>
              </a:solidFill>
            </a:endParaRPr>
          </a:p>
          <a:p>
            <a:pPr marL="0" indent="0">
              <a:lnSpc>
                <a:spcPct val="100000"/>
              </a:lnSpc>
              <a:spcBef>
                <a:spcPct val="0"/>
              </a:spcBef>
              <a:buNone/>
            </a:pPr>
            <a:r>
              <a:rPr lang="ja-JP" altLang="en-US" b="1" dirty="0">
                <a:solidFill>
                  <a:schemeClr val="folHlink"/>
                </a:solidFill>
              </a:rPr>
              <a:t>　</a:t>
            </a:r>
            <a:r>
              <a:rPr lang="ja-JP" altLang="en-US" b="1" dirty="0"/>
              <a:t>カポジ水痘様発疹症</a:t>
            </a:r>
            <a:r>
              <a:rPr lang="ja-JP" altLang="en-US" sz="2400" b="1" dirty="0"/>
              <a:t>･･･</a:t>
            </a:r>
            <a:r>
              <a:rPr lang="ja-JP" altLang="en-US" sz="2400" dirty="0"/>
              <a:t>アトピー性皮膚炎ではしばしば再発</a:t>
            </a:r>
            <a:endParaRPr lang="en-US" altLang="ja-JP" sz="2400" dirty="0"/>
          </a:p>
          <a:p>
            <a:pPr marL="0" indent="0">
              <a:lnSpc>
                <a:spcPct val="100000"/>
              </a:lnSpc>
              <a:spcBef>
                <a:spcPct val="0"/>
              </a:spcBef>
              <a:buNone/>
            </a:pPr>
            <a:endParaRPr lang="en-US" altLang="ja-JP" sz="800" b="1" dirty="0"/>
          </a:p>
          <a:p>
            <a:pPr marL="0" indent="0">
              <a:lnSpc>
                <a:spcPct val="100000"/>
              </a:lnSpc>
              <a:spcBef>
                <a:spcPct val="0"/>
              </a:spcBef>
              <a:buNone/>
            </a:pPr>
            <a:r>
              <a:rPr lang="ja-JP" altLang="en-US" b="1" dirty="0"/>
              <a:t>　伝染性軟属腫（水いぼ）</a:t>
            </a:r>
            <a:r>
              <a:rPr lang="ja-JP" altLang="en-US" sz="2400" b="1" dirty="0"/>
              <a:t>･･</a:t>
            </a:r>
            <a:r>
              <a:rPr lang="ja-JP" altLang="en-US" sz="2400" dirty="0"/>
              <a:t>･アトピー性皮膚に高率に合併</a:t>
            </a:r>
            <a:endParaRPr lang="en-US" altLang="ja-JP" sz="2400" dirty="0"/>
          </a:p>
          <a:p>
            <a:pPr marL="0" indent="0">
              <a:lnSpc>
                <a:spcPct val="100000"/>
              </a:lnSpc>
              <a:spcBef>
                <a:spcPct val="0"/>
              </a:spcBef>
              <a:buNone/>
            </a:pPr>
            <a:endParaRPr lang="ja-JP" altLang="en-US" sz="800" b="1" dirty="0"/>
          </a:p>
          <a:p>
            <a:pPr marL="0" indent="0">
              <a:lnSpc>
                <a:spcPct val="100000"/>
              </a:lnSpc>
              <a:spcBef>
                <a:spcPct val="0"/>
              </a:spcBef>
              <a:buNone/>
            </a:pPr>
            <a:r>
              <a:rPr lang="ja-JP" altLang="en-US" b="1" dirty="0"/>
              <a:t>　伝染性膿痂疹（とびひ）</a:t>
            </a:r>
            <a:r>
              <a:rPr lang="ja-JP" altLang="en-US" sz="2400" b="1" dirty="0"/>
              <a:t>･･･</a:t>
            </a:r>
            <a:r>
              <a:rPr lang="ja-JP" altLang="en-US" sz="2400" dirty="0"/>
              <a:t>アトピー性皮膚炎に高率に合併</a:t>
            </a:r>
            <a:endParaRPr lang="en-US" altLang="ja-JP" sz="2400" dirty="0"/>
          </a:p>
          <a:p>
            <a:pPr marL="0" indent="0">
              <a:lnSpc>
                <a:spcPct val="100000"/>
              </a:lnSpc>
              <a:spcBef>
                <a:spcPct val="0"/>
              </a:spcBef>
              <a:buNone/>
            </a:pPr>
            <a:endParaRPr lang="ja-JP" altLang="en-US" sz="2400" b="1" dirty="0"/>
          </a:p>
          <a:p>
            <a:pPr marL="0" indent="0">
              <a:lnSpc>
                <a:spcPct val="100000"/>
              </a:lnSpc>
              <a:spcBef>
                <a:spcPct val="0"/>
              </a:spcBef>
              <a:buNone/>
            </a:pPr>
            <a:r>
              <a:rPr lang="ja-JP" altLang="en-US" b="1" dirty="0">
                <a:solidFill>
                  <a:srgbClr val="C00000"/>
                </a:solidFill>
              </a:rPr>
              <a:t>眼合併症</a:t>
            </a:r>
            <a:r>
              <a:rPr lang="ja-JP" altLang="en-US" sz="2400" b="1" dirty="0"/>
              <a:t>･･</a:t>
            </a:r>
            <a:r>
              <a:rPr lang="ja-JP" altLang="en-US" sz="2400" dirty="0"/>
              <a:t>･眼、眼囲の痒みのため、擦る、叩く動作による</a:t>
            </a:r>
            <a:endParaRPr lang="en-US" altLang="ja-JP" sz="2400" dirty="0"/>
          </a:p>
          <a:p>
            <a:pPr marL="0" indent="0">
              <a:lnSpc>
                <a:spcPct val="100000"/>
              </a:lnSpc>
              <a:spcBef>
                <a:spcPct val="0"/>
              </a:spcBef>
              <a:buNone/>
            </a:pPr>
            <a:endParaRPr lang="ja-JP" altLang="en-US" sz="800" b="1" dirty="0"/>
          </a:p>
          <a:p>
            <a:pPr marL="0" indent="0">
              <a:lnSpc>
                <a:spcPct val="100000"/>
              </a:lnSpc>
              <a:spcBef>
                <a:spcPct val="0"/>
              </a:spcBef>
              <a:buNone/>
            </a:pPr>
            <a:r>
              <a:rPr lang="ja-JP" altLang="en-US" b="1" dirty="0"/>
              <a:t>　アトピー性白内障</a:t>
            </a:r>
            <a:r>
              <a:rPr lang="ja-JP" altLang="en-US" sz="2400" b="1" dirty="0"/>
              <a:t>･･･</a:t>
            </a:r>
            <a:r>
              <a:rPr lang="ja-JP" altLang="en-US" sz="2400" dirty="0"/>
              <a:t>顔面の重症例では高率に合併</a:t>
            </a:r>
            <a:endParaRPr lang="en-US" altLang="ja-JP" sz="2400" dirty="0"/>
          </a:p>
          <a:p>
            <a:pPr marL="0" indent="0">
              <a:lnSpc>
                <a:spcPct val="100000"/>
              </a:lnSpc>
              <a:spcBef>
                <a:spcPct val="0"/>
              </a:spcBef>
              <a:buNone/>
            </a:pPr>
            <a:endParaRPr lang="ja-JP" altLang="en-US" sz="800" b="1" dirty="0"/>
          </a:p>
          <a:p>
            <a:pPr marL="0" indent="0">
              <a:lnSpc>
                <a:spcPct val="100000"/>
              </a:lnSpc>
              <a:spcBef>
                <a:spcPct val="0"/>
              </a:spcBef>
              <a:buNone/>
            </a:pPr>
            <a:r>
              <a:rPr lang="ja-JP" altLang="en-US" b="1" dirty="0"/>
              <a:t>　</a:t>
            </a:r>
            <a:r>
              <a:rPr lang="ja-JP" altLang="en-US" dirty="0"/>
              <a:t>ほかに眼瞼皮膚炎、アトピー性角結膜炎、円錐角膜、</a:t>
            </a:r>
          </a:p>
          <a:p>
            <a:pPr marL="0" indent="0">
              <a:lnSpc>
                <a:spcPct val="100000"/>
              </a:lnSpc>
              <a:spcBef>
                <a:spcPct val="0"/>
              </a:spcBef>
              <a:buNone/>
            </a:pPr>
            <a:r>
              <a:rPr lang="ja-JP" altLang="en-US" dirty="0"/>
              <a:t>　虹彩炎、網膜剥離など	　　　　</a:t>
            </a:r>
          </a:p>
        </p:txBody>
      </p:sp>
      <p:grpSp>
        <p:nvGrpSpPr>
          <p:cNvPr id="4" name="グループ化 3">
            <a:extLst>
              <a:ext uri="{FF2B5EF4-FFF2-40B4-BE49-F238E27FC236}">
                <a16:creationId xmlns:a16="http://schemas.microsoft.com/office/drawing/2014/main" id="{A7907C7B-02C1-4664-83ED-8D2EAD1B905E}"/>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74E7F185-92F0-4D2B-B923-61C084C8D2CE}"/>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C72A0066-1D35-4CCA-89E3-ACC8F9CE37AA}"/>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F4F10C14-38E5-40F8-AC25-6064A67FB4AE}"/>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20A64BE2-4982-48A1-860C-8C18D80A5E84}"/>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E07B76A7-B33B-4249-9600-C2A1613B5B4C}"/>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アトピー性皮膚炎の合併症</a:t>
            </a:r>
          </a:p>
        </p:txBody>
      </p:sp>
    </p:spTree>
    <p:extLst>
      <p:ext uri="{BB962C8B-B14F-4D97-AF65-F5344CB8AC3E}">
        <p14:creationId xmlns:p14="http://schemas.microsoft.com/office/powerpoint/2010/main" val="3517772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0963616-8DCA-43DC-8E3F-F5346011E5B6}"/>
              </a:ext>
            </a:extLst>
          </p:cNvPr>
          <p:cNvSpPr>
            <a:spLocks noChangeArrowheads="1"/>
          </p:cNvSpPr>
          <p:nvPr/>
        </p:nvSpPr>
        <p:spPr bwMode="auto">
          <a:xfrm>
            <a:off x="9409325" y="6962617"/>
            <a:ext cx="1847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b">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r" eaLnBrk="1" hangingPunct="1">
              <a:lnSpc>
                <a:spcPct val="100000"/>
              </a:lnSpc>
              <a:spcBef>
                <a:spcPct val="0"/>
              </a:spcBef>
              <a:buFontTx/>
              <a:buNone/>
            </a:pPr>
            <a:endParaRPr lang="en-US" altLang="ja-JP" sz="1000" dirty="0">
              <a:latin typeface="HGPｺﾞｼｯｸE" panose="020B0900000000000000" pitchFamily="34" charset="-128"/>
              <a:ea typeface="HGPｺﾞｼｯｸE" panose="020B0900000000000000" pitchFamily="34" charset="-128"/>
            </a:endParaRPr>
          </a:p>
        </p:txBody>
      </p:sp>
      <p:sp>
        <p:nvSpPr>
          <p:cNvPr id="5" name="AutoShape 5">
            <a:extLst>
              <a:ext uri="{FF2B5EF4-FFF2-40B4-BE49-F238E27FC236}">
                <a16:creationId xmlns:a16="http://schemas.microsoft.com/office/drawing/2014/main" id="{525F44E9-BF27-453E-955F-6560FD5BD792}"/>
              </a:ext>
            </a:extLst>
          </p:cNvPr>
          <p:cNvSpPr>
            <a:spLocks noChangeArrowheads="1"/>
          </p:cNvSpPr>
          <p:nvPr/>
        </p:nvSpPr>
        <p:spPr bwMode="auto">
          <a:xfrm>
            <a:off x="4479132" y="1908176"/>
            <a:ext cx="1730375" cy="555625"/>
          </a:xfrm>
          <a:prstGeom prst="roundRect">
            <a:avLst>
              <a:gd name="adj" fmla="val 16667"/>
            </a:avLst>
          </a:prstGeom>
          <a:solidFill>
            <a:schemeClr val="accent2">
              <a:lumMod val="50000"/>
            </a:schemeClr>
          </a:solidFill>
          <a:ln>
            <a:noFill/>
          </a:ln>
          <a:effectLst>
            <a:outerShdw blurRad="50800" dist="38100" dir="2700000" algn="tl" rotWithShape="0">
              <a:prstClr val="black">
                <a:alpha val="40000"/>
              </a:prstClr>
            </a:outerShdw>
          </a:effec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ja-JP" altLang="en-US" sz="1800" b="1" dirty="0">
                <a:solidFill>
                  <a:schemeClr val="bg1"/>
                </a:solidFill>
                <a:latin typeface="+mn-ea"/>
                <a:ea typeface="+mn-ea"/>
              </a:rPr>
              <a:t>診　　断</a:t>
            </a:r>
          </a:p>
        </p:txBody>
      </p:sp>
      <p:sp>
        <p:nvSpPr>
          <p:cNvPr id="6" name="AutoShape 6">
            <a:extLst>
              <a:ext uri="{FF2B5EF4-FFF2-40B4-BE49-F238E27FC236}">
                <a16:creationId xmlns:a16="http://schemas.microsoft.com/office/drawing/2014/main" id="{0AB40E8E-771B-46FA-8F05-C4CE1701BA93}"/>
              </a:ext>
            </a:extLst>
          </p:cNvPr>
          <p:cNvSpPr>
            <a:spLocks noChangeArrowheads="1"/>
          </p:cNvSpPr>
          <p:nvPr/>
        </p:nvSpPr>
        <p:spPr bwMode="auto">
          <a:xfrm>
            <a:off x="4479132" y="2927351"/>
            <a:ext cx="1730375" cy="555625"/>
          </a:xfrm>
          <a:prstGeom prst="roundRect">
            <a:avLst>
              <a:gd name="adj" fmla="val 16667"/>
            </a:avLst>
          </a:prstGeom>
          <a:solidFill>
            <a:schemeClr val="accent4">
              <a:lumMod val="75000"/>
            </a:schemeClr>
          </a:solidFill>
          <a:ln>
            <a:noFill/>
          </a:ln>
          <a:effectLst>
            <a:outerShdw blurRad="50800" dist="38100" dir="2700000" algn="tl" rotWithShape="0">
              <a:prstClr val="black">
                <a:alpha val="40000"/>
              </a:prstClr>
            </a:outerShdw>
          </a:effec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00000"/>
              </a:lnSpc>
              <a:spcBef>
                <a:spcPct val="0"/>
              </a:spcBef>
              <a:buFontTx/>
              <a:buNone/>
            </a:pPr>
            <a:r>
              <a:rPr lang="ja-JP" altLang="en-US" sz="1800" b="1" dirty="0">
                <a:solidFill>
                  <a:schemeClr val="bg1"/>
                </a:solidFill>
                <a:latin typeface="+mn-ea"/>
                <a:ea typeface="+mn-ea"/>
              </a:rPr>
              <a:t>重症度の評価</a:t>
            </a:r>
          </a:p>
        </p:txBody>
      </p:sp>
      <p:sp>
        <p:nvSpPr>
          <p:cNvPr id="7" name="AutoShape 7">
            <a:extLst>
              <a:ext uri="{FF2B5EF4-FFF2-40B4-BE49-F238E27FC236}">
                <a16:creationId xmlns:a16="http://schemas.microsoft.com/office/drawing/2014/main" id="{AD750B5A-A2B2-4D17-9473-97E9D35CB184}"/>
              </a:ext>
            </a:extLst>
          </p:cNvPr>
          <p:cNvSpPr>
            <a:spLocks noChangeArrowheads="1"/>
          </p:cNvSpPr>
          <p:nvPr/>
        </p:nvSpPr>
        <p:spPr bwMode="auto">
          <a:xfrm>
            <a:off x="1227931" y="4032251"/>
            <a:ext cx="2444750" cy="612775"/>
          </a:xfrm>
          <a:prstGeom prst="roundRect">
            <a:avLst>
              <a:gd name="adj" fmla="val 9861"/>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b="1" dirty="0">
                <a:latin typeface="+mn-ea"/>
                <a:ea typeface="+mn-ea"/>
              </a:rPr>
              <a:t>原因・悪化因子</a:t>
            </a:r>
            <a:br>
              <a:rPr lang="ja-JP" altLang="en-US" sz="1800" b="1" dirty="0">
                <a:latin typeface="+mn-ea"/>
                <a:ea typeface="+mn-ea"/>
              </a:rPr>
            </a:br>
            <a:r>
              <a:rPr lang="ja-JP" altLang="en-US" sz="1800" b="1" dirty="0">
                <a:latin typeface="+mn-ea"/>
                <a:ea typeface="+mn-ea"/>
              </a:rPr>
              <a:t>検索と対策</a:t>
            </a:r>
          </a:p>
        </p:txBody>
      </p:sp>
      <p:sp>
        <p:nvSpPr>
          <p:cNvPr id="8" name="AutoShape 9">
            <a:extLst>
              <a:ext uri="{FF2B5EF4-FFF2-40B4-BE49-F238E27FC236}">
                <a16:creationId xmlns:a16="http://schemas.microsoft.com/office/drawing/2014/main" id="{A10935AE-27F6-41F2-83D8-D7403A8547F6}"/>
              </a:ext>
            </a:extLst>
          </p:cNvPr>
          <p:cNvSpPr>
            <a:spLocks noChangeArrowheads="1"/>
          </p:cNvSpPr>
          <p:nvPr/>
        </p:nvSpPr>
        <p:spPr bwMode="auto">
          <a:xfrm>
            <a:off x="7023895" y="4032251"/>
            <a:ext cx="2701880" cy="617537"/>
          </a:xfrm>
          <a:prstGeom prst="roundRect">
            <a:avLst>
              <a:gd name="adj" fmla="val 9861"/>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none" anchor="ct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b="1">
                <a:latin typeface="+mn-ea"/>
                <a:ea typeface="+mn-ea"/>
              </a:rPr>
              <a:t>薬物療法</a:t>
            </a:r>
          </a:p>
        </p:txBody>
      </p:sp>
      <p:sp>
        <p:nvSpPr>
          <p:cNvPr id="9" name="AutoShape 10">
            <a:extLst>
              <a:ext uri="{FF2B5EF4-FFF2-40B4-BE49-F238E27FC236}">
                <a16:creationId xmlns:a16="http://schemas.microsoft.com/office/drawing/2014/main" id="{A9CA44BA-2472-4F4A-8288-22CA6F571500}"/>
              </a:ext>
            </a:extLst>
          </p:cNvPr>
          <p:cNvSpPr>
            <a:spLocks noChangeArrowheads="1"/>
          </p:cNvSpPr>
          <p:nvPr/>
        </p:nvSpPr>
        <p:spPr bwMode="auto">
          <a:xfrm>
            <a:off x="1227932" y="4928892"/>
            <a:ext cx="2444749" cy="665083"/>
          </a:xfrm>
          <a:prstGeom prst="roundRect">
            <a:avLst>
              <a:gd name="adj" fmla="val 5884"/>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nchor="ctr">
            <a:spAutoFit/>
          </a:bodyPr>
          <a:lstStyle>
            <a:lvl1pPr marL="93663" indent="-9366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b="1">
                <a:latin typeface="+mn-ea"/>
                <a:ea typeface="+mn-ea"/>
              </a:rPr>
              <a:t>ハウスダスト、ダニ</a:t>
            </a:r>
            <a:endParaRPr lang="ja-JP" altLang="en-US" sz="1800" b="1" dirty="0">
              <a:latin typeface="+mn-ea"/>
              <a:ea typeface="+mn-ea"/>
            </a:endParaRPr>
          </a:p>
          <a:p>
            <a:pPr eaLnBrk="1" hangingPunct="1">
              <a:lnSpc>
                <a:spcPct val="100000"/>
              </a:lnSpc>
              <a:spcBef>
                <a:spcPct val="0"/>
              </a:spcBef>
              <a:buFontTx/>
              <a:buNone/>
            </a:pPr>
            <a:r>
              <a:rPr lang="ja-JP" altLang="en-US" sz="1800" b="1" dirty="0">
                <a:latin typeface="+mn-ea"/>
                <a:ea typeface="+mn-ea"/>
              </a:rPr>
              <a:t>花粉など、</a:t>
            </a:r>
          </a:p>
        </p:txBody>
      </p:sp>
      <p:sp>
        <p:nvSpPr>
          <p:cNvPr id="10" name="AutoShape 11">
            <a:extLst>
              <a:ext uri="{FF2B5EF4-FFF2-40B4-BE49-F238E27FC236}">
                <a16:creationId xmlns:a16="http://schemas.microsoft.com/office/drawing/2014/main" id="{CD19629A-0FC1-4B58-96DC-CFA3447C49EA}"/>
              </a:ext>
            </a:extLst>
          </p:cNvPr>
          <p:cNvSpPr>
            <a:spLocks noChangeArrowheads="1"/>
          </p:cNvSpPr>
          <p:nvPr/>
        </p:nvSpPr>
        <p:spPr bwMode="auto">
          <a:xfrm>
            <a:off x="7015957" y="4714122"/>
            <a:ext cx="2710670" cy="665083"/>
          </a:xfrm>
          <a:prstGeom prst="roundRect">
            <a:avLst>
              <a:gd name="adj" fmla="val 5884"/>
            </a:avLst>
          </a:prstGeom>
          <a:solidFill>
            <a:schemeClr val="accent2">
              <a:lumMod val="40000"/>
              <a:lumOff val="60000"/>
            </a:schemeClr>
          </a:solidFill>
          <a:ln>
            <a:noFill/>
          </a:ln>
          <a:effectLst>
            <a:outerShdw blurRad="50800" dist="38100" dir="2700000" algn="tl" rotWithShape="0">
              <a:prstClr val="black">
                <a:alpha val="40000"/>
              </a:prstClr>
            </a:outerShdw>
          </a:effectLst>
        </p:spPr>
        <p:txBody>
          <a:bodyPr wrap="square" anchor="ctr">
            <a:spAutoFit/>
          </a:bodyPr>
          <a:lstStyle>
            <a:lvl1pPr marL="93663" indent="-9366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b="1" dirty="0">
                <a:latin typeface="+mn-ea"/>
                <a:ea typeface="+mn-ea"/>
              </a:rPr>
              <a:t>かゆみどめ（飲み薬）</a:t>
            </a:r>
          </a:p>
          <a:p>
            <a:pPr eaLnBrk="1" hangingPunct="1">
              <a:lnSpc>
                <a:spcPct val="100000"/>
              </a:lnSpc>
              <a:spcBef>
                <a:spcPct val="0"/>
              </a:spcBef>
              <a:buFontTx/>
              <a:buNone/>
            </a:pPr>
            <a:r>
              <a:rPr lang="ja-JP" altLang="en-US" sz="1800" b="1" dirty="0">
                <a:latin typeface="+mn-ea"/>
                <a:ea typeface="+mn-ea"/>
              </a:rPr>
              <a:t>ステロイドなど</a:t>
            </a:r>
          </a:p>
        </p:txBody>
      </p:sp>
      <p:sp>
        <p:nvSpPr>
          <p:cNvPr id="11" name="Text Box 12">
            <a:extLst>
              <a:ext uri="{FF2B5EF4-FFF2-40B4-BE49-F238E27FC236}">
                <a16:creationId xmlns:a16="http://schemas.microsoft.com/office/drawing/2014/main" id="{1B52A926-C572-46B8-9262-4706F70AA10B}"/>
              </a:ext>
            </a:extLst>
          </p:cNvPr>
          <p:cNvSpPr txBox="1">
            <a:spLocks noChangeArrowheads="1"/>
          </p:cNvSpPr>
          <p:nvPr/>
        </p:nvSpPr>
        <p:spPr bwMode="auto">
          <a:xfrm>
            <a:off x="3263107" y="6057900"/>
            <a:ext cx="4467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dirty="0">
                <a:latin typeface="+mn-ea"/>
                <a:ea typeface="+mn-ea"/>
              </a:rPr>
              <a:t>スキンケアが治療の</a:t>
            </a:r>
            <a:r>
              <a:rPr lang="en-US" altLang="ja-JP" sz="1800" dirty="0">
                <a:latin typeface="+mn-ea"/>
                <a:ea typeface="+mn-ea"/>
              </a:rPr>
              <a:t>3</a:t>
            </a:r>
            <a:r>
              <a:rPr lang="ja-JP" altLang="en-US" sz="1800" dirty="0">
                <a:latin typeface="+mn-ea"/>
                <a:ea typeface="+mn-ea"/>
              </a:rPr>
              <a:t>本柱の一翼を担う。</a:t>
            </a:r>
          </a:p>
        </p:txBody>
      </p:sp>
      <p:cxnSp>
        <p:nvCxnSpPr>
          <p:cNvPr id="12" name="AutoShape 13">
            <a:extLst>
              <a:ext uri="{FF2B5EF4-FFF2-40B4-BE49-F238E27FC236}">
                <a16:creationId xmlns:a16="http://schemas.microsoft.com/office/drawing/2014/main" id="{369B4C02-8CC1-4E3E-8C1B-45A6C1014947}"/>
              </a:ext>
            </a:extLst>
          </p:cNvPr>
          <p:cNvCxnSpPr>
            <a:cxnSpLocks noChangeShapeType="1"/>
            <a:stCxn id="5" idx="2"/>
            <a:endCxn id="6" idx="0"/>
          </p:cNvCxnSpPr>
          <p:nvPr/>
        </p:nvCxnSpPr>
        <p:spPr bwMode="auto">
          <a:xfrm>
            <a:off x="5344319" y="2463800"/>
            <a:ext cx="0" cy="463550"/>
          </a:xfrm>
          <a:prstGeom prst="straightConnector1">
            <a:avLst/>
          </a:prstGeom>
          <a:noFill/>
          <a:ln w="22225">
            <a:solidFill>
              <a:schemeClr val="bg1">
                <a:lumMod val="65000"/>
              </a:schemeClr>
            </a:solidFill>
            <a:round/>
            <a:headEnd/>
            <a:tailEnd/>
          </a:ln>
          <a:extLst>
            <a:ext uri="{909E8E84-426E-40DD-AFC4-6F175D3DCCD1}">
              <a14:hiddenFill xmlns:a14="http://schemas.microsoft.com/office/drawing/2010/main">
                <a:noFill/>
              </a14:hiddenFill>
            </a:ext>
          </a:extLst>
        </p:spPr>
      </p:cxnSp>
      <p:cxnSp>
        <p:nvCxnSpPr>
          <p:cNvPr id="13" name="AutoShape 15">
            <a:extLst>
              <a:ext uri="{FF2B5EF4-FFF2-40B4-BE49-F238E27FC236}">
                <a16:creationId xmlns:a16="http://schemas.microsoft.com/office/drawing/2014/main" id="{0A23BB05-8CAA-46DE-A6CF-359CCC578B1D}"/>
              </a:ext>
            </a:extLst>
          </p:cNvPr>
          <p:cNvCxnSpPr>
            <a:cxnSpLocks noChangeShapeType="1"/>
            <a:stCxn id="6" idx="2"/>
            <a:endCxn id="7" idx="0"/>
          </p:cNvCxnSpPr>
          <p:nvPr/>
        </p:nvCxnSpPr>
        <p:spPr bwMode="auto">
          <a:xfrm rot="5400000">
            <a:off x="3622676" y="2310607"/>
            <a:ext cx="549275" cy="2894013"/>
          </a:xfrm>
          <a:prstGeom prst="bentConnector3">
            <a:avLst>
              <a:gd name="adj1" fmla="val 50000"/>
            </a:avLst>
          </a:prstGeom>
          <a:noFill/>
          <a:ln w="22225">
            <a:solidFill>
              <a:schemeClr val="bg1">
                <a:lumMod val="65000"/>
              </a:schemeClr>
            </a:solidFill>
            <a:miter lim="800000"/>
            <a:headEnd/>
            <a:tailEnd/>
          </a:ln>
          <a:extLst>
            <a:ext uri="{909E8E84-426E-40DD-AFC4-6F175D3DCCD1}">
              <a14:hiddenFill xmlns:a14="http://schemas.microsoft.com/office/drawing/2010/main">
                <a:noFill/>
              </a14:hiddenFill>
            </a:ext>
          </a:extLst>
        </p:spPr>
      </p:cxnSp>
      <p:cxnSp>
        <p:nvCxnSpPr>
          <p:cNvPr id="14" name="AutoShape 16">
            <a:extLst>
              <a:ext uri="{FF2B5EF4-FFF2-40B4-BE49-F238E27FC236}">
                <a16:creationId xmlns:a16="http://schemas.microsoft.com/office/drawing/2014/main" id="{61B7606E-E4CF-4A5E-AB6F-31270EE479BC}"/>
              </a:ext>
            </a:extLst>
          </p:cNvPr>
          <p:cNvCxnSpPr>
            <a:cxnSpLocks noChangeShapeType="1"/>
            <a:stCxn id="6" idx="2"/>
            <a:endCxn id="8" idx="0"/>
          </p:cNvCxnSpPr>
          <p:nvPr/>
        </p:nvCxnSpPr>
        <p:spPr bwMode="auto">
          <a:xfrm rot="16200000" flipH="1">
            <a:off x="6584940" y="2242355"/>
            <a:ext cx="549275" cy="3030515"/>
          </a:xfrm>
          <a:prstGeom prst="bentConnector3">
            <a:avLst>
              <a:gd name="adj1" fmla="val 50000"/>
            </a:avLst>
          </a:prstGeom>
          <a:noFill/>
          <a:ln w="22225">
            <a:solidFill>
              <a:schemeClr val="bg1">
                <a:lumMod val="65000"/>
              </a:schemeClr>
            </a:solidFill>
            <a:miter lim="800000"/>
            <a:headEnd/>
            <a:tailEnd/>
          </a:ln>
          <a:extLst>
            <a:ext uri="{909E8E84-426E-40DD-AFC4-6F175D3DCCD1}">
              <a14:hiddenFill xmlns:a14="http://schemas.microsoft.com/office/drawing/2010/main">
                <a:noFill/>
              </a14:hiddenFill>
            </a:ext>
          </a:extLst>
        </p:spPr>
      </p:cxnSp>
      <p:grpSp>
        <p:nvGrpSpPr>
          <p:cNvPr id="15" name="グループ化 14">
            <a:extLst>
              <a:ext uri="{FF2B5EF4-FFF2-40B4-BE49-F238E27FC236}">
                <a16:creationId xmlns:a16="http://schemas.microsoft.com/office/drawing/2014/main" id="{3892668F-65FF-478C-A877-C75315FD685E}"/>
              </a:ext>
            </a:extLst>
          </p:cNvPr>
          <p:cNvGrpSpPr/>
          <p:nvPr/>
        </p:nvGrpSpPr>
        <p:grpSpPr>
          <a:xfrm>
            <a:off x="406945" y="306442"/>
            <a:ext cx="427497" cy="415776"/>
            <a:chOff x="683170" y="525517"/>
            <a:chExt cx="427497" cy="415776"/>
          </a:xfrm>
        </p:grpSpPr>
        <p:sp>
          <p:nvSpPr>
            <p:cNvPr id="16" name="四角形: 角を丸くする 15">
              <a:extLst>
                <a:ext uri="{FF2B5EF4-FFF2-40B4-BE49-F238E27FC236}">
                  <a16:creationId xmlns:a16="http://schemas.microsoft.com/office/drawing/2014/main" id="{06B1FBC7-6526-49DC-98E5-AE16B0774EE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5DD78DE2-C0C6-456C-B2CF-87EE528F4C20}"/>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23A62117-F97B-43FA-9FE5-DE738160FEE4}"/>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E02BC16D-C568-49C8-8115-C9EEAE179797}"/>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タイトル 1">
            <a:extLst>
              <a:ext uri="{FF2B5EF4-FFF2-40B4-BE49-F238E27FC236}">
                <a16:creationId xmlns:a16="http://schemas.microsoft.com/office/drawing/2014/main" id="{20F00840-8BEE-4D20-8EC4-C8F03CC2A57B}"/>
              </a:ext>
            </a:extLst>
          </p:cNvPr>
          <p:cNvSpPr txBox="1">
            <a:spLocks/>
          </p:cNvSpPr>
          <p:nvPr/>
        </p:nvSpPr>
        <p:spPr>
          <a:xfrm>
            <a:off x="834442" y="244484"/>
            <a:ext cx="9071610" cy="1123941"/>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アトピー性皮膚炎の治療</a:t>
            </a:r>
            <a:br>
              <a:rPr lang="ja-JP" altLang="en-US" sz="3600" b="1" dirty="0">
                <a:latin typeface="游ゴシック" panose="020B0400000000000000" pitchFamily="50" charset="-128"/>
                <a:ea typeface="游ゴシック" panose="020B0400000000000000" pitchFamily="50" charset="-128"/>
              </a:rPr>
            </a:br>
            <a:r>
              <a:rPr lang="ja-JP" altLang="en-US" sz="3600" b="1" dirty="0">
                <a:latin typeface="游ゴシック" panose="020B0400000000000000" pitchFamily="50" charset="-128"/>
                <a:ea typeface="游ゴシック" panose="020B0400000000000000" pitchFamily="50" charset="-128"/>
              </a:rPr>
              <a:t>ｰ厚生労働省の治療ガイドライン概要－</a:t>
            </a:r>
          </a:p>
        </p:txBody>
      </p:sp>
      <p:cxnSp>
        <p:nvCxnSpPr>
          <p:cNvPr id="21" name="直線コネクタ 20">
            <a:extLst>
              <a:ext uri="{FF2B5EF4-FFF2-40B4-BE49-F238E27FC236}">
                <a16:creationId xmlns:a16="http://schemas.microsoft.com/office/drawing/2014/main" id="{9807D9AD-C94A-4165-B34E-2FAFD6A0E258}"/>
              </a:ext>
            </a:extLst>
          </p:cNvPr>
          <p:cNvCxnSpPr/>
          <p:nvPr/>
        </p:nvCxnSpPr>
        <p:spPr>
          <a:xfrm>
            <a:off x="5352411" y="3722336"/>
            <a:ext cx="0" cy="37223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AutoShape 8">
            <a:extLst>
              <a:ext uri="{FF2B5EF4-FFF2-40B4-BE49-F238E27FC236}">
                <a16:creationId xmlns:a16="http://schemas.microsoft.com/office/drawing/2014/main" id="{DF08FA6C-7EC5-452E-9657-35D6D8C33A94}"/>
              </a:ext>
            </a:extLst>
          </p:cNvPr>
          <p:cNvSpPr>
            <a:spLocks noChangeArrowheads="1"/>
          </p:cNvSpPr>
          <p:nvPr/>
        </p:nvSpPr>
        <p:spPr bwMode="auto">
          <a:xfrm>
            <a:off x="3897313" y="4018486"/>
            <a:ext cx="2983230" cy="683835"/>
          </a:xfrm>
          <a:prstGeom prst="roundRect">
            <a:avLst>
              <a:gd name="adj" fmla="val 9861"/>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none" anchor="ctr">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34"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34"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34"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34" charset="-128"/>
              </a:defRPr>
            </a:lvl9pPr>
          </a:lstStyle>
          <a:p>
            <a:pPr eaLnBrk="1" hangingPunct="1">
              <a:lnSpc>
                <a:spcPct val="100000"/>
              </a:lnSpc>
              <a:spcBef>
                <a:spcPct val="0"/>
              </a:spcBef>
              <a:buFontTx/>
              <a:buNone/>
            </a:pPr>
            <a:r>
              <a:rPr lang="ja-JP" altLang="en-US" sz="1800" b="1" dirty="0">
                <a:latin typeface="+mn-ea"/>
                <a:ea typeface="+mn-ea"/>
              </a:rPr>
              <a:t>スキンケア</a:t>
            </a:r>
            <a:br>
              <a:rPr lang="ja-JP" altLang="en-US" sz="1800" b="1" dirty="0">
                <a:latin typeface="+mn-ea"/>
                <a:ea typeface="+mn-ea"/>
              </a:rPr>
            </a:br>
            <a:r>
              <a:rPr lang="ja-JP" altLang="en-US" sz="1800" b="1" dirty="0">
                <a:latin typeface="+mn-ea"/>
                <a:ea typeface="+mn-ea"/>
              </a:rPr>
              <a:t>（異常な皮膚機能の補正）</a:t>
            </a:r>
          </a:p>
        </p:txBody>
      </p:sp>
    </p:spTree>
    <p:extLst>
      <p:ext uri="{BB962C8B-B14F-4D97-AF65-F5344CB8AC3E}">
        <p14:creationId xmlns:p14="http://schemas.microsoft.com/office/powerpoint/2010/main" val="2177366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図 1"/>
          <p:cNvPicPr>
            <a:picLocks noChangeAspect="1"/>
          </p:cNvPicPr>
          <p:nvPr/>
        </p:nvPicPr>
        <p:blipFill rotWithShape="1">
          <a:blip r:embed="rId3">
            <a:extLst>
              <a:ext uri="{28A0092B-C50C-407E-A947-70E740481C1C}">
                <a14:useLocalDpi xmlns:a14="http://schemas.microsoft.com/office/drawing/2010/main" val="0"/>
              </a:ext>
            </a:extLst>
          </a:blip>
          <a:srcRect l="2874" t="12417" r="19060"/>
          <a:stretch/>
        </p:blipFill>
        <p:spPr bwMode="auto">
          <a:xfrm>
            <a:off x="1761253" y="1231345"/>
            <a:ext cx="7169306" cy="526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a:xfrm>
            <a:off x="1353410" y="5402774"/>
            <a:ext cx="9221689" cy="1461188"/>
          </a:xfrm>
        </p:spPr>
        <p:txBody>
          <a:bodyPr/>
          <a:lstStyle/>
          <a:p>
            <a:r>
              <a:rPr kumimoji="1" lang="ja-JP" altLang="en-US" dirty="0"/>
              <a:t>　　　</a:t>
            </a:r>
            <a:r>
              <a:rPr kumimoji="1" lang="ja-JP" altLang="en-US" sz="2800" b="1" dirty="0"/>
              <a:t>未治療　　　　　　治療後</a:t>
            </a:r>
          </a:p>
        </p:txBody>
      </p:sp>
      <p:grpSp>
        <p:nvGrpSpPr>
          <p:cNvPr id="4" name="グループ化 3">
            <a:extLst>
              <a:ext uri="{FF2B5EF4-FFF2-40B4-BE49-F238E27FC236}">
                <a16:creationId xmlns:a16="http://schemas.microsoft.com/office/drawing/2014/main" id="{24CFCF85-8621-4D85-A4DF-B44403BD92F0}"/>
              </a:ext>
            </a:extLst>
          </p:cNvPr>
          <p:cNvGrpSpPr/>
          <p:nvPr/>
        </p:nvGrpSpPr>
        <p:grpSpPr>
          <a:xfrm>
            <a:off x="406945" y="306442"/>
            <a:ext cx="427497" cy="415776"/>
            <a:chOff x="683170" y="525517"/>
            <a:chExt cx="427497" cy="415776"/>
          </a:xfrm>
        </p:grpSpPr>
        <p:sp>
          <p:nvSpPr>
            <p:cNvPr id="5" name="四角形: 角を丸くする 4">
              <a:extLst>
                <a:ext uri="{FF2B5EF4-FFF2-40B4-BE49-F238E27FC236}">
                  <a16:creationId xmlns:a16="http://schemas.microsoft.com/office/drawing/2014/main" id="{E92A7485-7434-4593-9336-0EEC25167D2C}"/>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46EEB78A-9072-4168-8CBC-5E6FE4E139C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80DBE32-2000-4927-985F-59989203870A}"/>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A2F69115-7C52-47AE-86C6-EB2459217D3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タイトル 1">
            <a:extLst>
              <a:ext uri="{FF2B5EF4-FFF2-40B4-BE49-F238E27FC236}">
                <a16:creationId xmlns:a16="http://schemas.microsoft.com/office/drawing/2014/main" id="{974043E3-9857-4B0D-8D47-63070271643A}"/>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薬物療法はステロイド外用が基本</a:t>
            </a:r>
          </a:p>
        </p:txBody>
      </p:sp>
    </p:spTree>
    <p:extLst>
      <p:ext uri="{BB962C8B-B14F-4D97-AF65-F5344CB8AC3E}">
        <p14:creationId xmlns:p14="http://schemas.microsoft.com/office/powerpoint/2010/main" val="4291545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00CD1D75-56CC-47E3-9DF2-AC865EEA6BB6}"/>
              </a:ext>
            </a:extLst>
          </p:cNvPr>
          <p:cNvSpPr/>
          <p:nvPr/>
        </p:nvSpPr>
        <p:spPr>
          <a:xfrm>
            <a:off x="1193799" y="2613600"/>
            <a:ext cx="8734665" cy="133199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タイトル 2">
            <a:extLst>
              <a:ext uri="{FF2B5EF4-FFF2-40B4-BE49-F238E27FC236}">
                <a16:creationId xmlns:a16="http://schemas.microsoft.com/office/drawing/2014/main" id="{ADA030D4-BE35-4A3A-AF45-B3847D654CE7}"/>
              </a:ext>
            </a:extLst>
          </p:cNvPr>
          <p:cNvSpPr txBox="1">
            <a:spLocks/>
          </p:cNvSpPr>
          <p:nvPr/>
        </p:nvSpPr>
        <p:spPr>
          <a:xfrm>
            <a:off x="1402556" y="2826000"/>
            <a:ext cx="8863662" cy="989207"/>
          </a:xfrm>
          <a:prstGeom prst="rect">
            <a:avLst/>
          </a:prstGeom>
        </p:spPr>
        <p:txBody>
          <a:bodyPr vert="horz" lIns="91440" tIns="45720" rIns="91440" bIns="45720" rtlCol="0" anchor="b">
            <a:noAutofit/>
          </a:bodyPr>
          <a:lstStyle>
            <a:lvl1pPr algn="ctr"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gn="l">
              <a:lnSpc>
                <a:spcPct val="100000"/>
              </a:lnSpc>
            </a:pPr>
            <a:r>
              <a:rPr lang="ja-JP" altLang="en-US" sz="6000" b="1" dirty="0">
                <a:solidFill>
                  <a:schemeClr val="bg1"/>
                </a:solidFill>
                <a:latin typeface="游ゴシック" panose="020B0400000000000000" pitchFamily="50" charset="-128"/>
                <a:ea typeface="游ゴシック" panose="020B0400000000000000" pitchFamily="50" charset="-128"/>
              </a:rPr>
              <a:t>アレルギー性鼻炎</a:t>
            </a:r>
          </a:p>
        </p:txBody>
      </p:sp>
      <p:sp>
        <p:nvSpPr>
          <p:cNvPr id="8" name="フローチャート: 代替処理 7">
            <a:extLst>
              <a:ext uri="{FF2B5EF4-FFF2-40B4-BE49-F238E27FC236}">
                <a16:creationId xmlns:a16="http://schemas.microsoft.com/office/drawing/2014/main" id="{1754BA02-4C66-4F74-9627-1AFD9FF2AEB2}"/>
              </a:ext>
            </a:extLst>
          </p:cNvPr>
          <p:cNvSpPr/>
          <p:nvPr/>
        </p:nvSpPr>
        <p:spPr>
          <a:xfrm>
            <a:off x="928465" y="2613600"/>
            <a:ext cx="189137" cy="1332000"/>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a:extLst>
              <a:ext uri="{FF2B5EF4-FFF2-40B4-BE49-F238E27FC236}">
                <a16:creationId xmlns:a16="http://schemas.microsoft.com/office/drawing/2014/main" id="{FCF9D048-9C89-4E57-8863-D7ACACDCC9F8}"/>
              </a:ext>
            </a:extLst>
          </p:cNvPr>
          <p:cNvSpPr>
            <a:spLocks noGrp="1"/>
          </p:cNvSpPr>
          <p:nvPr>
            <p:ph idx="1"/>
          </p:nvPr>
        </p:nvSpPr>
        <p:spPr>
          <a:xfrm>
            <a:off x="791999" y="1633560"/>
            <a:ext cx="9648785" cy="5400675"/>
          </a:xfrm>
        </p:spPr>
        <p:txBody>
          <a:bodyPr>
            <a:noAutofit/>
          </a:bodyPr>
          <a:lstStyle/>
          <a:p>
            <a:pPr marL="452438" indent="-390525">
              <a:lnSpc>
                <a:spcPct val="110000"/>
              </a:lnSpc>
              <a:spcBef>
                <a:spcPts val="0"/>
              </a:spcBef>
              <a:spcAft>
                <a:spcPts val="2000"/>
              </a:spcAft>
              <a:buClr>
                <a:srgbClr val="FFC000"/>
              </a:buClr>
              <a:buSzPct val="80000"/>
              <a:buFont typeface="Wingdings" panose="05000000000000000000" pitchFamily="2" charset="2"/>
              <a:buChar char="l"/>
            </a:pPr>
            <a:r>
              <a:rPr lang="ja-JP" altLang="en-US" dirty="0">
                <a:latin typeface="游ゴシック Medium" panose="020B0500000000000000" pitchFamily="50" charset="-128"/>
                <a:ea typeface="游ゴシック Medium" panose="020B0500000000000000" pitchFamily="50" charset="-128"/>
              </a:rPr>
              <a:t>鼻の粘膜で起こるアレルギー性の</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病気（疾患）で、基本的には発作性反復性の</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くしゃみ、水様鼻汁、鼻づまりを</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３大症状とする。</a:t>
            </a:r>
            <a:endParaRPr lang="en-US" altLang="ja-JP" dirty="0">
              <a:latin typeface="游ゴシック Medium" panose="020B0500000000000000" pitchFamily="50" charset="-128"/>
              <a:ea typeface="游ゴシック Medium" panose="020B0500000000000000" pitchFamily="50" charset="-128"/>
            </a:endParaRPr>
          </a:p>
          <a:p>
            <a:pPr marL="452438" indent="-390525">
              <a:lnSpc>
                <a:spcPct val="100000"/>
              </a:lnSpc>
              <a:spcBef>
                <a:spcPts val="0"/>
              </a:spcBef>
              <a:spcAft>
                <a:spcPts val="2000"/>
              </a:spcAft>
              <a:buClr>
                <a:srgbClr val="FFC000"/>
              </a:buClr>
              <a:buSzPct val="80000"/>
              <a:buFont typeface="Wingdings" panose="05000000000000000000" pitchFamily="2" charset="2"/>
              <a:buChar char="l"/>
            </a:pPr>
            <a:endParaRPr lang="en-US" altLang="ja-JP" dirty="0">
              <a:latin typeface="游ゴシック Medium" panose="020B0500000000000000" pitchFamily="50" charset="-128"/>
              <a:ea typeface="游ゴシック Medium" panose="020B0500000000000000" pitchFamily="50" charset="-128"/>
            </a:endParaRPr>
          </a:p>
          <a:p>
            <a:pPr marL="452438" indent="-390525">
              <a:lnSpc>
                <a:spcPct val="110000"/>
              </a:lnSpc>
              <a:spcBef>
                <a:spcPts val="0"/>
              </a:spcBef>
              <a:spcAft>
                <a:spcPts val="2000"/>
              </a:spcAft>
              <a:buClr>
                <a:srgbClr val="FFC000"/>
              </a:buClr>
              <a:buSzPct val="80000"/>
              <a:buFont typeface="Wingdings" panose="05000000000000000000" pitchFamily="2" charset="2"/>
              <a:buChar char="l"/>
            </a:pPr>
            <a:r>
              <a:rPr lang="ja-JP" altLang="en-US" dirty="0">
                <a:latin typeface="游ゴシック Medium" panose="020B0500000000000000" pitchFamily="50" charset="-128"/>
                <a:ea typeface="游ゴシック Medium" panose="020B0500000000000000" pitchFamily="50" charset="-128"/>
              </a:rPr>
              <a:t>アレルギー素因（アレルギーの既往歴、</a:t>
            </a:r>
            <a:br>
              <a:rPr lang="en-US" altLang="ja-JP" dirty="0">
                <a:latin typeface="游ゴシック Medium" panose="020B0500000000000000" pitchFamily="50" charset="-128"/>
                <a:ea typeface="游ゴシック Medium" panose="020B0500000000000000" pitchFamily="50" charset="-128"/>
              </a:rPr>
            </a:br>
            <a:r>
              <a:rPr lang="ja-JP" altLang="en-US" dirty="0">
                <a:latin typeface="游ゴシック Medium" panose="020B0500000000000000" pitchFamily="50" charset="-128"/>
                <a:ea typeface="游ゴシック Medium" panose="020B0500000000000000" pitchFamily="50" charset="-128"/>
              </a:rPr>
              <a:t>合併症、家族歴）をしばしば持つことがある。</a:t>
            </a:r>
            <a:endParaRPr lang="en-US" altLang="ja-JP" dirty="0">
              <a:latin typeface="游ゴシック Medium" panose="020B0500000000000000" pitchFamily="50" charset="-128"/>
              <a:ea typeface="游ゴシック Medium" panose="020B0500000000000000" pitchFamily="50" charset="-128"/>
            </a:endParaRPr>
          </a:p>
          <a:p>
            <a:pPr marL="452438" indent="-390525">
              <a:lnSpc>
                <a:spcPct val="100000"/>
              </a:lnSpc>
              <a:spcBef>
                <a:spcPts val="0"/>
              </a:spcBef>
              <a:spcAft>
                <a:spcPts val="2000"/>
              </a:spcAft>
              <a:buClr>
                <a:srgbClr val="FFC000"/>
              </a:buClr>
              <a:buSzPct val="80000"/>
              <a:buFont typeface="Wingdings" panose="05000000000000000000" pitchFamily="2" charset="2"/>
              <a:buChar char="l"/>
            </a:pPr>
            <a:endParaRPr lang="ja-JP" altLang="en-US" dirty="0">
              <a:latin typeface="游ゴシック Medium" panose="020B0500000000000000" pitchFamily="50" charset="-128"/>
              <a:ea typeface="游ゴシック Medium" panose="020B0500000000000000" pitchFamily="50" charset="-128"/>
            </a:endParaRPr>
          </a:p>
        </p:txBody>
      </p:sp>
      <p:pic>
        <p:nvPicPr>
          <p:cNvPr id="6" name="Picture 3" descr="C:\Users\moriazusa\AppData\Local\Microsoft\Windows\Temporary Internet Files\Content.IE5\MSUNWKNV\MC900232730[1].wmf">
            <a:extLst>
              <a:ext uri="{FF2B5EF4-FFF2-40B4-BE49-F238E27FC236}">
                <a16:creationId xmlns:a16="http://schemas.microsoft.com/office/drawing/2014/main" id="{94FDC26F-ACDE-4810-B3FD-51F5AA0645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4010" y="3262200"/>
            <a:ext cx="976312"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17411866-0B8D-4E64-BDBD-CDE80B0BB5ED}"/>
              </a:ext>
            </a:extLst>
          </p:cNvPr>
          <p:cNvGrpSpPr/>
          <p:nvPr/>
        </p:nvGrpSpPr>
        <p:grpSpPr>
          <a:xfrm>
            <a:off x="406945" y="306442"/>
            <a:ext cx="427497" cy="415776"/>
            <a:chOff x="683170" y="525517"/>
            <a:chExt cx="427497" cy="415776"/>
          </a:xfrm>
        </p:grpSpPr>
        <p:sp>
          <p:nvSpPr>
            <p:cNvPr id="8" name="四角形: 角を丸くする 7">
              <a:extLst>
                <a:ext uri="{FF2B5EF4-FFF2-40B4-BE49-F238E27FC236}">
                  <a16:creationId xmlns:a16="http://schemas.microsoft.com/office/drawing/2014/main" id="{C95A7F17-643E-4612-82B6-3C76D5B1ED97}"/>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6E688D87-9D2A-41A0-A71A-7284D329BD0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F09267B2-66F0-40B6-9A0A-03FB0A4D181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1E5451B2-5A3C-4E5B-BB44-AF6E9127376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タイトル 1">
            <a:extLst>
              <a:ext uri="{FF2B5EF4-FFF2-40B4-BE49-F238E27FC236}">
                <a16:creationId xmlns:a16="http://schemas.microsoft.com/office/drawing/2014/main" id="{FBD20DD6-FD4C-4382-91BD-53FCE48A97DD}"/>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アレルギー性鼻炎とは？</a:t>
            </a:r>
          </a:p>
        </p:txBody>
      </p:sp>
      <p:sp>
        <p:nvSpPr>
          <p:cNvPr id="13" name="テキスト ボックス 12">
            <a:extLst>
              <a:ext uri="{FF2B5EF4-FFF2-40B4-BE49-F238E27FC236}">
                <a16:creationId xmlns:a16="http://schemas.microsoft.com/office/drawing/2014/main" id="{270488A4-5692-49A4-98A0-AEA453D6F89F}"/>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大阪府医師会学校医部「アレルギー性鼻炎について」より</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EC6E8EDE-911F-4DAF-9E0A-28718F8AE8BE}"/>
              </a:ext>
            </a:extLst>
          </p:cNvPr>
          <p:cNvSpPr/>
          <p:nvPr/>
        </p:nvSpPr>
        <p:spPr>
          <a:xfrm>
            <a:off x="1193799" y="2653893"/>
            <a:ext cx="8734665" cy="133199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2">
            <a:extLst>
              <a:ext uri="{FF2B5EF4-FFF2-40B4-BE49-F238E27FC236}">
                <a16:creationId xmlns:a16="http://schemas.microsoft.com/office/drawing/2014/main" id="{80806999-E7DC-4DEB-B369-E1E5CAED8341}"/>
              </a:ext>
            </a:extLst>
          </p:cNvPr>
          <p:cNvSpPr txBox="1">
            <a:spLocks/>
          </p:cNvSpPr>
          <p:nvPr/>
        </p:nvSpPr>
        <p:spPr>
          <a:xfrm>
            <a:off x="1402555" y="2772430"/>
            <a:ext cx="8901377" cy="1219870"/>
          </a:xfrm>
          <a:prstGeom prst="rect">
            <a:avLst/>
          </a:prstGeom>
        </p:spPr>
        <p:txBody>
          <a:bodyPr vert="horz" lIns="91440" tIns="45720" rIns="91440" bIns="45720" rtlCol="0" anchor="b">
            <a:noAutofit/>
          </a:bodyPr>
          <a:lstStyle>
            <a:lvl1pPr algn="l" defTabSz="1007943" rtl="0" eaLnBrk="1" latinLnBrk="0" hangingPunct="1">
              <a:lnSpc>
                <a:spcPct val="90000"/>
              </a:lnSpc>
              <a:spcBef>
                <a:spcPct val="0"/>
              </a:spcBef>
              <a:buNone/>
              <a:defRPr kumimoji="1" sz="6614" kern="1200">
                <a:solidFill>
                  <a:schemeClr val="tx1"/>
                </a:solidFill>
                <a:latin typeface="+mj-lt"/>
                <a:ea typeface="+mj-ea"/>
                <a:cs typeface="+mj-cs"/>
              </a:defRPr>
            </a:lvl1pPr>
          </a:lstStyle>
          <a:p>
            <a:pPr>
              <a:lnSpc>
                <a:spcPct val="100000"/>
              </a:lnSpc>
            </a:pPr>
            <a:r>
              <a:rPr lang="ja-JP" altLang="en-US" sz="4000" b="1" dirty="0">
                <a:solidFill>
                  <a:schemeClr val="bg1"/>
                </a:solidFill>
                <a:latin typeface="游ゴシック" panose="020B0400000000000000" pitchFamily="50" charset="-128"/>
                <a:ea typeface="游ゴシック" panose="020B0400000000000000" pitchFamily="50" charset="-128"/>
              </a:rPr>
              <a:t>気管支喘息という病名を</a:t>
            </a:r>
            <a:br>
              <a:rPr lang="ja-JP" altLang="en-US" sz="4000" b="1" dirty="0">
                <a:solidFill>
                  <a:schemeClr val="bg1"/>
                </a:solidFill>
                <a:latin typeface="游ゴシック" panose="020B0400000000000000" pitchFamily="50" charset="-128"/>
                <a:ea typeface="游ゴシック" panose="020B0400000000000000" pitchFamily="50" charset="-128"/>
              </a:rPr>
            </a:br>
            <a:r>
              <a:rPr lang="ja-JP" altLang="en-US" sz="4000" b="1" dirty="0">
                <a:solidFill>
                  <a:schemeClr val="bg1"/>
                </a:solidFill>
                <a:latin typeface="游ゴシック" panose="020B0400000000000000" pitchFamily="50" charset="-128"/>
                <a:ea typeface="游ゴシック" panose="020B0400000000000000" pitchFamily="50" charset="-128"/>
              </a:rPr>
              <a:t>聞いたことがありますか？</a:t>
            </a:r>
            <a:endParaRPr lang="ja-JP" altLang="en-US" sz="4000" dirty="0">
              <a:solidFill>
                <a:schemeClr val="bg1"/>
              </a:solidFill>
            </a:endParaRPr>
          </a:p>
        </p:txBody>
      </p:sp>
      <p:sp>
        <p:nvSpPr>
          <p:cNvPr id="11" name="フローチャート: 代替処理 10">
            <a:extLst>
              <a:ext uri="{FF2B5EF4-FFF2-40B4-BE49-F238E27FC236}">
                <a16:creationId xmlns:a16="http://schemas.microsoft.com/office/drawing/2014/main" id="{F092553E-1F2F-4672-BF8F-1F1D02FED0A0}"/>
              </a:ext>
            </a:extLst>
          </p:cNvPr>
          <p:cNvSpPr/>
          <p:nvPr/>
        </p:nvSpPr>
        <p:spPr>
          <a:xfrm>
            <a:off x="928465" y="2653894"/>
            <a:ext cx="189137" cy="1332000"/>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7501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コンテンツ プレースホルダー 4">
            <a:extLst>
              <a:ext uri="{FF2B5EF4-FFF2-40B4-BE49-F238E27FC236}">
                <a16:creationId xmlns:a16="http://schemas.microsoft.com/office/drawing/2014/main" id="{D7AB15B5-0545-44FE-8BB8-43834AE47D23}"/>
              </a:ext>
            </a:extLst>
          </p:cNvPr>
          <p:cNvGraphicFramePr>
            <a:graphicFrameLocks/>
          </p:cNvGraphicFramePr>
          <p:nvPr>
            <p:extLst>
              <p:ext uri="{D42A27DB-BD31-4B8C-83A1-F6EECF244321}">
                <p14:modId xmlns:p14="http://schemas.microsoft.com/office/powerpoint/2010/main" val="194186049"/>
              </p:ext>
            </p:extLst>
          </p:nvPr>
        </p:nvGraphicFramePr>
        <p:xfrm>
          <a:off x="1529484" y="713837"/>
          <a:ext cx="7408863"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上矢印吹き出し 22">
            <a:extLst>
              <a:ext uri="{FF2B5EF4-FFF2-40B4-BE49-F238E27FC236}">
                <a16:creationId xmlns:a16="http://schemas.microsoft.com/office/drawing/2014/main" id="{A8E0231E-5AE2-4598-8D47-1346AA9AC6FE}"/>
              </a:ext>
            </a:extLst>
          </p:cNvPr>
          <p:cNvSpPr/>
          <p:nvPr/>
        </p:nvSpPr>
        <p:spPr>
          <a:xfrm>
            <a:off x="1359621" y="3964783"/>
            <a:ext cx="3168651" cy="2668587"/>
          </a:xfrm>
          <a:prstGeom prst="upArrowCallout">
            <a:avLst>
              <a:gd name="adj1" fmla="val 8378"/>
              <a:gd name="adj2" fmla="val 13604"/>
              <a:gd name="adj3" fmla="val 16194"/>
              <a:gd name="adj4" fmla="val 64507"/>
            </a:avLst>
          </a:prstGeom>
          <a:solidFill>
            <a:schemeClr val="accent4">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64006" algn="ctr">
              <a:spcBef>
                <a:spcPct val="20000"/>
              </a:spcBef>
              <a:buClr>
                <a:srgbClr val="FF881F"/>
              </a:buClr>
              <a:buSzPct val="100000"/>
              <a:defRPr/>
            </a:pPr>
            <a:endParaRPr lang="en-US" altLang="ja-JP" sz="800" dirty="0">
              <a:solidFill>
                <a:schemeClr val="tx1"/>
              </a:solidFill>
              <a:latin typeface="游ゴシック" panose="020B0400000000000000" pitchFamily="50" charset="-128"/>
              <a:ea typeface="游ゴシック" panose="020B0400000000000000" pitchFamily="50" charset="-128"/>
            </a:endParaRPr>
          </a:p>
          <a:p>
            <a:pPr marL="64006">
              <a:spcBef>
                <a:spcPct val="20000"/>
              </a:spcBef>
              <a:buClr>
                <a:srgbClr val="FF881F"/>
              </a:buClr>
              <a:buSzPct val="100000"/>
              <a:defRPr/>
            </a:pPr>
            <a:r>
              <a:rPr lang="ja-JP" altLang="en-US" sz="2400" b="1" dirty="0">
                <a:solidFill>
                  <a:schemeClr val="accent2">
                    <a:lumMod val="75000"/>
                  </a:schemeClr>
                </a:solidFill>
                <a:latin typeface="游ゴシック" panose="020B0400000000000000" pitchFamily="50" charset="-128"/>
                <a:ea typeface="游ゴシック" panose="020B0400000000000000" pitchFamily="50" charset="-128"/>
              </a:rPr>
              <a:t>原因</a:t>
            </a:r>
            <a:endParaRPr lang="en-US" altLang="ja-JP" sz="2400" b="1" dirty="0">
              <a:solidFill>
                <a:schemeClr val="accent2">
                  <a:lumMod val="75000"/>
                </a:schemeClr>
              </a:solidFill>
              <a:latin typeface="游ゴシック" panose="020B0400000000000000" pitchFamily="50" charset="-128"/>
              <a:ea typeface="游ゴシック" panose="020B0400000000000000" pitchFamily="50" charset="-128"/>
            </a:endParaRPr>
          </a:p>
          <a:p>
            <a:pPr marL="64006">
              <a:spcBef>
                <a:spcPts val="400"/>
              </a:spcBef>
              <a:defRPr/>
            </a:pPr>
            <a:r>
              <a:rPr lang="ja-JP" altLang="en-US" sz="2000" b="1" dirty="0">
                <a:solidFill>
                  <a:schemeClr val="tx1"/>
                </a:solidFill>
                <a:latin typeface="游ゴシック" panose="020B0400000000000000" pitchFamily="50" charset="-128"/>
                <a:ea typeface="游ゴシック" panose="020B0400000000000000" pitchFamily="50" charset="-128"/>
              </a:rPr>
              <a:t>室内塵（ハウスダスト）</a:t>
            </a:r>
            <a:endParaRPr lang="en-US" altLang="ja-JP" sz="2000" b="1" dirty="0">
              <a:solidFill>
                <a:schemeClr val="tx1"/>
              </a:solidFill>
              <a:latin typeface="游ゴシック" panose="020B0400000000000000" pitchFamily="50" charset="-128"/>
              <a:ea typeface="游ゴシック" panose="020B0400000000000000" pitchFamily="50" charset="-128"/>
            </a:endParaRPr>
          </a:p>
          <a:p>
            <a:pPr marL="64006">
              <a:defRPr/>
            </a:pPr>
            <a:r>
              <a:rPr lang="ja-JP" altLang="en-US" sz="2000" b="1" dirty="0">
                <a:solidFill>
                  <a:schemeClr val="tx1"/>
                </a:solidFill>
                <a:latin typeface="游ゴシック" panose="020B0400000000000000" pitchFamily="50" charset="-128"/>
                <a:ea typeface="游ゴシック" panose="020B0400000000000000" pitchFamily="50" charset="-128"/>
              </a:rPr>
              <a:t>ダニなどによる</a:t>
            </a:r>
            <a:endParaRPr lang="en-US" altLang="ja-JP" sz="2000" b="1" dirty="0">
              <a:solidFill>
                <a:schemeClr val="tx1"/>
              </a:solidFill>
              <a:latin typeface="游ゴシック" panose="020B0400000000000000" pitchFamily="50" charset="-128"/>
              <a:ea typeface="游ゴシック" panose="020B0400000000000000" pitchFamily="50" charset="-128"/>
            </a:endParaRPr>
          </a:p>
          <a:p>
            <a:pPr marL="64006">
              <a:defRPr/>
            </a:pPr>
            <a:endParaRPr lang="en-US" altLang="ja-JP" u="sng" dirty="0">
              <a:solidFill>
                <a:schemeClr val="tx1"/>
              </a:solidFill>
              <a:latin typeface="游ゴシック" panose="020B0400000000000000" pitchFamily="50" charset="-128"/>
              <a:ea typeface="游ゴシック" panose="020B0400000000000000" pitchFamily="50" charset="-128"/>
            </a:endParaRPr>
          </a:p>
        </p:txBody>
      </p:sp>
      <p:sp>
        <p:nvSpPr>
          <p:cNvPr id="11" name="上矢印吹き出し 11">
            <a:extLst>
              <a:ext uri="{FF2B5EF4-FFF2-40B4-BE49-F238E27FC236}">
                <a16:creationId xmlns:a16="http://schemas.microsoft.com/office/drawing/2014/main" id="{01AD35FD-778C-4362-B26B-9A44C0A5CA70}"/>
              </a:ext>
            </a:extLst>
          </p:cNvPr>
          <p:cNvSpPr/>
          <p:nvPr/>
        </p:nvSpPr>
        <p:spPr>
          <a:xfrm>
            <a:off x="5939559" y="3984346"/>
            <a:ext cx="3168651" cy="2668587"/>
          </a:xfrm>
          <a:prstGeom prst="upArrowCallout">
            <a:avLst>
              <a:gd name="adj1" fmla="val 8378"/>
              <a:gd name="adj2" fmla="val 13604"/>
              <a:gd name="adj3" fmla="val 16194"/>
              <a:gd name="adj4" fmla="val 64507"/>
            </a:avLst>
          </a:prstGeom>
          <a:solidFill>
            <a:schemeClr val="accent6">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t"/>
          <a:lstStyle/>
          <a:p>
            <a:pPr marL="64006" algn="ctr">
              <a:spcBef>
                <a:spcPct val="20000"/>
              </a:spcBef>
              <a:buClr>
                <a:srgbClr val="FF881F"/>
              </a:buClr>
              <a:buSzPct val="100000"/>
              <a:defRPr/>
            </a:pPr>
            <a:endParaRPr lang="en-US" altLang="ja-JP" sz="800" dirty="0">
              <a:solidFill>
                <a:schemeClr val="tx1"/>
              </a:solidFill>
              <a:latin typeface="游ゴシック" panose="020B0400000000000000" pitchFamily="50" charset="-128"/>
              <a:ea typeface="游ゴシック" panose="020B0400000000000000" pitchFamily="50" charset="-128"/>
            </a:endParaRPr>
          </a:p>
          <a:p>
            <a:pPr marL="64006">
              <a:spcBef>
                <a:spcPct val="20000"/>
              </a:spcBef>
              <a:buClr>
                <a:srgbClr val="FF881F"/>
              </a:buClr>
              <a:buSzPct val="100000"/>
              <a:defRPr/>
            </a:pPr>
            <a:r>
              <a:rPr lang="ja-JP" altLang="en-US" sz="2400" b="1" dirty="0">
                <a:solidFill>
                  <a:schemeClr val="accent6">
                    <a:lumMod val="75000"/>
                  </a:schemeClr>
                </a:solidFill>
                <a:latin typeface="游ゴシック" panose="020B0400000000000000" pitchFamily="50" charset="-128"/>
                <a:ea typeface="游ゴシック" panose="020B0400000000000000" pitchFamily="50" charset="-128"/>
              </a:rPr>
              <a:t>原因</a:t>
            </a:r>
            <a:endParaRPr lang="en-US" altLang="ja-JP" sz="2400" b="1" dirty="0">
              <a:solidFill>
                <a:schemeClr val="accent6">
                  <a:lumMod val="75000"/>
                </a:schemeClr>
              </a:solidFill>
              <a:latin typeface="游ゴシック" panose="020B0400000000000000" pitchFamily="50" charset="-128"/>
              <a:ea typeface="游ゴシック" panose="020B0400000000000000" pitchFamily="50" charset="-128"/>
            </a:endParaRPr>
          </a:p>
          <a:p>
            <a:pPr marL="64006">
              <a:spcBef>
                <a:spcPts val="400"/>
              </a:spcBef>
              <a:buClr>
                <a:srgbClr val="FF881F"/>
              </a:buClr>
              <a:buSzPct val="100000"/>
              <a:defRPr/>
            </a:pPr>
            <a:r>
              <a:rPr lang="ja-JP" altLang="en-US" sz="2000" b="1" dirty="0">
                <a:solidFill>
                  <a:schemeClr val="tx1"/>
                </a:solidFill>
                <a:latin typeface="游ゴシック" panose="020B0400000000000000" pitchFamily="50" charset="-128"/>
                <a:ea typeface="游ゴシック" panose="020B0400000000000000" pitchFamily="50" charset="-128"/>
              </a:rPr>
              <a:t>スギ花粉等の</a:t>
            </a:r>
            <a:endParaRPr lang="en-US" altLang="ja-JP" sz="2000" b="1" dirty="0">
              <a:solidFill>
                <a:schemeClr val="tx1"/>
              </a:solidFill>
              <a:latin typeface="游ゴシック" panose="020B0400000000000000" pitchFamily="50" charset="-128"/>
              <a:ea typeface="游ゴシック" panose="020B0400000000000000" pitchFamily="50" charset="-128"/>
            </a:endParaRPr>
          </a:p>
          <a:p>
            <a:pPr marL="64006">
              <a:buClr>
                <a:srgbClr val="FF881F"/>
              </a:buClr>
              <a:buSzPct val="100000"/>
              <a:defRPr/>
            </a:pPr>
            <a:r>
              <a:rPr lang="ja-JP" altLang="en-US" sz="2000" b="1" dirty="0">
                <a:solidFill>
                  <a:schemeClr val="tx1"/>
                </a:solidFill>
                <a:latin typeface="游ゴシック" panose="020B0400000000000000" pitchFamily="50" charset="-128"/>
                <a:ea typeface="游ゴシック" panose="020B0400000000000000" pitchFamily="50" charset="-128"/>
              </a:rPr>
              <a:t>花粉による</a:t>
            </a:r>
            <a:endParaRPr lang="en-US" altLang="ja-JP" sz="2000" b="1" dirty="0">
              <a:solidFill>
                <a:schemeClr val="tx1"/>
              </a:solidFill>
              <a:latin typeface="游ゴシック" panose="020B0400000000000000" pitchFamily="50" charset="-128"/>
              <a:ea typeface="游ゴシック" panose="020B0400000000000000" pitchFamily="50" charset="-128"/>
            </a:endParaRPr>
          </a:p>
        </p:txBody>
      </p:sp>
      <p:pic>
        <p:nvPicPr>
          <p:cNvPr id="13" name="Picture 7" descr="C:\Users\moriazusa\AppData\Local\Microsoft\Windows\Temporary Internet Files\Content.IE5\MSUNWKNV\MC900053244[1].wmf">
            <a:extLst>
              <a:ext uri="{FF2B5EF4-FFF2-40B4-BE49-F238E27FC236}">
                <a16:creationId xmlns:a16="http://schemas.microsoft.com/office/drawing/2014/main" id="{A1E2FB07-EBBE-40A5-9521-CFE87C2B82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40691" y="5099030"/>
            <a:ext cx="30321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C:\Users\moriazusa\AppData\Local\Microsoft\Windows\Temporary Internet Files\Content.IE5\MSUNWKNV\MC900053244[1].wmf">
            <a:extLst>
              <a:ext uri="{FF2B5EF4-FFF2-40B4-BE49-F238E27FC236}">
                <a16:creationId xmlns:a16="http://schemas.microsoft.com/office/drawing/2014/main" id="{5409E383-715A-448D-9AFD-18EF8F7D0C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1714" y="5360967"/>
            <a:ext cx="24923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4A2314BD-1031-43B6-9C38-79A7677DE61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8406" y="5912170"/>
            <a:ext cx="5937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8EBD31F8-B8A2-4202-8172-8F2C37045A4D}"/>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大阪府医師会学校医部「アレルギー性鼻炎について」より</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コンテンツ プレースホルダー 7">
            <a:extLst>
              <a:ext uri="{FF2B5EF4-FFF2-40B4-BE49-F238E27FC236}">
                <a16:creationId xmlns:a16="http://schemas.microsoft.com/office/drawing/2014/main" id="{F4A4D14A-00A5-4D9B-82E3-6057FBE20079}"/>
              </a:ext>
            </a:extLst>
          </p:cNvPr>
          <p:cNvGraphicFramePr>
            <a:graphicFrameLocks/>
          </p:cNvGraphicFramePr>
          <p:nvPr>
            <p:extLst>
              <p:ext uri="{D42A27DB-BD31-4B8C-83A1-F6EECF244321}">
                <p14:modId xmlns:p14="http://schemas.microsoft.com/office/powerpoint/2010/main" val="364553483"/>
              </p:ext>
            </p:extLst>
          </p:nvPr>
        </p:nvGraphicFramePr>
        <p:xfrm>
          <a:off x="1106906" y="1251284"/>
          <a:ext cx="8580814" cy="5646405"/>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グループ化 13">
            <a:extLst>
              <a:ext uri="{FF2B5EF4-FFF2-40B4-BE49-F238E27FC236}">
                <a16:creationId xmlns:a16="http://schemas.microsoft.com/office/drawing/2014/main" id="{192BB486-1F9B-4E01-8859-918E63F4F14A}"/>
              </a:ext>
            </a:extLst>
          </p:cNvPr>
          <p:cNvGrpSpPr/>
          <p:nvPr/>
        </p:nvGrpSpPr>
        <p:grpSpPr>
          <a:xfrm>
            <a:off x="406945" y="306442"/>
            <a:ext cx="427497" cy="415776"/>
            <a:chOff x="683170" y="525517"/>
            <a:chExt cx="427497" cy="415776"/>
          </a:xfrm>
        </p:grpSpPr>
        <p:sp>
          <p:nvSpPr>
            <p:cNvPr id="15" name="四角形: 角を丸くする 14">
              <a:extLst>
                <a:ext uri="{FF2B5EF4-FFF2-40B4-BE49-F238E27FC236}">
                  <a16:creationId xmlns:a16="http://schemas.microsoft.com/office/drawing/2014/main" id="{900D3DE6-0841-4D19-9DF5-6C006B574C9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855BD92F-9FD6-4DC3-BDB3-6F8BB0919CF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438F5B2B-6C1B-4298-A583-96F20A824B1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BBDF16F3-7277-4E48-8420-ADD84FCD3B72}"/>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タイトル 1">
            <a:extLst>
              <a:ext uri="{FF2B5EF4-FFF2-40B4-BE49-F238E27FC236}">
                <a16:creationId xmlns:a16="http://schemas.microsoft.com/office/drawing/2014/main" id="{AA96D008-8902-4ABD-8C91-7BD2DDBF67E2}"/>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アレルギー性鼻炎の症状</a:t>
            </a:r>
          </a:p>
        </p:txBody>
      </p:sp>
      <p:sp>
        <p:nvSpPr>
          <p:cNvPr id="10" name="テキスト ボックス 9">
            <a:extLst>
              <a:ext uri="{FF2B5EF4-FFF2-40B4-BE49-F238E27FC236}">
                <a16:creationId xmlns:a16="http://schemas.microsoft.com/office/drawing/2014/main" id="{5738571F-E59B-444D-9C1F-C1411D9397C0}"/>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大阪府医師会学校医部「アレルギー性鼻炎について」より</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コンテンツ プレースホルダー 2"/>
          <p:cNvSpPr>
            <a:spLocks noGrp="1"/>
          </p:cNvSpPr>
          <p:nvPr>
            <p:ph idx="1"/>
          </p:nvPr>
        </p:nvSpPr>
        <p:spPr>
          <a:xfrm>
            <a:off x="756000" y="1346400"/>
            <a:ext cx="8746528" cy="5400675"/>
          </a:xfrm>
        </p:spPr>
        <p:txBody>
          <a:bodyPr>
            <a:noAutofit/>
          </a:bodyPr>
          <a:lstStyle/>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ＭＳ Ｐゴシック" panose="020B0600070205080204" pitchFamily="50" charset="-128"/>
              </a:rPr>
              <a:t>男子に多い</a:t>
            </a: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ＭＳ Ｐゴシック" panose="020B0600070205080204" pitchFamily="50" charset="-128"/>
              </a:rPr>
              <a:t>原因はハウスダスト・ダニが最も多い</a:t>
            </a: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ＭＳ Ｐゴシック" panose="020B0600070205080204" pitchFamily="50" charset="-128"/>
              </a:rPr>
              <a:t>他のアレルギー疾患の合併が多い</a:t>
            </a: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ＭＳ Ｐゴシック" panose="020B0600070205080204" pitchFamily="50" charset="-128"/>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ＭＳ Ｐゴシック" panose="020B0600070205080204" pitchFamily="50" charset="-128"/>
              </a:rPr>
              <a:t>滲出性中耳炎の合併率が高い</a:t>
            </a:r>
          </a:p>
        </p:txBody>
      </p:sp>
      <p:pic>
        <p:nvPicPr>
          <p:cNvPr id="33795" name="Picture 3" descr="C:\Users\moriazusa\AppData\Local\Microsoft\Windows\Temporary Internet Files\Content.IE5\EQ677MH9\MC90037110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9103430" y="2390264"/>
            <a:ext cx="1214430" cy="146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C:\Users\moriazusa\AppData\Local\Microsoft\Windows\Temporary Internet Files\Content.IE5\AAGGWV3B\MC90028685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5787" y="5349121"/>
            <a:ext cx="1559653" cy="136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C:\Users\moriazusa\AppData\Local\Microsoft\Windows\Temporary Internet Files\Content.IE5\MSUNWKNV\MC90022823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903" y="1317106"/>
            <a:ext cx="984387" cy="10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グループ化 5">
            <a:extLst>
              <a:ext uri="{FF2B5EF4-FFF2-40B4-BE49-F238E27FC236}">
                <a16:creationId xmlns:a16="http://schemas.microsoft.com/office/drawing/2014/main" id="{FF01B677-B4D2-450F-9257-6A41AAF64A47}"/>
              </a:ext>
            </a:extLst>
          </p:cNvPr>
          <p:cNvGrpSpPr/>
          <p:nvPr/>
        </p:nvGrpSpPr>
        <p:grpSpPr>
          <a:xfrm>
            <a:off x="406945" y="306442"/>
            <a:ext cx="427497" cy="415776"/>
            <a:chOff x="683170" y="525517"/>
            <a:chExt cx="427497" cy="415776"/>
          </a:xfrm>
        </p:grpSpPr>
        <p:sp>
          <p:nvSpPr>
            <p:cNvPr id="7" name="四角形: 角を丸くする 6">
              <a:extLst>
                <a:ext uri="{FF2B5EF4-FFF2-40B4-BE49-F238E27FC236}">
                  <a16:creationId xmlns:a16="http://schemas.microsoft.com/office/drawing/2014/main" id="{42513547-DC05-4870-85AD-97298AB3D09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91058525-A4AA-40A1-8F76-952064CEDCCF}"/>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E167807F-993A-414B-B107-1F4CDFD95C63}"/>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E19F00E-3953-45FA-89A2-B1F32FE34DCA}"/>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タイトル 1">
            <a:extLst>
              <a:ext uri="{FF2B5EF4-FFF2-40B4-BE49-F238E27FC236}">
                <a16:creationId xmlns:a16="http://schemas.microsoft.com/office/drawing/2014/main" id="{2EE6579D-6863-48F9-80AA-43383477F08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子どものアレルギー性鼻炎の特徴</a:t>
            </a:r>
          </a:p>
        </p:txBody>
      </p:sp>
      <p:sp>
        <p:nvSpPr>
          <p:cNvPr id="12" name="テキスト ボックス 11">
            <a:extLst>
              <a:ext uri="{FF2B5EF4-FFF2-40B4-BE49-F238E27FC236}">
                <a16:creationId xmlns:a16="http://schemas.microsoft.com/office/drawing/2014/main" id="{CCAA3E33-AA6D-4AE1-8506-AF26550B38CF}"/>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大阪府医師会学校医部「アレルギー性鼻炎について」より</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コンテンツ プレースホルダー 2"/>
          <p:cNvSpPr>
            <a:spLocks noGrp="1"/>
          </p:cNvSpPr>
          <p:nvPr>
            <p:ph idx="1"/>
          </p:nvPr>
        </p:nvSpPr>
        <p:spPr>
          <a:xfrm>
            <a:off x="756000" y="1346072"/>
            <a:ext cx="8210064" cy="6221819"/>
          </a:xfrm>
        </p:spPr>
        <p:txBody>
          <a:bodyPr>
            <a:noAutofit/>
          </a:bodyPr>
          <a:lstStyle/>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mn-ea"/>
              </a:rPr>
              <a:t>抗原除去と回避</a:t>
            </a: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mn-ea"/>
              </a:rPr>
              <a:t>薬物療法</a:t>
            </a: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mn-ea"/>
              </a:rPr>
              <a:t>抗原特異的免疫療法（減感作療法）</a:t>
            </a: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endParaRPr lang="en-US" altLang="ja-JP" sz="3500" b="1" dirty="0">
              <a:latin typeface="+mn-ea"/>
            </a:endParaRPr>
          </a:p>
          <a:p>
            <a:pPr marL="520700" indent="-457200">
              <a:lnSpc>
                <a:spcPct val="100000"/>
              </a:lnSpc>
              <a:spcBef>
                <a:spcPts val="0"/>
              </a:spcBef>
              <a:spcAft>
                <a:spcPts val="1000"/>
              </a:spcAft>
              <a:buClr>
                <a:srgbClr val="FFC000"/>
              </a:buClr>
              <a:buSzPct val="80000"/>
              <a:buFont typeface="Wingdings" panose="05000000000000000000" pitchFamily="2" charset="2"/>
              <a:buChar char="l"/>
            </a:pPr>
            <a:r>
              <a:rPr lang="ja-JP" altLang="en-US" sz="3500" b="1" dirty="0">
                <a:latin typeface="+mn-ea"/>
              </a:rPr>
              <a:t>手術療法</a:t>
            </a:r>
          </a:p>
        </p:txBody>
      </p:sp>
      <p:pic>
        <p:nvPicPr>
          <p:cNvPr id="35843" name="Picture 10" descr="C:\Users\moriazusa\AppData\Local\Microsoft\Windows\Temporary Internet Files\Content.IE5\AAGGWV3B\MC9002810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0150" y="1346072"/>
            <a:ext cx="117316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2" descr="C:\Users\moriazusa\AppData\Local\Microsoft\Windows\Temporary Internet Files\Content.IE5\EQ677MH9\MC9002810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474" y="2653434"/>
            <a:ext cx="9540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C:\Users\moriazusa\AppData\Local\Microsoft\Windows\Temporary Internet Files\Content.IE5\NXDB3MXX\MC90004599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7677" y="3964421"/>
            <a:ext cx="118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1" descr="C:\Users\moriazusa\AppData\Local\Microsoft\Windows\Temporary Internet Files\Content.IE5\NXDB3MXX\MC90028106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0638" y="5430183"/>
            <a:ext cx="122078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グループ化 7">
            <a:extLst>
              <a:ext uri="{FF2B5EF4-FFF2-40B4-BE49-F238E27FC236}">
                <a16:creationId xmlns:a16="http://schemas.microsoft.com/office/drawing/2014/main" id="{1BBAB338-AF18-436F-8D36-9CBE776FBF69}"/>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61719265-C1F0-4EE5-81BE-CD437C5DA351}"/>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1CC40BFE-6E22-46A3-87E9-D7C73AF98E4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CA48BA9E-17AC-49A8-AAE7-780006B319D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484FF283-D443-4C15-9313-48229704FAD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タイトル 1">
            <a:extLst>
              <a:ext uri="{FF2B5EF4-FFF2-40B4-BE49-F238E27FC236}">
                <a16:creationId xmlns:a16="http://schemas.microsoft.com/office/drawing/2014/main" id="{6544DD72-6729-4018-BE48-12C329BDDB0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アレルギー性鼻炎の治療</a:t>
            </a:r>
          </a:p>
        </p:txBody>
      </p:sp>
      <p:sp>
        <p:nvSpPr>
          <p:cNvPr id="14" name="テキスト ボックス 13">
            <a:extLst>
              <a:ext uri="{FF2B5EF4-FFF2-40B4-BE49-F238E27FC236}">
                <a16:creationId xmlns:a16="http://schemas.microsoft.com/office/drawing/2014/main" id="{3DEA71F4-3ED5-48F0-8D20-4955050E9BC3}"/>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大阪府医師会学校医部「アレルギー性鼻炎について」より</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プレースホルダー 2">
            <a:extLst>
              <a:ext uri="{FF2B5EF4-FFF2-40B4-BE49-F238E27FC236}">
                <a16:creationId xmlns:a16="http://schemas.microsoft.com/office/drawing/2014/main" id="{9C62033A-71AD-45A8-8362-6BDD3032937B}"/>
              </a:ext>
            </a:extLst>
          </p:cNvPr>
          <p:cNvSpPr>
            <a:spLocks noGrp="1"/>
          </p:cNvSpPr>
          <p:nvPr>
            <p:ph type="body" idx="1"/>
          </p:nvPr>
        </p:nvSpPr>
        <p:spPr>
          <a:xfrm>
            <a:off x="559077" y="1400549"/>
            <a:ext cx="533123" cy="2412000"/>
          </a:xfrm>
          <a:prstGeom prst="roundRect">
            <a:avLst/>
          </a:prstGeom>
          <a:solidFill>
            <a:schemeClr val="accent5">
              <a:lumMod val="75000"/>
            </a:schemeClr>
          </a:solidFill>
          <a:ln>
            <a:noFill/>
            <a:miter lim="800000"/>
            <a:headEnd/>
            <a:tailEnd/>
          </a:ln>
        </p:spPr>
        <p:txBody>
          <a:bodyPr vert="eaVert" anchor="ctr">
            <a:noAutofit/>
          </a:bodyPr>
          <a:lstStyle/>
          <a:p>
            <a:pPr algn="ctr">
              <a:lnSpc>
                <a:spcPts val="3400"/>
              </a:lnSpc>
              <a:spcBef>
                <a:spcPts val="0"/>
              </a:spcBef>
              <a:defRPr/>
            </a:pPr>
            <a:r>
              <a:rPr lang="ja-JP" altLang="en-US" dirty="0">
                <a:solidFill>
                  <a:schemeClr val="bg1"/>
                </a:solidFill>
              </a:rPr>
              <a:t>内　　　服</a:t>
            </a:r>
          </a:p>
        </p:txBody>
      </p:sp>
      <p:pic>
        <p:nvPicPr>
          <p:cNvPr id="32" name="コンテンツ プレースホルダー 7">
            <a:extLst>
              <a:ext uri="{FF2B5EF4-FFF2-40B4-BE49-F238E27FC236}">
                <a16:creationId xmlns:a16="http://schemas.microsoft.com/office/drawing/2014/main" id="{1DF5E4B2-51C7-4B45-BE2D-3FF1DAC363B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1844406" y="1661458"/>
            <a:ext cx="1487882" cy="2134393"/>
          </a:xfrm>
        </p:spPr>
      </p:pic>
      <p:sp>
        <p:nvSpPr>
          <p:cNvPr id="33" name="テキスト プレースホルダー 4">
            <a:extLst>
              <a:ext uri="{FF2B5EF4-FFF2-40B4-BE49-F238E27FC236}">
                <a16:creationId xmlns:a16="http://schemas.microsoft.com/office/drawing/2014/main" id="{79F27AA9-4F15-4378-9FED-96D1BEE61D00}"/>
              </a:ext>
            </a:extLst>
          </p:cNvPr>
          <p:cNvSpPr>
            <a:spLocks noGrp="1"/>
          </p:cNvSpPr>
          <p:nvPr>
            <p:ph type="body" sz="quarter" idx="3"/>
          </p:nvPr>
        </p:nvSpPr>
        <p:spPr>
          <a:xfrm>
            <a:off x="559077" y="4146849"/>
            <a:ext cx="533123" cy="2952000"/>
          </a:xfrm>
          <a:prstGeom prst="roundRect">
            <a:avLst/>
          </a:prstGeom>
          <a:solidFill>
            <a:schemeClr val="accent6">
              <a:lumMod val="75000"/>
            </a:schemeClr>
          </a:solidFill>
          <a:ln>
            <a:noFill/>
            <a:miter lim="800000"/>
            <a:headEnd/>
            <a:tailEnd/>
          </a:ln>
        </p:spPr>
        <p:txBody>
          <a:bodyPr vert="eaVert" anchor="ctr">
            <a:noAutofit/>
          </a:bodyPr>
          <a:lstStyle/>
          <a:p>
            <a:pPr algn="ctr">
              <a:lnSpc>
                <a:spcPts val="3400"/>
              </a:lnSpc>
              <a:spcBef>
                <a:spcPts val="0"/>
              </a:spcBef>
              <a:defRPr/>
            </a:pPr>
            <a:r>
              <a:rPr lang="ja-JP" altLang="en-US" dirty="0">
                <a:solidFill>
                  <a:schemeClr val="bg1"/>
                </a:solidFill>
              </a:rPr>
              <a:t>ステロイド点鼻薬</a:t>
            </a:r>
          </a:p>
        </p:txBody>
      </p:sp>
      <p:pic>
        <p:nvPicPr>
          <p:cNvPr id="34" name="コンテンツ プレースホルダー 8">
            <a:extLst>
              <a:ext uri="{FF2B5EF4-FFF2-40B4-BE49-F238E27FC236}">
                <a16:creationId xmlns:a16="http://schemas.microsoft.com/office/drawing/2014/main" id="{750F5BB7-53F5-4B39-99DD-3A7BBEC4C3B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1423963" y="4902314"/>
            <a:ext cx="2781300" cy="1752600"/>
          </a:xfrm>
        </p:spPr>
      </p:pic>
      <p:sp>
        <p:nvSpPr>
          <p:cNvPr id="35" name="テキスト ボックス 12">
            <a:extLst>
              <a:ext uri="{FF2B5EF4-FFF2-40B4-BE49-F238E27FC236}">
                <a16:creationId xmlns:a16="http://schemas.microsoft.com/office/drawing/2014/main" id="{2558F7C7-968B-4F7D-A42A-6F3B20BBE98E}"/>
              </a:ext>
            </a:extLst>
          </p:cNvPr>
          <p:cNvSpPr txBox="1">
            <a:spLocks noChangeArrowheads="1"/>
          </p:cNvSpPr>
          <p:nvPr/>
        </p:nvSpPr>
        <p:spPr bwMode="auto">
          <a:xfrm>
            <a:off x="1273499" y="974026"/>
            <a:ext cx="2781300" cy="306433"/>
          </a:xfrm>
          <a:prstGeom prst="rect">
            <a:avLst/>
          </a:prstGeom>
          <a:solidFill>
            <a:schemeClr val="bg1">
              <a:lumMod val="85000"/>
            </a:schemeClr>
          </a:solidFill>
          <a:ln w="9525">
            <a:noFill/>
            <a:miter lim="800000"/>
            <a:headEnd/>
            <a:tailEnd/>
          </a:ln>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dirty="0">
                <a:latin typeface="+mn-ea"/>
                <a:ea typeface="+mn-ea"/>
              </a:rPr>
              <a:t>剤型</a:t>
            </a:r>
          </a:p>
        </p:txBody>
      </p:sp>
      <p:sp>
        <p:nvSpPr>
          <p:cNvPr id="36" name="テキスト ボックス 13">
            <a:extLst>
              <a:ext uri="{FF2B5EF4-FFF2-40B4-BE49-F238E27FC236}">
                <a16:creationId xmlns:a16="http://schemas.microsoft.com/office/drawing/2014/main" id="{91759F01-653B-4216-85F1-96EE0B441100}"/>
              </a:ext>
            </a:extLst>
          </p:cNvPr>
          <p:cNvSpPr txBox="1">
            <a:spLocks noChangeArrowheads="1"/>
          </p:cNvSpPr>
          <p:nvPr/>
        </p:nvSpPr>
        <p:spPr bwMode="auto">
          <a:xfrm>
            <a:off x="4254500" y="974026"/>
            <a:ext cx="2120900" cy="306433"/>
          </a:xfrm>
          <a:prstGeom prst="rect">
            <a:avLst/>
          </a:prstGeom>
          <a:solidFill>
            <a:schemeClr val="bg1">
              <a:lumMod val="85000"/>
            </a:schemeClr>
          </a:solidFill>
          <a:ln w="9525">
            <a:noFill/>
            <a:miter lim="800000"/>
            <a:headEnd/>
            <a:tailEnd/>
          </a:ln>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dirty="0">
                <a:latin typeface="+mn-ea"/>
                <a:ea typeface="+mn-ea"/>
              </a:rPr>
              <a:t>病型</a:t>
            </a:r>
          </a:p>
        </p:txBody>
      </p:sp>
      <p:sp>
        <p:nvSpPr>
          <p:cNvPr id="37" name="テキスト ボックス 14">
            <a:extLst>
              <a:ext uri="{FF2B5EF4-FFF2-40B4-BE49-F238E27FC236}">
                <a16:creationId xmlns:a16="http://schemas.microsoft.com/office/drawing/2014/main" id="{C07E10AE-61BB-4E6E-BFBB-A4C7806C4726}"/>
              </a:ext>
            </a:extLst>
          </p:cNvPr>
          <p:cNvSpPr txBox="1">
            <a:spLocks noChangeArrowheads="1"/>
          </p:cNvSpPr>
          <p:nvPr/>
        </p:nvSpPr>
        <p:spPr bwMode="auto">
          <a:xfrm>
            <a:off x="6575101" y="974026"/>
            <a:ext cx="3471504" cy="306433"/>
          </a:xfrm>
          <a:prstGeom prst="rect">
            <a:avLst/>
          </a:prstGeom>
          <a:solidFill>
            <a:schemeClr val="bg1">
              <a:lumMod val="85000"/>
            </a:schemeClr>
          </a:solidFill>
          <a:ln w="9525">
            <a:noFill/>
            <a:miter lim="800000"/>
            <a:headEnd/>
            <a:tailEnd/>
          </a:ln>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600" dirty="0">
                <a:latin typeface="+mn-ea"/>
                <a:ea typeface="+mn-ea"/>
              </a:rPr>
              <a:t>重症度</a:t>
            </a:r>
          </a:p>
        </p:txBody>
      </p:sp>
      <p:sp>
        <p:nvSpPr>
          <p:cNvPr id="38" name="テキスト ボックス 15">
            <a:extLst>
              <a:ext uri="{FF2B5EF4-FFF2-40B4-BE49-F238E27FC236}">
                <a16:creationId xmlns:a16="http://schemas.microsoft.com/office/drawing/2014/main" id="{95950784-C6D6-461B-8053-DA76977B2A19}"/>
              </a:ext>
            </a:extLst>
          </p:cNvPr>
          <p:cNvSpPr txBox="1">
            <a:spLocks noChangeArrowheads="1"/>
          </p:cNvSpPr>
          <p:nvPr/>
        </p:nvSpPr>
        <p:spPr bwMode="auto">
          <a:xfrm>
            <a:off x="5299670" y="2177619"/>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chemeClr val="accent5">
                    <a:lumMod val="50000"/>
                  </a:schemeClr>
                </a:solidFill>
                <a:latin typeface="+mn-ea"/>
                <a:ea typeface="+mn-ea"/>
              </a:rPr>
              <a:t>鼻漏型</a:t>
            </a:r>
          </a:p>
        </p:txBody>
      </p:sp>
      <p:sp>
        <p:nvSpPr>
          <p:cNvPr id="39" name="テキスト ボックス 16">
            <a:extLst>
              <a:ext uri="{FF2B5EF4-FFF2-40B4-BE49-F238E27FC236}">
                <a16:creationId xmlns:a16="http://schemas.microsoft.com/office/drawing/2014/main" id="{7CEA84A0-65B0-4C6B-B4DC-57232341CD43}"/>
              </a:ext>
            </a:extLst>
          </p:cNvPr>
          <p:cNvSpPr txBox="1">
            <a:spLocks noChangeArrowheads="1"/>
          </p:cNvSpPr>
          <p:nvPr/>
        </p:nvSpPr>
        <p:spPr bwMode="auto">
          <a:xfrm>
            <a:off x="5299670" y="3115742"/>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chemeClr val="accent5">
                    <a:lumMod val="50000"/>
                  </a:schemeClr>
                </a:solidFill>
                <a:latin typeface="+mn-ea"/>
                <a:ea typeface="+mn-ea"/>
              </a:rPr>
              <a:t>鼻閉型</a:t>
            </a:r>
          </a:p>
        </p:txBody>
      </p:sp>
      <p:sp>
        <p:nvSpPr>
          <p:cNvPr id="40" name="テキスト ボックス 39">
            <a:extLst>
              <a:ext uri="{FF2B5EF4-FFF2-40B4-BE49-F238E27FC236}">
                <a16:creationId xmlns:a16="http://schemas.microsoft.com/office/drawing/2014/main" id="{DE09B9DB-F4D4-4BD8-965E-82F0FF554531}"/>
              </a:ext>
            </a:extLst>
          </p:cNvPr>
          <p:cNvSpPr txBox="1"/>
          <p:nvPr/>
        </p:nvSpPr>
        <p:spPr>
          <a:xfrm>
            <a:off x="6584999" y="1465972"/>
            <a:ext cx="1467068" cy="2412000"/>
          </a:xfrm>
          <a:prstGeom prst="rect">
            <a:avLst/>
          </a:prstGeom>
          <a:solidFill>
            <a:schemeClr val="accent5">
              <a:lumMod val="40000"/>
              <a:lumOff val="60000"/>
            </a:schemeClr>
          </a:solidFill>
        </p:spPr>
        <p:txBody>
          <a:bodyPr>
            <a:noAutofit/>
          </a:bodyPr>
          <a:lstStyle/>
          <a:p>
            <a:pPr>
              <a:lnSpc>
                <a:spcPct val="200000"/>
              </a:lnSpc>
              <a:defRPr/>
            </a:pPr>
            <a:r>
              <a:rPr lang="ja-JP" altLang="en-US" dirty="0">
                <a:latin typeface="游ゴシック Medium" panose="020B0500000000000000" pitchFamily="50" charset="-128"/>
                <a:ea typeface="游ゴシック Medium" panose="020B0500000000000000" pitchFamily="50" charset="-128"/>
              </a:rPr>
              <a:t>軽症</a:t>
            </a:r>
          </a:p>
        </p:txBody>
      </p:sp>
      <p:sp>
        <p:nvSpPr>
          <p:cNvPr id="41" name="テキスト ボックス 22">
            <a:extLst>
              <a:ext uri="{FF2B5EF4-FFF2-40B4-BE49-F238E27FC236}">
                <a16:creationId xmlns:a16="http://schemas.microsoft.com/office/drawing/2014/main" id="{A589C10A-DD44-4C9D-86C2-1B76A2094678}"/>
              </a:ext>
            </a:extLst>
          </p:cNvPr>
          <p:cNvSpPr txBox="1">
            <a:spLocks noChangeArrowheads="1"/>
          </p:cNvSpPr>
          <p:nvPr/>
        </p:nvSpPr>
        <p:spPr bwMode="auto">
          <a:xfrm>
            <a:off x="8209968" y="1465972"/>
            <a:ext cx="1836637" cy="5632877"/>
          </a:xfrm>
          <a:prstGeom prst="rect">
            <a:avLst/>
          </a:prstGeom>
          <a:solidFill>
            <a:schemeClr val="accent4">
              <a:lumMod val="40000"/>
              <a:lumOff val="60000"/>
            </a:schemeClr>
          </a:solidFill>
          <a:ln>
            <a:noFill/>
          </a:ln>
        </p:spPr>
        <p:txBody>
          <a:bodyPr wrap="non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200000"/>
              </a:lnSpc>
              <a:spcBef>
                <a:spcPct val="0"/>
              </a:spcBef>
              <a:buNone/>
              <a:defRPr/>
            </a:pPr>
            <a:r>
              <a:rPr lang="ja-JP" altLang="en-US" sz="1800" dirty="0">
                <a:latin typeface="游ゴシック Medium" panose="020B0500000000000000" pitchFamily="50" charset="-128"/>
                <a:ea typeface="游ゴシック Medium" panose="020B0500000000000000" pitchFamily="50" charset="-128"/>
              </a:rPr>
              <a:t>重症</a:t>
            </a:r>
          </a:p>
        </p:txBody>
      </p:sp>
      <p:sp>
        <p:nvSpPr>
          <p:cNvPr id="42" name="テキスト ボックス 23">
            <a:extLst>
              <a:ext uri="{FF2B5EF4-FFF2-40B4-BE49-F238E27FC236}">
                <a16:creationId xmlns:a16="http://schemas.microsoft.com/office/drawing/2014/main" id="{BBDECE1C-37C5-4E92-BE88-F06DF66BF08E}"/>
              </a:ext>
            </a:extLst>
          </p:cNvPr>
          <p:cNvSpPr txBox="1">
            <a:spLocks noChangeArrowheads="1"/>
          </p:cNvSpPr>
          <p:nvPr/>
        </p:nvSpPr>
        <p:spPr bwMode="auto">
          <a:xfrm>
            <a:off x="6575101" y="4146849"/>
            <a:ext cx="1480818" cy="2952000"/>
          </a:xfrm>
          <a:prstGeom prst="rect">
            <a:avLst/>
          </a:prstGeom>
          <a:solidFill>
            <a:schemeClr val="accent6">
              <a:lumMod val="40000"/>
              <a:lumOff val="60000"/>
            </a:schemeClr>
          </a:solidFill>
          <a:ln>
            <a:noFill/>
          </a:ln>
        </p:spPr>
        <p:txBody>
          <a:bodyPr wrap="square">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200000"/>
              </a:lnSpc>
              <a:spcBef>
                <a:spcPct val="0"/>
              </a:spcBef>
              <a:buFontTx/>
              <a:buNone/>
              <a:defRPr/>
            </a:pPr>
            <a:r>
              <a:rPr lang="ja-JP" altLang="en-US" sz="1800" dirty="0">
                <a:latin typeface="游ゴシック Medium" panose="020B0500000000000000" pitchFamily="50" charset="-128"/>
                <a:ea typeface="游ゴシック Medium" panose="020B0500000000000000" pitchFamily="50" charset="-128"/>
              </a:rPr>
              <a:t>軽症</a:t>
            </a:r>
          </a:p>
        </p:txBody>
      </p:sp>
      <p:sp>
        <p:nvSpPr>
          <p:cNvPr id="43" name="テキスト ボックス 24">
            <a:extLst>
              <a:ext uri="{FF2B5EF4-FFF2-40B4-BE49-F238E27FC236}">
                <a16:creationId xmlns:a16="http://schemas.microsoft.com/office/drawing/2014/main" id="{86D73C7D-C600-4B62-868E-115C356F3505}"/>
              </a:ext>
            </a:extLst>
          </p:cNvPr>
          <p:cNvSpPr txBox="1">
            <a:spLocks noChangeArrowheads="1"/>
          </p:cNvSpPr>
          <p:nvPr/>
        </p:nvSpPr>
        <p:spPr bwMode="auto">
          <a:xfrm>
            <a:off x="6575101" y="2577729"/>
            <a:ext cx="14808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2000" b="1" dirty="0">
                <a:latin typeface="+mn-ea"/>
                <a:ea typeface="+mn-ea"/>
              </a:rPr>
              <a:t>内服だけ</a:t>
            </a:r>
          </a:p>
        </p:txBody>
      </p:sp>
      <p:sp>
        <p:nvSpPr>
          <p:cNvPr id="44" name="テキスト ボックス 26">
            <a:extLst>
              <a:ext uri="{FF2B5EF4-FFF2-40B4-BE49-F238E27FC236}">
                <a16:creationId xmlns:a16="http://schemas.microsoft.com/office/drawing/2014/main" id="{A636027F-EA1B-48CB-89F0-585C719B1102}"/>
              </a:ext>
            </a:extLst>
          </p:cNvPr>
          <p:cNvSpPr txBox="1">
            <a:spLocks noChangeArrowheads="1"/>
          </p:cNvSpPr>
          <p:nvPr/>
        </p:nvSpPr>
        <p:spPr bwMode="auto">
          <a:xfrm>
            <a:off x="8266511" y="3500334"/>
            <a:ext cx="1723549" cy="9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ct val="150000"/>
              </a:lnSpc>
              <a:spcBef>
                <a:spcPct val="0"/>
              </a:spcBef>
              <a:buFontTx/>
              <a:buNone/>
            </a:pPr>
            <a:r>
              <a:rPr lang="ja-JP" altLang="en-US" sz="2000" b="1" dirty="0">
                <a:latin typeface="+mn-ea"/>
                <a:ea typeface="+mn-ea"/>
              </a:rPr>
              <a:t>内服、点鼻薬</a:t>
            </a:r>
            <a:endParaRPr lang="en-US" altLang="ja-JP" sz="2000" b="1" dirty="0">
              <a:latin typeface="+mn-ea"/>
              <a:ea typeface="+mn-ea"/>
            </a:endParaRPr>
          </a:p>
          <a:p>
            <a:pPr>
              <a:lnSpc>
                <a:spcPct val="150000"/>
              </a:lnSpc>
              <a:spcBef>
                <a:spcPct val="0"/>
              </a:spcBef>
              <a:buFontTx/>
              <a:buNone/>
            </a:pPr>
            <a:r>
              <a:rPr lang="ja-JP" altLang="en-US" sz="2000" b="1" dirty="0">
                <a:latin typeface="+mn-ea"/>
                <a:ea typeface="+mn-ea"/>
              </a:rPr>
              <a:t>両方使用</a:t>
            </a:r>
          </a:p>
        </p:txBody>
      </p:sp>
      <p:sp>
        <p:nvSpPr>
          <p:cNvPr id="45" name="テキスト ボックス 27">
            <a:extLst>
              <a:ext uri="{FF2B5EF4-FFF2-40B4-BE49-F238E27FC236}">
                <a16:creationId xmlns:a16="http://schemas.microsoft.com/office/drawing/2014/main" id="{83140778-B086-438E-B8C0-B28F86B227E8}"/>
              </a:ext>
            </a:extLst>
          </p:cNvPr>
          <p:cNvSpPr txBox="1">
            <a:spLocks noChangeArrowheads="1"/>
          </p:cNvSpPr>
          <p:nvPr/>
        </p:nvSpPr>
        <p:spPr bwMode="auto">
          <a:xfrm>
            <a:off x="6584999" y="5378405"/>
            <a:ext cx="14670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latin typeface="+mn-ea"/>
                <a:ea typeface="+mn-ea"/>
              </a:rPr>
              <a:t>点鼻薬だけ</a:t>
            </a:r>
          </a:p>
        </p:txBody>
      </p:sp>
      <p:grpSp>
        <p:nvGrpSpPr>
          <p:cNvPr id="46" name="グループ化 45">
            <a:extLst>
              <a:ext uri="{FF2B5EF4-FFF2-40B4-BE49-F238E27FC236}">
                <a16:creationId xmlns:a16="http://schemas.microsoft.com/office/drawing/2014/main" id="{2B57AF69-FFA2-4E06-8FF9-5607F6BD47C7}"/>
              </a:ext>
            </a:extLst>
          </p:cNvPr>
          <p:cNvGrpSpPr/>
          <p:nvPr/>
        </p:nvGrpSpPr>
        <p:grpSpPr>
          <a:xfrm>
            <a:off x="406945" y="306442"/>
            <a:ext cx="427497" cy="415776"/>
            <a:chOff x="683170" y="525517"/>
            <a:chExt cx="427497" cy="415776"/>
          </a:xfrm>
        </p:grpSpPr>
        <p:sp>
          <p:nvSpPr>
            <p:cNvPr id="47" name="四角形: 角を丸くする 46">
              <a:extLst>
                <a:ext uri="{FF2B5EF4-FFF2-40B4-BE49-F238E27FC236}">
                  <a16:creationId xmlns:a16="http://schemas.microsoft.com/office/drawing/2014/main" id="{30447246-35F5-4FB8-9B7C-AF4FF23F425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A4C9F528-1137-4E87-80FD-2CDF6ACBD82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E3F440D7-C5BD-4E66-BCFC-31028007697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86C9FEB8-8E22-4419-B25C-5DFF3314D5A8}"/>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1" name="タイトル 1">
            <a:extLst>
              <a:ext uri="{FF2B5EF4-FFF2-40B4-BE49-F238E27FC236}">
                <a16:creationId xmlns:a16="http://schemas.microsoft.com/office/drawing/2014/main" id="{74379E4D-E073-430E-BC44-AAAB65319533}"/>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アレルギー性鼻炎の薬</a:t>
            </a:r>
          </a:p>
        </p:txBody>
      </p:sp>
      <p:sp>
        <p:nvSpPr>
          <p:cNvPr id="52" name="テキスト ボックス 15">
            <a:extLst>
              <a:ext uri="{FF2B5EF4-FFF2-40B4-BE49-F238E27FC236}">
                <a16:creationId xmlns:a16="http://schemas.microsoft.com/office/drawing/2014/main" id="{1B1EC995-3D6D-4B4D-B360-A7CD47B92D3C}"/>
              </a:ext>
            </a:extLst>
          </p:cNvPr>
          <p:cNvSpPr txBox="1">
            <a:spLocks noChangeArrowheads="1"/>
          </p:cNvSpPr>
          <p:nvPr/>
        </p:nvSpPr>
        <p:spPr bwMode="auto">
          <a:xfrm>
            <a:off x="5317538" y="5148436"/>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chemeClr val="accent6">
                    <a:lumMod val="50000"/>
                  </a:schemeClr>
                </a:solidFill>
                <a:latin typeface="+mn-ea"/>
                <a:ea typeface="+mn-ea"/>
              </a:rPr>
              <a:t>鼻漏型</a:t>
            </a:r>
          </a:p>
        </p:txBody>
      </p:sp>
      <p:sp>
        <p:nvSpPr>
          <p:cNvPr id="53" name="テキスト ボックス 16">
            <a:extLst>
              <a:ext uri="{FF2B5EF4-FFF2-40B4-BE49-F238E27FC236}">
                <a16:creationId xmlns:a16="http://schemas.microsoft.com/office/drawing/2014/main" id="{537E46EA-4E9D-4402-BA65-6EB218DA84A4}"/>
              </a:ext>
            </a:extLst>
          </p:cNvPr>
          <p:cNvSpPr txBox="1">
            <a:spLocks noChangeArrowheads="1"/>
          </p:cNvSpPr>
          <p:nvPr/>
        </p:nvSpPr>
        <p:spPr bwMode="auto">
          <a:xfrm>
            <a:off x="5299670" y="6082227"/>
            <a:ext cx="9541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chemeClr val="accent6">
                    <a:lumMod val="50000"/>
                  </a:schemeClr>
                </a:solidFill>
                <a:latin typeface="+mn-ea"/>
                <a:ea typeface="+mn-ea"/>
              </a:rPr>
              <a:t>鼻閉型</a:t>
            </a:r>
          </a:p>
        </p:txBody>
      </p:sp>
      <p:grpSp>
        <p:nvGrpSpPr>
          <p:cNvPr id="54" name="グループ化 53">
            <a:extLst>
              <a:ext uri="{FF2B5EF4-FFF2-40B4-BE49-F238E27FC236}">
                <a16:creationId xmlns:a16="http://schemas.microsoft.com/office/drawing/2014/main" id="{49AFD13D-2975-4BE1-AF1F-94E54CD41773}"/>
              </a:ext>
            </a:extLst>
          </p:cNvPr>
          <p:cNvGrpSpPr/>
          <p:nvPr/>
        </p:nvGrpSpPr>
        <p:grpSpPr>
          <a:xfrm>
            <a:off x="4254500" y="5348491"/>
            <a:ext cx="1045170" cy="933790"/>
            <a:chOff x="4013200" y="2303713"/>
            <a:chExt cx="1045170" cy="933790"/>
          </a:xfrm>
        </p:grpSpPr>
        <p:cxnSp>
          <p:nvCxnSpPr>
            <p:cNvPr id="55" name="コネクタ: カギ線 54">
              <a:extLst>
                <a:ext uri="{FF2B5EF4-FFF2-40B4-BE49-F238E27FC236}">
                  <a16:creationId xmlns:a16="http://schemas.microsoft.com/office/drawing/2014/main" id="{EBFB8984-94A7-4041-B849-1C73BA4CC210}"/>
                </a:ext>
              </a:extLst>
            </p:cNvPr>
            <p:cNvCxnSpPr/>
            <p:nvPr/>
          </p:nvCxnSpPr>
          <p:spPr>
            <a:xfrm rot="10800000" flipV="1">
              <a:off x="4013200" y="2303713"/>
              <a:ext cx="1045170" cy="472769"/>
            </a:xfrm>
            <a:prstGeom prst="bentConnector3">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コネクタ: カギ線 55">
              <a:extLst>
                <a:ext uri="{FF2B5EF4-FFF2-40B4-BE49-F238E27FC236}">
                  <a16:creationId xmlns:a16="http://schemas.microsoft.com/office/drawing/2014/main" id="{8D8FED87-516C-49A1-9A79-8E2B258C98AE}"/>
                </a:ext>
              </a:extLst>
            </p:cNvPr>
            <p:cNvCxnSpPr>
              <a:cxnSpLocks/>
            </p:cNvCxnSpPr>
            <p:nvPr/>
          </p:nvCxnSpPr>
          <p:spPr>
            <a:xfrm rot="10800000" flipH="1" flipV="1">
              <a:off x="4013200" y="2764734"/>
              <a:ext cx="1045170" cy="472769"/>
            </a:xfrm>
            <a:prstGeom prst="bentConnector3">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7" name="グループ化 56">
            <a:extLst>
              <a:ext uri="{FF2B5EF4-FFF2-40B4-BE49-F238E27FC236}">
                <a16:creationId xmlns:a16="http://schemas.microsoft.com/office/drawing/2014/main" id="{6B23FB3C-0778-45F1-8752-6492800AEE04}"/>
              </a:ext>
            </a:extLst>
          </p:cNvPr>
          <p:cNvGrpSpPr/>
          <p:nvPr/>
        </p:nvGrpSpPr>
        <p:grpSpPr>
          <a:xfrm>
            <a:off x="3486337" y="2377674"/>
            <a:ext cx="1813333" cy="933790"/>
            <a:chOff x="4013200" y="2303713"/>
            <a:chExt cx="1045170" cy="933790"/>
          </a:xfrm>
        </p:grpSpPr>
        <p:cxnSp>
          <p:nvCxnSpPr>
            <p:cNvPr id="58" name="コネクタ: カギ線 57">
              <a:extLst>
                <a:ext uri="{FF2B5EF4-FFF2-40B4-BE49-F238E27FC236}">
                  <a16:creationId xmlns:a16="http://schemas.microsoft.com/office/drawing/2014/main" id="{97BB77A9-5FE1-4BE7-B5C2-3E6A1A7E4813}"/>
                </a:ext>
              </a:extLst>
            </p:cNvPr>
            <p:cNvCxnSpPr/>
            <p:nvPr/>
          </p:nvCxnSpPr>
          <p:spPr>
            <a:xfrm rot="10800000" flipV="1">
              <a:off x="4013200" y="2303713"/>
              <a:ext cx="1045170" cy="472769"/>
            </a:xfrm>
            <a:prstGeom prst="bentConnector3">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コネクタ: カギ線 58">
              <a:extLst>
                <a:ext uri="{FF2B5EF4-FFF2-40B4-BE49-F238E27FC236}">
                  <a16:creationId xmlns:a16="http://schemas.microsoft.com/office/drawing/2014/main" id="{2F018A63-1702-4318-8B9A-C5A395039016}"/>
                </a:ext>
              </a:extLst>
            </p:cNvPr>
            <p:cNvCxnSpPr>
              <a:cxnSpLocks/>
            </p:cNvCxnSpPr>
            <p:nvPr/>
          </p:nvCxnSpPr>
          <p:spPr>
            <a:xfrm rot="10800000" flipH="1" flipV="1">
              <a:off x="4013200" y="2764734"/>
              <a:ext cx="1045170" cy="472769"/>
            </a:xfrm>
            <a:prstGeom prst="bentConnector3">
              <a:avLst/>
            </a:prstGeom>
            <a:ln w="349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テキスト ボックス 59">
            <a:extLst>
              <a:ext uri="{FF2B5EF4-FFF2-40B4-BE49-F238E27FC236}">
                <a16:creationId xmlns:a16="http://schemas.microsoft.com/office/drawing/2014/main" id="{200AFF64-AEA9-4D9F-B0B0-B7E965F01447}"/>
              </a:ext>
            </a:extLst>
          </p:cNvPr>
          <p:cNvSpPr txBox="1"/>
          <p:nvPr/>
        </p:nvSpPr>
        <p:spPr>
          <a:xfrm>
            <a:off x="360000" y="7194811"/>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出口アレルギー呼吸器クリニック　出口秀治「アレルギー性鼻炎とその関連疾患」より</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コンテンツ プレースホルダー 9">
            <a:extLst>
              <a:ext uri="{FF2B5EF4-FFF2-40B4-BE49-F238E27FC236}">
                <a16:creationId xmlns:a16="http://schemas.microsoft.com/office/drawing/2014/main" id="{2F5D06FF-88A6-4B49-9F81-E71676180B3C}"/>
              </a:ext>
            </a:extLst>
          </p:cNvPr>
          <p:cNvSpPr>
            <a:spLocks noGrp="1"/>
          </p:cNvSpPr>
          <p:nvPr>
            <p:ph sz="half" idx="2"/>
          </p:nvPr>
        </p:nvSpPr>
        <p:spPr>
          <a:xfrm>
            <a:off x="834442" y="2095917"/>
            <a:ext cx="8824947" cy="2170169"/>
          </a:xfrm>
        </p:spPr>
        <p:txBody>
          <a:bodyPr>
            <a:noAutofit/>
          </a:bodyPr>
          <a:lstStyle/>
          <a:p>
            <a:pPr>
              <a:buFont typeface="Wingdings" panose="05000000000000000000" pitchFamily="2" charset="2"/>
              <a:buChar char="l"/>
            </a:pPr>
            <a:r>
              <a:rPr lang="ja-JP" altLang="en-US" sz="2400" b="1" dirty="0">
                <a:latin typeface="+mn-ea"/>
              </a:rPr>
              <a:t>薬物療法と異なり、アレルギー疾患の</a:t>
            </a:r>
            <a:r>
              <a:rPr lang="ja-JP" altLang="en-US" sz="2400" b="1" dirty="0">
                <a:solidFill>
                  <a:srgbClr val="008000"/>
                </a:solidFill>
                <a:latin typeface="+mn-ea"/>
              </a:rPr>
              <a:t>自然経過を改善しうる（体質を改善する）</a:t>
            </a:r>
            <a:r>
              <a:rPr lang="ja-JP" altLang="en-US" sz="2400" b="1" dirty="0">
                <a:latin typeface="+mn-ea"/>
              </a:rPr>
              <a:t>治療法。</a:t>
            </a:r>
            <a:endParaRPr lang="en-US" altLang="ja-JP" sz="2400" b="1" dirty="0">
              <a:latin typeface="+mn-ea"/>
            </a:endParaRPr>
          </a:p>
          <a:p>
            <a:pPr>
              <a:buClr>
                <a:schemeClr val="tx1"/>
              </a:buClr>
              <a:buFont typeface="Wingdings" panose="05000000000000000000" pitchFamily="2" charset="2"/>
              <a:buChar char="l"/>
            </a:pPr>
            <a:r>
              <a:rPr lang="ja-JP" altLang="en-US" sz="2400" b="1" dirty="0">
                <a:solidFill>
                  <a:srgbClr val="008000"/>
                </a:solidFill>
                <a:latin typeface="+mn-ea"/>
              </a:rPr>
              <a:t>軽症から重症まで</a:t>
            </a:r>
            <a:r>
              <a:rPr lang="ja-JP" altLang="en-US" sz="2400" b="1" dirty="0">
                <a:latin typeface="+mn-ea"/>
              </a:rPr>
              <a:t>適応あり。</a:t>
            </a:r>
            <a:endParaRPr lang="en-US" altLang="ja-JP" sz="2400" b="1" dirty="0">
              <a:solidFill>
                <a:srgbClr val="0070C0"/>
              </a:solidFill>
              <a:latin typeface="+mn-ea"/>
            </a:endParaRPr>
          </a:p>
          <a:p>
            <a:pPr>
              <a:buFont typeface="Wingdings" panose="05000000000000000000" pitchFamily="2" charset="2"/>
              <a:buChar char="l"/>
            </a:pPr>
            <a:r>
              <a:rPr lang="ja-JP" altLang="en-US" sz="2400" b="1" dirty="0">
                <a:latin typeface="+mn-ea"/>
              </a:rPr>
              <a:t>効果：</a:t>
            </a:r>
            <a:r>
              <a:rPr lang="en-US" altLang="ja-JP" sz="2400" b="1" dirty="0">
                <a:latin typeface="+mn-ea"/>
              </a:rPr>
              <a:t>70</a:t>
            </a:r>
            <a:r>
              <a:rPr lang="ja-JP" altLang="en-US" sz="2400" b="1" dirty="0">
                <a:latin typeface="+mn-ea"/>
              </a:rPr>
              <a:t>～</a:t>
            </a:r>
            <a:r>
              <a:rPr lang="en-US" altLang="ja-JP" sz="2400" b="1" dirty="0">
                <a:latin typeface="+mn-ea"/>
              </a:rPr>
              <a:t>80</a:t>
            </a:r>
            <a:r>
              <a:rPr lang="ja-JP" altLang="en-US" sz="2400" b="1" dirty="0">
                <a:latin typeface="+mn-ea"/>
              </a:rPr>
              <a:t>％</a:t>
            </a:r>
            <a:endParaRPr lang="en-US" altLang="ja-JP" sz="2400" b="1" dirty="0">
              <a:latin typeface="+mn-ea"/>
            </a:endParaRPr>
          </a:p>
          <a:p>
            <a:pPr>
              <a:buFont typeface="Wingdings" panose="05000000000000000000" pitchFamily="2" charset="2"/>
              <a:buChar char="l"/>
            </a:pPr>
            <a:r>
              <a:rPr lang="ja-JP" altLang="en-US" sz="2400" b="1" dirty="0">
                <a:latin typeface="+mn-ea"/>
              </a:rPr>
              <a:t>症状が軽くなった。薬の量や頻度が減ったなどの効果あり。</a:t>
            </a:r>
          </a:p>
        </p:txBody>
      </p:sp>
      <p:pic>
        <p:nvPicPr>
          <p:cNvPr id="45061" name="コンテンツ プレースホルダー 8"/>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4036" t="16659" r="60298" b="4987"/>
          <a:stretch/>
        </p:blipFill>
        <p:spPr>
          <a:xfrm>
            <a:off x="2609080" y="4502010"/>
            <a:ext cx="1620982" cy="1556384"/>
          </a:xfrm>
        </p:spPr>
      </p:pic>
      <p:sp>
        <p:nvSpPr>
          <p:cNvPr id="10" name="テキスト ボックス 9">
            <a:extLst>
              <a:ext uri="{FF2B5EF4-FFF2-40B4-BE49-F238E27FC236}">
                <a16:creationId xmlns:a16="http://schemas.microsoft.com/office/drawing/2014/main" id="{758A13FF-46A7-4768-84DC-CF09E111B8D0}"/>
              </a:ext>
            </a:extLst>
          </p:cNvPr>
          <p:cNvSpPr txBox="1"/>
          <p:nvPr/>
        </p:nvSpPr>
        <p:spPr>
          <a:xfrm>
            <a:off x="834442" y="1000860"/>
            <a:ext cx="9664533" cy="830997"/>
          </a:xfrm>
          <a:prstGeom prst="rect">
            <a:avLst/>
          </a:prstGeom>
          <a:noFill/>
          <a:ln>
            <a:noFill/>
          </a:ln>
        </p:spPr>
        <p:txBody>
          <a:bodyPr wrap="square" rtlCol="0">
            <a:spAutoFit/>
          </a:bodyPr>
          <a:lstStyle/>
          <a:p>
            <a:r>
              <a:rPr lang="ja-JP" altLang="en-US" sz="2400" dirty="0">
                <a:latin typeface="+mn-ea"/>
              </a:rPr>
              <a:t>アレルギーの原因物質を定期的に投与し、アレルギーを抑える免疫を活発化させることで、症状を和らげる治療</a:t>
            </a:r>
          </a:p>
        </p:txBody>
      </p:sp>
      <p:sp>
        <p:nvSpPr>
          <p:cNvPr id="13" name="テキスト ボックス 12">
            <a:extLst>
              <a:ext uri="{FF2B5EF4-FFF2-40B4-BE49-F238E27FC236}">
                <a16:creationId xmlns:a16="http://schemas.microsoft.com/office/drawing/2014/main" id="{953BF01A-2BFD-4ED6-BF4E-BF27AA546B50}"/>
              </a:ext>
            </a:extLst>
          </p:cNvPr>
          <p:cNvSpPr txBox="1"/>
          <p:nvPr/>
        </p:nvSpPr>
        <p:spPr>
          <a:xfrm>
            <a:off x="5345906" y="6099959"/>
            <a:ext cx="4439110" cy="657479"/>
          </a:xfrm>
          <a:prstGeom prst="rect">
            <a:avLst/>
          </a:prstGeom>
          <a:noFill/>
          <a:ln>
            <a:noFill/>
          </a:ln>
        </p:spPr>
        <p:txBody>
          <a:bodyPr wrap="square" lIns="36000" tIns="36000" rIns="36000" bIns="36000" rtlCol="0">
            <a:spAutoFit/>
          </a:bodyPr>
          <a:lstStyle/>
          <a:p>
            <a:pPr algn="ctr">
              <a:defRPr/>
            </a:pPr>
            <a:r>
              <a:rPr lang="ja-JP" altLang="en-US" sz="2000" dirty="0">
                <a:latin typeface="+mn-ea"/>
              </a:rPr>
              <a:t>舌下免疫療法</a:t>
            </a:r>
            <a:endParaRPr lang="en-US" altLang="ja-JP" sz="2000" dirty="0">
              <a:latin typeface="+mn-ea"/>
            </a:endParaRPr>
          </a:p>
          <a:p>
            <a:pPr algn="ctr">
              <a:defRPr/>
            </a:pPr>
            <a:r>
              <a:rPr lang="ja-JP" altLang="en-US" dirty="0">
                <a:latin typeface="+mn-ea"/>
              </a:rPr>
              <a:t>　（舌下投与：ハウスダスト、スギのみ）</a:t>
            </a:r>
          </a:p>
        </p:txBody>
      </p:sp>
      <p:grpSp>
        <p:nvGrpSpPr>
          <p:cNvPr id="8" name="グループ化 7">
            <a:extLst>
              <a:ext uri="{FF2B5EF4-FFF2-40B4-BE49-F238E27FC236}">
                <a16:creationId xmlns:a16="http://schemas.microsoft.com/office/drawing/2014/main" id="{9106B46E-2655-48D9-9E28-AEABCB5A2EA9}"/>
              </a:ext>
            </a:extLst>
          </p:cNvPr>
          <p:cNvGrpSpPr/>
          <p:nvPr/>
        </p:nvGrpSpPr>
        <p:grpSpPr>
          <a:xfrm>
            <a:off x="406945" y="306442"/>
            <a:ext cx="427497" cy="415776"/>
            <a:chOff x="683170" y="525517"/>
            <a:chExt cx="427497" cy="415776"/>
          </a:xfrm>
        </p:grpSpPr>
        <p:sp>
          <p:nvSpPr>
            <p:cNvPr id="9" name="四角形: 角を丸くする 8">
              <a:extLst>
                <a:ext uri="{FF2B5EF4-FFF2-40B4-BE49-F238E27FC236}">
                  <a16:creationId xmlns:a16="http://schemas.microsoft.com/office/drawing/2014/main" id="{2AE3DED6-84D4-42A5-87A3-F8402B1DF2E4}"/>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F87A0557-1822-4072-9EC5-D227F8862F0B}"/>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95A85C20-E9DB-4C62-AC0D-37909770067D}"/>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A7218BD1-DC34-451C-A511-A09C5F223EEB}"/>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a:extLst>
              <a:ext uri="{FF2B5EF4-FFF2-40B4-BE49-F238E27FC236}">
                <a16:creationId xmlns:a16="http://schemas.microsoft.com/office/drawing/2014/main" id="{BF3C6F24-6B7D-451E-8281-A98055F8EDC5}"/>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アレルゲン免疫療法</a:t>
            </a:r>
          </a:p>
        </p:txBody>
      </p:sp>
      <p:pic>
        <p:nvPicPr>
          <p:cNvPr id="18" name="コンテンツ プレースホルダー 8">
            <a:extLst>
              <a:ext uri="{FF2B5EF4-FFF2-40B4-BE49-F238E27FC236}">
                <a16:creationId xmlns:a16="http://schemas.microsoft.com/office/drawing/2014/main" id="{3743658F-8C42-476E-8CC5-C79BC30E79EF}"/>
              </a:ext>
            </a:extLst>
          </p:cNvPr>
          <p:cNvPicPr>
            <a:picLocks noChangeAspect="1"/>
          </p:cNvPicPr>
          <p:nvPr/>
        </p:nvPicPr>
        <p:blipFill rotWithShape="1">
          <a:blip r:embed="rId3">
            <a:extLst>
              <a:ext uri="{28A0092B-C50C-407E-A947-70E740481C1C}">
                <a14:useLocalDpi xmlns:a14="http://schemas.microsoft.com/office/drawing/2010/main" val="0"/>
              </a:ext>
            </a:extLst>
          </a:blip>
          <a:srcRect l="60202" t="16658" r="2687" b="4987"/>
          <a:stretch/>
        </p:blipFill>
        <p:spPr>
          <a:xfrm>
            <a:off x="6623139" y="4502010"/>
            <a:ext cx="1686661" cy="1556384"/>
          </a:xfrm>
          <a:prstGeom prst="rect">
            <a:avLst/>
          </a:prstGeom>
        </p:spPr>
      </p:pic>
      <p:sp>
        <p:nvSpPr>
          <p:cNvPr id="19" name="テキスト ボックス 18">
            <a:extLst>
              <a:ext uri="{FF2B5EF4-FFF2-40B4-BE49-F238E27FC236}">
                <a16:creationId xmlns:a16="http://schemas.microsoft.com/office/drawing/2014/main" id="{1C8E6A30-2AB3-4E04-99C3-F769A85F7150}"/>
              </a:ext>
            </a:extLst>
          </p:cNvPr>
          <p:cNvSpPr txBox="1"/>
          <p:nvPr/>
        </p:nvSpPr>
        <p:spPr>
          <a:xfrm>
            <a:off x="1944805" y="6099959"/>
            <a:ext cx="3200773" cy="380480"/>
          </a:xfrm>
          <a:prstGeom prst="rect">
            <a:avLst/>
          </a:prstGeom>
          <a:noFill/>
          <a:ln>
            <a:noFill/>
          </a:ln>
        </p:spPr>
        <p:txBody>
          <a:bodyPr wrap="square" lIns="36000" tIns="36000" rIns="36000" bIns="36000" rtlCol="0">
            <a:spAutoFit/>
          </a:bodyPr>
          <a:lstStyle/>
          <a:p>
            <a:pPr>
              <a:defRPr/>
            </a:pPr>
            <a:r>
              <a:rPr lang="ja-JP" altLang="en-US" sz="2000" dirty="0">
                <a:latin typeface="+mn-ea"/>
              </a:rPr>
              <a:t>皮下免疫療法</a:t>
            </a:r>
            <a:r>
              <a:rPr lang="ja-JP" altLang="en-US" dirty="0">
                <a:latin typeface="+mn-ea"/>
              </a:rPr>
              <a:t>（皮下注射）</a:t>
            </a:r>
          </a:p>
        </p:txBody>
      </p:sp>
      <p:sp>
        <p:nvSpPr>
          <p:cNvPr id="20" name="テキスト ボックス 19">
            <a:extLst>
              <a:ext uri="{FF2B5EF4-FFF2-40B4-BE49-F238E27FC236}">
                <a16:creationId xmlns:a16="http://schemas.microsoft.com/office/drawing/2014/main" id="{FD0698C3-2CBA-4286-BA76-EFD76425ADF7}"/>
              </a:ext>
            </a:extLst>
          </p:cNvPr>
          <p:cNvSpPr txBox="1"/>
          <p:nvPr/>
        </p:nvSpPr>
        <p:spPr>
          <a:xfrm>
            <a:off x="360000" y="7020000"/>
            <a:ext cx="6477770"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出口アレルギー呼吸器クリニック　出口秀治「アレルギーとその関連疾患」より</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59790" y="443365"/>
            <a:ext cx="1296027" cy="617483"/>
          </a:xfrm>
        </p:spPr>
        <p:txBody>
          <a:bodyPr>
            <a:noAutofit/>
          </a:bodyPr>
          <a:lstStyle/>
          <a:p>
            <a:pPr algn="l"/>
            <a:r>
              <a:rPr lang="ja-JP" altLang="en-US" sz="3600" b="1" dirty="0">
                <a:latin typeface="游ゴシック" panose="020B0400000000000000" pitchFamily="50" charset="-128"/>
                <a:ea typeface="游ゴシック" panose="020B0400000000000000" pitchFamily="50" charset="-128"/>
              </a:rPr>
              <a:t>作成</a:t>
            </a:r>
            <a:endParaRPr kumimoji="1" lang="ja-JP" altLang="en-US" sz="3600" b="1"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91179" y="1403258"/>
            <a:ext cx="10109453" cy="5820502"/>
          </a:xfrm>
        </p:spPr>
        <p:txBody>
          <a:bodyPr>
            <a:noAutofit/>
          </a:bodyPr>
          <a:lstStyle/>
          <a:p>
            <a:pPr marL="0" indent="0">
              <a:lnSpc>
                <a:spcPct val="120000"/>
              </a:lnSpc>
              <a:spcBef>
                <a:spcPts val="0"/>
              </a:spcBef>
              <a:spcAft>
                <a:spcPts val="2000"/>
              </a:spcAft>
              <a:buNone/>
            </a:pPr>
            <a:r>
              <a:rPr lang="ja-JP" altLang="en-US" sz="2800" dirty="0">
                <a:latin typeface="HGS明朝E" panose="02020900000000000000" pitchFamily="18" charset="-128"/>
                <a:ea typeface="HGS明朝E" panose="02020900000000000000" pitchFamily="18" charset="-128"/>
              </a:rPr>
              <a:t>学校医委員会委員　</a:t>
            </a:r>
            <a:r>
              <a:rPr lang="ja-JP" altLang="en-US" sz="1600" dirty="0">
                <a:latin typeface="ＭＳ 明朝" panose="02020609040205080304" pitchFamily="17" charset="-128"/>
                <a:ea typeface="ＭＳ 明朝" panose="02020609040205080304" pitchFamily="17" charset="-128"/>
              </a:rPr>
              <a:t>任期：自）令和元年８月２７日　～　至）令和３年５月３１日</a:t>
            </a:r>
            <a:endParaRPr lang="ja-JP" altLang="ja-JP" sz="2800" dirty="0">
              <a:latin typeface="ＭＳ 明朝" panose="02020609040205080304" pitchFamily="17" charset="-128"/>
              <a:ea typeface="ＭＳ 明朝" panose="02020609040205080304" pitchFamily="17"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委員長　　</a:t>
            </a:r>
            <a:r>
              <a:rPr lang="zh-TW" altLang="en-US" sz="2200" dirty="0">
                <a:latin typeface="HGS明朝E" panose="02020900000000000000" pitchFamily="18" charset="-128"/>
                <a:ea typeface="HGS明朝E" panose="02020900000000000000" pitchFamily="18" charset="-128"/>
              </a:rPr>
              <a:t>東川　泰之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足立区医師会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東　　哲徳</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渋谷区医師会</a:t>
            </a:r>
            <a:r>
              <a:rPr lang="ja-JP" altLang="en-US" sz="2000" dirty="0">
                <a:latin typeface="HGS明朝E" panose="02020900000000000000" pitchFamily="18" charset="-128"/>
                <a:ea typeface="HGS明朝E" panose="02020900000000000000" pitchFamily="18" charset="-128"/>
              </a:rPr>
              <a:t>）</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副委員長　山田　正興</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中野区医師会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原田　　栄</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杉並区医師会</a:t>
            </a:r>
            <a:r>
              <a:rPr lang="ja-JP" altLang="en-US" sz="2000" dirty="0">
                <a:latin typeface="HGS明朝E" panose="02020900000000000000" pitchFamily="18" charset="-128"/>
                <a:ea typeface="HGS明朝E" panose="02020900000000000000" pitchFamily="18" charset="-128"/>
              </a:rPr>
              <a:t>）</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岡添　龍介</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中央区医師会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森山　正敏</a:t>
            </a:r>
            <a:r>
              <a:rPr lang="zh-TW" altLang="en-US" sz="2000" dirty="0">
                <a:latin typeface="HGS明朝E" panose="02020900000000000000" pitchFamily="18" charset="-128"/>
                <a:ea typeface="HGS明朝E" panose="02020900000000000000" pitchFamily="18" charset="-128"/>
              </a:rPr>
              <a:t>（田園調布医師会）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西島　由美</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墨田区医師会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富田　　香</a:t>
            </a:r>
            <a:r>
              <a:rPr lang="ja-JP" altLang="en-US" sz="2000" dirty="0">
                <a:latin typeface="HGS明朝E" panose="02020900000000000000" pitchFamily="18" charset="-128"/>
                <a:ea typeface="HGS明朝E" panose="02020900000000000000" pitchFamily="18" charset="-128"/>
              </a:rPr>
              <a:t>（豊島区医師会）</a:t>
            </a:r>
            <a:endParaRPr lang="en-US" altLang="zh-TW"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委員　　　</a:t>
            </a:r>
            <a:r>
              <a:rPr lang="zh-CN" altLang="en-US" sz="2200" dirty="0">
                <a:latin typeface="HGS明朝E" panose="02020900000000000000" pitchFamily="18" charset="-128"/>
                <a:ea typeface="HGS明朝E" panose="02020900000000000000" pitchFamily="18" charset="-128"/>
              </a:rPr>
              <a:t>浅川　雅晴</a:t>
            </a:r>
            <a:r>
              <a:rPr lang="ja-JP" altLang="en-US" sz="2000" dirty="0">
                <a:latin typeface="HGS明朝E" panose="02020900000000000000" pitchFamily="18" charset="-128"/>
                <a:ea typeface="HGS明朝E" panose="02020900000000000000" pitchFamily="18" charset="-128"/>
              </a:rPr>
              <a:t>（</a:t>
            </a:r>
            <a:r>
              <a:rPr lang="zh-CN" altLang="en-US" sz="2000" dirty="0">
                <a:latin typeface="HGS明朝E" panose="02020900000000000000" pitchFamily="18" charset="-128"/>
                <a:ea typeface="HGS明朝E" panose="02020900000000000000" pitchFamily="18" charset="-128"/>
              </a:rPr>
              <a:t>江東区医師会</a:t>
            </a:r>
            <a:r>
              <a:rPr lang="ja-JP" altLang="en-US" sz="2000" dirty="0">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委員　　</a:t>
            </a:r>
            <a:r>
              <a:rPr lang="zh-TW" altLang="en-US" sz="2200" dirty="0">
                <a:latin typeface="HGS明朝E" panose="02020900000000000000" pitchFamily="18" charset="-128"/>
                <a:ea typeface="HGS明朝E" panose="02020900000000000000" pitchFamily="18" charset="-128"/>
              </a:rPr>
              <a:t>岡田　知雄</a:t>
            </a:r>
            <a:r>
              <a:rPr lang="ja-JP" altLang="en-US" sz="2000" dirty="0">
                <a:latin typeface="HGS明朝E" panose="02020900000000000000" pitchFamily="18" charset="-128"/>
                <a:ea typeface="HGS明朝E" panose="02020900000000000000" pitchFamily="18" charset="-128"/>
              </a:rPr>
              <a:t>（日本大学医師会）</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800" dirty="0">
                <a:latin typeface="HGS明朝E" panose="02020900000000000000" pitchFamily="18" charset="-128"/>
                <a:ea typeface="HGS明朝E" panose="02020900000000000000" pitchFamily="18" charset="-128"/>
              </a:rPr>
              <a:t>東京都医師会理事</a:t>
            </a:r>
            <a:endParaRPr lang="en-US" altLang="ja-JP" sz="28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solidFill>
                  <a:schemeClr val="accent6">
                    <a:lumMod val="75000"/>
                  </a:schemeClr>
                </a:solidFill>
                <a:latin typeface="HGS明朝E" panose="02020900000000000000" pitchFamily="18" charset="-128"/>
                <a:ea typeface="HGS明朝E" panose="02020900000000000000" pitchFamily="18" charset="-128"/>
              </a:rPr>
              <a:t>　</a:t>
            </a:r>
            <a:r>
              <a:rPr lang="ja-JP" altLang="en-US" sz="2200" dirty="0">
                <a:latin typeface="HGS明朝E" panose="02020900000000000000" pitchFamily="18" charset="-128"/>
                <a:ea typeface="HGS明朝E" panose="02020900000000000000" pitchFamily="18" charset="-128"/>
              </a:rPr>
              <a:t>弘瀨　知江子</a:t>
            </a:r>
            <a:r>
              <a:rPr lang="ja-JP" altLang="en-US" sz="2000" dirty="0">
                <a:latin typeface="HGS明朝E" panose="02020900000000000000" pitchFamily="18" charset="-128"/>
                <a:ea typeface="HGS明朝E" panose="02020900000000000000" pitchFamily="18" charset="-128"/>
              </a:rPr>
              <a:t>（大森</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en-US" altLang="ja-JP" sz="2000" dirty="0">
              <a:latin typeface="HGS明朝E" panose="02020900000000000000" pitchFamily="18" charset="-128"/>
              <a:ea typeface="HGS明朝E" panose="02020900000000000000" pitchFamily="18" charset="-128"/>
            </a:endParaRPr>
          </a:p>
          <a:p>
            <a:pPr marL="0" indent="0">
              <a:spcBef>
                <a:spcPts val="0"/>
              </a:spcBef>
              <a:spcAft>
                <a:spcPts val="1200"/>
              </a:spcAft>
              <a:buNone/>
            </a:pPr>
            <a:r>
              <a:rPr lang="ja-JP" altLang="en-US" sz="2200" dirty="0">
                <a:latin typeface="HGS明朝E" panose="02020900000000000000" pitchFamily="18" charset="-128"/>
                <a:ea typeface="HGS明朝E" panose="02020900000000000000" pitchFamily="18" charset="-128"/>
              </a:rPr>
              <a:t>　川上　一　恵</a:t>
            </a:r>
            <a:r>
              <a:rPr lang="ja-JP" altLang="en-US" sz="2000" dirty="0">
                <a:latin typeface="HGS明朝E" panose="02020900000000000000" pitchFamily="18" charset="-128"/>
                <a:ea typeface="HGS明朝E" panose="02020900000000000000" pitchFamily="18" charset="-128"/>
              </a:rPr>
              <a:t>（渋谷区</a:t>
            </a:r>
            <a:r>
              <a:rPr lang="zh-CN" altLang="en-US" sz="2000" dirty="0">
                <a:latin typeface="HGS明朝E" panose="02020900000000000000" pitchFamily="18" charset="-128"/>
                <a:ea typeface="HGS明朝E" panose="02020900000000000000" pitchFamily="18" charset="-128"/>
              </a:rPr>
              <a:t>医師会</a:t>
            </a:r>
            <a:r>
              <a:rPr lang="ja-JP" altLang="en-US" sz="2000" dirty="0">
                <a:latin typeface="HGS明朝E" panose="02020900000000000000" pitchFamily="18" charset="-128"/>
                <a:ea typeface="HGS明朝E" panose="02020900000000000000" pitchFamily="18" charset="-128"/>
              </a:rPr>
              <a:t>）　</a:t>
            </a:r>
            <a:endParaRPr lang="ja-JP" altLang="en-US"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zh-TW" sz="2000" dirty="0">
              <a:solidFill>
                <a:schemeClr val="accent6">
                  <a:lumMod val="75000"/>
                </a:schemeClr>
              </a:solidFill>
              <a:latin typeface="HGS明朝E" panose="02020900000000000000" pitchFamily="18" charset="-128"/>
              <a:ea typeface="HGS明朝E" panose="02020900000000000000" pitchFamily="18" charset="-128"/>
            </a:endParaRPr>
          </a:p>
          <a:p>
            <a:pPr marL="0" indent="0">
              <a:spcBef>
                <a:spcPts val="0"/>
              </a:spcBef>
              <a:spcAft>
                <a:spcPts val="600"/>
              </a:spcAft>
              <a:buNone/>
            </a:pPr>
            <a:endParaRPr lang="en-US" altLang="ja-JP" sz="2000" dirty="0">
              <a:solidFill>
                <a:schemeClr val="accent6">
                  <a:lumMod val="75000"/>
                </a:schemeClr>
              </a:solidFill>
              <a:latin typeface="HGS明朝E" panose="02020900000000000000" pitchFamily="18" charset="-128"/>
              <a:ea typeface="HGS明朝E" panose="02020900000000000000" pitchFamily="18" charset="-128"/>
            </a:endParaRPr>
          </a:p>
          <a:p>
            <a:pPr marL="0" indent="0">
              <a:buNone/>
            </a:pPr>
            <a:endParaRPr kumimoji="1" lang="ja-JP" altLang="en-US" sz="2800" dirty="0">
              <a:latin typeface="游ゴシック Medium" panose="020B0500000000000000" pitchFamily="50" charset="-128"/>
              <a:ea typeface="游ゴシック Medium" panose="020B0500000000000000" pitchFamily="50" charset="-128"/>
            </a:endParaRPr>
          </a:p>
        </p:txBody>
      </p:sp>
      <p:grpSp>
        <p:nvGrpSpPr>
          <p:cNvPr id="5" name="グループ化 4">
            <a:extLst>
              <a:ext uri="{FF2B5EF4-FFF2-40B4-BE49-F238E27FC236}">
                <a16:creationId xmlns:a16="http://schemas.microsoft.com/office/drawing/2014/main" id="{62D82EAE-7CF3-496A-93C6-A01008324074}"/>
              </a:ext>
            </a:extLst>
          </p:cNvPr>
          <p:cNvGrpSpPr/>
          <p:nvPr/>
        </p:nvGrpSpPr>
        <p:grpSpPr>
          <a:xfrm>
            <a:off x="683170" y="525517"/>
            <a:ext cx="427497" cy="415776"/>
            <a:chOff x="683170" y="525517"/>
            <a:chExt cx="427497" cy="415776"/>
          </a:xfrm>
        </p:grpSpPr>
        <p:sp>
          <p:nvSpPr>
            <p:cNvPr id="6" name="四角形: 角を丸くする 5">
              <a:extLst>
                <a:ext uri="{FF2B5EF4-FFF2-40B4-BE49-F238E27FC236}">
                  <a16:creationId xmlns:a16="http://schemas.microsoft.com/office/drawing/2014/main" id="{EED55A0A-8942-47A9-8239-2F9A9CA630FA}"/>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B16A9EC6-974F-4BEE-95CD-B96A5622A576}"/>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4A5AB48-AE5A-45BF-A150-556B55834081}"/>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7BAA5B0F-DDB6-48B4-B302-69EDA7A49663}"/>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88171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32E648C-FE20-3346-AF33-2A975DFB1DD5}"/>
              </a:ext>
            </a:extLst>
          </p:cNvPr>
          <p:cNvPicPr>
            <a:picLocks noChangeAspect="1"/>
          </p:cNvPicPr>
          <p:nvPr/>
        </p:nvPicPr>
        <p:blipFill rotWithShape="1">
          <a:blip r:embed="rId3"/>
          <a:srcRect b="15943"/>
          <a:stretch/>
        </p:blipFill>
        <p:spPr>
          <a:xfrm>
            <a:off x="2496471" y="1577965"/>
            <a:ext cx="7611805" cy="4623330"/>
          </a:xfrm>
          <a:prstGeom prst="rect">
            <a:avLst/>
          </a:prstGeom>
        </p:spPr>
      </p:pic>
      <p:grpSp>
        <p:nvGrpSpPr>
          <p:cNvPr id="5" name="グループ化 4">
            <a:extLst>
              <a:ext uri="{FF2B5EF4-FFF2-40B4-BE49-F238E27FC236}">
                <a16:creationId xmlns:a16="http://schemas.microsoft.com/office/drawing/2014/main" id="{F95AE8DE-1164-4D4F-81CB-81DE6677B167}"/>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F6A30B05-C621-4438-B9B1-7A2209D4197D}"/>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3AABB20A-0E72-4198-839C-8A1374A3E6B7}"/>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B7F019E0-957A-4BB0-9F23-897F5828FF35}"/>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82B711B-CDD3-405D-BD0E-A73AE814593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980877B6-942A-47AC-B356-8F77A250202A}"/>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ぜん息の症状</a:t>
            </a:r>
          </a:p>
        </p:txBody>
      </p:sp>
      <p:sp>
        <p:nvSpPr>
          <p:cNvPr id="11" name="テキスト ボックス 10">
            <a:extLst>
              <a:ext uri="{FF2B5EF4-FFF2-40B4-BE49-F238E27FC236}">
                <a16:creationId xmlns:a16="http://schemas.microsoft.com/office/drawing/2014/main" id="{78BA740A-2306-4D41-8A01-32B730AD4EA5}"/>
              </a:ext>
            </a:extLst>
          </p:cNvPr>
          <p:cNvSpPr txBox="1"/>
          <p:nvPr/>
        </p:nvSpPr>
        <p:spPr>
          <a:xfrm>
            <a:off x="360000" y="7020000"/>
            <a:ext cx="3448380" cy="2308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監修　東京慈恵会医科大学小児科学講座准教授　勝沼俊雄 先生</a:t>
            </a:r>
          </a:p>
        </p:txBody>
      </p:sp>
    </p:spTree>
    <p:extLst>
      <p:ext uri="{BB962C8B-B14F-4D97-AF65-F5344CB8AC3E}">
        <p14:creationId xmlns:p14="http://schemas.microsoft.com/office/powerpoint/2010/main" val="2520482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2E431EB8-082E-4205-AC7C-5B278D179B67}"/>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FF31221A-44B4-4155-B553-F4AE2FDCFCB9}"/>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623B4B28-CD97-44AA-86DD-4D324E3F2961}"/>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8D1E4C7-2035-4A7B-999E-1FB4507AF3E2}"/>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139C1BD-CD02-4C26-B00C-CF897C2A582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94CA6ADF-8E8F-44D7-AB65-3E6D0FCE356F}"/>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気管支喘息の仕組み</a:t>
            </a:r>
          </a:p>
        </p:txBody>
      </p:sp>
      <p:sp>
        <p:nvSpPr>
          <p:cNvPr id="12" name="テキスト ボックス 11">
            <a:extLst>
              <a:ext uri="{FF2B5EF4-FFF2-40B4-BE49-F238E27FC236}">
                <a16:creationId xmlns:a16="http://schemas.microsoft.com/office/drawing/2014/main" id="{0C09B7C9-47DB-49CB-BC85-98B4141457FA}"/>
              </a:ext>
            </a:extLst>
          </p:cNvPr>
          <p:cNvSpPr txBox="1"/>
          <p:nvPr/>
        </p:nvSpPr>
        <p:spPr>
          <a:xfrm>
            <a:off x="360000" y="7020000"/>
            <a:ext cx="2085827" cy="230832"/>
          </a:xfrm>
          <a:prstGeom prst="rect">
            <a:avLst/>
          </a:prstGeom>
          <a:noFill/>
        </p:spPr>
        <p:txBody>
          <a:bodyPr wrap="none" rtlCol="0">
            <a:spAutoFit/>
          </a:bodyPr>
          <a:lstStyle/>
          <a:p>
            <a:r>
              <a:rPr lang="ja-JP" altLang="en-US" sz="900" dirty="0">
                <a:latin typeface="Yu Gothic UI" panose="020B0500000000000000" pitchFamily="50" charset="-128"/>
                <a:ea typeface="Yu Gothic UI" panose="020B0500000000000000" pitchFamily="50" charset="-128"/>
              </a:rPr>
              <a:t>喘息予防・管理ガイドライン</a:t>
            </a:r>
            <a:r>
              <a:rPr lang="en-US" altLang="ja-JP" sz="900" dirty="0">
                <a:latin typeface="Yu Gothic UI" panose="020B0500000000000000" pitchFamily="50" charset="-128"/>
                <a:ea typeface="Yu Gothic UI" panose="020B0500000000000000" pitchFamily="50" charset="-128"/>
              </a:rPr>
              <a:t>2009</a:t>
            </a:r>
            <a:r>
              <a:rPr lang="ja-JP" altLang="en-US" sz="900" dirty="0">
                <a:latin typeface="Yu Gothic UI" panose="020B0500000000000000" pitchFamily="50" charset="-128"/>
                <a:ea typeface="Yu Gothic UI" panose="020B0500000000000000" pitchFamily="50" charset="-128"/>
              </a:rPr>
              <a:t>より抜粋</a:t>
            </a:r>
          </a:p>
        </p:txBody>
      </p:sp>
      <p:grpSp>
        <p:nvGrpSpPr>
          <p:cNvPr id="4" name="グループ化 3">
            <a:extLst>
              <a:ext uri="{FF2B5EF4-FFF2-40B4-BE49-F238E27FC236}">
                <a16:creationId xmlns:a16="http://schemas.microsoft.com/office/drawing/2014/main" id="{A1725A32-1FAA-4A26-8326-EAB400A8F5C1}"/>
              </a:ext>
            </a:extLst>
          </p:cNvPr>
          <p:cNvGrpSpPr/>
          <p:nvPr/>
        </p:nvGrpSpPr>
        <p:grpSpPr>
          <a:xfrm>
            <a:off x="1228726" y="1433149"/>
            <a:ext cx="8771485" cy="5373943"/>
            <a:chOff x="1228726" y="1433149"/>
            <a:chExt cx="8771485" cy="5373943"/>
          </a:xfrm>
        </p:grpSpPr>
        <p:pic>
          <p:nvPicPr>
            <p:cNvPr id="3" name="図 2">
              <a:extLst>
                <a:ext uri="{FF2B5EF4-FFF2-40B4-BE49-F238E27FC236}">
                  <a16:creationId xmlns:a16="http://schemas.microsoft.com/office/drawing/2014/main" id="{92A594A6-8AD9-4648-BEAB-67710212F222}"/>
                </a:ext>
              </a:extLst>
            </p:cNvPr>
            <p:cNvPicPr>
              <a:picLocks noChangeAspect="1"/>
            </p:cNvPicPr>
            <p:nvPr/>
          </p:nvPicPr>
          <p:blipFill>
            <a:blip r:embed="rId3"/>
            <a:stretch>
              <a:fillRect/>
            </a:stretch>
          </p:blipFill>
          <p:spPr>
            <a:xfrm>
              <a:off x="1228726" y="1433149"/>
              <a:ext cx="8771485" cy="5373943"/>
            </a:xfrm>
            <a:prstGeom prst="rect">
              <a:avLst/>
            </a:prstGeom>
          </p:spPr>
        </p:pic>
        <p:sp>
          <p:nvSpPr>
            <p:cNvPr id="2" name="正方形/長方形 1">
              <a:extLst>
                <a:ext uri="{FF2B5EF4-FFF2-40B4-BE49-F238E27FC236}">
                  <a16:creationId xmlns:a16="http://schemas.microsoft.com/office/drawing/2014/main" id="{D8032994-4D4E-407C-BA62-2C420C110356}"/>
                </a:ext>
              </a:extLst>
            </p:cNvPr>
            <p:cNvSpPr/>
            <p:nvPr/>
          </p:nvSpPr>
          <p:spPr>
            <a:xfrm>
              <a:off x="6608618" y="5852160"/>
              <a:ext cx="3391593" cy="61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95047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908665A2-F549-4DDA-8631-9614B0A3150C}"/>
              </a:ext>
            </a:extLst>
          </p:cNvPr>
          <p:cNvSpPr/>
          <p:nvPr/>
        </p:nvSpPr>
        <p:spPr>
          <a:xfrm>
            <a:off x="1193799" y="2613600"/>
            <a:ext cx="8734665" cy="1331999"/>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2">
            <a:extLst>
              <a:ext uri="{FF2B5EF4-FFF2-40B4-BE49-F238E27FC236}">
                <a16:creationId xmlns:a16="http://schemas.microsoft.com/office/drawing/2014/main" id="{5F8058B1-C255-1E47-8B1C-083BF1F50538}"/>
              </a:ext>
            </a:extLst>
          </p:cNvPr>
          <p:cNvSpPr>
            <a:spLocks noGrp="1"/>
          </p:cNvSpPr>
          <p:nvPr>
            <p:ph type="title"/>
          </p:nvPr>
        </p:nvSpPr>
        <p:spPr>
          <a:xfrm>
            <a:off x="1402556" y="2826365"/>
            <a:ext cx="7886700" cy="989207"/>
          </a:xfrm>
        </p:spPr>
        <p:txBody>
          <a:bodyPr>
            <a:noAutofit/>
          </a:bodyPr>
          <a:lstStyle/>
          <a:p>
            <a:pPr>
              <a:lnSpc>
                <a:spcPct val="100000"/>
              </a:lnSpc>
            </a:pPr>
            <a:r>
              <a:rPr lang="ja-JP" altLang="en-US" sz="6000" b="1" dirty="0">
                <a:solidFill>
                  <a:schemeClr val="bg1"/>
                </a:solidFill>
                <a:latin typeface="游ゴシック" panose="020B0400000000000000" pitchFamily="50" charset="-128"/>
                <a:ea typeface="游ゴシック" panose="020B0400000000000000" pitchFamily="50" charset="-128"/>
              </a:rPr>
              <a:t>食物アレルギー</a:t>
            </a:r>
            <a:r>
              <a:rPr kumimoji="1" lang="ja-JP" altLang="en-US" dirty="0">
                <a:solidFill>
                  <a:schemeClr val="bg1"/>
                </a:solidFill>
              </a:rPr>
              <a:t>　</a:t>
            </a:r>
          </a:p>
        </p:txBody>
      </p:sp>
      <p:sp>
        <p:nvSpPr>
          <p:cNvPr id="4" name="フローチャート: 代替処理 3">
            <a:extLst>
              <a:ext uri="{FF2B5EF4-FFF2-40B4-BE49-F238E27FC236}">
                <a16:creationId xmlns:a16="http://schemas.microsoft.com/office/drawing/2014/main" id="{683415F6-50CA-476C-BD58-F45F8DD6B35D}"/>
              </a:ext>
            </a:extLst>
          </p:cNvPr>
          <p:cNvSpPr/>
          <p:nvPr/>
        </p:nvSpPr>
        <p:spPr>
          <a:xfrm>
            <a:off x="928465" y="2613600"/>
            <a:ext cx="189137" cy="1332000"/>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935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818DF2D-1141-2849-A774-8F3D1A013FBB}"/>
              </a:ext>
            </a:extLst>
          </p:cNvPr>
          <p:cNvPicPr>
            <a:picLocks noChangeAspect="1"/>
          </p:cNvPicPr>
          <p:nvPr/>
        </p:nvPicPr>
        <p:blipFill rotWithShape="1">
          <a:blip r:embed="rId3"/>
          <a:srcRect b="3995"/>
          <a:stretch/>
        </p:blipFill>
        <p:spPr>
          <a:xfrm>
            <a:off x="645255" y="1142003"/>
            <a:ext cx="9631783" cy="5416739"/>
          </a:xfrm>
          <a:prstGeom prst="rect">
            <a:avLst/>
          </a:prstGeom>
        </p:spPr>
      </p:pic>
      <p:grpSp>
        <p:nvGrpSpPr>
          <p:cNvPr id="5" name="グループ化 4">
            <a:extLst>
              <a:ext uri="{FF2B5EF4-FFF2-40B4-BE49-F238E27FC236}">
                <a16:creationId xmlns:a16="http://schemas.microsoft.com/office/drawing/2014/main" id="{5D123211-D438-49AA-B150-76793D5C7E68}"/>
              </a:ext>
            </a:extLst>
          </p:cNvPr>
          <p:cNvGrpSpPr/>
          <p:nvPr/>
        </p:nvGrpSpPr>
        <p:grpSpPr>
          <a:xfrm>
            <a:off x="406945" y="306442"/>
            <a:ext cx="427497" cy="415776"/>
            <a:chOff x="683170" y="525517"/>
            <a:chExt cx="427497" cy="415776"/>
          </a:xfrm>
        </p:grpSpPr>
        <p:sp>
          <p:nvSpPr>
            <p:cNvPr id="6" name="四角形: 角を丸くする 5">
              <a:extLst>
                <a:ext uri="{FF2B5EF4-FFF2-40B4-BE49-F238E27FC236}">
                  <a16:creationId xmlns:a16="http://schemas.microsoft.com/office/drawing/2014/main" id="{486AAAAF-B49E-429E-B5EB-77B92AE4CE68}"/>
                </a:ext>
              </a:extLst>
            </p:cNvPr>
            <p:cNvSpPr/>
            <p:nvPr/>
          </p:nvSpPr>
          <p:spPr>
            <a:xfrm>
              <a:off x="683170" y="525517"/>
              <a:ext cx="189187" cy="18918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C47F943-306C-4C23-8254-F05DB93D8A08}"/>
                </a:ext>
              </a:extLst>
            </p:cNvPr>
            <p:cNvSpPr/>
            <p:nvPr/>
          </p:nvSpPr>
          <p:spPr>
            <a:xfrm>
              <a:off x="921480" y="52551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38C5E50B-0CE3-4626-8145-69E9A718730B}"/>
                </a:ext>
              </a:extLst>
            </p:cNvPr>
            <p:cNvSpPr/>
            <p:nvPr/>
          </p:nvSpPr>
          <p:spPr>
            <a:xfrm>
              <a:off x="92148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504D37DE-F2E0-44BC-B1DE-33FFFBD5D3AD}"/>
                </a:ext>
              </a:extLst>
            </p:cNvPr>
            <p:cNvSpPr/>
            <p:nvPr/>
          </p:nvSpPr>
          <p:spPr>
            <a:xfrm>
              <a:off x="683170" y="752107"/>
              <a:ext cx="189187" cy="189186"/>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タイトル 1">
            <a:extLst>
              <a:ext uri="{FF2B5EF4-FFF2-40B4-BE49-F238E27FC236}">
                <a16:creationId xmlns:a16="http://schemas.microsoft.com/office/drawing/2014/main" id="{C28E662A-0DBF-4596-ADA4-771E15F9D067}"/>
              </a:ext>
            </a:extLst>
          </p:cNvPr>
          <p:cNvSpPr txBox="1">
            <a:spLocks/>
          </p:cNvSpPr>
          <p:nvPr/>
        </p:nvSpPr>
        <p:spPr>
          <a:xfrm>
            <a:off x="834442" y="244484"/>
            <a:ext cx="9071610" cy="617483"/>
          </a:xfrm>
          <a:prstGeom prst="rect">
            <a:avLst/>
          </a:prstGeom>
        </p:spPr>
        <p:txBody>
          <a:bodyPr vert="horz" lIns="91440" tIns="45720" rIns="91440" bIns="45720" rtlCol="0" anchor="ctr">
            <a:noAutofit/>
          </a:bodyPr>
          <a:lst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a:lstStyle>
          <a:p>
            <a:r>
              <a:rPr lang="ja-JP" altLang="en-US" sz="3600" b="1" dirty="0">
                <a:latin typeface="游ゴシック" panose="020B0400000000000000" pitchFamily="50" charset="-128"/>
                <a:ea typeface="游ゴシック" panose="020B0400000000000000" pitchFamily="50" charset="-128"/>
              </a:rPr>
              <a:t>食物アレルギーのタイプ</a:t>
            </a:r>
          </a:p>
        </p:txBody>
      </p:sp>
      <p:sp>
        <p:nvSpPr>
          <p:cNvPr id="11" name="テキスト ボックス 10">
            <a:extLst>
              <a:ext uri="{FF2B5EF4-FFF2-40B4-BE49-F238E27FC236}">
                <a16:creationId xmlns:a16="http://schemas.microsoft.com/office/drawing/2014/main" id="{E381D4EF-2B9B-4B3D-8C71-93C468DC7AFE}"/>
              </a:ext>
            </a:extLst>
          </p:cNvPr>
          <p:cNvSpPr txBox="1"/>
          <p:nvPr/>
        </p:nvSpPr>
        <p:spPr>
          <a:xfrm>
            <a:off x="359999" y="7020000"/>
            <a:ext cx="3746487"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「食物アレルギー診療の手引</a:t>
            </a:r>
            <a:r>
              <a:rPr lang="en-US" altLang="ja-JP" sz="900" dirty="0">
                <a:latin typeface="Yu Gothic UI" panose="020B0500000000000000" pitchFamily="50" charset="-128"/>
                <a:ea typeface="Yu Gothic UI" panose="020B0500000000000000" pitchFamily="50" charset="-128"/>
              </a:rPr>
              <a:t>2011</a:t>
            </a:r>
            <a:r>
              <a:rPr lang="ja-JP" altLang="en-US" sz="900" dirty="0">
                <a:latin typeface="Yu Gothic UI" panose="020B0500000000000000" pitchFamily="50" charset="-128"/>
                <a:ea typeface="Yu Gothic UI" panose="020B0500000000000000" pitchFamily="50" charset="-128"/>
              </a:rPr>
              <a:t>」より一部改変し、引用</a:t>
            </a:r>
          </a:p>
        </p:txBody>
      </p:sp>
    </p:spTree>
    <p:extLst>
      <p:ext uri="{BB962C8B-B14F-4D97-AF65-F5344CB8AC3E}">
        <p14:creationId xmlns:p14="http://schemas.microsoft.com/office/powerpoint/2010/main" val="53488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55AB2E-7D23-E440-AD5F-503C24ECE4F2}"/>
              </a:ext>
            </a:extLst>
          </p:cNvPr>
          <p:cNvPicPr>
            <a:picLocks noChangeAspect="1"/>
          </p:cNvPicPr>
          <p:nvPr/>
        </p:nvPicPr>
        <p:blipFill>
          <a:blip r:embed="rId3"/>
          <a:stretch>
            <a:fillRect/>
          </a:stretch>
        </p:blipFill>
        <p:spPr>
          <a:xfrm>
            <a:off x="537404" y="721677"/>
            <a:ext cx="9617003" cy="5899089"/>
          </a:xfrm>
          <a:prstGeom prst="rect">
            <a:avLst/>
          </a:prstGeom>
        </p:spPr>
      </p:pic>
      <p:sp>
        <p:nvSpPr>
          <p:cNvPr id="10" name="テキスト ボックス 9">
            <a:extLst>
              <a:ext uri="{FF2B5EF4-FFF2-40B4-BE49-F238E27FC236}">
                <a16:creationId xmlns:a16="http://schemas.microsoft.com/office/drawing/2014/main" id="{545D78B0-0460-42AB-B500-FC12908A26CB}"/>
              </a:ext>
            </a:extLst>
          </p:cNvPr>
          <p:cNvSpPr txBox="1"/>
          <p:nvPr/>
        </p:nvSpPr>
        <p:spPr>
          <a:xfrm>
            <a:off x="360000" y="7020000"/>
            <a:ext cx="8579719" cy="230832"/>
          </a:xfrm>
          <a:prstGeom prst="rect">
            <a:avLst/>
          </a:prstGeom>
          <a:noFill/>
        </p:spPr>
        <p:txBody>
          <a:bodyPr wrap="square" rtlCol="0">
            <a:spAutoFit/>
          </a:bodyPr>
          <a:lstStyle/>
          <a:p>
            <a:r>
              <a:rPr lang="ja-JP" altLang="en-US" sz="900" dirty="0">
                <a:latin typeface="Yu Gothic UI" panose="020B0500000000000000" pitchFamily="50" charset="-128"/>
                <a:ea typeface="Yu Gothic UI" panose="020B0500000000000000" pitchFamily="50" charset="-128"/>
              </a:rPr>
              <a:t>今井孝成ほか</a:t>
            </a:r>
            <a:r>
              <a:rPr lang="en-US" altLang="ja-JP" sz="900" dirty="0">
                <a:latin typeface="Yu Gothic UI" panose="020B0500000000000000" pitchFamily="50" charset="-128"/>
                <a:ea typeface="Yu Gothic UI" panose="020B0500000000000000" pitchFamily="50" charset="-128"/>
              </a:rPr>
              <a:t>.</a:t>
            </a:r>
            <a:r>
              <a:rPr lang="ja-JP" altLang="en-US" sz="900" dirty="0">
                <a:latin typeface="Yu Gothic UI" panose="020B0500000000000000" pitchFamily="50" charset="-128"/>
                <a:ea typeface="Yu Gothic UI" panose="020B0500000000000000" pitchFamily="50" charset="-128"/>
              </a:rPr>
              <a:t>消費者庁「食物アレルギーに関連する食品表示に関する調査研究事業」平成</a:t>
            </a:r>
            <a:r>
              <a:rPr lang="en-US" altLang="ja-JP" sz="900" dirty="0">
                <a:latin typeface="Yu Gothic UI" panose="020B0500000000000000" pitchFamily="50" charset="-128"/>
                <a:ea typeface="Yu Gothic UI" panose="020B0500000000000000" pitchFamily="50" charset="-128"/>
              </a:rPr>
              <a:t>23</a:t>
            </a:r>
            <a:r>
              <a:rPr lang="ja-JP" altLang="en-US" sz="900" dirty="0">
                <a:latin typeface="Yu Gothic UI" panose="020B0500000000000000" pitchFamily="50" charset="-128"/>
                <a:ea typeface="Yu Gothic UI" panose="020B0500000000000000" pitchFamily="50" charset="-128"/>
              </a:rPr>
              <a:t>年即時型食物アレルギー全国モニタリング調査結果報告</a:t>
            </a:r>
            <a:r>
              <a:rPr lang="en-US" altLang="ja-JP" sz="900" dirty="0">
                <a:latin typeface="Yu Gothic UI" panose="020B0500000000000000" pitchFamily="50" charset="-128"/>
                <a:ea typeface="Yu Gothic UI" panose="020B0500000000000000" pitchFamily="50" charset="-128"/>
              </a:rPr>
              <a:t>.</a:t>
            </a:r>
            <a:r>
              <a:rPr lang="ja-JP" altLang="en-US" sz="900" dirty="0">
                <a:latin typeface="Yu Gothic UI" panose="020B0500000000000000" pitchFamily="50" charset="-128"/>
                <a:ea typeface="Yu Gothic UI" panose="020B0500000000000000" pitchFamily="50" charset="-128"/>
              </a:rPr>
              <a:t>より一部改変</a:t>
            </a:r>
          </a:p>
        </p:txBody>
      </p:sp>
      <p:sp>
        <p:nvSpPr>
          <p:cNvPr id="2" name="正方形/長方形 1">
            <a:extLst>
              <a:ext uri="{FF2B5EF4-FFF2-40B4-BE49-F238E27FC236}">
                <a16:creationId xmlns:a16="http://schemas.microsoft.com/office/drawing/2014/main" id="{27CD1EAB-4191-4802-B638-61226A194077}"/>
              </a:ext>
            </a:extLst>
          </p:cNvPr>
          <p:cNvSpPr/>
          <p:nvPr/>
        </p:nvSpPr>
        <p:spPr>
          <a:xfrm>
            <a:off x="1088967" y="5660967"/>
            <a:ext cx="8636923" cy="617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308177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3158</TotalTime>
  <Words>3964</Words>
  <Application>Microsoft Office PowerPoint</Application>
  <PresentationFormat>ユーザー設定</PresentationFormat>
  <Paragraphs>382</Paragraphs>
  <Slides>46</Slides>
  <Notes>46</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46</vt:i4>
      </vt:variant>
    </vt:vector>
  </HeadingPairs>
  <TitlesOfParts>
    <vt:vector size="61" baseType="lpstr">
      <vt:lpstr>HGPｺﾞｼｯｸE</vt:lpstr>
      <vt:lpstr>HGS明朝E</vt:lpstr>
      <vt:lpstr>ＭＳ Ｐゴシック</vt:lpstr>
      <vt:lpstr>MS Gothic</vt:lpstr>
      <vt:lpstr>ＭＳ 明朝</vt:lpstr>
      <vt:lpstr>Yu Gothic UI</vt:lpstr>
      <vt:lpstr>メイリオ</vt:lpstr>
      <vt:lpstr>游ゴシック</vt:lpstr>
      <vt:lpstr>游ゴシック Medium</vt:lpstr>
      <vt:lpstr>游明朝</vt:lpstr>
      <vt:lpstr>Arial</vt:lpstr>
      <vt:lpstr>Calibri</vt:lpstr>
      <vt:lpstr>Calibri Light</vt:lpstr>
      <vt:lpstr>Wingdings</vt:lpstr>
      <vt:lpstr>Office テーマ</vt:lpstr>
      <vt:lpstr>アレルギーで起こる病気を 知っていますか？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食物アレルギー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未治療　　　　　　治療後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作成</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正常の気管支と喘息発作時の気管支</dc:title>
  <dc:creator>Microsoft Office User</dc:creator>
  <cp:lastModifiedBy>髙橋 保智</cp:lastModifiedBy>
  <cp:revision>147</cp:revision>
  <cp:lastPrinted>2020-11-10T08:33:52Z</cp:lastPrinted>
  <dcterms:created xsi:type="dcterms:W3CDTF">2018-11-27T15:04:44Z</dcterms:created>
  <dcterms:modified xsi:type="dcterms:W3CDTF">2020-12-01T01:01:12Z</dcterms:modified>
</cp:coreProperties>
</file>