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8" r:id="rId2"/>
  </p:sldIdLst>
  <p:sldSz cx="9601200" cy="12801600" type="A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8181"/>
    <a:srgbClr val="FF9999"/>
    <a:srgbClr val="FFCC99"/>
    <a:srgbClr val="F4B183"/>
    <a:srgbClr val="FDF1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19" autoAdjust="0"/>
    <p:restoredTop sz="94660"/>
  </p:normalViewPr>
  <p:slideViewPr>
    <p:cSldViewPr snapToGrid="0">
      <p:cViewPr varScale="1">
        <p:scale>
          <a:sx n="60" d="100"/>
          <a:sy n="60" d="100"/>
        </p:scale>
        <p:origin x="3036" y="10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02" y="10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307047" cy="720918"/>
          </a:xfrm>
          <a:prstGeom prst="rect">
            <a:avLst/>
          </a:prstGeom>
        </p:spPr>
        <p:txBody>
          <a:bodyPr vert="horz" lIns="132725" tIns="66363" rIns="132725" bIns="66363"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9992" y="1"/>
            <a:ext cx="4307047" cy="720918"/>
          </a:xfrm>
          <a:prstGeom prst="rect">
            <a:avLst/>
          </a:prstGeom>
        </p:spPr>
        <p:txBody>
          <a:bodyPr vert="horz" lIns="132725" tIns="66363" rIns="132725" bIns="66363" rtlCol="0"/>
          <a:lstStyle>
            <a:lvl1pPr algn="r">
              <a:defRPr sz="1700"/>
            </a:lvl1pPr>
          </a:lstStyle>
          <a:p>
            <a:fld id="{19610BFB-5B9C-450E-A3E1-A45C4ED30581}" type="datetimeFigureOut">
              <a:rPr kumimoji="1" lang="ja-JP" altLang="en-US" smtClean="0"/>
              <a:t>2023/7/19</a:t>
            </a:fld>
            <a:endParaRPr kumimoji="1" lang="ja-JP" altLang="en-US"/>
          </a:p>
        </p:txBody>
      </p:sp>
      <p:sp>
        <p:nvSpPr>
          <p:cNvPr id="4" name="スライド イメージ プレースホルダー 3"/>
          <p:cNvSpPr>
            <a:spLocks noGrp="1" noRot="1" noChangeAspect="1"/>
          </p:cNvSpPr>
          <p:nvPr>
            <p:ph type="sldImg" idx="2"/>
          </p:nvPr>
        </p:nvSpPr>
        <p:spPr>
          <a:xfrm>
            <a:off x="3151188" y="1797050"/>
            <a:ext cx="3636962" cy="4849813"/>
          </a:xfrm>
          <a:prstGeom prst="rect">
            <a:avLst/>
          </a:prstGeom>
          <a:noFill/>
          <a:ln w="12700">
            <a:solidFill>
              <a:prstClr val="black"/>
            </a:solidFill>
          </a:ln>
        </p:spPr>
        <p:txBody>
          <a:bodyPr vert="horz" lIns="132725" tIns="66363" rIns="132725" bIns="66363" rtlCol="0" anchor="ctr"/>
          <a:lstStyle/>
          <a:p>
            <a:endParaRPr lang="ja-JP" altLang="en-US"/>
          </a:p>
        </p:txBody>
      </p:sp>
      <p:sp>
        <p:nvSpPr>
          <p:cNvPr id="5" name="ノート プレースホルダー 4"/>
          <p:cNvSpPr>
            <a:spLocks noGrp="1"/>
          </p:cNvSpPr>
          <p:nvPr>
            <p:ph type="body" sz="quarter" idx="3"/>
          </p:nvPr>
        </p:nvSpPr>
        <p:spPr>
          <a:xfrm>
            <a:off x="993934" y="6914824"/>
            <a:ext cx="7951470" cy="5657582"/>
          </a:xfrm>
          <a:prstGeom prst="rect">
            <a:avLst/>
          </a:prstGeom>
        </p:spPr>
        <p:txBody>
          <a:bodyPr vert="horz" lIns="132725" tIns="66363" rIns="132725" bIns="6636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13647547"/>
            <a:ext cx="4307047" cy="720917"/>
          </a:xfrm>
          <a:prstGeom prst="rect">
            <a:avLst/>
          </a:prstGeom>
        </p:spPr>
        <p:txBody>
          <a:bodyPr vert="horz" lIns="132725" tIns="66363" rIns="132725" bIns="66363"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9992" y="13647547"/>
            <a:ext cx="4307047" cy="720917"/>
          </a:xfrm>
          <a:prstGeom prst="rect">
            <a:avLst/>
          </a:prstGeom>
        </p:spPr>
        <p:txBody>
          <a:bodyPr vert="horz" lIns="132725" tIns="66363" rIns="132725" bIns="66363" rtlCol="0" anchor="b"/>
          <a:lstStyle>
            <a:lvl1pPr algn="r">
              <a:defRPr sz="1700"/>
            </a:lvl1pPr>
          </a:lstStyle>
          <a:p>
            <a:fld id="{332E65F9-1B78-442A-8CC9-FA54087752F3}" type="slidenum">
              <a:rPr kumimoji="1" lang="ja-JP" altLang="en-US" smtClean="0"/>
              <a:t>‹#›</a:t>
            </a:fld>
            <a:endParaRPr kumimoji="1" lang="ja-JP" altLang="en-US"/>
          </a:p>
        </p:txBody>
      </p:sp>
    </p:spTree>
    <p:extLst>
      <p:ext uri="{BB962C8B-B14F-4D97-AF65-F5344CB8AC3E}">
        <p14:creationId xmlns:p14="http://schemas.microsoft.com/office/powerpoint/2010/main" val="3796746943"/>
      </p:ext>
    </p:extLst>
  </p:cSld>
  <p:clrMap bg1="lt1" tx1="dk1" bg2="lt2" tx2="dk2" accent1="accent1" accent2="accent2" accent3="accent3" accent4="accent4" accent5="accent5" accent6="accent6" hlink="hlink" folHlink="folHlink"/>
  <p:notesStyle>
    <a:lvl1pPr marL="0" algn="l" defTabSz="1075334" rtl="0" eaLnBrk="1" latinLnBrk="0" hangingPunct="1">
      <a:defRPr kumimoji="1" sz="1411" kern="1200">
        <a:solidFill>
          <a:schemeClr val="tx1"/>
        </a:solidFill>
        <a:latin typeface="+mn-lt"/>
        <a:ea typeface="+mn-ea"/>
        <a:cs typeface="+mn-cs"/>
      </a:defRPr>
    </a:lvl1pPr>
    <a:lvl2pPr marL="537667" algn="l" defTabSz="1075334" rtl="0" eaLnBrk="1" latinLnBrk="0" hangingPunct="1">
      <a:defRPr kumimoji="1" sz="1411" kern="1200">
        <a:solidFill>
          <a:schemeClr val="tx1"/>
        </a:solidFill>
        <a:latin typeface="+mn-lt"/>
        <a:ea typeface="+mn-ea"/>
        <a:cs typeface="+mn-cs"/>
      </a:defRPr>
    </a:lvl2pPr>
    <a:lvl3pPr marL="1075334" algn="l" defTabSz="1075334" rtl="0" eaLnBrk="1" latinLnBrk="0" hangingPunct="1">
      <a:defRPr kumimoji="1" sz="1411" kern="1200">
        <a:solidFill>
          <a:schemeClr val="tx1"/>
        </a:solidFill>
        <a:latin typeface="+mn-lt"/>
        <a:ea typeface="+mn-ea"/>
        <a:cs typeface="+mn-cs"/>
      </a:defRPr>
    </a:lvl3pPr>
    <a:lvl4pPr marL="1613002" algn="l" defTabSz="1075334" rtl="0" eaLnBrk="1" latinLnBrk="0" hangingPunct="1">
      <a:defRPr kumimoji="1" sz="1411" kern="1200">
        <a:solidFill>
          <a:schemeClr val="tx1"/>
        </a:solidFill>
        <a:latin typeface="+mn-lt"/>
        <a:ea typeface="+mn-ea"/>
        <a:cs typeface="+mn-cs"/>
      </a:defRPr>
    </a:lvl4pPr>
    <a:lvl5pPr marL="2150669" algn="l" defTabSz="1075334" rtl="0" eaLnBrk="1" latinLnBrk="0" hangingPunct="1">
      <a:defRPr kumimoji="1" sz="1411" kern="1200">
        <a:solidFill>
          <a:schemeClr val="tx1"/>
        </a:solidFill>
        <a:latin typeface="+mn-lt"/>
        <a:ea typeface="+mn-ea"/>
        <a:cs typeface="+mn-cs"/>
      </a:defRPr>
    </a:lvl5pPr>
    <a:lvl6pPr marL="2688336" algn="l" defTabSz="1075334" rtl="0" eaLnBrk="1" latinLnBrk="0" hangingPunct="1">
      <a:defRPr kumimoji="1" sz="1411" kern="1200">
        <a:solidFill>
          <a:schemeClr val="tx1"/>
        </a:solidFill>
        <a:latin typeface="+mn-lt"/>
        <a:ea typeface="+mn-ea"/>
        <a:cs typeface="+mn-cs"/>
      </a:defRPr>
    </a:lvl6pPr>
    <a:lvl7pPr marL="3226003" algn="l" defTabSz="1075334" rtl="0" eaLnBrk="1" latinLnBrk="0" hangingPunct="1">
      <a:defRPr kumimoji="1" sz="1411" kern="1200">
        <a:solidFill>
          <a:schemeClr val="tx1"/>
        </a:solidFill>
        <a:latin typeface="+mn-lt"/>
        <a:ea typeface="+mn-ea"/>
        <a:cs typeface="+mn-cs"/>
      </a:defRPr>
    </a:lvl7pPr>
    <a:lvl8pPr marL="3763670" algn="l" defTabSz="1075334" rtl="0" eaLnBrk="1" latinLnBrk="0" hangingPunct="1">
      <a:defRPr kumimoji="1" sz="1411" kern="1200">
        <a:solidFill>
          <a:schemeClr val="tx1"/>
        </a:solidFill>
        <a:latin typeface="+mn-lt"/>
        <a:ea typeface="+mn-ea"/>
        <a:cs typeface="+mn-cs"/>
      </a:defRPr>
    </a:lvl8pPr>
    <a:lvl9pPr marL="4301338" algn="l" defTabSz="1075334" rtl="0" eaLnBrk="1" latinLnBrk="0" hangingPunct="1">
      <a:defRPr kumimoji="1" sz="141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51188" y="1797050"/>
            <a:ext cx="3636962" cy="484981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32E65F9-1B78-442A-8CC9-FA54087752F3}" type="slidenum">
              <a:rPr kumimoji="1" lang="ja-JP" altLang="en-US" smtClean="0"/>
              <a:t>1</a:t>
            </a:fld>
            <a:endParaRPr kumimoji="1" lang="ja-JP" altLang="en-US"/>
          </a:p>
        </p:txBody>
      </p:sp>
    </p:spTree>
    <p:extLst>
      <p:ext uri="{BB962C8B-B14F-4D97-AF65-F5344CB8AC3E}">
        <p14:creationId xmlns:p14="http://schemas.microsoft.com/office/powerpoint/2010/main" val="4165028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DCE29E4-EF63-4F98-B2BB-CCF84610EC7D}" type="datetimeFigureOut">
              <a:rPr kumimoji="1" lang="ja-JP" altLang="en-US" smtClean="0"/>
              <a:t>2023/7/19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1CD53-539E-4B88-BB90-1BE67870A824}" type="slidenum">
              <a:rPr kumimoji="1" lang="ja-JP" altLang="en-US" smtClean="0"/>
              <a:t>‹#›</a:t>
            </a:fld>
            <a:endParaRPr kumimoji="1" lang="ja-JP" altLang="en-US"/>
          </a:p>
        </p:txBody>
      </p:sp>
    </p:spTree>
    <p:extLst>
      <p:ext uri="{BB962C8B-B14F-4D97-AF65-F5344CB8AC3E}">
        <p14:creationId xmlns:p14="http://schemas.microsoft.com/office/powerpoint/2010/main" val="3405389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CE29E4-EF63-4F98-B2BB-CCF84610EC7D}" type="datetimeFigureOut">
              <a:rPr kumimoji="1" lang="ja-JP" altLang="en-US" smtClean="0"/>
              <a:t>2023/7/19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1CD53-539E-4B88-BB90-1BE67870A824}" type="slidenum">
              <a:rPr kumimoji="1" lang="ja-JP" altLang="en-US" smtClean="0"/>
              <a:t>‹#›</a:t>
            </a:fld>
            <a:endParaRPr kumimoji="1" lang="ja-JP" altLang="en-US"/>
          </a:p>
        </p:txBody>
      </p:sp>
    </p:spTree>
    <p:extLst>
      <p:ext uri="{BB962C8B-B14F-4D97-AF65-F5344CB8AC3E}">
        <p14:creationId xmlns:p14="http://schemas.microsoft.com/office/powerpoint/2010/main" val="112101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CE29E4-EF63-4F98-B2BB-CCF84610EC7D}" type="datetimeFigureOut">
              <a:rPr kumimoji="1" lang="ja-JP" altLang="en-US" smtClean="0"/>
              <a:t>2023/7/19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1CD53-539E-4B88-BB90-1BE67870A824}" type="slidenum">
              <a:rPr kumimoji="1" lang="ja-JP" altLang="en-US" smtClean="0"/>
              <a:t>‹#›</a:t>
            </a:fld>
            <a:endParaRPr kumimoji="1" lang="ja-JP" altLang="en-US"/>
          </a:p>
        </p:txBody>
      </p:sp>
    </p:spTree>
    <p:extLst>
      <p:ext uri="{BB962C8B-B14F-4D97-AF65-F5344CB8AC3E}">
        <p14:creationId xmlns:p14="http://schemas.microsoft.com/office/powerpoint/2010/main" val="30610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CE29E4-EF63-4F98-B2BB-CCF84610EC7D}" type="datetimeFigureOut">
              <a:rPr kumimoji="1" lang="ja-JP" altLang="en-US" smtClean="0"/>
              <a:t>2023/7/19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1CD53-539E-4B88-BB90-1BE67870A824}" type="slidenum">
              <a:rPr kumimoji="1" lang="ja-JP" altLang="en-US" smtClean="0"/>
              <a:t>‹#›</a:t>
            </a:fld>
            <a:endParaRPr kumimoji="1" lang="ja-JP" altLang="en-US"/>
          </a:p>
        </p:txBody>
      </p:sp>
    </p:spTree>
    <p:extLst>
      <p:ext uri="{BB962C8B-B14F-4D97-AF65-F5344CB8AC3E}">
        <p14:creationId xmlns:p14="http://schemas.microsoft.com/office/powerpoint/2010/main" val="1457507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DCE29E4-EF63-4F98-B2BB-CCF84610EC7D}" type="datetimeFigureOut">
              <a:rPr kumimoji="1" lang="ja-JP" altLang="en-US" smtClean="0"/>
              <a:t>2023/7/19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1CD53-539E-4B88-BB90-1BE67870A824}" type="slidenum">
              <a:rPr kumimoji="1" lang="ja-JP" altLang="en-US" smtClean="0"/>
              <a:t>‹#›</a:t>
            </a:fld>
            <a:endParaRPr kumimoji="1" lang="ja-JP" altLang="en-US"/>
          </a:p>
        </p:txBody>
      </p:sp>
    </p:spTree>
    <p:extLst>
      <p:ext uri="{BB962C8B-B14F-4D97-AF65-F5344CB8AC3E}">
        <p14:creationId xmlns:p14="http://schemas.microsoft.com/office/powerpoint/2010/main" val="86404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CE29E4-EF63-4F98-B2BB-CCF84610EC7D}" type="datetimeFigureOut">
              <a:rPr kumimoji="1" lang="ja-JP" altLang="en-US" smtClean="0"/>
              <a:t>2023/7/19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61CD53-539E-4B88-BB90-1BE67870A824}" type="slidenum">
              <a:rPr kumimoji="1" lang="ja-JP" altLang="en-US" smtClean="0"/>
              <a:t>‹#›</a:t>
            </a:fld>
            <a:endParaRPr kumimoji="1" lang="ja-JP" altLang="en-US"/>
          </a:p>
        </p:txBody>
      </p:sp>
    </p:spTree>
    <p:extLst>
      <p:ext uri="{BB962C8B-B14F-4D97-AF65-F5344CB8AC3E}">
        <p14:creationId xmlns:p14="http://schemas.microsoft.com/office/powerpoint/2010/main" val="2015984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DCE29E4-EF63-4F98-B2BB-CCF84610EC7D}" type="datetimeFigureOut">
              <a:rPr kumimoji="1" lang="ja-JP" altLang="en-US" smtClean="0"/>
              <a:t>2023/7/19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61CD53-539E-4B88-BB90-1BE67870A824}" type="slidenum">
              <a:rPr kumimoji="1" lang="ja-JP" altLang="en-US" smtClean="0"/>
              <a:t>‹#›</a:t>
            </a:fld>
            <a:endParaRPr kumimoji="1" lang="ja-JP" altLang="en-US"/>
          </a:p>
        </p:txBody>
      </p:sp>
    </p:spTree>
    <p:extLst>
      <p:ext uri="{BB962C8B-B14F-4D97-AF65-F5344CB8AC3E}">
        <p14:creationId xmlns:p14="http://schemas.microsoft.com/office/powerpoint/2010/main" val="657059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DCE29E4-EF63-4F98-B2BB-CCF84610EC7D}" type="datetimeFigureOut">
              <a:rPr kumimoji="1" lang="ja-JP" altLang="en-US" smtClean="0"/>
              <a:t>2023/7/19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61CD53-539E-4B88-BB90-1BE67870A824}" type="slidenum">
              <a:rPr kumimoji="1" lang="ja-JP" altLang="en-US" smtClean="0"/>
              <a:t>‹#›</a:t>
            </a:fld>
            <a:endParaRPr kumimoji="1" lang="ja-JP" altLang="en-US"/>
          </a:p>
        </p:txBody>
      </p:sp>
    </p:spTree>
    <p:extLst>
      <p:ext uri="{BB962C8B-B14F-4D97-AF65-F5344CB8AC3E}">
        <p14:creationId xmlns:p14="http://schemas.microsoft.com/office/powerpoint/2010/main" val="776981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CE29E4-EF63-4F98-B2BB-CCF84610EC7D}" type="datetimeFigureOut">
              <a:rPr kumimoji="1" lang="ja-JP" altLang="en-US" smtClean="0"/>
              <a:t>2023/7/19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61CD53-539E-4B88-BB90-1BE67870A824}" type="slidenum">
              <a:rPr kumimoji="1" lang="ja-JP" altLang="en-US" smtClean="0"/>
              <a:t>‹#›</a:t>
            </a:fld>
            <a:endParaRPr kumimoji="1" lang="ja-JP" altLang="en-US"/>
          </a:p>
        </p:txBody>
      </p:sp>
    </p:spTree>
    <p:extLst>
      <p:ext uri="{BB962C8B-B14F-4D97-AF65-F5344CB8AC3E}">
        <p14:creationId xmlns:p14="http://schemas.microsoft.com/office/powerpoint/2010/main" val="3700441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CE29E4-EF63-4F98-B2BB-CCF84610EC7D}" type="datetimeFigureOut">
              <a:rPr kumimoji="1" lang="ja-JP" altLang="en-US" smtClean="0"/>
              <a:t>2023/7/19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61CD53-539E-4B88-BB90-1BE67870A824}" type="slidenum">
              <a:rPr kumimoji="1" lang="ja-JP" altLang="en-US" smtClean="0"/>
              <a:t>‹#›</a:t>
            </a:fld>
            <a:endParaRPr kumimoji="1" lang="ja-JP" altLang="en-US"/>
          </a:p>
        </p:txBody>
      </p:sp>
    </p:spTree>
    <p:extLst>
      <p:ext uri="{BB962C8B-B14F-4D97-AF65-F5344CB8AC3E}">
        <p14:creationId xmlns:p14="http://schemas.microsoft.com/office/powerpoint/2010/main" val="2427922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CE29E4-EF63-4F98-B2BB-CCF84610EC7D}" type="datetimeFigureOut">
              <a:rPr kumimoji="1" lang="ja-JP" altLang="en-US" smtClean="0"/>
              <a:t>2023/7/19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61CD53-539E-4B88-BB90-1BE67870A824}" type="slidenum">
              <a:rPr kumimoji="1" lang="ja-JP" altLang="en-US" smtClean="0"/>
              <a:t>‹#›</a:t>
            </a:fld>
            <a:endParaRPr kumimoji="1" lang="ja-JP" altLang="en-US"/>
          </a:p>
        </p:txBody>
      </p:sp>
    </p:spTree>
    <p:extLst>
      <p:ext uri="{BB962C8B-B14F-4D97-AF65-F5344CB8AC3E}">
        <p14:creationId xmlns:p14="http://schemas.microsoft.com/office/powerpoint/2010/main" val="4096269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3DCE29E4-EF63-4F98-B2BB-CCF84610EC7D}" type="datetimeFigureOut">
              <a:rPr kumimoji="1" lang="ja-JP" altLang="en-US" smtClean="0"/>
              <a:t>2023/7/19</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2961CD53-539E-4B88-BB90-1BE67870A824}" type="slidenum">
              <a:rPr kumimoji="1" lang="ja-JP" altLang="en-US" smtClean="0"/>
              <a:t>‹#›</a:t>
            </a:fld>
            <a:endParaRPr kumimoji="1" lang="ja-JP" altLang="en-US"/>
          </a:p>
        </p:txBody>
      </p:sp>
    </p:spTree>
    <p:extLst>
      <p:ext uri="{BB962C8B-B14F-4D97-AF65-F5344CB8AC3E}">
        <p14:creationId xmlns:p14="http://schemas.microsoft.com/office/powerpoint/2010/main" val="39159176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a:extLst>
              <a:ext uri="{FF2B5EF4-FFF2-40B4-BE49-F238E27FC236}">
                <a16:creationId xmlns:a16="http://schemas.microsoft.com/office/drawing/2014/main" id="{C0FD2D76-5700-57CE-50D7-9E0AF23CD3E2}"/>
              </a:ext>
            </a:extLst>
          </p:cNvPr>
          <p:cNvSpPr/>
          <p:nvPr/>
        </p:nvSpPr>
        <p:spPr>
          <a:xfrm>
            <a:off x="0" y="0"/>
            <a:ext cx="9601200" cy="1851776"/>
          </a:xfrm>
          <a:prstGeom prst="rect">
            <a:avLst/>
          </a:prstGeom>
          <a:solidFill>
            <a:srgbClr val="FDF1E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5">
            <a:extLst>
              <a:ext uri="{FF2B5EF4-FFF2-40B4-BE49-F238E27FC236}">
                <a16:creationId xmlns:a16="http://schemas.microsoft.com/office/drawing/2014/main" id="{6CB51A11-EF52-5DC7-FCE4-6513DD1D91ED}"/>
              </a:ext>
            </a:extLst>
          </p:cNvPr>
          <p:cNvSpPr>
            <a:spLocks noGrp="1"/>
          </p:cNvSpPr>
          <p:nvPr>
            <p:ph type="title"/>
          </p:nvPr>
        </p:nvSpPr>
        <p:spPr>
          <a:xfrm>
            <a:off x="102439" y="316063"/>
            <a:ext cx="9203267" cy="575690"/>
          </a:xfrm>
          <a:noFill/>
          <a:ln>
            <a:noFill/>
          </a:ln>
        </p:spPr>
        <p:txBody>
          <a:bodyPr>
            <a:noAutofit/>
          </a:bodyPr>
          <a:lstStyle/>
          <a:p>
            <a:pPr algn="ctr"/>
            <a:r>
              <a:rPr lang="ja-JP" altLang="en-US" sz="4400" b="1" dirty="0">
                <a:solidFill>
                  <a:schemeClr val="accent2"/>
                </a:solidFill>
                <a:latin typeface="小塚ゴシック Pro M" panose="020B0700000000000000" pitchFamily="34" charset="-128"/>
                <a:ea typeface="小塚ゴシック Pro M" panose="020B0700000000000000" pitchFamily="34" charset="-128"/>
              </a:rPr>
              <a:t>患者の皆様へ</a:t>
            </a:r>
            <a:endParaRPr lang="ja-JP" altLang="en-US" sz="2800" b="1" dirty="0">
              <a:solidFill>
                <a:schemeClr val="accent2"/>
              </a:solidFill>
            </a:endParaRPr>
          </a:p>
        </p:txBody>
      </p:sp>
      <p:sp>
        <p:nvSpPr>
          <p:cNvPr id="7" name="コンテンツ プレースホルダー 6">
            <a:extLst>
              <a:ext uri="{FF2B5EF4-FFF2-40B4-BE49-F238E27FC236}">
                <a16:creationId xmlns:a16="http://schemas.microsoft.com/office/drawing/2014/main" id="{6A2927CA-E956-A2E0-9E8F-46DEAC3B9B05}"/>
              </a:ext>
            </a:extLst>
          </p:cNvPr>
          <p:cNvSpPr>
            <a:spLocks noGrp="1"/>
          </p:cNvSpPr>
          <p:nvPr>
            <p:ph idx="1"/>
          </p:nvPr>
        </p:nvSpPr>
        <p:spPr>
          <a:xfrm>
            <a:off x="330199" y="2696375"/>
            <a:ext cx="8940800" cy="1607095"/>
          </a:xfrm>
        </p:spPr>
        <p:txBody>
          <a:bodyPr>
            <a:noAutofit/>
          </a:bodyPr>
          <a:lstStyle/>
          <a:p>
            <a:pPr marL="0" indent="0">
              <a:lnSpc>
                <a:spcPts val="2700"/>
              </a:lnSpc>
              <a:buNone/>
            </a:pPr>
            <a:r>
              <a:rPr lang="ja-JP" altLang="en-US" sz="1800" dirty="0">
                <a:latin typeface="+mn-ea"/>
              </a:rPr>
              <a:t>　</a:t>
            </a:r>
            <a:r>
              <a:rPr lang="ja-JP" altLang="en-US" sz="1600" dirty="0">
                <a:latin typeface="+mn-ea"/>
              </a:rPr>
              <a:t>就職・転職時などの保険資格変更のタイムラグやシステムの障害などにより、まれにマイナ保険証での保険資格確認ができない場合がございます。こうした場合でも、受付をスムーズに行えるよう、念のため、</a:t>
            </a:r>
            <a:r>
              <a:rPr lang="ja-JP" altLang="en-US" sz="1600" b="1" u="sng" dirty="0">
                <a:solidFill>
                  <a:srgbClr val="FF0000"/>
                </a:solidFill>
                <a:latin typeface="+mn-ea"/>
              </a:rPr>
              <a:t>当院を初めて受診する際や、仕事を変わったときには、従来の健康保険証も併せてお持ちいただけますよう</a:t>
            </a:r>
            <a:r>
              <a:rPr lang="ja-JP" altLang="en-US" sz="1600" dirty="0">
                <a:latin typeface="+mn-ea"/>
              </a:rPr>
              <a:t>お願い申し上げます。</a:t>
            </a:r>
          </a:p>
        </p:txBody>
      </p:sp>
      <p:sp>
        <p:nvSpPr>
          <p:cNvPr id="10" name="テキスト ボックス 9">
            <a:extLst>
              <a:ext uri="{FF2B5EF4-FFF2-40B4-BE49-F238E27FC236}">
                <a16:creationId xmlns:a16="http://schemas.microsoft.com/office/drawing/2014/main" id="{EAF751FA-7C68-A52F-18FF-994FFDC9E8E9}"/>
              </a:ext>
            </a:extLst>
          </p:cNvPr>
          <p:cNvSpPr txBox="1"/>
          <p:nvPr/>
        </p:nvSpPr>
        <p:spPr>
          <a:xfrm>
            <a:off x="878761" y="2123536"/>
            <a:ext cx="8722439" cy="461665"/>
          </a:xfrm>
          <a:prstGeom prst="rect">
            <a:avLst/>
          </a:prstGeom>
          <a:noFill/>
          <a:ln w="57150">
            <a:noFill/>
          </a:ln>
        </p:spPr>
        <p:txBody>
          <a:bodyPr wrap="square">
            <a:spAutoFit/>
          </a:bodyPr>
          <a:lstStyle/>
          <a:p>
            <a:pPr marL="0" indent="0">
              <a:buNone/>
            </a:pPr>
            <a:r>
              <a:rPr lang="ja-JP" altLang="en-US" sz="2400" dirty="0">
                <a:latin typeface="小塚ゴシック Pro M" panose="020B0700000000000000" pitchFamily="34" charset="-128"/>
                <a:ea typeface="小塚ゴシック Pro M" panose="020B0700000000000000" pitchFamily="34" charset="-128"/>
              </a:rPr>
              <a:t>当院を初めて受診する際などは従来の保険証もご持参ください</a:t>
            </a:r>
            <a:endParaRPr lang="en-US" altLang="ja-JP" sz="2400" dirty="0">
              <a:latin typeface="小塚ゴシック Pro M" panose="020B0700000000000000" pitchFamily="34" charset="-128"/>
              <a:ea typeface="小塚ゴシック Pro M" panose="020B0700000000000000" pitchFamily="34" charset="-128"/>
            </a:endParaRPr>
          </a:p>
        </p:txBody>
      </p:sp>
      <p:sp>
        <p:nvSpPr>
          <p:cNvPr id="8" name="正方形/長方形 7">
            <a:extLst>
              <a:ext uri="{FF2B5EF4-FFF2-40B4-BE49-F238E27FC236}">
                <a16:creationId xmlns:a16="http://schemas.microsoft.com/office/drawing/2014/main" id="{E4A6183B-4870-C601-0788-CD0E44D05A11}"/>
              </a:ext>
            </a:extLst>
          </p:cNvPr>
          <p:cNvSpPr/>
          <p:nvPr/>
        </p:nvSpPr>
        <p:spPr>
          <a:xfrm>
            <a:off x="279953" y="4469278"/>
            <a:ext cx="532844" cy="52322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a:extLst>
              <a:ext uri="{FF2B5EF4-FFF2-40B4-BE49-F238E27FC236}">
                <a16:creationId xmlns:a16="http://schemas.microsoft.com/office/drawing/2014/main" id="{C57EA401-DFF7-3421-B908-8DEFB6C07CD3}"/>
              </a:ext>
            </a:extLst>
          </p:cNvPr>
          <p:cNvCxnSpPr>
            <a:cxnSpLocks/>
          </p:cNvCxnSpPr>
          <p:nvPr/>
        </p:nvCxnSpPr>
        <p:spPr>
          <a:xfrm>
            <a:off x="368299" y="2585201"/>
            <a:ext cx="8864600" cy="0"/>
          </a:xfrm>
          <a:prstGeom prst="line">
            <a:avLst/>
          </a:prstGeom>
          <a:ln w="19050"/>
        </p:spPr>
        <p:style>
          <a:lnRef idx="1">
            <a:schemeClr val="accent2"/>
          </a:lnRef>
          <a:fillRef idx="0">
            <a:schemeClr val="accent2"/>
          </a:fillRef>
          <a:effectRef idx="0">
            <a:schemeClr val="accent2"/>
          </a:effectRef>
          <a:fontRef idx="minor">
            <a:schemeClr val="tx1"/>
          </a:fontRef>
        </p:style>
      </p:cxnSp>
      <p:sp>
        <p:nvSpPr>
          <p:cNvPr id="18" name="テキスト ボックス 17">
            <a:extLst>
              <a:ext uri="{FF2B5EF4-FFF2-40B4-BE49-F238E27FC236}">
                <a16:creationId xmlns:a16="http://schemas.microsoft.com/office/drawing/2014/main" id="{DE7BD392-9EAC-7EFE-1DB4-7D1D409673F1}"/>
              </a:ext>
            </a:extLst>
          </p:cNvPr>
          <p:cNvSpPr txBox="1"/>
          <p:nvPr/>
        </p:nvSpPr>
        <p:spPr>
          <a:xfrm>
            <a:off x="829830" y="4507912"/>
            <a:ext cx="8170420" cy="492443"/>
          </a:xfrm>
          <a:prstGeom prst="rect">
            <a:avLst/>
          </a:prstGeom>
          <a:noFill/>
          <a:ln w="57150">
            <a:noFill/>
          </a:ln>
        </p:spPr>
        <p:txBody>
          <a:bodyPr wrap="square">
            <a:spAutoFit/>
          </a:bodyPr>
          <a:lstStyle/>
          <a:p>
            <a:pPr marL="0" indent="0">
              <a:buNone/>
            </a:pPr>
            <a:r>
              <a:rPr lang="ja-JP" altLang="en-US" sz="2600" dirty="0">
                <a:latin typeface="小塚ゴシック Pro B" panose="020B0800000000000000" pitchFamily="34" charset="-128"/>
                <a:ea typeface="小塚ゴシック Pro B" panose="020B0800000000000000" pitchFamily="34" charset="-128"/>
              </a:rPr>
              <a:t>マイナ保険証による保険資格確認ができなかった場合</a:t>
            </a:r>
            <a:endParaRPr lang="en-US" altLang="ja-JP" sz="2600" dirty="0">
              <a:latin typeface="小塚ゴシック Pro B" panose="020B0800000000000000" pitchFamily="34" charset="-128"/>
              <a:ea typeface="小塚ゴシック Pro B" panose="020B0800000000000000" pitchFamily="34" charset="-128"/>
            </a:endParaRPr>
          </a:p>
        </p:txBody>
      </p:sp>
      <p:sp>
        <p:nvSpPr>
          <p:cNvPr id="26" name="コンテンツ プレースホルダー 6">
            <a:extLst>
              <a:ext uri="{FF2B5EF4-FFF2-40B4-BE49-F238E27FC236}">
                <a16:creationId xmlns:a16="http://schemas.microsoft.com/office/drawing/2014/main" id="{9BFEA3CC-C7CC-F861-C644-DBCDB63110E5}"/>
              </a:ext>
            </a:extLst>
          </p:cNvPr>
          <p:cNvSpPr txBox="1">
            <a:spLocks/>
          </p:cNvSpPr>
          <p:nvPr/>
        </p:nvSpPr>
        <p:spPr>
          <a:xfrm>
            <a:off x="330199" y="5006826"/>
            <a:ext cx="8940800" cy="1015313"/>
          </a:xfrm>
          <a:prstGeom prst="rect">
            <a:avLst/>
          </a:prstGeom>
        </p:spPr>
        <p:txBody>
          <a:bodyPr vert="horz" lIns="91440" tIns="45720" rIns="91440" bIns="45720" rtlCol="0">
            <a:noAutofit/>
          </a:bodyPr>
          <a:lst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a:lstStyle>
          <a:p>
            <a:pPr marL="0" indent="0">
              <a:lnSpc>
                <a:spcPts val="2700"/>
              </a:lnSpc>
              <a:buFont typeface="Arial" panose="020B0604020202020204" pitchFamily="34" charset="0"/>
              <a:buNone/>
            </a:pPr>
            <a:r>
              <a:rPr lang="ja-JP" altLang="en-US" sz="1600" dirty="0">
                <a:latin typeface="+mn-ea"/>
              </a:rPr>
              <a:t>　ご不便をおかけしますが、下記のような手順にて、受付で保険資格を確認させていただきますので、予めご了承ください。</a:t>
            </a:r>
          </a:p>
        </p:txBody>
      </p:sp>
      <p:sp>
        <p:nvSpPr>
          <p:cNvPr id="29" name="四角形: 角を丸くする 28">
            <a:extLst>
              <a:ext uri="{FF2B5EF4-FFF2-40B4-BE49-F238E27FC236}">
                <a16:creationId xmlns:a16="http://schemas.microsoft.com/office/drawing/2014/main" id="{32644076-0C1B-BDCD-D6C6-B11D4B93FBC4}"/>
              </a:ext>
            </a:extLst>
          </p:cNvPr>
          <p:cNvSpPr/>
          <p:nvPr/>
        </p:nvSpPr>
        <p:spPr>
          <a:xfrm>
            <a:off x="662328" y="980122"/>
            <a:ext cx="8209858" cy="565775"/>
          </a:xfrm>
          <a:prstGeom prst="roundRect">
            <a:avLst>
              <a:gd name="adj" fmla="val 45156"/>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C6C24E71-CA99-A27E-4CE0-F32F70752CE3}"/>
              </a:ext>
            </a:extLst>
          </p:cNvPr>
          <p:cNvSpPr txBox="1"/>
          <p:nvPr/>
        </p:nvSpPr>
        <p:spPr>
          <a:xfrm>
            <a:off x="815830" y="1024016"/>
            <a:ext cx="7853432" cy="49244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600" b="1" i="0" u="none" strike="noStrike" kern="1200" cap="none" spc="0" normalizeH="0" baseline="0" noProof="0" dirty="0">
                <a:ln>
                  <a:noFill/>
                </a:ln>
                <a:solidFill>
                  <a:schemeClr val="bg1"/>
                </a:solidFill>
                <a:effectLst/>
                <a:uLnTx/>
                <a:uFillTx/>
                <a:latin typeface="Calibri" panose="020F0502020204030204"/>
                <a:ea typeface="游ゴシック" panose="020B0400000000000000" pitchFamily="50" charset="-128"/>
                <a:cs typeface="+mn-cs"/>
              </a:rPr>
              <a:t>マイナ保険証による保険資格確認についてのお願い</a:t>
            </a:r>
          </a:p>
        </p:txBody>
      </p:sp>
      <p:sp>
        <p:nvSpPr>
          <p:cNvPr id="60" name="テキスト ボックス 59">
            <a:extLst>
              <a:ext uri="{FF2B5EF4-FFF2-40B4-BE49-F238E27FC236}">
                <a16:creationId xmlns:a16="http://schemas.microsoft.com/office/drawing/2014/main" id="{6157B0E2-52C7-9ACC-B372-90F4369A4548}"/>
              </a:ext>
            </a:extLst>
          </p:cNvPr>
          <p:cNvSpPr txBox="1"/>
          <p:nvPr/>
        </p:nvSpPr>
        <p:spPr>
          <a:xfrm>
            <a:off x="7814219" y="8420233"/>
            <a:ext cx="1635221" cy="2012089"/>
          </a:xfrm>
          <a:prstGeom prst="rect">
            <a:avLst/>
          </a:prstGeom>
          <a:noFill/>
        </p:spPr>
        <p:txBody>
          <a:bodyPr vert="horz" wrap="square" rtlCol="0" anchor="ctr">
            <a:spAutoFit/>
          </a:bodyPr>
          <a:lstStyle/>
          <a:p>
            <a:pPr>
              <a:lnSpc>
                <a:spcPts val="3800"/>
              </a:lnSpc>
            </a:pPr>
            <a:r>
              <a:rPr kumimoji="1" lang="ja-JP" altLang="en-US" sz="2400" dirty="0">
                <a:latin typeface="小塚ゴシック Pro B" panose="020B0800000000000000" pitchFamily="34" charset="-128"/>
                <a:ea typeface="小塚ゴシック Pro B" panose="020B0800000000000000" pitchFamily="34" charset="-128"/>
              </a:rPr>
              <a:t>患者自己負担分</a:t>
            </a:r>
            <a:endParaRPr kumimoji="1" lang="en-US" altLang="ja-JP" sz="2400" dirty="0">
              <a:latin typeface="小塚ゴシック Pro B" panose="020B0800000000000000" pitchFamily="34" charset="-128"/>
              <a:ea typeface="小塚ゴシック Pro B" panose="020B0800000000000000" pitchFamily="34" charset="-128"/>
            </a:endParaRPr>
          </a:p>
          <a:p>
            <a:pPr>
              <a:lnSpc>
                <a:spcPts val="3800"/>
              </a:lnSpc>
            </a:pPr>
            <a:r>
              <a:rPr kumimoji="1" lang="en-US" altLang="ja-JP" sz="2400" dirty="0">
                <a:latin typeface="小塚ゴシック Pro B" panose="020B0800000000000000" pitchFamily="34" charset="-128"/>
                <a:ea typeface="小塚ゴシック Pro B" panose="020B0800000000000000" pitchFamily="34" charset="-128"/>
              </a:rPr>
              <a:t>(3</a:t>
            </a:r>
            <a:r>
              <a:rPr kumimoji="1" lang="ja-JP" altLang="en-US" sz="2400" dirty="0">
                <a:latin typeface="小塚ゴシック Pro B" panose="020B0800000000000000" pitchFamily="34" charset="-128"/>
                <a:ea typeface="小塚ゴシック Pro B" panose="020B0800000000000000" pitchFamily="34" charset="-128"/>
              </a:rPr>
              <a:t>割等</a:t>
            </a:r>
            <a:r>
              <a:rPr kumimoji="1" lang="en-US" altLang="ja-JP" sz="2400" dirty="0">
                <a:latin typeface="小塚ゴシック Pro B" panose="020B0800000000000000" pitchFamily="34" charset="-128"/>
                <a:ea typeface="小塚ゴシック Pro B" panose="020B0800000000000000" pitchFamily="34" charset="-128"/>
              </a:rPr>
              <a:t>)</a:t>
            </a:r>
            <a:r>
              <a:rPr kumimoji="1" lang="ja-JP" altLang="en-US" sz="2400">
                <a:latin typeface="小塚ゴシック Pro B" panose="020B0800000000000000" pitchFamily="34" charset="-128"/>
                <a:ea typeface="小塚ゴシック Pro B" panose="020B0800000000000000" pitchFamily="34" charset="-128"/>
              </a:rPr>
              <a:t>の支払い</a:t>
            </a:r>
            <a:endParaRPr kumimoji="1" lang="ja-JP" altLang="en-US" sz="2400" dirty="0">
              <a:latin typeface="小塚ゴシック Pro B" panose="020B0800000000000000" pitchFamily="34" charset="-128"/>
              <a:ea typeface="小塚ゴシック Pro B" panose="020B0800000000000000" pitchFamily="34" charset="-128"/>
            </a:endParaRPr>
          </a:p>
        </p:txBody>
      </p:sp>
      <p:sp>
        <p:nvSpPr>
          <p:cNvPr id="61" name="正方形/長方形 60">
            <a:extLst>
              <a:ext uri="{FF2B5EF4-FFF2-40B4-BE49-F238E27FC236}">
                <a16:creationId xmlns:a16="http://schemas.microsoft.com/office/drawing/2014/main" id="{0B3B2ACB-E406-3E61-4634-2AAE881B21B9}"/>
              </a:ext>
            </a:extLst>
          </p:cNvPr>
          <p:cNvSpPr/>
          <p:nvPr/>
        </p:nvSpPr>
        <p:spPr>
          <a:xfrm>
            <a:off x="1998239" y="6704808"/>
            <a:ext cx="4828810" cy="654834"/>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a:extLst>
              <a:ext uri="{FF2B5EF4-FFF2-40B4-BE49-F238E27FC236}">
                <a16:creationId xmlns:a16="http://schemas.microsoft.com/office/drawing/2014/main" id="{17AF9305-B10C-42EA-AB5B-E01A1D1F0B49}"/>
              </a:ext>
            </a:extLst>
          </p:cNvPr>
          <p:cNvSpPr txBox="1"/>
          <p:nvPr/>
        </p:nvSpPr>
        <p:spPr>
          <a:xfrm>
            <a:off x="2086729" y="6838684"/>
            <a:ext cx="3005951" cy="400110"/>
          </a:xfrm>
          <a:prstGeom prst="rect">
            <a:avLst/>
          </a:prstGeom>
          <a:noFill/>
        </p:spPr>
        <p:txBody>
          <a:bodyPr wrap="none" rtlCol="0">
            <a:spAutoFit/>
          </a:bodyPr>
          <a:lstStyle/>
          <a:p>
            <a:r>
              <a:rPr kumimoji="1" lang="ja-JP" altLang="en-US" sz="2000" dirty="0">
                <a:solidFill>
                  <a:schemeClr val="bg2">
                    <a:lumMod val="10000"/>
                  </a:schemeClr>
                </a:solidFill>
                <a:latin typeface="小塚ゴシック Pro B" panose="020B0800000000000000" pitchFamily="34" charset="-128"/>
                <a:ea typeface="小塚ゴシック Pro B" panose="020B0800000000000000" pitchFamily="34" charset="-128"/>
              </a:rPr>
              <a:t>従来の健康保険証を確認</a:t>
            </a:r>
          </a:p>
        </p:txBody>
      </p:sp>
      <p:sp>
        <p:nvSpPr>
          <p:cNvPr id="65" name="正方形/長方形 64">
            <a:extLst>
              <a:ext uri="{FF2B5EF4-FFF2-40B4-BE49-F238E27FC236}">
                <a16:creationId xmlns:a16="http://schemas.microsoft.com/office/drawing/2014/main" id="{2B293FA0-AD88-54AB-1674-C0CDE4F328C7}"/>
              </a:ext>
            </a:extLst>
          </p:cNvPr>
          <p:cNvSpPr/>
          <p:nvPr/>
        </p:nvSpPr>
        <p:spPr>
          <a:xfrm>
            <a:off x="1990473" y="7699215"/>
            <a:ext cx="4828810" cy="1306396"/>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a:extLst>
              <a:ext uri="{FF2B5EF4-FFF2-40B4-BE49-F238E27FC236}">
                <a16:creationId xmlns:a16="http://schemas.microsoft.com/office/drawing/2014/main" id="{5F681572-7F3C-65F2-44C2-0FC54F4F7B3E}"/>
              </a:ext>
            </a:extLst>
          </p:cNvPr>
          <p:cNvSpPr txBox="1"/>
          <p:nvPr/>
        </p:nvSpPr>
        <p:spPr>
          <a:xfrm>
            <a:off x="2086729" y="7816610"/>
            <a:ext cx="4031873" cy="400110"/>
          </a:xfrm>
          <a:prstGeom prst="rect">
            <a:avLst/>
          </a:prstGeom>
          <a:noFill/>
        </p:spPr>
        <p:txBody>
          <a:bodyPr wrap="none" rtlCol="0">
            <a:spAutoFit/>
          </a:bodyPr>
          <a:lstStyle/>
          <a:p>
            <a:pPr algn="ctr"/>
            <a:r>
              <a:rPr kumimoji="1" lang="ja-JP" altLang="en-US" sz="2000" dirty="0">
                <a:solidFill>
                  <a:schemeClr val="tx1"/>
                </a:solidFill>
                <a:latin typeface="小塚ゴシック Pro B" panose="020B0800000000000000" pitchFamily="34" charset="-128"/>
                <a:ea typeface="小塚ゴシック Pro B" panose="020B0800000000000000" pitchFamily="34" charset="-128"/>
              </a:rPr>
              <a:t>マイナポータルで保険資格を確認</a:t>
            </a:r>
            <a:endParaRPr kumimoji="1" lang="en-US" altLang="ja-JP" sz="2000" dirty="0">
              <a:solidFill>
                <a:schemeClr val="tx1"/>
              </a:solidFill>
              <a:latin typeface="小塚ゴシック Pro B" panose="020B0800000000000000" pitchFamily="34" charset="-128"/>
              <a:ea typeface="小塚ゴシック Pro B" panose="020B0800000000000000" pitchFamily="34" charset="-128"/>
            </a:endParaRPr>
          </a:p>
        </p:txBody>
      </p:sp>
      <p:sp>
        <p:nvSpPr>
          <p:cNvPr id="69" name="矢印: 下 68">
            <a:extLst>
              <a:ext uri="{FF2B5EF4-FFF2-40B4-BE49-F238E27FC236}">
                <a16:creationId xmlns:a16="http://schemas.microsoft.com/office/drawing/2014/main" id="{4AFC50A5-A3B2-C11D-BFF2-B6BD2FD51263}"/>
              </a:ext>
            </a:extLst>
          </p:cNvPr>
          <p:cNvSpPr/>
          <p:nvPr/>
        </p:nvSpPr>
        <p:spPr>
          <a:xfrm>
            <a:off x="3223495" y="7227135"/>
            <a:ext cx="2246252" cy="554383"/>
          </a:xfrm>
          <a:prstGeom prst="downArrow">
            <a:avLst>
              <a:gd name="adj1" fmla="val 64712"/>
              <a:gd name="adj2" fmla="val 5000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a:extLst>
              <a:ext uri="{FF2B5EF4-FFF2-40B4-BE49-F238E27FC236}">
                <a16:creationId xmlns:a16="http://schemas.microsoft.com/office/drawing/2014/main" id="{8F61307C-93DC-BF80-B26D-3623807E1B44}"/>
              </a:ext>
            </a:extLst>
          </p:cNvPr>
          <p:cNvSpPr txBox="1"/>
          <p:nvPr/>
        </p:nvSpPr>
        <p:spPr>
          <a:xfrm>
            <a:off x="3843919" y="7283486"/>
            <a:ext cx="1005403" cy="338554"/>
          </a:xfrm>
          <a:prstGeom prst="rect">
            <a:avLst/>
          </a:prstGeom>
          <a:noFill/>
        </p:spPr>
        <p:txBody>
          <a:bodyPr wrap="none" rtlCol="0">
            <a:spAutoFit/>
          </a:bodyPr>
          <a:lstStyle/>
          <a:p>
            <a:pPr algn="ctr"/>
            <a:r>
              <a:rPr kumimoji="1" lang="ja-JP" altLang="en-US" sz="1600" dirty="0">
                <a:solidFill>
                  <a:schemeClr val="bg1"/>
                </a:solidFill>
                <a:latin typeface="小塚ゴシック Pro B" panose="020B0800000000000000" pitchFamily="34" charset="-128"/>
                <a:ea typeface="小塚ゴシック Pro B" panose="020B0800000000000000" pitchFamily="34" charset="-128"/>
              </a:rPr>
              <a:t>確認不可</a:t>
            </a:r>
          </a:p>
        </p:txBody>
      </p:sp>
      <p:sp>
        <p:nvSpPr>
          <p:cNvPr id="70" name="テキスト ボックス 69">
            <a:extLst>
              <a:ext uri="{FF2B5EF4-FFF2-40B4-BE49-F238E27FC236}">
                <a16:creationId xmlns:a16="http://schemas.microsoft.com/office/drawing/2014/main" id="{8B6FF2E5-187A-0446-F04D-61A50EF700D6}"/>
              </a:ext>
            </a:extLst>
          </p:cNvPr>
          <p:cNvSpPr txBox="1"/>
          <p:nvPr/>
        </p:nvSpPr>
        <p:spPr>
          <a:xfrm>
            <a:off x="2148232" y="8153218"/>
            <a:ext cx="4751009" cy="784830"/>
          </a:xfrm>
          <a:prstGeom prst="rect">
            <a:avLst/>
          </a:prstGeom>
          <a:noFill/>
        </p:spPr>
        <p:txBody>
          <a:bodyPr wrap="square" rtlCol="0">
            <a:spAutoFit/>
          </a:bodyPr>
          <a:lstStyle/>
          <a:p>
            <a:r>
              <a:rPr kumimoji="1" lang="en-US" altLang="ja-JP" sz="1500" dirty="0">
                <a:solidFill>
                  <a:schemeClr val="tx1"/>
                </a:solidFill>
              </a:rPr>
              <a:t>※</a:t>
            </a:r>
            <a:r>
              <a:rPr lang="ja-JP" altLang="en-US" sz="1500" dirty="0">
                <a:solidFill>
                  <a:schemeClr val="tx1"/>
                </a:solidFill>
              </a:rPr>
              <a:t>マイナ保険証での確認の際、「資格（無効）」「資格情報なし」と表示された場合はマイナポータルでも確認できません</a:t>
            </a:r>
            <a:endParaRPr kumimoji="1" lang="ja-JP" altLang="en-US" sz="1500" b="1" dirty="0">
              <a:solidFill>
                <a:srgbClr val="FF0000"/>
              </a:solidFill>
            </a:endParaRPr>
          </a:p>
        </p:txBody>
      </p:sp>
      <p:sp>
        <p:nvSpPr>
          <p:cNvPr id="71" name="正方形/長方形 70">
            <a:extLst>
              <a:ext uri="{FF2B5EF4-FFF2-40B4-BE49-F238E27FC236}">
                <a16:creationId xmlns:a16="http://schemas.microsoft.com/office/drawing/2014/main" id="{1B9C4C42-88C6-F97B-138E-DDB2E50B3CBF}"/>
              </a:ext>
            </a:extLst>
          </p:cNvPr>
          <p:cNvSpPr/>
          <p:nvPr/>
        </p:nvSpPr>
        <p:spPr>
          <a:xfrm>
            <a:off x="1990473" y="9386258"/>
            <a:ext cx="4828810" cy="1171066"/>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a:extLst>
              <a:ext uri="{FF2B5EF4-FFF2-40B4-BE49-F238E27FC236}">
                <a16:creationId xmlns:a16="http://schemas.microsoft.com/office/drawing/2014/main" id="{74AD8E7F-C0C8-22C3-8291-ED1B84C11835}"/>
              </a:ext>
            </a:extLst>
          </p:cNvPr>
          <p:cNvSpPr txBox="1"/>
          <p:nvPr/>
        </p:nvSpPr>
        <p:spPr>
          <a:xfrm>
            <a:off x="2086729" y="9485514"/>
            <a:ext cx="4549532" cy="1015663"/>
          </a:xfrm>
          <a:prstGeom prst="rect">
            <a:avLst/>
          </a:prstGeom>
          <a:noFill/>
        </p:spPr>
        <p:txBody>
          <a:bodyPr wrap="square" rtlCol="0">
            <a:spAutoFit/>
          </a:bodyPr>
          <a:lstStyle/>
          <a:p>
            <a:r>
              <a:rPr kumimoji="1" lang="ja-JP" altLang="en-US" sz="2000" dirty="0">
                <a:solidFill>
                  <a:schemeClr val="bg2">
                    <a:lumMod val="10000"/>
                  </a:schemeClr>
                </a:solidFill>
                <a:latin typeface="小塚ゴシック Pro B" panose="020B0800000000000000" pitchFamily="34" charset="-128"/>
                <a:ea typeface="小塚ゴシック Pro B" panose="020B0800000000000000" pitchFamily="34" charset="-128"/>
              </a:rPr>
              <a:t>過去に当院の受診歴があり、</a:t>
            </a:r>
            <a:endParaRPr kumimoji="1" lang="en-US" altLang="ja-JP" sz="2000" dirty="0">
              <a:solidFill>
                <a:schemeClr val="bg2">
                  <a:lumMod val="10000"/>
                </a:schemeClr>
              </a:solidFill>
              <a:latin typeface="小塚ゴシック Pro B" panose="020B0800000000000000" pitchFamily="34" charset="-128"/>
              <a:ea typeface="小塚ゴシック Pro B" panose="020B0800000000000000" pitchFamily="34" charset="-128"/>
            </a:endParaRPr>
          </a:p>
          <a:p>
            <a:r>
              <a:rPr kumimoji="1" lang="ja-JP" altLang="en-US" sz="2000" dirty="0">
                <a:solidFill>
                  <a:schemeClr val="bg2">
                    <a:lumMod val="10000"/>
                  </a:schemeClr>
                </a:solidFill>
                <a:latin typeface="小塚ゴシック Pro B" panose="020B0800000000000000" pitchFamily="34" charset="-128"/>
                <a:ea typeface="小塚ゴシック Pro B" panose="020B0800000000000000" pitchFamily="34" charset="-128"/>
              </a:rPr>
              <a:t>その時から保険資格が変わっていない場合は、その旨を口頭確認</a:t>
            </a:r>
          </a:p>
        </p:txBody>
      </p:sp>
      <p:sp>
        <p:nvSpPr>
          <p:cNvPr id="73" name="正方形/長方形 72">
            <a:extLst>
              <a:ext uri="{FF2B5EF4-FFF2-40B4-BE49-F238E27FC236}">
                <a16:creationId xmlns:a16="http://schemas.microsoft.com/office/drawing/2014/main" id="{91A33304-E4BA-5A57-24B2-3C8A2E2BD5BB}"/>
              </a:ext>
            </a:extLst>
          </p:cNvPr>
          <p:cNvSpPr/>
          <p:nvPr/>
        </p:nvSpPr>
        <p:spPr>
          <a:xfrm>
            <a:off x="1990473" y="11039106"/>
            <a:ext cx="4828810" cy="654834"/>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6553E194-0425-FAAF-D68C-4C61C5D4FFBC}"/>
              </a:ext>
            </a:extLst>
          </p:cNvPr>
          <p:cNvSpPr txBox="1"/>
          <p:nvPr/>
        </p:nvSpPr>
        <p:spPr>
          <a:xfrm>
            <a:off x="2086729" y="11202073"/>
            <a:ext cx="3262432" cy="400110"/>
          </a:xfrm>
          <a:prstGeom prst="rect">
            <a:avLst/>
          </a:prstGeom>
          <a:noFill/>
        </p:spPr>
        <p:txBody>
          <a:bodyPr wrap="none" rtlCol="0">
            <a:spAutoFit/>
          </a:bodyPr>
          <a:lstStyle/>
          <a:p>
            <a:r>
              <a:rPr kumimoji="1" lang="ja-JP" altLang="en-US" sz="2000" dirty="0">
                <a:solidFill>
                  <a:schemeClr val="bg2">
                    <a:lumMod val="10000"/>
                  </a:schemeClr>
                </a:solidFill>
                <a:latin typeface="小塚ゴシック Pro B" panose="020B0800000000000000" pitchFamily="34" charset="-128"/>
                <a:ea typeface="小塚ゴシック Pro B" panose="020B0800000000000000" pitchFamily="34" charset="-128"/>
              </a:rPr>
              <a:t>被保険者資格申立書の記入</a:t>
            </a:r>
          </a:p>
        </p:txBody>
      </p:sp>
      <p:sp>
        <p:nvSpPr>
          <p:cNvPr id="75" name="矢印: 下 74">
            <a:extLst>
              <a:ext uri="{FF2B5EF4-FFF2-40B4-BE49-F238E27FC236}">
                <a16:creationId xmlns:a16="http://schemas.microsoft.com/office/drawing/2014/main" id="{BC072D2C-C9EC-7820-73F9-0BC32695A819}"/>
              </a:ext>
            </a:extLst>
          </p:cNvPr>
          <p:cNvSpPr/>
          <p:nvPr/>
        </p:nvSpPr>
        <p:spPr>
          <a:xfrm>
            <a:off x="3223495" y="8923695"/>
            <a:ext cx="2246252" cy="554383"/>
          </a:xfrm>
          <a:prstGeom prst="downArrow">
            <a:avLst>
              <a:gd name="adj1" fmla="val 64712"/>
              <a:gd name="adj2" fmla="val 5000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テキスト ボックス 75">
            <a:extLst>
              <a:ext uri="{FF2B5EF4-FFF2-40B4-BE49-F238E27FC236}">
                <a16:creationId xmlns:a16="http://schemas.microsoft.com/office/drawing/2014/main" id="{AF7F42D3-F8C8-C8FD-DA4D-531600F2AAFE}"/>
              </a:ext>
            </a:extLst>
          </p:cNvPr>
          <p:cNvSpPr txBox="1"/>
          <p:nvPr/>
        </p:nvSpPr>
        <p:spPr>
          <a:xfrm>
            <a:off x="3871216" y="8980046"/>
            <a:ext cx="1005403" cy="338554"/>
          </a:xfrm>
          <a:prstGeom prst="rect">
            <a:avLst/>
          </a:prstGeom>
          <a:noFill/>
        </p:spPr>
        <p:txBody>
          <a:bodyPr wrap="none" rtlCol="0">
            <a:spAutoFit/>
          </a:bodyPr>
          <a:lstStyle/>
          <a:p>
            <a:r>
              <a:rPr kumimoji="1" lang="ja-JP" altLang="en-US" sz="1600" dirty="0">
                <a:solidFill>
                  <a:schemeClr val="bg1"/>
                </a:solidFill>
                <a:latin typeface="小塚ゴシック Pro B" panose="020B0800000000000000" pitchFamily="34" charset="-128"/>
                <a:ea typeface="小塚ゴシック Pro B" panose="020B0800000000000000" pitchFamily="34" charset="-128"/>
              </a:rPr>
              <a:t>確認不可</a:t>
            </a:r>
          </a:p>
        </p:txBody>
      </p:sp>
      <p:sp>
        <p:nvSpPr>
          <p:cNvPr id="77" name="矢印: 下 76">
            <a:extLst>
              <a:ext uri="{FF2B5EF4-FFF2-40B4-BE49-F238E27FC236}">
                <a16:creationId xmlns:a16="http://schemas.microsoft.com/office/drawing/2014/main" id="{EBF5E665-F478-7E9A-0627-B1B918833979}"/>
              </a:ext>
            </a:extLst>
          </p:cNvPr>
          <p:cNvSpPr/>
          <p:nvPr/>
        </p:nvSpPr>
        <p:spPr>
          <a:xfrm>
            <a:off x="3223495" y="10491650"/>
            <a:ext cx="2246252" cy="554383"/>
          </a:xfrm>
          <a:prstGeom prst="downArrow">
            <a:avLst>
              <a:gd name="adj1" fmla="val 64712"/>
              <a:gd name="adj2" fmla="val 5000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a:extLst>
              <a:ext uri="{FF2B5EF4-FFF2-40B4-BE49-F238E27FC236}">
                <a16:creationId xmlns:a16="http://schemas.microsoft.com/office/drawing/2014/main" id="{7830F8D9-A89E-71EE-A935-66C6B22CFC91}"/>
              </a:ext>
            </a:extLst>
          </p:cNvPr>
          <p:cNvSpPr txBox="1"/>
          <p:nvPr/>
        </p:nvSpPr>
        <p:spPr>
          <a:xfrm>
            <a:off x="3871216" y="10548001"/>
            <a:ext cx="1005403" cy="338554"/>
          </a:xfrm>
          <a:prstGeom prst="rect">
            <a:avLst/>
          </a:prstGeom>
          <a:noFill/>
        </p:spPr>
        <p:txBody>
          <a:bodyPr wrap="none" rtlCol="0">
            <a:spAutoFit/>
          </a:bodyPr>
          <a:lstStyle/>
          <a:p>
            <a:r>
              <a:rPr kumimoji="1" lang="ja-JP" altLang="en-US" sz="1600" dirty="0">
                <a:solidFill>
                  <a:schemeClr val="bg1"/>
                </a:solidFill>
                <a:latin typeface="小塚ゴシック Pro B" panose="020B0800000000000000" pitchFamily="34" charset="-128"/>
                <a:ea typeface="小塚ゴシック Pro B" panose="020B0800000000000000" pitchFamily="34" charset="-128"/>
              </a:rPr>
              <a:t>確認不可</a:t>
            </a:r>
          </a:p>
        </p:txBody>
      </p:sp>
      <p:sp>
        <p:nvSpPr>
          <p:cNvPr id="79" name="四角形: 角を丸くする 78">
            <a:extLst>
              <a:ext uri="{FF2B5EF4-FFF2-40B4-BE49-F238E27FC236}">
                <a16:creationId xmlns:a16="http://schemas.microsoft.com/office/drawing/2014/main" id="{576454B1-C5A0-5DE1-3635-A4D0EAA48B70}"/>
              </a:ext>
            </a:extLst>
          </p:cNvPr>
          <p:cNvSpPr/>
          <p:nvPr/>
        </p:nvSpPr>
        <p:spPr>
          <a:xfrm>
            <a:off x="285793" y="6346778"/>
            <a:ext cx="6778360" cy="5603635"/>
          </a:xfrm>
          <a:prstGeom prst="roundRect">
            <a:avLst>
              <a:gd name="adj" fmla="val 5318"/>
            </a:avLst>
          </a:prstGeom>
          <a:noFill/>
          <a:ln w="57150">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四角形: 角を丸くする 79">
            <a:extLst>
              <a:ext uri="{FF2B5EF4-FFF2-40B4-BE49-F238E27FC236}">
                <a16:creationId xmlns:a16="http://schemas.microsoft.com/office/drawing/2014/main" id="{9425724D-ECFB-9F27-AB63-C8B5C50F90C1}"/>
              </a:ext>
            </a:extLst>
          </p:cNvPr>
          <p:cNvSpPr/>
          <p:nvPr/>
        </p:nvSpPr>
        <p:spPr>
          <a:xfrm>
            <a:off x="7657487" y="6346778"/>
            <a:ext cx="1616159" cy="5598493"/>
          </a:xfrm>
          <a:prstGeom prst="roundRect">
            <a:avLst>
              <a:gd name="adj" fmla="val 14392"/>
            </a:avLst>
          </a:prstGeom>
          <a:noFill/>
          <a:ln w="57150">
            <a:solidFill>
              <a:srgbClr val="FF818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a:extLst>
              <a:ext uri="{FF2B5EF4-FFF2-40B4-BE49-F238E27FC236}">
                <a16:creationId xmlns:a16="http://schemas.microsoft.com/office/drawing/2014/main" id="{DF95B5DF-2B50-DC40-4069-2A0ABC9008EE}"/>
              </a:ext>
            </a:extLst>
          </p:cNvPr>
          <p:cNvGrpSpPr/>
          <p:nvPr/>
        </p:nvGrpSpPr>
        <p:grpSpPr>
          <a:xfrm>
            <a:off x="449450" y="6023615"/>
            <a:ext cx="6500822" cy="568039"/>
            <a:chOff x="490394" y="6023615"/>
            <a:chExt cx="6500822" cy="568039"/>
          </a:xfrm>
        </p:grpSpPr>
        <p:sp>
          <p:nvSpPr>
            <p:cNvPr id="81" name="四角形: 角を丸くする 80">
              <a:extLst>
                <a:ext uri="{FF2B5EF4-FFF2-40B4-BE49-F238E27FC236}">
                  <a16:creationId xmlns:a16="http://schemas.microsoft.com/office/drawing/2014/main" id="{B9E99D7E-E8D6-DD5B-A1C3-C425958EB14B}"/>
                </a:ext>
              </a:extLst>
            </p:cNvPr>
            <p:cNvSpPr/>
            <p:nvPr/>
          </p:nvSpPr>
          <p:spPr>
            <a:xfrm>
              <a:off x="490394" y="6023615"/>
              <a:ext cx="6478224" cy="568039"/>
            </a:xfrm>
            <a:prstGeom prst="roundRect">
              <a:avLst>
                <a:gd name="adj" fmla="val 50000"/>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a:extLst>
                <a:ext uri="{FF2B5EF4-FFF2-40B4-BE49-F238E27FC236}">
                  <a16:creationId xmlns:a16="http://schemas.microsoft.com/office/drawing/2014/main" id="{2A5C473C-147A-D082-3E23-85076CB58258}"/>
                </a:ext>
              </a:extLst>
            </p:cNvPr>
            <p:cNvSpPr txBox="1"/>
            <p:nvPr/>
          </p:nvSpPr>
          <p:spPr>
            <a:xfrm>
              <a:off x="577766" y="6100146"/>
              <a:ext cx="6413450" cy="461665"/>
            </a:xfrm>
            <a:prstGeom prst="rect">
              <a:avLst/>
            </a:prstGeom>
            <a:noFill/>
          </p:spPr>
          <p:txBody>
            <a:bodyPr wrap="square" rtlCol="0">
              <a:spAutoFit/>
            </a:bodyPr>
            <a:lstStyle/>
            <a:p>
              <a:r>
                <a:rPr kumimoji="1" lang="ja-JP" altLang="en-US" sz="2400" spc="-150" dirty="0">
                  <a:solidFill>
                    <a:schemeClr val="bg1"/>
                  </a:solidFill>
                  <a:latin typeface="小塚ゴシック Pro B" panose="020B0800000000000000" pitchFamily="34" charset="-128"/>
                  <a:ea typeface="小塚ゴシック Pro B" panose="020B0800000000000000" pitchFamily="34" charset="-128"/>
                </a:rPr>
                <a:t>受 付：マイナ保険証による資格確認ができない</a:t>
              </a:r>
            </a:p>
          </p:txBody>
        </p:sp>
      </p:grpSp>
      <p:sp>
        <p:nvSpPr>
          <p:cNvPr id="83" name="四角形: 角を丸くする 82">
            <a:extLst>
              <a:ext uri="{FF2B5EF4-FFF2-40B4-BE49-F238E27FC236}">
                <a16:creationId xmlns:a16="http://schemas.microsoft.com/office/drawing/2014/main" id="{B17EA75E-B0C7-8362-0F19-1ADDAA02F1F8}"/>
              </a:ext>
            </a:extLst>
          </p:cNvPr>
          <p:cNvSpPr/>
          <p:nvPr/>
        </p:nvSpPr>
        <p:spPr>
          <a:xfrm>
            <a:off x="7854196" y="6023615"/>
            <a:ext cx="1222740" cy="568040"/>
          </a:xfrm>
          <a:prstGeom prst="roundRect">
            <a:avLst>
              <a:gd name="adj" fmla="val 50000"/>
            </a:avLst>
          </a:prstGeom>
          <a:solidFill>
            <a:srgbClr val="FF818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a:extLst>
              <a:ext uri="{FF2B5EF4-FFF2-40B4-BE49-F238E27FC236}">
                <a16:creationId xmlns:a16="http://schemas.microsoft.com/office/drawing/2014/main" id="{86D5877C-18A2-74E2-58EF-871228CB8CC4}"/>
              </a:ext>
            </a:extLst>
          </p:cNvPr>
          <p:cNvSpPr txBox="1"/>
          <p:nvPr/>
        </p:nvSpPr>
        <p:spPr>
          <a:xfrm>
            <a:off x="8047893" y="6100885"/>
            <a:ext cx="865943" cy="461665"/>
          </a:xfrm>
          <a:prstGeom prst="rect">
            <a:avLst/>
          </a:prstGeom>
          <a:noFill/>
        </p:spPr>
        <p:txBody>
          <a:bodyPr wrap="none" rtlCol="0">
            <a:spAutoFit/>
          </a:bodyPr>
          <a:lstStyle/>
          <a:p>
            <a:pPr algn="ctr"/>
            <a:r>
              <a:rPr kumimoji="1" lang="ja-JP" altLang="en-US" sz="2400" dirty="0">
                <a:solidFill>
                  <a:schemeClr val="bg1"/>
                </a:solidFill>
                <a:latin typeface="小塚ゴシック Pro B" panose="020B0800000000000000" pitchFamily="34" charset="-128"/>
                <a:ea typeface="小塚ゴシック Pro B" panose="020B0800000000000000" pitchFamily="34" charset="-128"/>
              </a:rPr>
              <a:t>会 計</a:t>
            </a:r>
          </a:p>
        </p:txBody>
      </p:sp>
      <p:sp>
        <p:nvSpPr>
          <p:cNvPr id="85" name="矢印: 下 84">
            <a:extLst>
              <a:ext uri="{FF2B5EF4-FFF2-40B4-BE49-F238E27FC236}">
                <a16:creationId xmlns:a16="http://schemas.microsoft.com/office/drawing/2014/main" id="{B5B6845D-6383-3093-059E-38C2FB563B8B}"/>
              </a:ext>
            </a:extLst>
          </p:cNvPr>
          <p:cNvSpPr/>
          <p:nvPr/>
        </p:nvSpPr>
        <p:spPr>
          <a:xfrm rot="16200000">
            <a:off x="6737378" y="6345674"/>
            <a:ext cx="724684" cy="1428998"/>
          </a:xfrm>
          <a:prstGeom prst="downArrow">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a:extLst>
              <a:ext uri="{FF2B5EF4-FFF2-40B4-BE49-F238E27FC236}">
                <a16:creationId xmlns:a16="http://schemas.microsoft.com/office/drawing/2014/main" id="{46AB966D-8213-3D7E-DAE0-49E22F221208}"/>
              </a:ext>
            </a:extLst>
          </p:cNvPr>
          <p:cNvSpPr txBox="1"/>
          <p:nvPr/>
        </p:nvSpPr>
        <p:spPr>
          <a:xfrm>
            <a:off x="6473908" y="6913800"/>
            <a:ext cx="1268615" cy="338554"/>
          </a:xfrm>
          <a:prstGeom prst="rect">
            <a:avLst/>
          </a:prstGeom>
          <a:noFill/>
        </p:spPr>
        <p:txBody>
          <a:bodyPr wrap="square" rtlCol="0">
            <a:spAutoFit/>
          </a:bodyPr>
          <a:lstStyle/>
          <a:p>
            <a:r>
              <a:rPr kumimoji="1" lang="ja-JP" altLang="en-US" sz="1600" dirty="0">
                <a:solidFill>
                  <a:schemeClr val="bg1"/>
                </a:solidFill>
                <a:latin typeface="小塚ゴシック Pro B" panose="020B0800000000000000" pitchFamily="34" charset="-128"/>
                <a:ea typeface="小塚ゴシック Pro B" panose="020B0800000000000000" pitchFamily="34" charset="-128"/>
              </a:rPr>
              <a:t>確認完了！</a:t>
            </a:r>
          </a:p>
        </p:txBody>
      </p:sp>
      <p:sp>
        <p:nvSpPr>
          <p:cNvPr id="87" name="矢印: 下 86">
            <a:extLst>
              <a:ext uri="{FF2B5EF4-FFF2-40B4-BE49-F238E27FC236}">
                <a16:creationId xmlns:a16="http://schemas.microsoft.com/office/drawing/2014/main" id="{808F7609-0660-A8C5-F178-2BC60B43F90C}"/>
              </a:ext>
            </a:extLst>
          </p:cNvPr>
          <p:cNvSpPr/>
          <p:nvPr/>
        </p:nvSpPr>
        <p:spPr>
          <a:xfrm rot="16200000">
            <a:off x="6737378" y="7418998"/>
            <a:ext cx="724684" cy="1428998"/>
          </a:xfrm>
          <a:prstGeom prst="downArrow">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矢印: 下 88">
            <a:extLst>
              <a:ext uri="{FF2B5EF4-FFF2-40B4-BE49-F238E27FC236}">
                <a16:creationId xmlns:a16="http://schemas.microsoft.com/office/drawing/2014/main" id="{49A03B15-314B-BDC2-4802-4B8E97AEEA57}"/>
              </a:ext>
            </a:extLst>
          </p:cNvPr>
          <p:cNvSpPr/>
          <p:nvPr/>
        </p:nvSpPr>
        <p:spPr>
          <a:xfrm rot="16200000">
            <a:off x="6737378" y="8952421"/>
            <a:ext cx="724684" cy="1428998"/>
          </a:xfrm>
          <a:prstGeom prst="downArrow">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矢印: 下 90">
            <a:extLst>
              <a:ext uri="{FF2B5EF4-FFF2-40B4-BE49-F238E27FC236}">
                <a16:creationId xmlns:a16="http://schemas.microsoft.com/office/drawing/2014/main" id="{43196AE2-F17A-6D74-E629-4BF7031D3C4F}"/>
              </a:ext>
            </a:extLst>
          </p:cNvPr>
          <p:cNvSpPr/>
          <p:nvPr/>
        </p:nvSpPr>
        <p:spPr>
          <a:xfrm rot="16200000">
            <a:off x="6737378" y="10649169"/>
            <a:ext cx="724684" cy="1428998"/>
          </a:xfrm>
          <a:prstGeom prst="downArrow">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52F064D5-993F-2380-7466-75F7DE680F6D}"/>
              </a:ext>
            </a:extLst>
          </p:cNvPr>
          <p:cNvSpPr txBox="1"/>
          <p:nvPr/>
        </p:nvSpPr>
        <p:spPr>
          <a:xfrm>
            <a:off x="6449811" y="11217295"/>
            <a:ext cx="1407728" cy="338554"/>
          </a:xfrm>
          <a:prstGeom prst="rect">
            <a:avLst/>
          </a:prstGeom>
          <a:noFill/>
        </p:spPr>
        <p:txBody>
          <a:bodyPr wrap="square" rtlCol="0">
            <a:spAutoFit/>
          </a:bodyPr>
          <a:lstStyle/>
          <a:p>
            <a:r>
              <a:rPr kumimoji="1" lang="ja-JP" altLang="en-US" sz="1600" dirty="0">
                <a:solidFill>
                  <a:schemeClr val="bg1"/>
                </a:solidFill>
                <a:latin typeface="小塚ゴシック Pro B" panose="020B0800000000000000" pitchFamily="34" charset="-128"/>
                <a:ea typeface="小塚ゴシック Pro B" panose="020B0800000000000000" pitchFamily="34" charset="-128"/>
              </a:rPr>
              <a:t>記入完了！</a:t>
            </a:r>
          </a:p>
        </p:txBody>
      </p:sp>
      <p:sp>
        <p:nvSpPr>
          <p:cNvPr id="95" name="テキスト ボックス 94">
            <a:extLst>
              <a:ext uri="{FF2B5EF4-FFF2-40B4-BE49-F238E27FC236}">
                <a16:creationId xmlns:a16="http://schemas.microsoft.com/office/drawing/2014/main" id="{BA2A95FD-8432-05D1-F43D-68255F9E58BA}"/>
              </a:ext>
            </a:extLst>
          </p:cNvPr>
          <p:cNvSpPr txBox="1"/>
          <p:nvPr/>
        </p:nvSpPr>
        <p:spPr>
          <a:xfrm>
            <a:off x="6473908" y="7984621"/>
            <a:ext cx="1268615" cy="338554"/>
          </a:xfrm>
          <a:prstGeom prst="rect">
            <a:avLst/>
          </a:prstGeom>
          <a:noFill/>
        </p:spPr>
        <p:txBody>
          <a:bodyPr wrap="square" rtlCol="0">
            <a:spAutoFit/>
          </a:bodyPr>
          <a:lstStyle/>
          <a:p>
            <a:r>
              <a:rPr kumimoji="1" lang="ja-JP" altLang="en-US" sz="1600" dirty="0">
                <a:solidFill>
                  <a:schemeClr val="bg1"/>
                </a:solidFill>
                <a:latin typeface="小塚ゴシック Pro B" panose="020B0800000000000000" pitchFamily="34" charset="-128"/>
                <a:ea typeface="小塚ゴシック Pro B" panose="020B0800000000000000" pitchFamily="34" charset="-128"/>
              </a:rPr>
              <a:t>確認完了！</a:t>
            </a:r>
          </a:p>
        </p:txBody>
      </p:sp>
      <p:sp>
        <p:nvSpPr>
          <p:cNvPr id="96" name="テキスト ボックス 95">
            <a:extLst>
              <a:ext uri="{FF2B5EF4-FFF2-40B4-BE49-F238E27FC236}">
                <a16:creationId xmlns:a16="http://schemas.microsoft.com/office/drawing/2014/main" id="{5E08242E-CE35-B062-D87B-2AFA13EDC32D}"/>
              </a:ext>
            </a:extLst>
          </p:cNvPr>
          <p:cNvSpPr txBox="1"/>
          <p:nvPr/>
        </p:nvSpPr>
        <p:spPr>
          <a:xfrm>
            <a:off x="6436629" y="9521493"/>
            <a:ext cx="1268615" cy="338554"/>
          </a:xfrm>
          <a:prstGeom prst="rect">
            <a:avLst/>
          </a:prstGeom>
          <a:noFill/>
        </p:spPr>
        <p:txBody>
          <a:bodyPr wrap="square" rtlCol="0">
            <a:spAutoFit/>
          </a:bodyPr>
          <a:lstStyle/>
          <a:p>
            <a:r>
              <a:rPr kumimoji="1" lang="ja-JP" altLang="en-US" sz="1600" dirty="0">
                <a:solidFill>
                  <a:schemeClr val="bg1"/>
                </a:solidFill>
                <a:latin typeface="小塚ゴシック Pro B" panose="020B0800000000000000" pitchFamily="34" charset="-128"/>
                <a:ea typeface="小塚ゴシック Pro B" panose="020B0800000000000000" pitchFamily="34" charset="-128"/>
              </a:rPr>
              <a:t>確認完了！</a:t>
            </a:r>
          </a:p>
        </p:txBody>
      </p:sp>
      <p:sp>
        <p:nvSpPr>
          <p:cNvPr id="97" name="乗算記号 96">
            <a:extLst>
              <a:ext uri="{FF2B5EF4-FFF2-40B4-BE49-F238E27FC236}">
                <a16:creationId xmlns:a16="http://schemas.microsoft.com/office/drawing/2014/main" id="{09336270-4898-6AEC-27FE-9DADF4323B7A}"/>
              </a:ext>
            </a:extLst>
          </p:cNvPr>
          <p:cNvSpPr/>
          <p:nvPr/>
        </p:nvSpPr>
        <p:spPr>
          <a:xfrm>
            <a:off x="2624319" y="7141618"/>
            <a:ext cx="620053" cy="654834"/>
          </a:xfrm>
          <a:prstGeom prst="mathMultiply">
            <a:avLst>
              <a:gd name="adj1" fmla="val 17699"/>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乗算記号 97">
            <a:extLst>
              <a:ext uri="{FF2B5EF4-FFF2-40B4-BE49-F238E27FC236}">
                <a16:creationId xmlns:a16="http://schemas.microsoft.com/office/drawing/2014/main" id="{E91AE57C-187C-FAA5-A2BB-4E5B5D449535}"/>
              </a:ext>
            </a:extLst>
          </p:cNvPr>
          <p:cNvSpPr/>
          <p:nvPr/>
        </p:nvSpPr>
        <p:spPr>
          <a:xfrm>
            <a:off x="2624319" y="8826010"/>
            <a:ext cx="620053" cy="654834"/>
          </a:xfrm>
          <a:prstGeom prst="mathMultiply">
            <a:avLst>
              <a:gd name="adj1" fmla="val 17699"/>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乗算記号 98">
            <a:extLst>
              <a:ext uri="{FF2B5EF4-FFF2-40B4-BE49-F238E27FC236}">
                <a16:creationId xmlns:a16="http://schemas.microsoft.com/office/drawing/2014/main" id="{CD81D409-A3C2-0456-0EAF-EC7C8BB22F65}"/>
              </a:ext>
            </a:extLst>
          </p:cNvPr>
          <p:cNvSpPr/>
          <p:nvPr/>
        </p:nvSpPr>
        <p:spPr>
          <a:xfrm>
            <a:off x="2624319" y="10432512"/>
            <a:ext cx="620053" cy="654834"/>
          </a:xfrm>
          <a:prstGeom prst="mathMultiply">
            <a:avLst>
              <a:gd name="adj1" fmla="val 17699"/>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円: 塗りつぶしなし 99">
            <a:extLst>
              <a:ext uri="{FF2B5EF4-FFF2-40B4-BE49-F238E27FC236}">
                <a16:creationId xmlns:a16="http://schemas.microsoft.com/office/drawing/2014/main" id="{14D635B2-CA76-FB11-A881-EA9D00B1CC66}"/>
              </a:ext>
            </a:extLst>
          </p:cNvPr>
          <p:cNvSpPr/>
          <p:nvPr/>
        </p:nvSpPr>
        <p:spPr>
          <a:xfrm>
            <a:off x="7018857" y="7321308"/>
            <a:ext cx="407408" cy="407408"/>
          </a:xfrm>
          <a:prstGeom prst="donut">
            <a:avLst>
              <a:gd name="adj" fmla="val 19424"/>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1" name="円: 塗りつぶしなし 100">
            <a:extLst>
              <a:ext uri="{FF2B5EF4-FFF2-40B4-BE49-F238E27FC236}">
                <a16:creationId xmlns:a16="http://schemas.microsoft.com/office/drawing/2014/main" id="{0E6987E0-E0B7-A7A8-030C-B2C89572C2D0}"/>
              </a:ext>
            </a:extLst>
          </p:cNvPr>
          <p:cNvSpPr/>
          <p:nvPr/>
        </p:nvSpPr>
        <p:spPr>
          <a:xfrm>
            <a:off x="7018857" y="8452368"/>
            <a:ext cx="407408" cy="407408"/>
          </a:xfrm>
          <a:prstGeom prst="donut">
            <a:avLst>
              <a:gd name="adj" fmla="val 19424"/>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2" name="円: 塗りつぶしなし 101">
            <a:extLst>
              <a:ext uri="{FF2B5EF4-FFF2-40B4-BE49-F238E27FC236}">
                <a16:creationId xmlns:a16="http://schemas.microsoft.com/office/drawing/2014/main" id="{37B62AFF-D432-5D84-CF12-F1F3E106B9FC}"/>
              </a:ext>
            </a:extLst>
          </p:cNvPr>
          <p:cNvSpPr/>
          <p:nvPr/>
        </p:nvSpPr>
        <p:spPr>
          <a:xfrm>
            <a:off x="7032725" y="9987966"/>
            <a:ext cx="407408" cy="407408"/>
          </a:xfrm>
          <a:prstGeom prst="donut">
            <a:avLst>
              <a:gd name="adj" fmla="val 19424"/>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3" name="円: 塗りつぶしなし 102">
            <a:extLst>
              <a:ext uri="{FF2B5EF4-FFF2-40B4-BE49-F238E27FC236}">
                <a16:creationId xmlns:a16="http://schemas.microsoft.com/office/drawing/2014/main" id="{A995D977-6451-0C22-065A-48D9F281DE2F}"/>
              </a:ext>
            </a:extLst>
          </p:cNvPr>
          <p:cNvSpPr/>
          <p:nvPr/>
        </p:nvSpPr>
        <p:spPr>
          <a:xfrm>
            <a:off x="7018857" y="11598425"/>
            <a:ext cx="407408" cy="407408"/>
          </a:xfrm>
          <a:prstGeom prst="donut">
            <a:avLst>
              <a:gd name="adj" fmla="val 19424"/>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5" name="テキスト ボックス 104">
            <a:extLst>
              <a:ext uri="{FF2B5EF4-FFF2-40B4-BE49-F238E27FC236}">
                <a16:creationId xmlns:a16="http://schemas.microsoft.com/office/drawing/2014/main" id="{68F271CC-67E6-1015-6F0A-48B1AAF26DB0}"/>
              </a:ext>
            </a:extLst>
          </p:cNvPr>
          <p:cNvSpPr txBox="1"/>
          <p:nvPr/>
        </p:nvSpPr>
        <p:spPr>
          <a:xfrm>
            <a:off x="4171951" y="12251150"/>
            <a:ext cx="4930966" cy="400110"/>
          </a:xfrm>
          <a:prstGeom prst="rect">
            <a:avLst/>
          </a:prstGeom>
          <a:noFill/>
          <a:ln w="57150">
            <a:noFill/>
          </a:ln>
        </p:spPr>
        <p:txBody>
          <a:bodyPr wrap="square">
            <a:spAutoFit/>
          </a:bodyPr>
          <a:lstStyle/>
          <a:p>
            <a:pPr marL="0" indent="0" algn="r">
              <a:buNone/>
            </a:pPr>
            <a:r>
              <a:rPr lang="ja-JP" altLang="en-US" sz="2000">
                <a:latin typeface="小塚ゴシック Pro L" panose="020B0200000000000000" pitchFamily="34" charset="-128"/>
                <a:ea typeface="小塚ゴシック Pro L" panose="020B0200000000000000" pitchFamily="34" charset="-128"/>
              </a:rPr>
              <a:t>　　</a:t>
            </a:r>
            <a:r>
              <a:rPr lang="ja-JP" altLang="en-US" sz="2000" u="sng">
                <a:latin typeface="小塚ゴシック Pro L" panose="020B0200000000000000" pitchFamily="34" charset="-128"/>
                <a:ea typeface="小塚ゴシック Pro L" panose="020B0200000000000000" pitchFamily="34" charset="-128"/>
              </a:rPr>
              <a:t>　　　　　　　</a:t>
            </a:r>
            <a:r>
              <a:rPr lang="ja-JP" altLang="en-US" sz="2000">
                <a:latin typeface="小塚ゴシック Pro L" panose="020B0200000000000000" pitchFamily="34" charset="-128"/>
                <a:ea typeface="小塚ゴシック Pro L" panose="020B0200000000000000" pitchFamily="34" charset="-128"/>
              </a:rPr>
              <a:t>医院・クリニック</a:t>
            </a:r>
            <a:endParaRPr lang="en-US" altLang="ja-JP" sz="2000" dirty="0">
              <a:latin typeface="小塚ゴシック Pro L" panose="020B0200000000000000" pitchFamily="34" charset="-128"/>
              <a:ea typeface="小塚ゴシック Pro L" panose="020B0200000000000000" pitchFamily="34" charset="-128"/>
            </a:endParaRPr>
          </a:p>
        </p:txBody>
      </p:sp>
      <p:grpSp>
        <p:nvGrpSpPr>
          <p:cNvPr id="114" name="グループ化 113">
            <a:extLst>
              <a:ext uri="{FF2B5EF4-FFF2-40B4-BE49-F238E27FC236}">
                <a16:creationId xmlns:a16="http://schemas.microsoft.com/office/drawing/2014/main" id="{A3831081-062D-1505-572A-7FDA3D4AFA86}"/>
              </a:ext>
            </a:extLst>
          </p:cNvPr>
          <p:cNvGrpSpPr/>
          <p:nvPr/>
        </p:nvGrpSpPr>
        <p:grpSpPr>
          <a:xfrm>
            <a:off x="279954" y="8221605"/>
            <a:ext cx="1673465" cy="1654471"/>
            <a:chOff x="282016" y="7918556"/>
            <a:chExt cx="1673465" cy="1654471"/>
          </a:xfrm>
        </p:grpSpPr>
        <p:pic>
          <p:nvPicPr>
            <p:cNvPr id="109" name="グラフィックス 108" descr="女性のプロフィール 単色塗りつぶし">
              <a:extLst>
                <a:ext uri="{FF2B5EF4-FFF2-40B4-BE49-F238E27FC236}">
                  <a16:creationId xmlns:a16="http://schemas.microsoft.com/office/drawing/2014/main" id="{AE5A213A-2F14-A2A6-7B7A-F017954408D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2016" y="7918556"/>
              <a:ext cx="1654471" cy="1654471"/>
            </a:xfrm>
            <a:prstGeom prst="rect">
              <a:avLst/>
            </a:prstGeom>
          </p:spPr>
        </p:pic>
        <p:sp>
          <p:nvSpPr>
            <p:cNvPr id="113" name="正方形/長方形 112">
              <a:extLst>
                <a:ext uri="{FF2B5EF4-FFF2-40B4-BE49-F238E27FC236}">
                  <a16:creationId xmlns:a16="http://schemas.microsoft.com/office/drawing/2014/main" id="{A809B3F7-DE3F-F065-8669-A566A5BF840F}"/>
                </a:ext>
              </a:extLst>
            </p:cNvPr>
            <p:cNvSpPr/>
            <p:nvPr/>
          </p:nvSpPr>
          <p:spPr>
            <a:xfrm>
              <a:off x="355600" y="9365309"/>
              <a:ext cx="1575623" cy="91821"/>
            </a:xfrm>
            <a:prstGeom prst="rect">
              <a:avLst/>
            </a:prstGeom>
            <a:solidFill>
              <a:srgbClr val="FFCC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正方形/長方形 111">
              <a:extLst>
                <a:ext uri="{FF2B5EF4-FFF2-40B4-BE49-F238E27FC236}">
                  <a16:creationId xmlns:a16="http://schemas.microsoft.com/office/drawing/2014/main" id="{5E8F8FE0-0D37-0513-AF61-8F6D9726E991}"/>
                </a:ext>
              </a:extLst>
            </p:cNvPr>
            <p:cNvSpPr/>
            <p:nvPr/>
          </p:nvSpPr>
          <p:spPr>
            <a:xfrm>
              <a:off x="1058551" y="9076352"/>
              <a:ext cx="733789" cy="288957"/>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テキスト ボックス 110">
              <a:extLst>
                <a:ext uri="{FF2B5EF4-FFF2-40B4-BE49-F238E27FC236}">
                  <a16:creationId xmlns:a16="http://schemas.microsoft.com/office/drawing/2014/main" id="{6CB33BC2-9284-A058-AC36-460FF2820FF6}"/>
                </a:ext>
              </a:extLst>
            </p:cNvPr>
            <p:cNvSpPr txBox="1"/>
            <p:nvPr/>
          </p:nvSpPr>
          <p:spPr>
            <a:xfrm>
              <a:off x="920215" y="9087241"/>
              <a:ext cx="1035266" cy="338554"/>
            </a:xfrm>
            <a:prstGeom prst="rect">
              <a:avLst/>
            </a:prstGeom>
            <a:noFill/>
          </p:spPr>
          <p:txBody>
            <a:bodyPr wrap="square" rtlCol="0">
              <a:spAutoFit/>
            </a:bodyPr>
            <a:lstStyle/>
            <a:p>
              <a:pPr algn="ctr"/>
              <a:r>
                <a:rPr kumimoji="1" lang="ja-JP" altLang="en-US" sz="1600" dirty="0">
                  <a:solidFill>
                    <a:schemeClr val="tx1">
                      <a:lumMod val="65000"/>
                      <a:lumOff val="35000"/>
                    </a:schemeClr>
                  </a:solidFill>
                  <a:latin typeface="小塚ゴシック Pro B" panose="020B0800000000000000" pitchFamily="34" charset="-128"/>
                  <a:ea typeface="小塚ゴシック Pro B" panose="020B0800000000000000" pitchFamily="34" charset="-128"/>
                </a:rPr>
                <a:t>受付</a:t>
              </a:r>
            </a:p>
          </p:txBody>
        </p:sp>
      </p:grpSp>
      <p:grpSp>
        <p:nvGrpSpPr>
          <p:cNvPr id="13" name="グループ化 12">
            <a:extLst>
              <a:ext uri="{FF2B5EF4-FFF2-40B4-BE49-F238E27FC236}">
                <a16:creationId xmlns:a16="http://schemas.microsoft.com/office/drawing/2014/main" id="{A0A5DFCE-DEC0-6120-C47B-7863DFF91495}"/>
              </a:ext>
            </a:extLst>
          </p:cNvPr>
          <p:cNvGrpSpPr/>
          <p:nvPr/>
        </p:nvGrpSpPr>
        <p:grpSpPr>
          <a:xfrm>
            <a:off x="1990473" y="1983840"/>
            <a:ext cx="734300" cy="152400"/>
            <a:chOff x="1643415" y="1945296"/>
            <a:chExt cx="734300" cy="152400"/>
          </a:xfrm>
        </p:grpSpPr>
        <p:sp>
          <p:nvSpPr>
            <p:cNvPr id="2" name="楕円 1">
              <a:extLst>
                <a:ext uri="{FF2B5EF4-FFF2-40B4-BE49-F238E27FC236}">
                  <a16:creationId xmlns:a16="http://schemas.microsoft.com/office/drawing/2014/main" id="{504DF40C-A3C3-7E15-ED3F-0040F1EAF198}"/>
                </a:ext>
              </a:extLst>
            </p:cNvPr>
            <p:cNvSpPr/>
            <p:nvPr/>
          </p:nvSpPr>
          <p:spPr>
            <a:xfrm>
              <a:off x="1643415" y="1945296"/>
              <a:ext cx="152400" cy="152400"/>
            </a:xfrm>
            <a:prstGeom prst="ellipse">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楕円 2">
              <a:extLst>
                <a:ext uri="{FF2B5EF4-FFF2-40B4-BE49-F238E27FC236}">
                  <a16:creationId xmlns:a16="http://schemas.microsoft.com/office/drawing/2014/main" id="{645FF84D-3D0F-D86E-F5F0-2C62A0E9EDE5}"/>
                </a:ext>
              </a:extLst>
            </p:cNvPr>
            <p:cNvSpPr/>
            <p:nvPr/>
          </p:nvSpPr>
          <p:spPr>
            <a:xfrm>
              <a:off x="1934365" y="1945296"/>
              <a:ext cx="152400" cy="152400"/>
            </a:xfrm>
            <a:prstGeom prst="ellipse">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F9E731FC-B65D-264B-AE7F-8346EE2399D5}"/>
                </a:ext>
              </a:extLst>
            </p:cNvPr>
            <p:cNvSpPr/>
            <p:nvPr/>
          </p:nvSpPr>
          <p:spPr>
            <a:xfrm>
              <a:off x="2225315" y="1945296"/>
              <a:ext cx="152400" cy="152400"/>
            </a:xfrm>
            <a:prstGeom prst="ellipse">
              <a:avLst/>
            </a:prstGeom>
            <a:noFill/>
            <a:ln w="3810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9" name="直線コネクタ 8">
            <a:extLst>
              <a:ext uri="{FF2B5EF4-FFF2-40B4-BE49-F238E27FC236}">
                <a16:creationId xmlns:a16="http://schemas.microsoft.com/office/drawing/2014/main" id="{7FFF8C66-434B-E692-A09D-6EE1F4500B44}"/>
              </a:ext>
            </a:extLst>
          </p:cNvPr>
          <p:cNvCxnSpPr>
            <a:cxnSpLocks/>
          </p:cNvCxnSpPr>
          <p:nvPr/>
        </p:nvCxnSpPr>
        <p:spPr>
          <a:xfrm>
            <a:off x="815830" y="5020601"/>
            <a:ext cx="8404370" cy="0"/>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12" name="テキスト ボックス 11">
            <a:extLst>
              <a:ext uri="{FF2B5EF4-FFF2-40B4-BE49-F238E27FC236}">
                <a16:creationId xmlns:a16="http://schemas.microsoft.com/office/drawing/2014/main" id="{5C70B14C-D9EC-1A1A-D2F6-92F724BA6285}"/>
              </a:ext>
            </a:extLst>
          </p:cNvPr>
          <p:cNvSpPr txBox="1"/>
          <p:nvPr/>
        </p:nvSpPr>
        <p:spPr>
          <a:xfrm>
            <a:off x="8545742" y="4264267"/>
            <a:ext cx="774907" cy="923330"/>
          </a:xfrm>
          <a:prstGeom prst="rect">
            <a:avLst/>
          </a:prstGeom>
          <a:noFill/>
        </p:spPr>
        <p:txBody>
          <a:bodyPr wrap="square" rtlCol="0">
            <a:spAutoFit/>
          </a:bodyPr>
          <a:lstStyle/>
          <a:p>
            <a:pPr algn="ctr"/>
            <a:r>
              <a:rPr kumimoji="1" lang="en-US" altLang="ja-JP" sz="5400" i="1" dirty="0">
                <a:solidFill>
                  <a:schemeClr val="accent2">
                    <a:lumMod val="75000"/>
                  </a:schemeClr>
                </a:solidFill>
                <a:latin typeface="Adobe Gothic Std B" panose="020B0800000000000000" pitchFamily="34" charset="-128"/>
                <a:ea typeface="Adobe Gothic Std B" panose="020B0800000000000000" pitchFamily="34" charset="-128"/>
              </a:rPr>
              <a:t>!</a:t>
            </a:r>
            <a:endParaRPr kumimoji="1" lang="ja-JP" altLang="en-US" sz="5400" i="1" dirty="0">
              <a:solidFill>
                <a:schemeClr val="accent2">
                  <a:lumMod val="75000"/>
                </a:schemeClr>
              </a:solidFill>
              <a:latin typeface="Adobe Gothic Std B" panose="020B0800000000000000" pitchFamily="34" charset="-128"/>
              <a:ea typeface="Adobe Gothic Std B" panose="020B0800000000000000" pitchFamily="34" charset="-128"/>
            </a:endParaRPr>
          </a:p>
        </p:txBody>
      </p:sp>
      <p:pic>
        <p:nvPicPr>
          <p:cNvPr id="25" name="グラフィックス 24" descr="計算機 単色塗りつぶし">
            <a:extLst>
              <a:ext uri="{FF2B5EF4-FFF2-40B4-BE49-F238E27FC236}">
                <a16:creationId xmlns:a16="http://schemas.microsoft.com/office/drawing/2014/main" id="{779FDB96-823C-9C9C-BD38-E133C373062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848168">
            <a:off x="7940232" y="6895801"/>
            <a:ext cx="1079677" cy="1079677"/>
          </a:xfrm>
          <a:prstGeom prst="rect">
            <a:avLst/>
          </a:prstGeom>
        </p:spPr>
      </p:pic>
      <p:sp>
        <p:nvSpPr>
          <p:cNvPr id="14" name="正方形/長方形 13">
            <a:extLst>
              <a:ext uri="{FF2B5EF4-FFF2-40B4-BE49-F238E27FC236}">
                <a16:creationId xmlns:a16="http://schemas.microsoft.com/office/drawing/2014/main" id="{DF33314B-1710-CCD6-163C-23FEE3049612}"/>
              </a:ext>
            </a:extLst>
          </p:cNvPr>
          <p:cNvSpPr/>
          <p:nvPr/>
        </p:nvSpPr>
        <p:spPr>
          <a:xfrm flipH="1">
            <a:off x="279953" y="2109472"/>
            <a:ext cx="532843" cy="52322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360280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711</TotalTime>
  <Words>262</Words>
  <Application>Microsoft Office PowerPoint</Application>
  <PresentationFormat>A3 297x420 mm</PresentationFormat>
  <Paragraphs>27</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Adobe Gothic Std B</vt:lpstr>
      <vt:lpstr>小塚ゴシック Pro B</vt:lpstr>
      <vt:lpstr>小塚ゴシック Pro L</vt:lpstr>
      <vt:lpstr>小塚ゴシック Pro M</vt:lpstr>
      <vt:lpstr>游ゴシック</vt:lpstr>
      <vt:lpstr>Arial</vt:lpstr>
      <vt:lpstr>Calibri</vt:lpstr>
      <vt:lpstr>Calibri Light</vt:lpstr>
      <vt:lpstr>Office テーマ</vt:lpstr>
      <vt:lpstr>患者の皆様へ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システム障害時等の資格確認 について</dc:title>
  <dc:creator>遠藤 和也</dc:creator>
  <cp:lastModifiedBy>井川 智彦</cp:lastModifiedBy>
  <cp:revision>69</cp:revision>
  <cp:lastPrinted>2023-07-06T08:30:27Z</cp:lastPrinted>
  <dcterms:created xsi:type="dcterms:W3CDTF">2023-07-06T04:20:01Z</dcterms:created>
  <dcterms:modified xsi:type="dcterms:W3CDTF">2023-07-19T02:22:34Z</dcterms:modified>
</cp:coreProperties>
</file>